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heme/theme2.xml" ContentType="application/vnd.openxmlformats-officedocument.theme+xml"/>
  <Override PartName="/ppt/tags/tag70.xml" ContentType="application/vnd.openxmlformats-officedocument.presentationml.tags+xml"/>
  <Override PartName="/ppt/theme/theme3.xml" ContentType="application/vnd.openxmlformats-officedocument.them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1.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2.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3.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notesSlides/notesSlide5.xml" ContentType="application/vnd.openxmlformats-officedocument.presentationml.notesSlide+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notesSlides/notesSlide6.xml" ContentType="application/vnd.openxmlformats-officedocument.presentationml.notesSlide+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notesSlides/notesSlide7.xml" ContentType="application/vnd.openxmlformats-officedocument.presentationml.notesSlide+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notesSlides/notesSlide8.xml" ContentType="application/vnd.openxmlformats-officedocument.presentationml.notesSlide+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notesSlides/notesSlide9.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notesSlides/notesSlide10.xml" ContentType="application/vnd.openxmlformats-officedocument.presentationml.notesSlide+xml"/>
  <Override PartName="/ppt/charts/chart5.xml" ContentType="application/vnd.openxmlformats-officedocument.drawingml.chart+xml"/>
  <Override PartName="/ppt/drawings/drawing1.xml" ContentType="application/vnd.openxmlformats-officedocument.drawingml.chartshape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notesSlides/notesSlide11.xml" ContentType="application/vnd.openxmlformats-officedocument.presentationml.notesSlide+xml"/>
  <Override PartName="/ppt/charts/chart6.xml" ContentType="application/vnd.openxmlformats-officedocument.drawingml.chart+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notesSlides/notesSlide12.xml" ContentType="application/vnd.openxmlformats-officedocument.presentationml.notesSlide+xml"/>
  <Override PartName="/ppt/charts/chart7.xml" ContentType="application/vnd.openxmlformats-officedocument.drawingml.chart+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notesSlides/notesSlide13.xml" ContentType="application/vnd.openxmlformats-officedocument.presentationml.notesSlide+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notesSlides/notesSlide14.xml" ContentType="application/vnd.openxmlformats-officedocument.presentationml.notesSlide+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notesSlides/notesSlide15.xml" ContentType="application/vnd.openxmlformats-officedocument.presentationml.notesSlide+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notesSlides/notesSlide16.xml" ContentType="application/vnd.openxmlformats-officedocument.presentationml.notesSlide+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notesSlides/notesSlide17.xml" ContentType="application/vnd.openxmlformats-officedocument.presentationml.notesSlide+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notesSlides/notesSlide18.xml" ContentType="application/vnd.openxmlformats-officedocument.presentationml.notesSlide+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notesSlides/notesSlide19.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notesSlides/notesSlide20.xml" ContentType="application/vnd.openxmlformats-officedocument.presentationml.notesSlide+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notesSlides/notesSlide21.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37"/>
  </p:notesMasterIdLst>
  <p:handoutMasterIdLst>
    <p:handoutMasterId r:id="rId38"/>
  </p:handoutMasterIdLst>
  <p:sldIdLst>
    <p:sldId id="547" r:id="rId2"/>
    <p:sldId id="548" r:id="rId3"/>
    <p:sldId id="296" r:id="rId4"/>
    <p:sldId id="550" r:id="rId5"/>
    <p:sldId id="551" r:id="rId6"/>
    <p:sldId id="552" r:id="rId7"/>
    <p:sldId id="553" r:id="rId8"/>
    <p:sldId id="582" r:id="rId9"/>
    <p:sldId id="554" r:id="rId10"/>
    <p:sldId id="555" r:id="rId11"/>
    <p:sldId id="556" r:id="rId12"/>
    <p:sldId id="557" r:id="rId13"/>
    <p:sldId id="560" r:id="rId14"/>
    <p:sldId id="586" r:id="rId15"/>
    <p:sldId id="561" r:id="rId16"/>
    <p:sldId id="562" r:id="rId17"/>
    <p:sldId id="563" r:id="rId18"/>
    <p:sldId id="585" r:id="rId19"/>
    <p:sldId id="564" r:id="rId20"/>
    <p:sldId id="565" r:id="rId21"/>
    <p:sldId id="566" r:id="rId22"/>
    <p:sldId id="567" r:id="rId23"/>
    <p:sldId id="569" r:id="rId24"/>
    <p:sldId id="571" r:id="rId25"/>
    <p:sldId id="587" r:id="rId26"/>
    <p:sldId id="573" r:id="rId27"/>
    <p:sldId id="574" r:id="rId28"/>
    <p:sldId id="575" r:id="rId29"/>
    <p:sldId id="583" r:id="rId30"/>
    <p:sldId id="577" r:id="rId31"/>
    <p:sldId id="584" r:id="rId32"/>
    <p:sldId id="592" r:id="rId33"/>
    <p:sldId id="593" r:id="rId34"/>
    <p:sldId id="591" r:id="rId35"/>
    <p:sldId id="500" r:id="rId36"/>
  </p:sldIdLst>
  <p:sldSz cx="9144000" cy="6858000" type="screen4x3"/>
  <p:notesSz cx="7010400" cy="9296400"/>
  <p:custDataLst>
    <p:tags r:id="rId39"/>
  </p:custDataLst>
  <p:defaultTextStyle>
    <a:defPPr>
      <a:defRPr lang="en-US"/>
    </a:defPPr>
    <a:lvl1pPr algn="ctr" rtl="0" fontAlgn="base">
      <a:spcBef>
        <a:spcPct val="0"/>
      </a:spcBef>
      <a:spcAft>
        <a:spcPct val="0"/>
      </a:spcAft>
      <a:buChar char="•"/>
      <a:defRPr sz="1600" b="1" kern="1200">
        <a:solidFill>
          <a:schemeClr val="bg1"/>
        </a:solidFill>
        <a:latin typeface="Arial" charset="0"/>
        <a:ea typeface="+mn-ea"/>
        <a:cs typeface="+mn-cs"/>
      </a:defRPr>
    </a:lvl1pPr>
    <a:lvl2pPr marL="457200" algn="ctr" rtl="0" fontAlgn="base">
      <a:spcBef>
        <a:spcPct val="0"/>
      </a:spcBef>
      <a:spcAft>
        <a:spcPct val="0"/>
      </a:spcAft>
      <a:buChar char="•"/>
      <a:defRPr sz="1600" b="1" kern="1200">
        <a:solidFill>
          <a:schemeClr val="bg1"/>
        </a:solidFill>
        <a:latin typeface="Arial" charset="0"/>
        <a:ea typeface="+mn-ea"/>
        <a:cs typeface="+mn-cs"/>
      </a:defRPr>
    </a:lvl2pPr>
    <a:lvl3pPr marL="914400" algn="ctr" rtl="0" fontAlgn="base">
      <a:spcBef>
        <a:spcPct val="0"/>
      </a:spcBef>
      <a:spcAft>
        <a:spcPct val="0"/>
      </a:spcAft>
      <a:buChar char="•"/>
      <a:defRPr sz="1600" b="1" kern="1200">
        <a:solidFill>
          <a:schemeClr val="bg1"/>
        </a:solidFill>
        <a:latin typeface="Arial" charset="0"/>
        <a:ea typeface="+mn-ea"/>
        <a:cs typeface="+mn-cs"/>
      </a:defRPr>
    </a:lvl3pPr>
    <a:lvl4pPr marL="1371600" algn="ctr" rtl="0" fontAlgn="base">
      <a:spcBef>
        <a:spcPct val="0"/>
      </a:spcBef>
      <a:spcAft>
        <a:spcPct val="0"/>
      </a:spcAft>
      <a:buChar char="•"/>
      <a:defRPr sz="1600" b="1" kern="1200">
        <a:solidFill>
          <a:schemeClr val="bg1"/>
        </a:solidFill>
        <a:latin typeface="Arial" charset="0"/>
        <a:ea typeface="+mn-ea"/>
        <a:cs typeface="+mn-cs"/>
      </a:defRPr>
    </a:lvl4pPr>
    <a:lvl5pPr marL="1828800" algn="ctr" rtl="0" fontAlgn="base">
      <a:spcBef>
        <a:spcPct val="0"/>
      </a:spcBef>
      <a:spcAft>
        <a:spcPct val="0"/>
      </a:spcAft>
      <a:buChar char="•"/>
      <a:defRPr sz="1600" b="1" kern="1200">
        <a:solidFill>
          <a:schemeClr val="bg1"/>
        </a:solidFill>
        <a:latin typeface="Arial" charset="0"/>
        <a:ea typeface="+mn-ea"/>
        <a:cs typeface="+mn-cs"/>
      </a:defRPr>
    </a:lvl5pPr>
    <a:lvl6pPr marL="2286000" algn="l" defTabSz="914400" rtl="0" eaLnBrk="1" latinLnBrk="0" hangingPunct="1">
      <a:defRPr sz="1600" b="1" kern="1200">
        <a:solidFill>
          <a:schemeClr val="bg1"/>
        </a:solidFill>
        <a:latin typeface="Arial" charset="0"/>
        <a:ea typeface="+mn-ea"/>
        <a:cs typeface="+mn-cs"/>
      </a:defRPr>
    </a:lvl6pPr>
    <a:lvl7pPr marL="2743200" algn="l" defTabSz="914400" rtl="0" eaLnBrk="1" latinLnBrk="0" hangingPunct="1">
      <a:defRPr sz="1600" b="1" kern="1200">
        <a:solidFill>
          <a:schemeClr val="bg1"/>
        </a:solidFill>
        <a:latin typeface="Arial" charset="0"/>
        <a:ea typeface="+mn-ea"/>
        <a:cs typeface="+mn-cs"/>
      </a:defRPr>
    </a:lvl7pPr>
    <a:lvl8pPr marL="3200400" algn="l" defTabSz="914400" rtl="0" eaLnBrk="1" latinLnBrk="0" hangingPunct="1">
      <a:defRPr sz="1600" b="1" kern="1200">
        <a:solidFill>
          <a:schemeClr val="bg1"/>
        </a:solidFill>
        <a:latin typeface="Arial" charset="0"/>
        <a:ea typeface="+mn-ea"/>
        <a:cs typeface="+mn-cs"/>
      </a:defRPr>
    </a:lvl8pPr>
    <a:lvl9pPr marL="3657600" algn="l" defTabSz="914400" rtl="0" eaLnBrk="1" latinLnBrk="0" hangingPunct="1">
      <a:defRPr sz="1600" b="1" kern="1200">
        <a:solidFill>
          <a:schemeClr val="bg1"/>
        </a:solidFill>
        <a:latin typeface="Arial" charset="0"/>
        <a:ea typeface="+mn-ea"/>
        <a:cs typeface="+mn-cs"/>
      </a:defRPr>
    </a:lvl9pPr>
  </p:defaultTextStyle>
  <p:extLst>
    <p:ext uri="{EFAFB233-063F-42B5-8137-9DF3F51BA10A}">
      <p15:sldGuideLst xmlns="" xmlns:p15="http://schemas.microsoft.com/office/powerpoint/2012/main">
        <p15:guide id="1" orient="horz" pos="556">
          <p15:clr>
            <a:srgbClr val="A4A3A4"/>
          </p15:clr>
        </p15:guide>
        <p15:guide id="2" orient="horz" pos="2715">
          <p15:clr>
            <a:srgbClr val="A4A3A4"/>
          </p15:clr>
        </p15:guide>
        <p15:guide id="3" orient="horz" pos="3579">
          <p15:clr>
            <a:srgbClr val="A4A3A4"/>
          </p15:clr>
        </p15:guide>
        <p15:guide id="4" pos="507">
          <p15:clr>
            <a:srgbClr val="A4A3A4"/>
          </p15:clr>
        </p15:guide>
        <p15:guide id="5" pos="5367">
          <p15:clr>
            <a:srgbClr val="A4A3A4"/>
          </p15:clr>
        </p15:guide>
        <p15:guide id="6" pos="3377">
          <p15:clr>
            <a:srgbClr val="A4A3A4"/>
          </p15:clr>
        </p15:guide>
        <p15:guide id="7" pos="5479">
          <p15:clr>
            <a:srgbClr val="A4A3A4"/>
          </p15:clr>
        </p15:guide>
        <p15:guide id="8" pos="785">
          <p15:clr>
            <a:srgbClr val="A4A3A4"/>
          </p15:clr>
        </p15:guide>
        <p15:guide id="9" pos="1661">
          <p15:clr>
            <a:srgbClr val="A4A3A4"/>
          </p15:clr>
        </p15:guide>
        <p15:guide id="10" pos="3863">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339966"/>
    <a:srgbClr val="C5C1CF"/>
    <a:srgbClr val="FFFFFF"/>
    <a:srgbClr val="0A7CB9"/>
    <a:srgbClr val="23A2CD"/>
    <a:srgbClr val="5AC1E4"/>
    <a:srgbClr val="5EC3E5"/>
    <a:srgbClr val="0C7DBA"/>
    <a:srgbClr val="1488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01" autoAdjust="0"/>
    <p:restoredTop sz="95275" autoAdjust="0"/>
  </p:normalViewPr>
  <p:slideViewPr>
    <p:cSldViewPr snapToGrid="0">
      <p:cViewPr>
        <p:scale>
          <a:sx n="100" d="100"/>
          <a:sy n="100" d="100"/>
        </p:scale>
        <p:origin x="-662" y="797"/>
      </p:cViewPr>
      <p:guideLst>
        <p:guide orient="horz" pos="556"/>
        <p:guide orient="horz" pos="2715"/>
        <p:guide orient="horz" pos="3579"/>
        <p:guide pos="507"/>
        <p:guide pos="5367"/>
        <p:guide pos="2801"/>
        <p:guide pos="5479"/>
        <p:guide pos="785"/>
        <p:guide pos="1661"/>
        <p:guide pos="3863"/>
      </p:guideLst>
    </p:cSldViewPr>
  </p:slideViewPr>
  <p:notesTextViewPr>
    <p:cViewPr>
      <p:scale>
        <a:sx n="3" d="2"/>
        <a:sy n="3" d="2"/>
      </p:scale>
      <p:origin x="0" y="0"/>
    </p:cViewPr>
  </p:notesTextViewPr>
  <p:sorterViewPr>
    <p:cViewPr>
      <p:scale>
        <a:sx n="66" d="100"/>
        <a:sy n="66" d="100"/>
      </p:scale>
      <p:origin x="0" y="0"/>
    </p:cViewPr>
  </p:sorterViewPr>
  <p:notesViewPr>
    <p:cSldViewPr snapToGrid="0">
      <p:cViewPr varScale="1">
        <p:scale>
          <a:sx n="88" d="100"/>
          <a:sy n="88" d="100"/>
        </p:scale>
        <p:origin x="2202"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3012048192771"/>
          <c:y val="0.16363636363636405"/>
          <c:w val="0.36385542168674706"/>
          <c:h val="0.68636363636363718"/>
        </c:manualLayout>
      </c:layout>
      <c:pieChart>
        <c:varyColors val="1"/>
        <c:ser>
          <c:idx val="0"/>
          <c:order val="0"/>
          <c:tx>
            <c:strRef>
              <c:f>Sheet1!$B$1</c:f>
              <c:strCache>
                <c:ptCount val="1"/>
                <c:pt idx="0">
                  <c:v>pie</c:v>
                </c:pt>
              </c:strCache>
            </c:strRef>
          </c:tx>
          <c:spPr>
            <a:solidFill>
              <a:schemeClr val="accent2"/>
            </a:solidFill>
            <a:ln w="25290">
              <a:noFill/>
            </a:ln>
          </c:spPr>
          <c:dPt>
            <c:idx val="0"/>
            <c:bubble3D val="0"/>
            <c:spPr>
              <a:solidFill>
                <a:schemeClr val="accent1"/>
              </a:solidFill>
              <a:ln w="25290">
                <a:noFill/>
              </a:ln>
            </c:spPr>
          </c:dPt>
          <c:dPt>
            <c:idx val="2"/>
            <c:bubble3D val="0"/>
            <c:spPr>
              <a:solidFill>
                <a:schemeClr val="hlink"/>
              </a:solidFill>
              <a:ln w="25290">
                <a:noFill/>
              </a:ln>
            </c:spPr>
          </c:dPt>
          <c:dPt>
            <c:idx val="3"/>
            <c:bubble3D val="0"/>
            <c:spPr>
              <a:solidFill>
                <a:schemeClr val="folHlink"/>
              </a:solidFill>
              <a:ln w="25290">
                <a:noFill/>
              </a:ln>
            </c:spPr>
          </c:dPt>
          <c:dPt>
            <c:idx val="4"/>
            <c:bubble3D val="0"/>
            <c:spPr>
              <a:solidFill>
                <a:schemeClr val="tx2"/>
              </a:solidFill>
              <a:ln w="25290">
                <a:noFill/>
              </a:ln>
            </c:spPr>
          </c:dPt>
          <c:dLbls>
            <c:dLbl>
              <c:idx val="0"/>
              <c:layout>
                <c:manualLayout>
                  <c:x val="5.2516129032258066E-2"/>
                  <c:y val="1.7657991224379395E-2"/>
                </c:manualLayout>
              </c:layout>
              <c:dLblPos val="bestFit"/>
              <c:showLegendKey val="0"/>
              <c:showVal val="0"/>
              <c:showCatName val="0"/>
              <c:showSerName val="0"/>
              <c:showPercent val="1"/>
              <c:showBubbleSize val="0"/>
            </c:dLbl>
            <c:dLbl>
              <c:idx val="1"/>
              <c:layout>
                <c:manualLayout>
                  <c:x val="-6.4777495554991099E-2"/>
                  <c:y val="1.9518903648494304E-2"/>
                </c:manualLayout>
              </c:layout>
              <c:dLblPos val="bestFit"/>
              <c:showLegendKey val="0"/>
              <c:showVal val="0"/>
              <c:showCatName val="0"/>
              <c:showSerName val="0"/>
              <c:showPercent val="1"/>
              <c:showBubbleSize val="0"/>
            </c:dLbl>
            <c:dLbl>
              <c:idx val="2"/>
              <c:layout>
                <c:manualLayout>
                  <c:x val="-7.2852425704851408E-3"/>
                  <c:y val="-5.3855863436917713E-5"/>
                </c:manualLayout>
              </c:layout>
              <c:dLblPos val="bestFit"/>
              <c:showLegendKey val="0"/>
              <c:showVal val="0"/>
              <c:showCatName val="0"/>
              <c:showSerName val="0"/>
              <c:showPercent val="1"/>
              <c:showBubbleSize val="0"/>
            </c:dLbl>
            <c:dLbl>
              <c:idx val="3"/>
              <c:layout>
                <c:manualLayout>
                  <c:x val="-6.9898399796799026E-3"/>
                  <c:y val="-1.4671875939171703E-2"/>
                </c:manualLayout>
              </c:layout>
              <c:tx>
                <c:rich>
                  <a:bodyPr/>
                  <a:lstStyle/>
                  <a:p>
                    <a:pPr>
                      <a:defRPr sz="896" b="1" i="0" u="none" strike="noStrike" baseline="0">
                        <a:solidFill>
                          <a:schemeClr val="tx1"/>
                        </a:solidFill>
                        <a:latin typeface="Arial"/>
                        <a:ea typeface="Arial"/>
                        <a:cs typeface="Arial"/>
                      </a:defRPr>
                    </a:pPr>
                    <a:r>
                      <a:rPr lang="en-US" dirty="0" smtClean="0"/>
                      <a:t>2%</a:t>
                    </a:r>
                    <a:endParaRPr lang="en-US" dirty="0"/>
                  </a:p>
                </c:rich>
              </c:tx>
              <c:spPr>
                <a:noFill/>
                <a:ln w="25290">
                  <a:noFill/>
                </a:ln>
              </c:spPr>
              <c:dLblPos val="bestFit"/>
              <c:showLegendKey val="0"/>
              <c:showVal val="0"/>
              <c:showCatName val="0"/>
              <c:showSerName val="0"/>
              <c:showPercent val="0"/>
              <c:showBubbleSize val="0"/>
            </c:dLbl>
            <c:dLbl>
              <c:idx val="4"/>
              <c:layout>
                <c:manualLayout>
                  <c:x val="6.3471678943357923E-2"/>
                  <c:y val="4.1858508144497208E-3"/>
                </c:manualLayout>
              </c:layout>
              <c:numFmt formatCode="[&lt;0.01]&quot;&lt;1%&quot;;0%" sourceLinked="0"/>
              <c:spPr>
                <a:noFill/>
                <a:ln w="25290">
                  <a:noFill/>
                </a:ln>
              </c:spPr>
              <c:txPr>
                <a:bodyPr/>
                <a:lstStyle/>
                <a:p>
                  <a:pPr>
                    <a:defRPr sz="896" b="1" i="0" u="none" strike="noStrike" baseline="0">
                      <a:solidFill>
                        <a:schemeClr val="tx1"/>
                      </a:solidFill>
                      <a:latin typeface="Arial"/>
                      <a:ea typeface="Arial"/>
                      <a:cs typeface="Arial"/>
                    </a:defRPr>
                  </a:pPr>
                  <a:endParaRPr lang="en-US"/>
                </a:p>
              </c:txPr>
              <c:dLblPos val="bestFit"/>
              <c:showLegendKey val="0"/>
              <c:showVal val="0"/>
              <c:showCatName val="0"/>
              <c:showSerName val="0"/>
              <c:showPercent val="1"/>
              <c:showBubbleSize val="0"/>
            </c:dLbl>
            <c:dLbl>
              <c:idx val="5"/>
              <c:layout>
                <c:manualLayout>
                  <c:xMode val="edge"/>
                  <c:yMode val="edge"/>
                  <c:x val="0.54216867469879515"/>
                  <c:y val="4.0909090909090909E-2"/>
                </c:manualLayout>
              </c:layout>
              <c:dLblPos val="bestFit"/>
              <c:showLegendKey val="0"/>
              <c:showVal val="0"/>
              <c:showCatName val="0"/>
              <c:showSerName val="0"/>
              <c:showPercent val="1"/>
              <c:showBubbleSize val="0"/>
            </c:dLbl>
            <c:numFmt formatCode="0%" sourceLinked="0"/>
            <c:spPr>
              <a:noFill/>
              <a:ln w="25290">
                <a:noFill/>
              </a:ln>
            </c:spPr>
            <c:txPr>
              <a:bodyPr/>
              <a:lstStyle/>
              <a:p>
                <a:pPr>
                  <a:defRPr sz="896" b="1" i="0" u="none" strike="noStrike" baseline="0">
                    <a:solidFill>
                      <a:schemeClr val="tx1"/>
                    </a:solidFill>
                    <a:latin typeface="Arial"/>
                    <a:ea typeface="Arial"/>
                    <a:cs typeface="Arial"/>
                  </a:defRPr>
                </a:pPr>
                <a:endParaRPr lang="en-US"/>
              </a:p>
            </c:txPr>
            <c:showLegendKey val="0"/>
            <c:showVal val="0"/>
            <c:showCatName val="0"/>
            <c:showSerName val="0"/>
            <c:showPercent val="1"/>
            <c:showBubbleSize val="0"/>
            <c:showLeaderLines val="0"/>
          </c:dLbls>
          <c:cat>
            <c:strRef>
              <c:f>Sheet1!$A$2:$A$6</c:f>
              <c:strCache>
                <c:ptCount val="5"/>
                <c:pt idx="0">
                  <c:v>CBS</c:v>
                </c:pt>
                <c:pt idx="1">
                  <c:v>NBC</c:v>
                </c:pt>
                <c:pt idx="2">
                  <c:v>ABC</c:v>
                </c:pt>
                <c:pt idx="3">
                  <c:v>FOX</c:v>
                </c:pt>
                <c:pt idx="4">
                  <c:v>Other</c:v>
                </c:pt>
              </c:strCache>
            </c:strRef>
          </c:cat>
          <c:val>
            <c:numRef>
              <c:f>Sheet1!$B$2:$B$6</c:f>
              <c:numCache>
                <c:formatCode>0.0%</c:formatCode>
                <c:ptCount val="5"/>
                <c:pt idx="0">
                  <c:v>0.42</c:v>
                </c:pt>
                <c:pt idx="1">
                  <c:v>0.39</c:v>
                </c:pt>
                <c:pt idx="2">
                  <c:v>0.15</c:v>
                </c:pt>
                <c:pt idx="3">
                  <c:v>0.02</c:v>
                </c:pt>
                <c:pt idx="4">
                  <c:v>0.02</c:v>
                </c:pt>
              </c:numCache>
            </c:numRef>
          </c:val>
        </c:ser>
        <c:dLbls>
          <c:showLegendKey val="0"/>
          <c:showVal val="0"/>
          <c:showCatName val="0"/>
          <c:showSerName val="0"/>
          <c:showPercent val="0"/>
          <c:showBubbleSize val="0"/>
          <c:showLeaderLines val="0"/>
        </c:dLbls>
        <c:firstSliceAng val="0"/>
      </c:pieChart>
      <c:spPr>
        <a:noFill/>
        <a:ln w="25290">
          <a:noFill/>
        </a:ln>
      </c:spPr>
    </c:plotArea>
    <c:plotVisOnly val="1"/>
    <c:dispBlanksAs val="zero"/>
    <c:showDLblsOverMax val="0"/>
  </c:chart>
  <c:spPr>
    <a:noFill/>
    <a:ln>
      <a:noFill/>
    </a:ln>
  </c:spPr>
  <c:txPr>
    <a:bodyPr/>
    <a:lstStyle/>
    <a:p>
      <a:pPr>
        <a:defRPr sz="896" b="1" i="0" u="none" strike="noStrike" baseline="0">
          <a:solidFill>
            <a:schemeClr val="tx1"/>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088353413654616E-2"/>
          <c:y val="0.1524822695035461"/>
          <c:w val="0.92971887550200805"/>
          <c:h val="0.63120567375886527"/>
        </c:manualLayout>
      </c:layout>
      <c:barChart>
        <c:barDir val="col"/>
        <c:grouping val="clustered"/>
        <c:varyColors val="0"/>
        <c:ser>
          <c:idx val="0"/>
          <c:order val="0"/>
          <c:tx>
            <c:strRef>
              <c:f>Sheet1!$B$1</c:f>
              <c:strCache>
                <c:ptCount val="1"/>
                <c:pt idx="0">
                  <c:v>Revenue</c:v>
                </c:pt>
              </c:strCache>
            </c:strRef>
          </c:tx>
          <c:spPr>
            <a:solidFill>
              <a:srgbClr val="314294"/>
            </a:solidFill>
            <a:ln w="23170">
              <a:noFill/>
            </a:ln>
          </c:spPr>
          <c:invertIfNegative val="0"/>
          <c:dLbls>
            <c:dLbl>
              <c:idx val="0"/>
              <c:layout>
                <c:manualLayout>
                  <c:x val="9.0842971025117427E-4"/>
                  <c:y val="8.839567201101765E-3"/>
                </c:manualLayout>
              </c:layout>
              <c:dLblPos val="outEnd"/>
              <c:showLegendKey val="0"/>
              <c:showVal val="1"/>
              <c:showCatName val="0"/>
              <c:showSerName val="0"/>
              <c:showPercent val="0"/>
              <c:showBubbleSize val="0"/>
            </c:dLbl>
            <c:dLbl>
              <c:idx val="1"/>
              <c:layout>
                <c:manualLayout>
                  <c:x val="4.5898576627936092E-3"/>
                  <c:y val="1.4514921611587687E-2"/>
                </c:manualLayout>
              </c:layout>
              <c:dLblPos val="outEnd"/>
              <c:showLegendKey val="0"/>
              <c:showVal val="1"/>
              <c:showCatName val="0"/>
              <c:showSerName val="0"/>
              <c:showPercent val="0"/>
              <c:showBubbleSize val="0"/>
            </c:dLbl>
            <c:dLbl>
              <c:idx val="2"/>
              <c:layout>
                <c:manualLayout>
                  <c:x val="4.2552213583079519E-3"/>
                  <c:y val="5.9864240857707331E-3"/>
                </c:manualLayout>
              </c:layout>
              <c:dLblPos val="outEnd"/>
              <c:showLegendKey val="0"/>
              <c:showVal val="1"/>
              <c:showCatName val="0"/>
              <c:showSerName val="0"/>
              <c:showPercent val="0"/>
              <c:showBubbleSize val="0"/>
            </c:dLbl>
            <c:dLbl>
              <c:idx val="3"/>
              <c:layout>
                <c:manualLayout>
                  <c:x val="5.9286171823363758E-3"/>
                  <c:y val="1.9258923630677691E-2"/>
                </c:manualLayout>
              </c:layout>
              <c:dLblPos val="outEnd"/>
              <c:showLegendKey val="0"/>
              <c:showVal val="1"/>
              <c:showCatName val="0"/>
              <c:showSerName val="0"/>
              <c:showPercent val="0"/>
              <c:showBubbleSize val="0"/>
            </c:dLbl>
            <c:dLbl>
              <c:idx val="4"/>
              <c:layout>
                <c:manualLayout>
                  <c:x val="3.5859487493366919E-3"/>
                  <c:y val="1.11738861462433E-2"/>
                </c:manualLayout>
              </c:layout>
              <c:dLblPos val="outEnd"/>
              <c:showLegendKey val="0"/>
              <c:showVal val="1"/>
              <c:showCatName val="0"/>
              <c:showSerName val="0"/>
              <c:showPercent val="0"/>
              <c:showBubbleSize val="0"/>
            </c:dLbl>
            <c:dLbl>
              <c:idx val="5"/>
              <c:layout>
                <c:manualLayout>
                  <c:x val="1.2429910962911592E-3"/>
                  <c:y val="0"/>
                </c:manualLayout>
              </c:layout>
              <c:dLblPos val="outEnd"/>
              <c:showLegendKey val="0"/>
              <c:showVal val="1"/>
              <c:showCatName val="0"/>
              <c:showSerName val="0"/>
              <c:showPercent val="0"/>
              <c:showBubbleSize val="0"/>
            </c:dLbl>
            <c:numFmt formatCode="\$#,##0" sourceLinked="0"/>
            <c:spPr>
              <a:noFill/>
              <a:ln w="23170">
                <a:noFill/>
              </a:ln>
            </c:spPr>
            <c:txPr>
              <a:bodyPr/>
              <a:lstStyle/>
              <a:p>
                <a:pPr>
                  <a:defRPr sz="912"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dLbls>
          <c:cat>
            <c:strRef>
              <c:f>Sheet1!$A$2:$A$7</c:f>
              <c:strCache>
                <c:ptCount val="6"/>
                <c:pt idx="0">
                  <c:v>2007</c:v>
                </c:pt>
                <c:pt idx="1">
                  <c:v>2008</c:v>
                </c:pt>
                <c:pt idx="2">
                  <c:v>2009</c:v>
                </c:pt>
                <c:pt idx="3">
                  <c:v>2010</c:v>
                </c:pt>
                <c:pt idx="4">
                  <c:v>2011</c:v>
                </c:pt>
                <c:pt idx="5">
                  <c:v>2012</c:v>
                </c:pt>
              </c:strCache>
            </c:strRef>
          </c:cat>
          <c:val>
            <c:numRef>
              <c:f>Sheet1!$B$2:$B$7</c:f>
              <c:numCache>
                <c:formatCode>General</c:formatCode>
                <c:ptCount val="6"/>
                <c:pt idx="0">
                  <c:v>307.28800000000001</c:v>
                </c:pt>
                <c:pt idx="1">
                  <c:v>327.17599999999999</c:v>
                </c:pt>
                <c:pt idx="2">
                  <c:v>270.37400000000002</c:v>
                </c:pt>
                <c:pt idx="3" formatCode="&quot;$&quot;#,##0_);[Red]\(&quot;$&quot;#,##0\)">
                  <c:v>346</c:v>
                </c:pt>
                <c:pt idx="4" formatCode="&quot;$&quot;#,##0_);[Red]\(&quot;$&quot;#,##0\)">
                  <c:v>307</c:v>
                </c:pt>
                <c:pt idx="5" formatCode="&quot;$&quot;#,##0_);[Red]\(&quot;$&quot;#,##0\)">
                  <c:v>405</c:v>
                </c:pt>
              </c:numCache>
            </c:numRef>
          </c:val>
        </c:ser>
        <c:dLbls>
          <c:showLegendKey val="0"/>
          <c:showVal val="1"/>
          <c:showCatName val="0"/>
          <c:showSerName val="0"/>
          <c:showPercent val="0"/>
          <c:showBubbleSize val="0"/>
        </c:dLbls>
        <c:gapWidth val="40"/>
        <c:axId val="151841792"/>
        <c:axId val="184878976"/>
      </c:barChart>
      <c:catAx>
        <c:axId val="151841792"/>
        <c:scaling>
          <c:orientation val="minMax"/>
        </c:scaling>
        <c:delete val="0"/>
        <c:axPos val="b"/>
        <c:numFmt formatCode="General" sourceLinked="1"/>
        <c:majorTickMark val="out"/>
        <c:minorTickMark val="none"/>
        <c:tickLblPos val="low"/>
        <c:spPr>
          <a:ln w="11585">
            <a:solidFill>
              <a:srgbClr val="000000"/>
            </a:solidFill>
            <a:prstDash val="solid"/>
          </a:ln>
        </c:spPr>
        <c:txPr>
          <a:bodyPr rot="0" vert="horz"/>
          <a:lstStyle/>
          <a:p>
            <a:pPr>
              <a:defRPr sz="912" b="1" i="0" u="none" strike="noStrike" baseline="0">
                <a:solidFill>
                  <a:schemeClr val="tx1"/>
                </a:solidFill>
                <a:latin typeface="Arial"/>
                <a:ea typeface="Arial"/>
                <a:cs typeface="Arial"/>
              </a:defRPr>
            </a:pPr>
            <a:endParaRPr lang="en-US"/>
          </a:p>
        </c:txPr>
        <c:crossAx val="184878976"/>
        <c:crosses val="autoZero"/>
        <c:auto val="1"/>
        <c:lblAlgn val="ctr"/>
        <c:lblOffset val="100"/>
        <c:tickLblSkip val="1"/>
        <c:tickMarkSkip val="1"/>
        <c:noMultiLvlLbl val="0"/>
      </c:catAx>
      <c:valAx>
        <c:axId val="184878976"/>
        <c:scaling>
          <c:orientation val="minMax"/>
          <c:min val="200"/>
        </c:scaling>
        <c:delete val="0"/>
        <c:axPos val="l"/>
        <c:numFmt formatCode="General" sourceLinked="1"/>
        <c:majorTickMark val="out"/>
        <c:minorTickMark val="none"/>
        <c:tickLblPos val="none"/>
        <c:spPr>
          <a:ln w="8689">
            <a:noFill/>
          </a:ln>
        </c:spPr>
        <c:crossAx val="151841792"/>
        <c:crosses val="autoZero"/>
        <c:crossBetween val="between"/>
        <c:majorUnit val="30"/>
      </c:valAx>
      <c:spPr>
        <a:noFill/>
        <a:ln w="23170">
          <a:noFill/>
        </a:ln>
      </c:spPr>
    </c:plotArea>
    <c:plotVisOnly val="1"/>
    <c:dispBlanksAs val="gap"/>
    <c:showDLblsOverMax val="0"/>
  </c:chart>
  <c:spPr>
    <a:noFill/>
    <a:ln>
      <a:noFill/>
    </a:ln>
  </c:spPr>
  <c:txPr>
    <a:bodyPr/>
    <a:lstStyle/>
    <a:p>
      <a:pPr>
        <a:defRPr sz="912" b="1" i="0" u="none" strike="noStrike" baseline="0">
          <a:solidFill>
            <a:schemeClr val="tx1"/>
          </a:solidFill>
          <a:latin typeface="Arial"/>
          <a:ea typeface="Arial"/>
          <a:cs typeface="Aria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575638506876231E-2"/>
          <c:y val="0.11552346570397112"/>
          <c:w val="0.93123772102161118"/>
          <c:h val="0.62454873646209386"/>
        </c:manualLayout>
      </c:layout>
      <c:barChart>
        <c:barDir val="col"/>
        <c:grouping val="clustered"/>
        <c:varyColors val="0"/>
        <c:ser>
          <c:idx val="0"/>
          <c:order val="0"/>
          <c:tx>
            <c:strRef>
              <c:f>Sheet1!$B$1</c:f>
              <c:strCache>
                <c:ptCount val="1"/>
                <c:pt idx="0">
                  <c:v>EBITDA</c:v>
                </c:pt>
              </c:strCache>
            </c:strRef>
          </c:tx>
          <c:spPr>
            <a:solidFill>
              <a:srgbClr val="314294"/>
            </a:solidFill>
            <a:ln w="22713">
              <a:noFill/>
            </a:ln>
          </c:spPr>
          <c:invertIfNegative val="0"/>
          <c:dLbls>
            <c:dLbl>
              <c:idx val="0"/>
              <c:layout>
                <c:manualLayout>
                  <c:x val="1.5863312644276706E-3"/>
                  <c:y val="3.857206171790912E-3"/>
                </c:manualLayout>
              </c:layout>
              <c:tx>
                <c:rich>
                  <a:bodyPr/>
                  <a:lstStyle/>
                  <a:p>
                    <a:r>
                      <a:rPr lang="en-US" dirty="0" smtClean="0"/>
                      <a:t>$223</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2.7434677307001361E-3"/>
                  <c:y val="9.2610078051223611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3.5508701483583233E-3"/>
                  <c:y val="1.3374033962669382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2.7436557510078811E-3"/>
                  <c:y val="4.6845695149441112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4"/>
              <c:layout>
                <c:manualLayout>
                  <c:x val="3.5510581686660127E-3"/>
                  <c:y val="8.3670569981397734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5"/>
              <c:layout>
                <c:manualLayout>
                  <c:x val="7.7892155045893323E-4"/>
                  <c:y val="8.0060054837917984E-3"/>
                </c:manualLayout>
              </c:layout>
              <c:dLblPos val="outEnd"/>
              <c:showLegendKey val="0"/>
              <c:showVal val="1"/>
              <c:showCatName val="0"/>
              <c:showSerName val="0"/>
              <c:showPercent val="0"/>
              <c:showBubbleSize val="0"/>
              <c:extLst>
                <c:ext xmlns:c15="http://schemas.microsoft.com/office/drawing/2012/chart" uri="{CE6537A1-D6FC-4f65-9D91-7224C49458BB}"/>
              </c:extLst>
            </c:dLbl>
            <c:numFmt formatCode="\$#,##0" sourceLinked="0"/>
            <c:spPr>
              <a:noFill/>
              <a:ln w="22713">
                <a:noFill/>
              </a:ln>
            </c:spPr>
            <c:txPr>
              <a:bodyPr/>
              <a:lstStyle/>
              <a:p>
                <a:pPr>
                  <a:defRPr sz="894"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YTD 2011</c:v>
                </c:pt>
                <c:pt idx="1">
                  <c:v>YTD 2013</c:v>
                </c:pt>
              </c:strCache>
            </c:strRef>
          </c:cat>
          <c:val>
            <c:numRef>
              <c:f>Sheet1!$B$2:$B$3</c:f>
              <c:numCache>
                <c:formatCode>_([$$-409]* #,##0_);_([$$-409]* \(#,##0\);_([$$-409]* "-"??_);_(@_)</c:formatCode>
                <c:ptCount val="2"/>
                <c:pt idx="0">
                  <c:v>223</c:v>
                </c:pt>
                <c:pt idx="1">
                  <c:v>251</c:v>
                </c:pt>
              </c:numCache>
            </c:numRef>
          </c:val>
        </c:ser>
        <c:dLbls>
          <c:showLegendKey val="0"/>
          <c:showVal val="1"/>
          <c:showCatName val="0"/>
          <c:showSerName val="0"/>
          <c:showPercent val="0"/>
          <c:showBubbleSize val="0"/>
        </c:dLbls>
        <c:gapWidth val="40"/>
        <c:axId val="150033536"/>
        <c:axId val="133641344"/>
      </c:barChart>
      <c:catAx>
        <c:axId val="150033536"/>
        <c:scaling>
          <c:orientation val="minMax"/>
        </c:scaling>
        <c:delete val="0"/>
        <c:axPos val="b"/>
        <c:numFmt formatCode="General" sourceLinked="1"/>
        <c:majorTickMark val="out"/>
        <c:minorTickMark val="none"/>
        <c:tickLblPos val="nextTo"/>
        <c:spPr>
          <a:ln w="11356">
            <a:solidFill>
              <a:srgbClr val="000000"/>
            </a:solidFill>
            <a:prstDash val="solid"/>
          </a:ln>
        </c:spPr>
        <c:txPr>
          <a:bodyPr rot="0" vert="horz"/>
          <a:lstStyle/>
          <a:p>
            <a:pPr>
              <a:defRPr sz="894" b="1" i="0" u="none" strike="noStrike" baseline="0">
                <a:solidFill>
                  <a:schemeClr val="tx1"/>
                </a:solidFill>
                <a:latin typeface="Arial"/>
                <a:ea typeface="Arial"/>
                <a:cs typeface="Arial"/>
              </a:defRPr>
            </a:pPr>
            <a:endParaRPr lang="en-US"/>
          </a:p>
        </c:txPr>
        <c:crossAx val="133641344"/>
        <c:crosses val="autoZero"/>
        <c:auto val="1"/>
        <c:lblAlgn val="ctr"/>
        <c:lblOffset val="100"/>
        <c:tickLblSkip val="1"/>
        <c:tickMarkSkip val="1"/>
        <c:noMultiLvlLbl val="0"/>
      </c:catAx>
      <c:valAx>
        <c:axId val="133641344"/>
        <c:scaling>
          <c:orientation val="minMax"/>
          <c:min val="0"/>
        </c:scaling>
        <c:delete val="0"/>
        <c:axPos val="l"/>
        <c:numFmt formatCode="_([$$-409]* #,##0_);_([$$-409]* \(#,##0\);_([$$-409]* &quot;-&quot;??_);_(@_)" sourceLinked="1"/>
        <c:majorTickMark val="out"/>
        <c:minorTickMark val="none"/>
        <c:tickLblPos val="none"/>
        <c:spPr>
          <a:ln w="8517">
            <a:noFill/>
          </a:ln>
        </c:spPr>
        <c:crossAx val="150033536"/>
        <c:crosses val="autoZero"/>
        <c:crossBetween val="between"/>
        <c:majorUnit val="30"/>
      </c:valAx>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575638506876231E-2"/>
          <c:y val="0.11552346570397112"/>
          <c:w val="0.93123772102161118"/>
          <c:h val="0.62454873646209386"/>
        </c:manualLayout>
      </c:layout>
      <c:barChart>
        <c:barDir val="col"/>
        <c:grouping val="clustered"/>
        <c:varyColors val="0"/>
        <c:ser>
          <c:idx val="0"/>
          <c:order val="0"/>
          <c:tx>
            <c:strRef>
              <c:f>Sheet1!$B$1</c:f>
              <c:strCache>
                <c:ptCount val="1"/>
                <c:pt idx="0">
                  <c:v>EBITDA</c:v>
                </c:pt>
              </c:strCache>
            </c:strRef>
          </c:tx>
          <c:spPr>
            <a:solidFill>
              <a:srgbClr val="314294"/>
            </a:solidFill>
            <a:ln w="22713">
              <a:noFill/>
            </a:ln>
          </c:spPr>
          <c:invertIfNegative val="0"/>
          <c:dLbls>
            <c:dLbl>
              <c:idx val="0"/>
              <c:layout>
                <c:manualLayout>
                  <c:x val="1.5863312644276706E-3"/>
                  <c:y val="3.857206171790912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2.7434677307001361E-3"/>
                  <c:y val="9.2610078051223611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3.5508701483583233E-3"/>
                  <c:y val="1.3374033962669382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2.7436557510078811E-3"/>
                  <c:y val="4.6845695149441112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4"/>
              <c:layout>
                <c:manualLayout>
                  <c:x val="3.5510581686660127E-3"/>
                  <c:y val="8.3670569981397734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5"/>
              <c:layout>
                <c:manualLayout>
                  <c:x val="7.7892155045893323E-4"/>
                  <c:y val="8.0060054837917984E-3"/>
                </c:manualLayout>
              </c:layout>
              <c:dLblPos val="outEnd"/>
              <c:showLegendKey val="0"/>
              <c:showVal val="1"/>
              <c:showCatName val="0"/>
              <c:showSerName val="0"/>
              <c:showPercent val="0"/>
              <c:showBubbleSize val="0"/>
              <c:extLst>
                <c:ext xmlns:c15="http://schemas.microsoft.com/office/drawing/2012/chart" uri="{CE6537A1-D6FC-4f65-9D91-7224C49458BB}"/>
              </c:extLst>
            </c:dLbl>
            <c:numFmt formatCode="\$#,##0" sourceLinked="0"/>
            <c:spPr>
              <a:noFill/>
              <a:ln w="22713">
                <a:noFill/>
              </a:ln>
            </c:spPr>
            <c:txPr>
              <a:bodyPr/>
              <a:lstStyle/>
              <a:p>
                <a:pPr>
                  <a:defRPr sz="894"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YTD 2011</c:v>
                </c:pt>
                <c:pt idx="1">
                  <c:v>YTD 2013</c:v>
                </c:pt>
              </c:strCache>
            </c:strRef>
          </c:cat>
          <c:val>
            <c:numRef>
              <c:f>Sheet1!$B$2:$B$3</c:f>
              <c:numCache>
                <c:formatCode>_([$$-409]* #,##0_);_([$$-409]* \(#,##0\);_([$$-409]* "-"??_);_(@_)</c:formatCode>
                <c:ptCount val="2"/>
                <c:pt idx="0">
                  <c:v>66</c:v>
                </c:pt>
                <c:pt idx="1">
                  <c:v>82</c:v>
                </c:pt>
              </c:numCache>
            </c:numRef>
          </c:val>
        </c:ser>
        <c:dLbls>
          <c:showLegendKey val="0"/>
          <c:showVal val="1"/>
          <c:showCatName val="0"/>
          <c:showSerName val="0"/>
          <c:showPercent val="0"/>
          <c:showBubbleSize val="0"/>
        </c:dLbls>
        <c:gapWidth val="40"/>
        <c:axId val="133500928"/>
        <c:axId val="133581824"/>
      </c:barChart>
      <c:catAx>
        <c:axId val="133500928"/>
        <c:scaling>
          <c:orientation val="minMax"/>
        </c:scaling>
        <c:delete val="0"/>
        <c:axPos val="b"/>
        <c:numFmt formatCode="General" sourceLinked="1"/>
        <c:majorTickMark val="out"/>
        <c:minorTickMark val="none"/>
        <c:tickLblPos val="nextTo"/>
        <c:spPr>
          <a:ln w="11356">
            <a:solidFill>
              <a:srgbClr val="000000"/>
            </a:solidFill>
            <a:prstDash val="solid"/>
          </a:ln>
        </c:spPr>
        <c:txPr>
          <a:bodyPr rot="0" vert="horz"/>
          <a:lstStyle/>
          <a:p>
            <a:pPr>
              <a:defRPr sz="894" b="1" i="0" u="none" strike="noStrike" baseline="0">
                <a:solidFill>
                  <a:schemeClr val="tx1"/>
                </a:solidFill>
                <a:latin typeface="Arial"/>
                <a:ea typeface="Arial"/>
                <a:cs typeface="Arial"/>
              </a:defRPr>
            </a:pPr>
            <a:endParaRPr lang="en-US"/>
          </a:p>
        </c:txPr>
        <c:crossAx val="133581824"/>
        <c:crosses val="autoZero"/>
        <c:auto val="1"/>
        <c:lblAlgn val="ctr"/>
        <c:lblOffset val="100"/>
        <c:tickLblSkip val="1"/>
        <c:tickMarkSkip val="1"/>
        <c:noMultiLvlLbl val="0"/>
      </c:catAx>
      <c:valAx>
        <c:axId val="133581824"/>
        <c:scaling>
          <c:orientation val="minMax"/>
          <c:min val="0"/>
        </c:scaling>
        <c:delete val="0"/>
        <c:axPos val="l"/>
        <c:numFmt formatCode="_([$$-409]* #,##0_);_([$$-409]* \(#,##0\);_([$$-409]* &quot;-&quot;??_);_(@_)" sourceLinked="1"/>
        <c:majorTickMark val="out"/>
        <c:minorTickMark val="none"/>
        <c:tickLblPos val="none"/>
        <c:spPr>
          <a:ln w="8517">
            <a:noFill/>
          </a:ln>
        </c:spPr>
        <c:crossAx val="133500928"/>
        <c:crosses val="autoZero"/>
        <c:crossBetween val="between"/>
        <c:majorUnit val="30"/>
      </c:valAx>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575638506876231E-2"/>
          <c:y val="0.11552346570397112"/>
          <c:w val="0.93123772102161118"/>
          <c:h val="0.62454873646209386"/>
        </c:manualLayout>
      </c:layout>
      <c:barChart>
        <c:barDir val="col"/>
        <c:grouping val="clustered"/>
        <c:varyColors val="0"/>
        <c:ser>
          <c:idx val="0"/>
          <c:order val="0"/>
          <c:tx>
            <c:strRef>
              <c:f>Sheet1!$B$1</c:f>
              <c:strCache>
                <c:ptCount val="1"/>
                <c:pt idx="0">
                  <c:v>EBITDA</c:v>
                </c:pt>
              </c:strCache>
            </c:strRef>
          </c:tx>
          <c:spPr>
            <a:solidFill>
              <a:srgbClr val="314294"/>
            </a:solidFill>
            <a:ln w="22713">
              <a:noFill/>
            </a:ln>
          </c:spPr>
          <c:invertIfNegative val="0"/>
          <c:dLbls>
            <c:dLbl>
              <c:idx val="0"/>
              <c:layout>
                <c:manualLayout>
                  <c:x val="1.5863312644276706E-3"/>
                  <c:y val="3.857206171790912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2.7434677307001361E-3"/>
                  <c:y val="9.2610078051223611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3.5508701483583233E-3"/>
                  <c:y val="1.3374033962669382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2.7436557510078811E-3"/>
                  <c:y val="4.6845695149441112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4"/>
              <c:layout>
                <c:manualLayout>
                  <c:x val="3.5510581686660127E-3"/>
                  <c:y val="8.3670569981397734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5"/>
              <c:layout>
                <c:manualLayout>
                  <c:x val="7.7892155045893323E-4"/>
                  <c:y val="8.0060054837917984E-3"/>
                </c:manualLayout>
              </c:layout>
              <c:dLblPos val="outEnd"/>
              <c:showLegendKey val="0"/>
              <c:showVal val="1"/>
              <c:showCatName val="0"/>
              <c:showSerName val="0"/>
              <c:showPercent val="0"/>
              <c:showBubbleSize val="0"/>
              <c:extLst>
                <c:ext xmlns:c15="http://schemas.microsoft.com/office/drawing/2012/chart" uri="{CE6537A1-D6FC-4f65-9D91-7224C49458BB}"/>
              </c:extLst>
            </c:dLbl>
            <c:numFmt formatCode="\$#,##0" sourceLinked="0"/>
            <c:spPr>
              <a:noFill/>
              <a:ln w="22713">
                <a:noFill/>
              </a:ln>
            </c:spPr>
            <c:txPr>
              <a:bodyPr/>
              <a:lstStyle/>
              <a:p>
                <a:pPr>
                  <a:defRPr sz="894"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YTD 2011</c:v>
                </c:pt>
                <c:pt idx="1">
                  <c:v>YTD 2013</c:v>
                </c:pt>
              </c:strCache>
            </c:strRef>
          </c:cat>
          <c:val>
            <c:numRef>
              <c:f>Sheet1!$B$2:$B$3</c:f>
              <c:numCache>
                <c:formatCode>_([$$-409]* #,##0_);_([$$-409]* \(#,##0\);_([$$-409]* "-"??_);_(@_)</c:formatCode>
                <c:ptCount val="2"/>
                <c:pt idx="0">
                  <c:v>3</c:v>
                </c:pt>
                <c:pt idx="1">
                  <c:v>27</c:v>
                </c:pt>
              </c:numCache>
            </c:numRef>
          </c:val>
        </c:ser>
        <c:dLbls>
          <c:showLegendKey val="0"/>
          <c:showVal val="1"/>
          <c:showCatName val="0"/>
          <c:showSerName val="0"/>
          <c:showPercent val="0"/>
          <c:showBubbleSize val="0"/>
        </c:dLbls>
        <c:gapWidth val="40"/>
        <c:axId val="184888704"/>
        <c:axId val="185308672"/>
      </c:barChart>
      <c:catAx>
        <c:axId val="184888704"/>
        <c:scaling>
          <c:orientation val="minMax"/>
        </c:scaling>
        <c:delete val="0"/>
        <c:axPos val="b"/>
        <c:numFmt formatCode="General" sourceLinked="1"/>
        <c:majorTickMark val="out"/>
        <c:minorTickMark val="none"/>
        <c:tickLblPos val="nextTo"/>
        <c:spPr>
          <a:ln w="11356">
            <a:solidFill>
              <a:srgbClr val="000000"/>
            </a:solidFill>
            <a:prstDash val="solid"/>
          </a:ln>
        </c:spPr>
        <c:txPr>
          <a:bodyPr rot="0" vert="horz"/>
          <a:lstStyle/>
          <a:p>
            <a:pPr>
              <a:defRPr sz="894" b="1" i="0" u="none" strike="noStrike" baseline="0">
                <a:solidFill>
                  <a:schemeClr val="tx1"/>
                </a:solidFill>
                <a:latin typeface="Arial"/>
                <a:ea typeface="Arial"/>
                <a:cs typeface="Arial"/>
              </a:defRPr>
            </a:pPr>
            <a:endParaRPr lang="en-US"/>
          </a:p>
        </c:txPr>
        <c:crossAx val="185308672"/>
        <c:crosses val="autoZero"/>
        <c:auto val="1"/>
        <c:lblAlgn val="ctr"/>
        <c:lblOffset val="100"/>
        <c:tickLblSkip val="1"/>
        <c:tickMarkSkip val="1"/>
        <c:noMultiLvlLbl val="0"/>
      </c:catAx>
      <c:valAx>
        <c:axId val="185308672"/>
        <c:scaling>
          <c:orientation val="minMax"/>
          <c:min val="0"/>
        </c:scaling>
        <c:delete val="0"/>
        <c:axPos val="l"/>
        <c:numFmt formatCode="_([$$-409]* #,##0_);_([$$-409]* \(#,##0\);_([$$-409]* &quot;-&quot;??_);_(@_)" sourceLinked="1"/>
        <c:majorTickMark val="out"/>
        <c:minorTickMark val="none"/>
        <c:tickLblPos val="none"/>
        <c:spPr>
          <a:ln w="8517">
            <a:noFill/>
          </a:ln>
        </c:spPr>
        <c:crossAx val="184888704"/>
        <c:crosses val="autoZero"/>
        <c:crossBetween val="between"/>
        <c:majorUnit val="30"/>
      </c:valAx>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1"/>
        </c:dLbls>
        <c:firstSliceAng val="104"/>
      </c:pieChart>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3012048192771"/>
          <c:y val="0.16363636363636402"/>
          <c:w val="0.36385542168674706"/>
          <c:h val="0.68636363636363706"/>
        </c:manualLayout>
      </c:layout>
      <c:pieChart>
        <c:varyColors val="1"/>
        <c:ser>
          <c:idx val="0"/>
          <c:order val="0"/>
          <c:tx>
            <c:strRef>
              <c:f>Sheet1!$B$1</c:f>
              <c:strCache>
                <c:ptCount val="1"/>
                <c:pt idx="0">
                  <c:v>pie</c:v>
                </c:pt>
              </c:strCache>
            </c:strRef>
          </c:tx>
          <c:spPr>
            <a:solidFill>
              <a:schemeClr val="accent2"/>
            </a:solidFill>
            <a:ln w="25290">
              <a:noFill/>
            </a:ln>
          </c:spPr>
          <c:dPt>
            <c:idx val="0"/>
            <c:bubble3D val="0"/>
            <c:spPr>
              <a:solidFill>
                <a:schemeClr val="accent1"/>
              </a:solidFill>
              <a:ln w="25290">
                <a:noFill/>
              </a:ln>
            </c:spPr>
          </c:dPt>
          <c:dPt>
            <c:idx val="2"/>
            <c:bubble3D val="0"/>
            <c:spPr>
              <a:solidFill>
                <a:schemeClr val="hlink"/>
              </a:solidFill>
              <a:ln w="25290">
                <a:noFill/>
              </a:ln>
            </c:spPr>
          </c:dPt>
          <c:dPt>
            <c:idx val="3"/>
            <c:bubble3D val="0"/>
            <c:spPr>
              <a:solidFill>
                <a:schemeClr val="folHlink"/>
              </a:solidFill>
              <a:ln w="25290">
                <a:noFill/>
              </a:ln>
            </c:spPr>
          </c:dPt>
          <c:dPt>
            <c:idx val="4"/>
            <c:bubble3D val="0"/>
            <c:spPr>
              <a:solidFill>
                <a:schemeClr val="tx2"/>
              </a:solidFill>
              <a:ln w="25290">
                <a:noFill/>
              </a:ln>
            </c:spPr>
          </c:dPt>
          <c:dLbls>
            <c:dLbl>
              <c:idx val="0"/>
              <c:layout>
                <c:manualLayout>
                  <c:x val="2.0258064516129031E-2"/>
                  <c:y val="8.4833563743463361E-2"/>
                </c:manualLayout>
              </c:layout>
              <c:tx>
                <c:rich>
                  <a:bodyPr/>
                  <a:lstStyle/>
                  <a:p>
                    <a:r>
                      <a:rPr lang="en-US" dirty="0" smtClean="0"/>
                      <a:t>45%</a:t>
                    </a:r>
                    <a:endParaRPr lang="en-US" dirty="0"/>
                  </a:p>
                </c:rich>
              </c:tx>
              <c:dLblPos val="bestFit"/>
              <c:showLegendKey val="0"/>
              <c:showVal val="0"/>
              <c:showCatName val="0"/>
              <c:showSerName val="0"/>
              <c:showPercent val="1"/>
              <c:showBubbleSize val="0"/>
            </c:dLbl>
            <c:dLbl>
              <c:idx val="1"/>
              <c:layout>
                <c:manualLayout>
                  <c:x val="-6.4777495554991113E-2"/>
                  <c:y val="-2.3229187954559114E-2"/>
                </c:manualLayout>
              </c:layout>
              <c:tx>
                <c:rich>
                  <a:bodyPr/>
                  <a:lstStyle/>
                  <a:p>
                    <a:r>
                      <a:rPr lang="en-US" dirty="0" smtClean="0"/>
                      <a:t>36%</a:t>
                    </a:r>
                    <a:endParaRPr lang="en-US" dirty="0"/>
                  </a:p>
                </c:rich>
              </c:tx>
              <c:dLblPos val="bestFit"/>
              <c:showLegendKey val="0"/>
              <c:showVal val="0"/>
              <c:showCatName val="0"/>
              <c:showSerName val="0"/>
              <c:showPercent val="1"/>
              <c:showBubbleSize val="0"/>
            </c:dLbl>
            <c:dLbl>
              <c:idx val="2"/>
              <c:layout>
                <c:manualLayout>
                  <c:x val="-2.9865887731775464E-2"/>
                  <c:y val="4.2693754883692973E-2"/>
                </c:manualLayout>
              </c:layout>
              <c:dLblPos val="bestFit"/>
              <c:showLegendKey val="0"/>
              <c:showVal val="0"/>
              <c:showCatName val="0"/>
              <c:showSerName val="0"/>
              <c:showPercent val="1"/>
              <c:showBubbleSize val="0"/>
            </c:dLbl>
            <c:dLbl>
              <c:idx val="3"/>
              <c:layout>
                <c:manualLayout>
                  <c:x val="5.913385826771653E-3"/>
                  <c:y val="9.7556049768588136E-3"/>
                </c:manualLayout>
              </c:layout>
              <c:tx>
                <c:rich>
                  <a:bodyPr/>
                  <a:lstStyle/>
                  <a:p>
                    <a:pPr>
                      <a:defRPr sz="896" b="1" i="0" u="none" strike="noStrike" baseline="0">
                        <a:solidFill>
                          <a:schemeClr val="tx1"/>
                        </a:solidFill>
                        <a:latin typeface="Arial"/>
                        <a:ea typeface="Arial"/>
                        <a:cs typeface="Arial"/>
                      </a:defRPr>
                    </a:pPr>
                    <a:r>
                      <a:rPr lang="en-US" b="1" dirty="0" smtClean="0"/>
                      <a:t>3%</a:t>
                    </a:r>
                    <a:endParaRPr lang="en-US" b="1" dirty="0"/>
                  </a:p>
                </c:rich>
              </c:tx>
              <c:spPr>
                <a:noFill/>
                <a:ln w="25290">
                  <a:noFill/>
                </a:ln>
              </c:spPr>
              <c:dLblPos val="bestFit"/>
              <c:showLegendKey val="0"/>
              <c:showVal val="1"/>
              <c:showCatName val="0"/>
              <c:showSerName val="0"/>
              <c:showPercent val="0"/>
              <c:showBubbleSize val="0"/>
            </c:dLbl>
            <c:dLbl>
              <c:idx val="4"/>
              <c:layout>
                <c:manualLayout>
                  <c:x val="3.7664973329946602E-2"/>
                  <c:y val="4.1863316703732618E-3"/>
                </c:manualLayout>
              </c:layout>
              <c:tx>
                <c:rich>
                  <a:bodyPr/>
                  <a:lstStyle/>
                  <a:p>
                    <a:pPr>
                      <a:defRPr sz="896" b="1" i="0" u="none" strike="noStrike" baseline="0">
                        <a:solidFill>
                          <a:schemeClr val="tx1"/>
                        </a:solidFill>
                        <a:latin typeface="Arial"/>
                        <a:ea typeface="Arial"/>
                        <a:cs typeface="Arial"/>
                      </a:defRPr>
                    </a:pPr>
                    <a:r>
                      <a:rPr lang="en-US" dirty="0" smtClean="0"/>
                      <a:t>2%</a:t>
                    </a:r>
                    <a:endParaRPr lang="en-US" dirty="0"/>
                  </a:p>
                </c:rich>
              </c:tx>
              <c:numFmt formatCode="[&lt;0.01]&quot;&lt;1%&quot;;0%" sourceLinked="0"/>
              <c:spPr>
                <a:noFill/>
                <a:ln w="25290">
                  <a:noFill/>
                </a:ln>
              </c:spPr>
              <c:dLblPos val="bestFit"/>
              <c:showLegendKey val="0"/>
              <c:showVal val="0"/>
              <c:showCatName val="0"/>
              <c:showSerName val="0"/>
              <c:showPercent val="1"/>
              <c:showBubbleSize val="0"/>
            </c:dLbl>
            <c:dLbl>
              <c:idx val="5"/>
              <c:layout>
                <c:manualLayout>
                  <c:xMode val="edge"/>
                  <c:yMode val="edge"/>
                  <c:x val="0.54216867469879515"/>
                  <c:y val="4.0909090909090909E-2"/>
                </c:manualLayout>
              </c:layout>
              <c:dLblPos val="bestFit"/>
              <c:showLegendKey val="0"/>
              <c:showVal val="0"/>
              <c:showCatName val="0"/>
              <c:showSerName val="0"/>
              <c:showPercent val="1"/>
              <c:showBubbleSize val="0"/>
            </c:dLbl>
            <c:numFmt formatCode="0%" sourceLinked="0"/>
            <c:spPr>
              <a:noFill/>
              <a:ln w="25290">
                <a:noFill/>
              </a:ln>
            </c:spPr>
            <c:txPr>
              <a:bodyPr/>
              <a:lstStyle/>
              <a:p>
                <a:pPr>
                  <a:defRPr sz="896" b="1" i="0" u="none" strike="noStrike" baseline="0">
                    <a:solidFill>
                      <a:schemeClr val="tx1"/>
                    </a:solidFill>
                    <a:latin typeface="Arial"/>
                    <a:ea typeface="Arial"/>
                    <a:cs typeface="Arial"/>
                  </a:defRPr>
                </a:pPr>
                <a:endParaRPr lang="en-US"/>
              </a:p>
            </c:txPr>
            <c:showLegendKey val="0"/>
            <c:showVal val="0"/>
            <c:showCatName val="0"/>
            <c:showSerName val="0"/>
            <c:showPercent val="1"/>
            <c:showBubbleSize val="0"/>
            <c:showLeaderLines val="0"/>
          </c:dLbls>
          <c:cat>
            <c:strRef>
              <c:f>Sheet1!$A$2:$A$6</c:f>
              <c:strCache>
                <c:ptCount val="5"/>
                <c:pt idx="0">
                  <c:v>CBS</c:v>
                </c:pt>
                <c:pt idx="1">
                  <c:v>NBC</c:v>
                </c:pt>
                <c:pt idx="2">
                  <c:v>ABC</c:v>
                </c:pt>
                <c:pt idx="3">
                  <c:v>FOX</c:v>
                </c:pt>
                <c:pt idx="4">
                  <c:v>All Other Digital 2nd Channels</c:v>
                </c:pt>
              </c:strCache>
            </c:strRef>
          </c:cat>
          <c:val>
            <c:numRef>
              <c:f>Sheet1!$B$2:$B$6</c:f>
              <c:numCache>
                <c:formatCode>0.0%</c:formatCode>
                <c:ptCount val="5"/>
                <c:pt idx="0">
                  <c:v>0.36</c:v>
                </c:pt>
                <c:pt idx="1">
                  <c:v>0.45</c:v>
                </c:pt>
                <c:pt idx="2">
                  <c:v>0.14000000000000001</c:v>
                </c:pt>
                <c:pt idx="3">
                  <c:v>0.03</c:v>
                </c:pt>
                <c:pt idx="4">
                  <c:v>0.02</c:v>
                </c:pt>
              </c:numCache>
            </c:numRef>
          </c:val>
        </c:ser>
        <c:dLbls>
          <c:showLegendKey val="0"/>
          <c:showVal val="0"/>
          <c:showCatName val="0"/>
          <c:showSerName val="0"/>
          <c:showPercent val="0"/>
          <c:showBubbleSize val="0"/>
          <c:showLeaderLines val="0"/>
        </c:dLbls>
        <c:firstSliceAng val="0"/>
      </c:pieChart>
      <c:spPr>
        <a:noFill/>
        <a:ln w="25290">
          <a:noFill/>
        </a:ln>
      </c:spPr>
    </c:plotArea>
    <c:plotVisOnly val="1"/>
    <c:dispBlanksAs val="zero"/>
    <c:showDLblsOverMax val="0"/>
  </c:chart>
  <c:spPr>
    <a:noFill/>
    <a:ln>
      <a:noFill/>
    </a:ln>
  </c:spPr>
  <c:txPr>
    <a:bodyPr/>
    <a:lstStyle/>
    <a:p>
      <a:pPr>
        <a:defRPr sz="896" b="1" i="0" u="none" strike="noStrike" baseline="0">
          <a:solidFill>
            <a:schemeClr val="tx1"/>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3012048192771"/>
          <c:y val="0.16363636363636402"/>
          <c:w val="0.36385542168674706"/>
          <c:h val="0.68636363636363706"/>
        </c:manualLayout>
      </c:layout>
      <c:pieChart>
        <c:varyColors val="1"/>
        <c:ser>
          <c:idx val="0"/>
          <c:order val="0"/>
          <c:tx>
            <c:strRef>
              <c:f>Sheet1!$B$1</c:f>
              <c:strCache>
                <c:ptCount val="1"/>
                <c:pt idx="0">
                  <c:v>pie</c:v>
                </c:pt>
              </c:strCache>
            </c:strRef>
          </c:tx>
          <c:spPr>
            <a:solidFill>
              <a:schemeClr val="accent2"/>
            </a:solidFill>
            <a:ln w="25290">
              <a:noFill/>
            </a:ln>
          </c:spPr>
          <c:dPt>
            <c:idx val="0"/>
            <c:bubble3D val="0"/>
            <c:spPr>
              <a:solidFill>
                <a:schemeClr val="accent1"/>
              </a:solidFill>
              <a:ln w="25290">
                <a:noFill/>
              </a:ln>
            </c:spPr>
          </c:dPt>
          <c:dPt>
            <c:idx val="2"/>
            <c:bubble3D val="0"/>
            <c:spPr>
              <a:solidFill>
                <a:schemeClr val="hlink"/>
              </a:solidFill>
              <a:ln w="25290">
                <a:noFill/>
              </a:ln>
            </c:spPr>
          </c:dPt>
          <c:dPt>
            <c:idx val="3"/>
            <c:bubble3D val="0"/>
            <c:spPr>
              <a:solidFill>
                <a:schemeClr val="folHlink"/>
              </a:solidFill>
              <a:ln w="25290">
                <a:noFill/>
              </a:ln>
            </c:spPr>
          </c:dPt>
          <c:dPt>
            <c:idx val="4"/>
            <c:bubble3D val="0"/>
            <c:spPr>
              <a:solidFill>
                <a:schemeClr val="tx2"/>
              </a:solidFill>
              <a:ln w="25290">
                <a:noFill/>
              </a:ln>
            </c:spPr>
          </c:dPt>
          <c:dLbls>
            <c:dLbl>
              <c:idx val="0"/>
              <c:layout>
                <c:manualLayout>
                  <c:x val="7.0799224942102335E-2"/>
                  <c:y val="7.9551668419297755E-2"/>
                </c:manualLayout>
              </c:layout>
              <c:dLblPos val="bestFit"/>
              <c:showLegendKey val="0"/>
              <c:showVal val="0"/>
              <c:showCatName val="0"/>
              <c:showSerName val="0"/>
              <c:showPercent val="1"/>
              <c:showBubbleSize val="0"/>
            </c:dLbl>
            <c:dLbl>
              <c:idx val="1"/>
              <c:layout>
                <c:manualLayout>
                  <c:x val="-5.252044200302227E-2"/>
                  <c:y val="-6.5392803098309783E-3"/>
                </c:manualLayout>
              </c:layout>
              <c:tx>
                <c:rich>
                  <a:bodyPr/>
                  <a:lstStyle/>
                  <a:p>
                    <a:r>
                      <a:rPr lang="en-US" dirty="0" smtClean="0"/>
                      <a:t>39%</a:t>
                    </a:r>
                    <a:endParaRPr lang="en-US" dirty="0"/>
                  </a:p>
                </c:rich>
              </c:tx>
              <c:dLblPos val="bestFit"/>
              <c:showLegendKey val="0"/>
              <c:showVal val="0"/>
              <c:showCatName val="0"/>
              <c:showSerName val="0"/>
              <c:showPercent val="1"/>
              <c:showBubbleSize val="0"/>
            </c:dLbl>
            <c:dLbl>
              <c:idx val="2"/>
              <c:layout>
                <c:manualLayout>
                  <c:x val="-3.8438579696376948E-3"/>
                  <c:y val="3.4150657877862985E-2"/>
                </c:manualLayout>
              </c:layout>
              <c:dLblPos val="bestFit"/>
              <c:showLegendKey val="0"/>
              <c:showVal val="0"/>
              <c:showCatName val="0"/>
              <c:showSerName val="0"/>
              <c:showPercent val="1"/>
              <c:showBubbleSize val="0"/>
            </c:dLbl>
            <c:dLbl>
              <c:idx val="3"/>
              <c:layout>
                <c:manualLayout>
                  <c:x val="-5.2718243801826445E-3"/>
                  <c:y val="5.2799507553412499E-3"/>
                </c:manualLayout>
              </c:layout>
              <c:tx>
                <c:rich>
                  <a:bodyPr/>
                  <a:lstStyle/>
                  <a:p>
                    <a:pPr>
                      <a:defRPr sz="896" b="1" i="0" u="none" strike="noStrike" baseline="0">
                        <a:solidFill>
                          <a:schemeClr val="tx1"/>
                        </a:solidFill>
                        <a:latin typeface="Arial"/>
                        <a:ea typeface="Arial"/>
                        <a:cs typeface="Arial"/>
                      </a:defRPr>
                    </a:pPr>
                    <a:r>
                      <a:rPr lang="en-US" dirty="0" smtClean="0"/>
                      <a:t>2%</a:t>
                    </a:r>
                    <a:endParaRPr lang="en-US" dirty="0"/>
                  </a:p>
                </c:rich>
              </c:tx>
              <c:spPr>
                <a:noFill/>
                <a:ln w="25290">
                  <a:noFill/>
                </a:ln>
              </c:spPr>
              <c:dLblPos val="bestFit"/>
              <c:showLegendKey val="0"/>
              <c:showVal val="0"/>
              <c:showCatName val="0"/>
              <c:showSerName val="0"/>
              <c:showPercent val="0"/>
              <c:showBubbleSize val="0"/>
            </c:dLbl>
            <c:dLbl>
              <c:idx val="4"/>
              <c:layout>
                <c:manualLayout>
                  <c:x val="4.4763088992113127E-2"/>
                  <c:y val="-6.9711970042832597E-4"/>
                </c:manualLayout>
              </c:layout>
              <c:tx>
                <c:rich>
                  <a:bodyPr/>
                  <a:lstStyle/>
                  <a:p>
                    <a:pPr>
                      <a:defRPr sz="896" b="1" i="0" u="none" strike="noStrike" baseline="0">
                        <a:solidFill>
                          <a:schemeClr val="tx1"/>
                        </a:solidFill>
                        <a:latin typeface="Arial"/>
                        <a:ea typeface="Arial"/>
                        <a:cs typeface="Arial"/>
                      </a:defRPr>
                    </a:pPr>
                    <a:r>
                      <a:rPr lang="en-US" dirty="0" smtClean="0"/>
                      <a:t>2%</a:t>
                    </a:r>
                    <a:endParaRPr lang="en-US" dirty="0"/>
                  </a:p>
                </c:rich>
              </c:tx>
              <c:numFmt formatCode="[&lt;0.01]&quot;&lt;1%&quot;;0%" sourceLinked="0"/>
              <c:spPr>
                <a:noFill/>
                <a:ln w="25290">
                  <a:noFill/>
                </a:ln>
              </c:spPr>
              <c:dLblPos val="bestFit"/>
              <c:showLegendKey val="0"/>
              <c:showVal val="0"/>
              <c:showCatName val="0"/>
              <c:showSerName val="0"/>
              <c:showPercent val="1"/>
              <c:showBubbleSize val="0"/>
            </c:dLbl>
            <c:dLbl>
              <c:idx val="5"/>
              <c:layout>
                <c:manualLayout>
                  <c:xMode val="edge"/>
                  <c:yMode val="edge"/>
                  <c:x val="0.54216867469879515"/>
                  <c:y val="4.0909090909090909E-2"/>
                </c:manualLayout>
              </c:layout>
              <c:dLblPos val="bestFit"/>
              <c:showLegendKey val="0"/>
              <c:showVal val="0"/>
              <c:showCatName val="0"/>
              <c:showSerName val="0"/>
              <c:showPercent val="1"/>
              <c:showBubbleSize val="0"/>
            </c:dLbl>
            <c:numFmt formatCode="0%" sourceLinked="0"/>
            <c:spPr>
              <a:noFill/>
              <a:ln w="25290">
                <a:noFill/>
              </a:ln>
            </c:spPr>
            <c:txPr>
              <a:bodyPr/>
              <a:lstStyle/>
              <a:p>
                <a:pPr>
                  <a:defRPr sz="896" b="1" i="0" u="none" strike="noStrike" baseline="0">
                    <a:solidFill>
                      <a:schemeClr val="tx1"/>
                    </a:solidFill>
                    <a:latin typeface="Arial"/>
                    <a:ea typeface="Arial"/>
                    <a:cs typeface="Arial"/>
                  </a:defRPr>
                </a:pPr>
                <a:endParaRPr lang="en-US"/>
              </a:p>
            </c:txPr>
            <c:showLegendKey val="0"/>
            <c:showVal val="0"/>
            <c:showCatName val="0"/>
            <c:showSerName val="0"/>
            <c:showPercent val="1"/>
            <c:showBubbleSize val="0"/>
            <c:showLeaderLines val="0"/>
          </c:dLbls>
          <c:cat>
            <c:strRef>
              <c:f>Sheet1!$A$2:$A$6</c:f>
              <c:strCache>
                <c:ptCount val="5"/>
                <c:pt idx="0">
                  <c:v>CBS</c:v>
                </c:pt>
                <c:pt idx="1">
                  <c:v>NBC</c:v>
                </c:pt>
                <c:pt idx="2">
                  <c:v>ABC</c:v>
                </c:pt>
                <c:pt idx="3">
                  <c:v>FOX</c:v>
                </c:pt>
                <c:pt idx="4">
                  <c:v>All Other Digital 2nd Channels</c:v>
                </c:pt>
              </c:strCache>
            </c:strRef>
          </c:cat>
          <c:val>
            <c:numRef>
              <c:f>Sheet1!$B$2:$B$6</c:f>
              <c:numCache>
                <c:formatCode>0.0%</c:formatCode>
                <c:ptCount val="5"/>
                <c:pt idx="0">
                  <c:v>0.42</c:v>
                </c:pt>
                <c:pt idx="1">
                  <c:v>0.39</c:v>
                </c:pt>
                <c:pt idx="2">
                  <c:v>0.15</c:v>
                </c:pt>
                <c:pt idx="3">
                  <c:v>0.02</c:v>
                </c:pt>
                <c:pt idx="4">
                  <c:v>0.02</c:v>
                </c:pt>
              </c:numCache>
            </c:numRef>
          </c:val>
        </c:ser>
        <c:dLbls>
          <c:showLegendKey val="0"/>
          <c:showVal val="0"/>
          <c:showCatName val="0"/>
          <c:showSerName val="0"/>
          <c:showPercent val="0"/>
          <c:showBubbleSize val="0"/>
          <c:showLeaderLines val="0"/>
        </c:dLbls>
        <c:firstSliceAng val="0"/>
      </c:pieChart>
      <c:spPr>
        <a:noFill/>
        <a:ln w="25290">
          <a:noFill/>
        </a:ln>
      </c:spPr>
    </c:plotArea>
    <c:plotVisOnly val="1"/>
    <c:dispBlanksAs val="zero"/>
    <c:showDLblsOverMax val="0"/>
  </c:chart>
  <c:spPr>
    <a:noFill/>
    <a:ln>
      <a:noFill/>
    </a:ln>
  </c:spPr>
  <c:txPr>
    <a:bodyPr/>
    <a:lstStyle/>
    <a:p>
      <a:pPr>
        <a:defRPr sz="896" b="1" i="0" u="none" strike="noStrike" baseline="0">
          <a:solidFill>
            <a:schemeClr val="tx1"/>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393088552915755E-3"/>
          <c:y val="8.7301587301587283E-2"/>
          <c:w val="0.99136069114470848"/>
          <c:h val="0.61904761904761907"/>
        </c:manualLayout>
      </c:layout>
      <c:barChart>
        <c:barDir val="col"/>
        <c:grouping val="stacked"/>
        <c:varyColors val="0"/>
        <c:ser>
          <c:idx val="0"/>
          <c:order val="0"/>
          <c:tx>
            <c:strRef>
              <c:f>Sheet1!$B$1</c:f>
              <c:strCache>
                <c:ptCount val="1"/>
                <c:pt idx="0">
                  <c:v>Political</c:v>
                </c:pt>
              </c:strCache>
            </c:strRef>
          </c:tx>
          <c:spPr>
            <a:solidFill>
              <a:schemeClr val="accent1"/>
            </a:solidFill>
            <a:ln w="25425">
              <a:noFill/>
            </a:ln>
          </c:spPr>
          <c:invertIfNegative val="0"/>
          <c:dLbls>
            <c:dLbl>
              <c:idx val="0"/>
              <c:layout>
                <c:manualLayout>
                  <c:x val="-2.2537782308984476E-3"/>
                  <c:y val="-0.20879465849305909"/>
                </c:manualLayout>
              </c:layout>
              <c:dLblPos val="ctr"/>
              <c:showLegendKey val="0"/>
              <c:showVal val="1"/>
              <c:showCatName val="0"/>
              <c:showSerName val="0"/>
              <c:showPercent val="0"/>
              <c:showBubbleSize val="0"/>
            </c:dLbl>
            <c:dLbl>
              <c:idx val="1"/>
              <c:layout>
                <c:manualLayout>
                  <c:x val="2.4976990564346442E-3"/>
                  <c:y val="-0.18022312491004527"/>
                </c:manualLayout>
              </c:layout>
              <c:dLblPos val="ctr"/>
              <c:showLegendKey val="0"/>
              <c:showVal val="1"/>
              <c:showCatName val="0"/>
              <c:showSerName val="0"/>
              <c:showPercent val="0"/>
              <c:showBubbleSize val="0"/>
            </c:dLbl>
            <c:dLbl>
              <c:idx val="2"/>
              <c:layout>
                <c:manualLayout>
                  <c:x val="-1.3898499089348988E-3"/>
                  <c:y val="-0.20302128420108936"/>
                </c:manualLayout>
              </c:layout>
              <c:dLblPos val="ctr"/>
              <c:showLegendKey val="0"/>
              <c:showVal val="1"/>
              <c:showCatName val="0"/>
              <c:showSerName val="0"/>
              <c:showPercent val="0"/>
              <c:showBubbleSize val="0"/>
            </c:dLbl>
            <c:dLbl>
              <c:idx val="3"/>
              <c:layout>
                <c:manualLayout>
                  <c:x val="-9.577444466585725E-4"/>
                  <c:y val="-0.22903280623694688"/>
                </c:manualLayout>
              </c:layout>
              <c:dLblPos val="ctr"/>
              <c:showLegendKey val="0"/>
              <c:showVal val="1"/>
              <c:showCatName val="0"/>
              <c:showSerName val="0"/>
              <c:showPercent val="0"/>
              <c:showBubbleSize val="0"/>
            </c:dLbl>
            <c:spPr>
              <a:noFill/>
              <a:ln w="25425">
                <a:noFill/>
              </a:ln>
            </c:spPr>
            <c:txPr>
              <a:bodyPr/>
              <a:lstStyle/>
              <a:p>
                <a:pPr>
                  <a:defRPr sz="12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2004PF</c:v>
                </c:pt>
                <c:pt idx="1">
                  <c:v>2006PF</c:v>
                </c:pt>
                <c:pt idx="2">
                  <c:v>2008</c:v>
                </c:pt>
                <c:pt idx="3">
                  <c:v>2010</c:v>
                </c:pt>
                <c:pt idx="4">
                  <c:v>2012</c:v>
                </c:pt>
              </c:strCache>
            </c:strRef>
          </c:cat>
          <c:val>
            <c:numRef>
              <c:f>Sheet1!$B$2:$B$6</c:f>
              <c:numCache>
                <c:formatCode>"$"#,##0_);\("$"#,##0\)</c:formatCode>
                <c:ptCount val="5"/>
                <c:pt idx="0">
                  <c:v>53</c:v>
                </c:pt>
                <c:pt idx="1">
                  <c:v>43</c:v>
                </c:pt>
                <c:pt idx="2">
                  <c:v>48.454999999999998</c:v>
                </c:pt>
                <c:pt idx="3">
                  <c:v>58</c:v>
                </c:pt>
                <c:pt idx="4" formatCode="&quot;$&quot;#,##0_);[Red]\(&quot;$&quot;#,##0\)">
                  <c:v>86</c:v>
                </c:pt>
              </c:numCache>
            </c:numRef>
          </c:val>
        </c:ser>
        <c:ser>
          <c:idx val="1"/>
          <c:order val="1"/>
          <c:tx>
            <c:strRef>
              <c:f>Sheet1!$C$1</c:f>
              <c:strCache>
                <c:ptCount val="1"/>
              </c:strCache>
            </c:strRef>
          </c:tx>
          <c:spPr>
            <a:solidFill>
              <a:schemeClr val="accent2"/>
            </a:solidFill>
            <a:ln w="12712">
              <a:solidFill>
                <a:schemeClr val="tx1"/>
              </a:solidFill>
              <a:prstDash val="solid"/>
            </a:ln>
          </c:spPr>
          <c:invertIfNegative val="0"/>
          <c:dPt>
            <c:idx val="3"/>
            <c:invertIfNegative val="0"/>
            <c:bubble3D val="0"/>
            <c:spPr>
              <a:solidFill>
                <a:schemeClr val="accent2"/>
              </a:solidFill>
              <a:ln w="25425">
                <a:noFill/>
              </a:ln>
            </c:spPr>
          </c:dPt>
          <c:dLbls>
            <c:dLbl>
              <c:idx val="3"/>
              <c:numFmt formatCode="\$#,##0" sourceLinked="0"/>
              <c:spPr>
                <a:noFill/>
                <a:ln w="25425">
                  <a:noFill/>
                </a:ln>
              </c:spPr>
              <c:txPr>
                <a:bodyPr/>
                <a:lstStyle/>
                <a:p>
                  <a:pPr>
                    <a:defRPr sz="1001"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dLbl>
            <c:showLegendKey val="0"/>
            <c:showVal val="0"/>
            <c:showCatName val="0"/>
            <c:showSerName val="0"/>
            <c:showPercent val="0"/>
            <c:showBubbleSize val="0"/>
          </c:dLbls>
          <c:cat>
            <c:strRef>
              <c:f>Sheet1!$A$2:$A$6</c:f>
              <c:strCache>
                <c:ptCount val="5"/>
                <c:pt idx="0">
                  <c:v>2004PF</c:v>
                </c:pt>
                <c:pt idx="1">
                  <c:v>2006PF</c:v>
                </c:pt>
                <c:pt idx="2">
                  <c:v>2008</c:v>
                </c:pt>
                <c:pt idx="3">
                  <c:v>2010</c:v>
                </c:pt>
                <c:pt idx="4">
                  <c:v>2012</c:v>
                </c:pt>
              </c:strCache>
            </c:strRef>
          </c:cat>
          <c:val>
            <c:numRef>
              <c:f>Sheet1!$C$2:$C$6</c:f>
              <c:numCache>
                <c:formatCode>General</c:formatCode>
                <c:ptCount val="5"/>
              </c:numCache>
            </c:numRef>
          </c:val>
        </c:ser>
        <c:dLbls>
          <c:showLegendKey val="0"/>
          <c:showVal val="0"/>
          <c:showCatName val="0"/>
          <c:showSerName val="0"/>
          <c:showPercent val="0"/>
          <c:showBubbleSize val="0"/>
        </c:dLbls>
        <c:gapWidth val="50"/>
        <c:overlap val="100"/>
        <c:axId val="110856448"/>
        <c:axId val="110870528"/>
      </c:barChart>
      <c:catAx>
        <c:axId val="110856448"/>
        <c:scaling>
          <c:orientation val="minMax"/>
        </c:scaling>
        <c:delete val="0"/>
        <c:axPos val="b"/>
        <c:numFmt formatCode="General" sourceLinked="1"/>
        <c:majorTickMark val="out"/>
        <c:minorTickMark val="none"/>
        <c:tickLblPos val="nextTo"/>
        <c:spPr>
          <a:ln w="3178">
            <a:solidFill>
              <a:schemeClr val="tx1"/>
            </a:solidFill>
            <a:prstDash val="solid"/>
          </a:ln>
        </c:spPr>
        <c:txPr>
          <a:bodyPr rot="0" vert="horz"/>
          <a:lstStyle/>
          <a:p>
            <a:pPr>
              <a:defRPr sz="1001" b="1" i="0" u="none" strike="noStrike" baseline="0">
                <a:solidFill>
                  <a:schemeClr val="tx1"/>
                </a:solidFill>
                <a:latin typeface="Arial"/>
                <a:ea typeface="Arial"/>
                <a:cs typeface="Arial"/>
              </a:defRPr>
            </a:pPr>
            <a:endParaRPr lang="en-US"/>
          </a:p>
        </c:txPr>
        <c:crossAx val="110870528"/>
        <c:crosses val="autoZero"/>
        <c:auto val="1"/>
        <c:lblAlgn val="ctr"/>
        <c:lblOffset val="100"/>
        <c:tickLblSkip val="1"/>
        <c:tickMarkSkip val="1"/>
        <c:noMultiLvlLbl val="0"/>
      </c:catAx>
      <c:valAx>
        <c:axId val="110870528"/>
        <c:scaling>
          <c:orientation val="minMax"/>
        </c:scaling>
        <c:delete val="1"/>
        <c:axPos val="l"/>
        <c:numFmt formatCode="&quot;$&quot;#,##0_);\(&quot;$&quot;#,##0\)" sourceLinked="1"/>
        <c:majorTickMark val="out"/>
        <c:minorTickMark val="none"/>
        <c:tickLblPos val="nextTo"/>
        <c:crossAx val="110856448"/>
        <c:crosses val="autoZero"/>
        <c:crossBetween val="between"/>
      </c:valAx>
    </c:plotArea>
    <c:plotVisOnly val="1"/>
    <c:dispBlanksAs val="gap"/>
    <c:showDLblsOverMax val="0"/>
  </c:chart>
  <c:spPr>
    <a:noFill/>
    <a:ln>
      <a:noFill/>
    </a:ln>
  </c:spPr>
  <c:txPr>
    <a:bodyPr/>
    <a:lstStyle/>
    <a:p>
      <a:pPr>
        <a:defRPr sz="1001"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604938271604937E-2"/>
          <c:y val="8.2089552238805971E-2"/>
          <c:w val="0.95987654320987659"/>
          <c:h val="0.67164179104477606"/>
        </c:manualLayout>
      </c:layout>
      <c:barChart>
        <c:barDir val="col"/>
        <c:grouping val="clustered"/>
        <c:varyColors val="0"/>
        <c:ser>
          <c:idx val="0"/>
          <c:order val="0"/>
          <c:tx>
            <c:strRef>
              <c:f>Sheet1!$B$1</c:f>
              <c:strCache>
                <c:ptCount val="1"/>
                <c:pt idx="0">
                  <c:v>Retrans</c:v>
                </c:pt>
              </c:strCache>
            </c:strRef>
          </c:tx>
          <c:spPr>
            <a:solidFill>
              <a:schemeClr val="accent1"/>
            </a:solidFill>
            <a:ln w="25467">
              <a:noFill/>
            </a:ln>
          </c:spPr>
          <c:invertIfNegative val="0"/>
          <c:dLbls>
            <c:dLbl>
              <c:idx val="7"/>
              <c:layout>
                <c:manualLayout>
                  <c:x val="0"/>
                  <c:y val="4.1237113402061857E-3"/>
                </c:manualLayout>
              </c:layout>
              <c:showLegendKey val="0"/>
              <c:showVal val="1"/>
              <c:showCatName val="0"/>
              <c:showSerName val="0"/>
              <c:showPercent val="0"/>
              <c:showBubbleSize val="0"/>
            </c:dLbl>
            <c:spPr>
              <a:noFill/>
              <a:ln w="25467">
                <a:noFill/>
              </a:ln>
            </c:spPr>
            <c:txPr>
              <a:bodyPr/>
              <a:lstStyle/>
              <a:p>
                <a:pPr>
                  <a:defRPr sz="1003"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dLbls>
          <c:cat>
            <c:numRef>
              <c:f>Sheet1!$A$2:$A$9</c:f>
              <c:numCache>
                <c:formatCode>General</c:formatCode>
                <c:ptCount val="8"/>
                <c:pt idx="0">
                  <c:v>2005</c:v>
                </c:pt>
                <c:pt idx="1">
                  <c:v>2006</c:v>
                </c:pt>
                <c:pt idx="2">
                  <c:v>2007</c:v>
                </c:pt>
                <c:pt idx="3">
                  <c:v>2008</c:v>
                </c:pt>
                <c:pt idx="4">
                  <c:v>2009</c:v>
                </c:pt>
                <c:pt idx="5">
                  <c:v>2010</c:v>
                </c:pt>
                <c:pt idx="6">
                  <c:v>2011</c:v>
                </c:pt>
                <c:pt idx="7">
                  <c:v>2012</c:v>
                </c:pt>
              </c:numCache>
            </c:numRef>
          </c:cat>
          <c:val>
            <c:numRef>
              <c:f>Sheet1!$B$2:$B$9</c:f>
              <c:numCache>
                <c:formatCode>"$"#,##0.0_);[Red]\("$"#,##0.0\)</c:formatCode>
                <c:ptCount val="8"/>
                <c:pt idx="0">
                  <c:v>1</c:v>
                </c:pt>
                <c:pt idx="1">
                  <c:v>1.6</c:v>
                </c:pt>
                <c:pt idx="2">
                  <c:v>2.4</c:v>
                </c:pt>
                <c:pt idx="3">
                  <c:v>3</c:v>
                </c:pt>
                <c:pt idx="4">
                  <c:v>15.6</c:v>
                </c:pt>
                <c:pt idx="5">
                  <c:v>18.8</c:v>
                </c:pt>
                <c:pt idx="6">
                  <c:v>20.2</c:v>
                </c:pt>
                <c:pt idx="7">
                  <c:v>33.799999999999997</c:v>
                </c:pt>
              </c:numCache>
            </c:numRef>
          </c:val>
        </c:ser>
        <c:dLbls>
          <c:showLegendKey val="0"/>
          <c:showVal val="0"/>
          <c:showCatName val="0"/>
          <c:showSerName val="0"/>
          <c:showPercent val="0"/>
          <c:showBubbleSize val="0"/>
        </c:dLbls>
        <c:gapWidth val="50"/>
        <c:axId val="133327872"/>
        <c:axId val="144768384"/>
      </c:barChart>
      <c:catAx>
        <c:axId val="133327872"/>
        <c:scaling>
          <c:orientation val="minMax"/>
        </c:scaling>
        <c:delete val="0"/>
        <c:axPos val="b"/>
        <c:numFmt formatCode="General" sourceLinked="1"/>
        <c:majorTickMark val="out"/>
        <c:minorTickMark val="none"/>
        <c:tickLblPos val="nextTo"/>
        <c:spPr>
          <a:ln w="3183">
            <a:solidFill>
              <a:schemeClr val="tx1"/>
            </a:solidFill>
            <a:prstDash val="solid"/>
          </a:ln>
        </c:spPr>
        <c:txPr>
          <a:bodyPr rot="0" vert="horz"/>
          <a:lstStyle/>
          <a:p>
            <a:pPr>
              <a:defRPr sz="1003" b="1" i="0" u="none" strike="noStrike" baseline="0">
                <a:solidFill>
                  <a:schemeClr val="tx1"/>
                </a:solidFill>
                <a:latin typeface="Arial"/>
                <a:ea typeface="Arial"/>
                <a:cs typeface="Arial"/>
              </a:defRPr>
            </a:pPr>
            <a:endParaRPr lang="en-US"/>
          </a:p>
        </c:txPr>
        <c:crossAx val="144768384"/>
        <c:crosses val="autoZero"/>
        <c:auto val="1"/>
        <c:lblAlgn val="ctr"/>
        <c:lblOffset val="100"/>
        <c:tickLblSkip val="1"/>
        <c:tickMarkSkip val="1"/>
        <c:noMultiLvlLbl val="0"/>
      </c:catAx>
      <c:valAx>
        <c:axId val="144768384"/>
        <c:scaling>
          <c:orientation val="minMax"/>
        </c:scaling>
        <c:delete val="0"/>
        <c:axPos val="l"/>
        <c:numFmt formatCode="&quot;$&quot;#,##0.0_);[Red]\(&quot;$&quot;#,##0.0\)" sourceLinked="1"/>
        <c:majorTickMark val="out"/>
        <c:minorTickMark val="none"/>
        <c:tickLblPos val="none"/>
        <c:spPr>
          <a:ln w="9550">
            <a:noFill/>
          </a:ln>
        </c:spPr>
        <c:crossAx val="133327872"/>
        <c:crosses val="autoZero"/>
        <c:crossBetween val="between"/>
      </c:valAx>
      <c:spPr>
        <a:noFill/>
        <a:ln w="25467">
          <a:noFill/>
        </a:ln>
      </c:spPr>
    </c:plotArea>
    <c:plotVisOnly val="1"/>
    <c:dispBlanksAs val="gap"/>
    <c:showDLblsOverMax val="0"/>
  </c:chart>
  <c:spPr>
    <a:noFill/>
    <a:ln>
      <a:noFill/>
    </a:ln>
  </c:spPr>
  <c:txPr>
    <a:bodyPr/>
    <a:lstStyle/>
    <a:p>
      <a:pPr>
        <a:defRPr sz="1203" b="1" i="0" u="none" strike="noStrike" baseline="0">
          <a:solidFill>
            <a:schemeClr val="tx1"/>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3327515997673"/>
          <c:y val="0.11342488448189102"/>
          <c:w val="0.82780686445607909"/>
          <c:h val="0.74425032961316107"/>
        </c:manualLayout>
      </c:layout>
      <c:barChart>
        <c:barDir val="col"/>
        <c:grouping val="clustered"/>
        <c:varyColors val="0"/>
        <c:ser>
          <c:idx val="0"/>
          <c:order val="0"/>
          <c:tx>
            <c:strRef>
              <c:f>Sheet1!$B$1</c:f>
              <c:strCache>
                <c:ptCount val="1"/>
                <c:pt idx="0">
                  <c:v>Column4</c:v>
                </c:pt>
              </c:strCache>
            </c:strRef>
          </c:tx>
          <c:invertIfNegative val="0"/>
          <c:dLbls>
            <c:dLbl>
              <c:idx val="7"/>
              <c:layout/>
              <c:tx>
                <c:rich>
                  <a:bodyPr/>
                  <a:lstStyle/>
                  <a:p>
                    <a:r>
                      <a:rPr lang="en-US" dirty="0"/>
                      <a:t>$</a:t>
                    </a:r>
                    <a:r>
                      <a:rPr lang="en-US" dirty="0" smtClean="0"/>
                      <a:t>25.0</a:t>
                    </a:r>
                    <a:endParaRPr lang="en-US" dirty="0"/>
                  </a:p>
                </c:rich>
              </c:tx>
              <c:showLegendKey val="0"/>
              <c:showVal val="1"/>
              <c:showCatName val="0"/>
              <c:showSerName val="0"/>
              <c:showPercent val="0"/>
              <c:showBubbleSize val="0"/>
            </c:dLbl>
            <c:numFmt formatCode="&quot;$&quot;#,##0.0" sourceLinked="0"/>
            <c:txPr>
              <a:bodyPr/>
              <a:lstStyle/>
              <a:p>
                <a:pPr>
                  <a:defRPr sz="1000">
                    <a:latin typeface="Arial" pitchFamily="34" charset="0"/>
                    <a:cs typeface="Arial" pitchFamily="34" charset="0"/>
                  </a:defRPr>
                </a:pPr>
                <a:endParaRPr lang="en-US"/>
              </a:p>
            </c:txPr>
            <c:showLegendKey val="0"/>
            <c:showVal val="1"/>
            <c:showCatName val="0"/>
            <c:showSerName val="0"/>
            <c:showPercent val="0"/>
            <c:showBubbleSize val="0"/>
            <c:showLeaderLines val="0"/>
          </c:dLbls>
          <c:cat>
            <c:numRef>
              <c:f>Sheet1!$A$2:$A$9</c:f>
              <c:numCache>
                <c:formatCode>General</c:formatCode>
                <c:ptCount val="8"/>
                <c:pt idx="0">
                  <c:v>2005</c:v>
                </c:pt>
                <c:pt idx="1">
                  <c:v>2006</c:v>
                </c:pt>
                <c:pt idx="2">
                  <c:v>2007</c:v>
                </c:pt>
                <c:pt idx="3">
                  <c:v>2008</c:v>
                </c:pt>
                <c:pt idx="4">
                  <c:v>2009</c:v>
                </c:pt>
                <c:pt idx="5">
                  <c:v>2010</c:v>
                </c:pt>
                <c:pt idx="6">
                  <c:v>2011</c:v>
                </c:pt>
                <c:pt idx="7">
                  <c:v>2012</c:v>
                </c:pt>
              </c:numCache>
            </c:numRef>
          </c:cat>
          <c:val>
            <c:numRef>
              <c:f>Sheet1!$B$2:$B$9</c:f>
              <c:numCache>
                <c:formatCode>"$"#,##0.0</c:formatCode>
                <c:ptCount val="8"/>
                <c:pt idx="0">
                  <c:v>6.4</c:v>
                </c:pt>
                <c:pt idx="1">
                  <c:v>7.6</c:v>
                </c:pt>
                <c:pt idx="2">
                  <c:v>9.5</c:v>
                </c:pt>
                <c:pt idx="3">
                  <c:v>11.9</c:v>
                </c:pt>
                <c:pt idx="4">
                  <c:v>11.4</c:v>
                </c:pt>
                <c:pt idx="5">
                  <c:v>13.4</c:v>
                </c:pt>
                <c:pt idx="6">
                  <c:v>20.100000000000001</c:v>
                </c:pt>
                <c:pt idx="7">
                  <c:v>25</c:v>
                </c:pt>
              </c:numCache>
            </c:numRef>
          </c:val>
        </c:ser>
        <c:ser>
          <c:idx val="1"/>
          <c:order val="1"/>
          <c:tx>
            <c:strRef>
              <c:f>Sheet1!$C$1</c:f>
              <c:strCache>
                <c:ptCount val="1"/>
                <c:pt idx="0">
                  <c:v>Column1</c:v>
                </c:pt>
              </c:strCache>
            </c:strRef>
          </c:tx>
          <c:invertIfNegative val="0"/>
          <c:cat>
            <c:numRef>
              <c:f>Sheet1!$A$2:$A$9</c:f>
              <c:numCache>
                <c:formatCode>General</c:formatCode>
                <c:ptCount val="8"/>
                <c:pt idx="0">
                  <c:v>2005</c:v>
                </c:pt>
                <c:pt idx="1">
                  <c:v>2006</c:v>
                </c:pt>
                <c:pt idx="2">
                  <c:v>2007</c:v>
                </c:pt>
                <c:pt idx="3">
                  <c:v>2008</c:v>
                </c:pt>
                <c:pt idx="4">
                  <c:v>2009</c:v>
                </c:pt>
                <c:pt idx="5">
                  <c:v>2010</c:v>
                </c:pt>
                <c:pt idx="6">
                  <c:v>2011</c:v>
                </c:pt>
                <c:pt idx="7">
                  <c:v>2012</c:v>
                </c:pt>
              </c:numCache>
            </c:numRef>
          </c:cat>
          <c:val>
            <c:numRef>
              <c:f>Sheet1!$C$2:$C$9</c:f>
              <c:numCache>
                <c:formatCode>General</c:formatCode>
                <c:ptCount val="8"/>
              </c:numCache>
            </c:numRef>
          </c:val>
        </c:ser>
        <c:ser>
          <c:idx val="2"/>
          <c:order val="2"/>
          <c:tx>
            <c:strRef>
              <c:f>Sheet1!$D$1</c:f>
              <c:strCache>
                <c:ptCount val="1"/>
                <c:pt idx="0">
                  <c:v>Column2</c:v>
                </c:pt>
              </c:strCache>
            </c:strRef>
          </c:tx>
          <c:invertIfNegative val="0"/>
          <c:cat>
            <c:numRef>
              <c:f>Sheet1!$A$2:$A$9</c:f>
              <c:numCache>
                <c:formatCode>General</c:formatCode>
                <c:ptCount val="8"/>
                <c:pt idx="0">
                  <c:v>2005</c:v>
                </c:pt>
                <c:pt idx="1">
                  <c:v>2006</c:v>
                </c:pt>
                <c:pt idx="2">
                  <c:v>2007</c:v>
                </c:pt>
                <c:pt idx="3">
                  <c:v>2008</c:v>
                </c:pt>
                <c:pt idx="4">
                  <c:v>2009</c:v>
                </c:pt>
                <c:pt idx="5">
                  <c:v>2010</c:v>
                </c:pt>
                <c:pt idx="6">
                  <c:v>2011</c:v>
                </c:pt>
                <c:pt idx="7">
                  <c:v>2012</c:v>
                </c:pt>
              </c:numCache>
            </c:numRef>
          </c:cat>
          <c:val>
            <c:numRef>
              <c:f>Sheet1!$D$2:$D$9</c:f>
              <c:numCache>
                <c:formatCode>General</c:formatCode>
                <c:ptCount val="8"/>
              </c:numCache>
            </c:numRef>
          </c:val>
        </c:ser>
        <c:dLbls>
          <c:showLegendKey val="0"/>
          <c:showVal val="0"/>
          <c:showCatName val="0"/>
          <c:showSerName val="0"/>
          <c:showPercent val="0"/>
          <c:showBubbleSize val="0"/>
        </c:dLbls>
        <c:gapWidth val="0"/>
        <c:overlap val="84"/>
        <c:axId val="133709824"/>
        <c:axId val="133711360"/>
      </c:barChart>
      <c:catAx>
        <c:axId val="133709824"/>
        <c:scaling>
          <c:orientation val="minMax"/>
        </c:scaling>
        <c:delete val="0"/>
        <c:axPos val="b"/>
        <c:numFmt formatCode="General" sourceLinked="1"/>
        <c:majorTickMark val="out"/>
        <c:minorTickMark val="none"/>
        <c:tickLblPos val="nextTo"/>
        <c:txPr>
          <a:bodyPr/>
          <a:lstStyle/>
          <a:p>
            <a:pPr>
              <a:defRPr sz="1000">
                <a:latin typeface="Arial" pitchFamily="34" charset="0"/>
                <a:cs typeface="Arial" pitchFamily="34" charset="0"/>
              </a:defRPr>
            </a:pPr>
            <a:endParaRPr lang="en-US"/>
          </a:p>
        </c:txPr>
        <c:crossAx val="133711360"/>
        <c:crosses val="autoZero"/>
        <c:auto val="1"/>
        <c:lblAlgn val="ctr"/>
        <c:lblOffset val="100"/>
        <c:noMultiLvlLbl val="0"/>
      </c:catAx>
      <c:valAx>
        <c:axId val="133711360"/>
        <c:scaling>
          <c:orientation val="minMax"/>
        </c:scaling>
        <c:delete val="1"/>
        <c:axPos val="l"/>
        <c:numFmt formatCode="&quot;$&quot;#,##0.0" sourceLinked="1"/>
        <c:majorTickMark val="out"/>
        <c:minorTickMark val="none"/>
        <c:tickLblPos val="none"/>
        <c:crossAx val="1337098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529411764705882E-2"/>
          <c:y val="4.363636363636364E-2"/>
          <c:w val="0.95686274509803904"/>
          <c:h val="0.77454545454545454"/>
        </c:manualLayout>
      </c:layout>
      <c:barChart>
        <c:barDir val="col"/>
        <c:grouping val="clustered"/>
        <c:varyColors val="0"/>
        <c:ser>
          <c:idx val="0"/>
          <c:order val="0"/>
          <c:tx>
            <c:strRef>
              <c:f>Sheet1!$B$1</c:f>
              <c:strCache>
                <c:ptCount val="1"/>
                <c:pt idx="0">
                  <c:v>Free Cash Flow</c:v>
                </c:pt>
              </c:strCache>
            </c:strRef>
          </c:tx>
          <c:spPr>
            <a:solidFill>
              <a:srgbClr val="314294"/>
            </a:solidFill>
            <a:ln w="22521">
              <a:noFill/>
            </a:ln>
          </c:spPr>
          <c:invertIfNegative val="0"/>
          <c:dLbls>
            <c:numFmt formatCode="\$#,##0" sourceLinked="0"/>
            <c:spPr>
              <a:noFill/>
              <a:ln w="22521">
                <a:noFill/>
              </a:ln>
            </c:spPr>
            <c:txPr>
              <a:bodyPr/>
              <a:lstStyle/>
              <a:p>
                <a:pPr>
                  <a:defRPr sz="887"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dLbls>
          <c:cat>
            <c:strRef>
              <c:f>Sheet1!$A$2:$A$7</c:f>
              <c:strCache>
                <c:ptCount val="6"/>
                <c:pt idx="0">
                  <c:v>2007</c:v>
                </c:pt>
                <c:pt idx="1">
                  <c:v>2008</c:v>
                </c:pt>
                <c:pt idx="2">
                  <c:v>2009</c:v>
                </c:pt>
                <c:pt idx="3">
                  <c:v>2010</c:v>
                </c:pt>
                <c:pt idx="4">
                  <c:v>2011</c:v>
                </c:pt>
                <c:pt idx="5">
                  <c:v>2012</c:v>
                </c:pt>
              </c:strCache>
            </c:strRef>
          </c:cat>
          <c:val>
            <c:numRef>
              <c:f>Sheet1!$B$2:$B$7</c:f>
              <c:numCache>
                <c:formatCode>General</c:formatCode>
                <c:ptCount val="6"/>
                <c:pt idx="0">
                  <c:v>24.605</c:v>
                </c:pt>
                <c:pt idx="1">
                  <c:v>16</c:v>
                </c:pt>
                <c:pt idx="2">
                  <c:v>17.756</c:v>
                </c:pt>
                <c:pt idx="3" formatCode="&quot;$&quot;#,##0_);[Red]\(&quot;$&quot;#,##0\)">
                  <c:v>19</c:v>
                </c:pt>
                <c:pt idx="4" formatCode="&quot;$&quot;#,##0_);[Red]\(&quot;$&quot;#,##0\)">
                  <c:v>21</c:v>
                </c:pt>
                <c:pt idx="5" formatCode="&quot;$&quot;#,##0_);[Red]\(&quot;$&quot;#,##0\)">
                  <c:v>23</c:v>
                </c:pt>
              </c:numCache>
            </c:numRef>
          </c:val>
        </c:ser>
        <c:dLbls>
          <c:showLegendKey val="0"/>
          <c:showVal val="1"/>
          <c:showCatName val="0"/>
          <c:showSerName val="0"/>
          <c:showPercent val="0"/>
          <c:showBubbleSize val="0"/>
        </c:dLbls>
        <c:gapWidth val="40"/>
        <c:axId val="133660032"/>
        <c:axId val="133795200"/>
      </c:barChart>
      <c:catAx>
        <c:axId val="133660032"/>
        <c:scaling>
          <c:orientation val="minMax"/>
        </c:scaling>
        <c:delete val="0"/>
        <c:axPos val="b"/>
        <c:numFmt formatCode="General" sourceLinked="1"/>
        <c:majorTickMark val="out"/>
        <c:minorTickMark val="none"/>
        <c:tickLblPos val="nextTo"/>
        <c:spPr>
          <a:ln w="11261">
            <a:solidFill>
              <a:srgbClr val="000000"/>
            </a:solidFill>
            <a:prstDash val="solid"/>
          </a:ln>
        </c:spPr>
        <c:txPr>
          <a:bodyPr rot="0" vert="horz"/>
          <a:lstStyle/>
          <a:p>
            <a:pPr>
              <a:defRPr sz="887" b="1" i="0" u="none" strike="noStrike" baseline="0">
                <a:solidFill>
                  <a:schemeClr val="tx1"/>
                </a:solidFill>
                <a:latin typeface="Arial"/>
                <a:ea typeface="Arial"/>
                <a:cs typeface="Arial"/>
              </a:defRPr>
            </a:pPr>
            <a:endParaRPr lang="en-US"/>
          </a:p>
        </c:txPr>
        <c:crossAx val="133795200"/>
        <c:crosses val="autoZero"/>
        <c:auto val="1"/>
        <c:lblAlgn val="ctr"/>
        <c:lblOffset val="100"/>
        <c:tickLblSkip val="1"/>
        <c:tickMarkSkip val="1"/>
        <c:noMultiLvlLbl val="0"/>
      </c:catAx>
      <c:valAx>
        <c:axId val="133795200"/>
        <c:scaling>
          <c:orientation val="minMax"/>
          <c:max val="50"/>
          <c:min val="0"/>
        </c:scaling>
        <c:delete val="0"/>
        <c:axPos val="l"/>
        <c:numFmt formatCode="General" sourceLinked="1"/>
        <c:majorTickMark val="out"/>
        <c:minorTickMark val="none"/>
        <c:tickLblPos val="none"/>
        <c:spPr>
          <a:ln w="8445">
            <a:noFill/>
          </a:ln>
        </c:spPr>
        <c:crossAx val="133660032"/>
        <c:crosses val="autoZero"/>
        <c:crossBetween val="between"/>
        <c:majorUnit val="10"/>
      </c:valAx>
      <c:spPr>
        <a:noFill/>
        <a:ln w="22521">
          <a:noFill/>
        </a:ln>
      </c:spPr>
    </c:plotArea>
    <c:plotVisOnly val="1"/>
    <c:dispBlanksAs val="gap"/>
    <c:showDLblsOverMax val="0"/>
  </c:chart>
  <c:spPr>
    <a:noFill/>
    <a:ln>
      <a:noFill/>
    </a:ln>
  </c:spPr>
  <c:txPr>
    <a:bodyPr/>
    <a:lstStyle/>
    <a:p>
      <a:pPr>
        <a:defRPr sz="887" b="1" i="0" u="none" strike="noStrike" baseline="0">
          <a:solidFill>
            <a:schemeClr val="tx1"/>
          </a:solidFill>
          <a:latin typeface="Arial"/>
          <a:ea typeface="Arial"/>
          <a:cs typeface="Aria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575638506876231E-2"/>
          <c:y val="0.11552346570397112"/>
          <c:w val="0.93123772102161118"/>
          <c:h val="0.62454873646209386"/>
        </c:manualLayout>
      </c:layout>
      <c:barChart>
        <c:barDir val="col"/>
        <c:grouping val="clustered"/>
        <c:varyColors val="0"/>
        <c:ser>
          <c:idx val="0"/>
          <c:order val="0"/>
          <c:tx>
            <c:strRef>
              <c:f>Sheet1!$B$1</c:f>
              <c:strCache>
                <c:ptCount val="1"/>
                <c:pt idx="0">
                  <c:v>EBITDA</c:v>
                </c:pt>
              </c:strCache>
            </c:strRef>
          </c:tx>
          <c:spPr>
            <a:solidFill>
              <a:srgbClr val="314294"/>
            </a:solidFill>
            <a:ln w="22713">
              <a:noFill/>
            </a:ln>
          </c:spPr>
          <c:invertIfNegative val="0"/>
          <c:dLbls>
            <c:dLbl>
              <c:idx val="0"/>
              <c:layout>
                <c:manualLayout>
                  <c:x val="1.5863312644276706E-3"/>
                  <c:y val="3.857206171790912E-3"/>
                </c:manualLayout>
              </c:layout>
              <c:dLblPos val="outEnd"/>
              <c:showLegendKey val="0"/>
              <c:showVal val="1"/>
              <c:showCatName val="0"/>
              <c:showSerName val="0"/>
              <c:showPercent val="0"/>
              <c:showBubbleSize val="0"/>
            </c:dLbl>
            <c:dLbl>
              <c:idx val="1"/>
              <c:layout>
                <c:manualLayout>
                  <c:x val="2.7434677307001361E-3"/>
                  <c:y val="9.2610078051223611E-3"/>
                </c:manualLayout>
              </c:layout>
              <c:dLblPos val="outEnd"/>
              <c:showLegendKey val="0"/>
              <c:showVal val="1"/>
              <c:showCatName val="0"/>
              <c:showSerName val="0"/>
              <c:showPercent val="0"/>
              <c:showBubbleSize val="0"/>
            </c:dLbl>
            <c:dLbl>
              <c:idx val="2"/>
              <c:layout>
                <c:manualLayout>
                  <c:x val="3.5508701483583233E-3"/>
                  <c:y val="1.3374033962669382E-2"/>
                </c:manualLayout>
              </c:layout>
              <c:dLblPos val="outEnd"/>
              <c:showLegendKey val="0"/>
              <c:showVal val="1"/>
              <c:showCatName val="0"/>
              <c:showSerName val="0"/>
              <c:showPercent val="0"/>
              <c:showBubbleSize val="0"/>
            </c:dLbl>
            <c:dLbl>
              <c:idx val="3"/>
              <c:layout>
                <c:manualLayout>
                  <c:x val="2.7436557510078811E-3"/>
                  <c:y val="4.6845695149441112E-3"/>
                </c:manualLayout>
              </c:layout>
              <c:dLblPos val="outEnd"/>
              <c:showLegendKey val="0"/>
              <c:showVal val="1"/>
              <c:showCatName val="0"/>
              <c:showSerName val="0"/>
              <c:showPercent val="0"/>
              <c:showBubbleSize val="0"/>
            </c:dLbl>
            <c:dLbl>
              <c:idx val="4"/>
              <c:layout>
                <c:manualLayout>
                  <c:x val="3.5510581686660127E-3"/>
                  <c:y val="8.3670569981397734E-3"/>
                </c:manualLayout>
              </c:layout>
              <c:dLblPos val="outEnd"/>
              <c:showLegendKey val="0"/>
              <c:showVal val="1"/>
              <c:showCatName val="0"/>
              <c:showSerName val="0"/>
              <c:showPercent val="0"/>
              <c:showBubbleSize val="0"/>
            </c:dLbl>
            <c:dLbl>
              <c:idx val="5"/>
              <c:layout>
                <c:manualLayout>
                  <c:x val="7.7892155045893323E-4"/>
                  <c:y val="8.0060054837917984E-3"/>
                </c:manualLayout>
              </c:layout>
              <c:dLblPos val="outEnd"/>
              <c:showLegendKey val="0"/>
              <c:showVal val="1"/>
              <c:showCatName val="0"/>
              <c:showSerName val="0"/>
              <c:showPercent val="0"/>
              <c:showBubbleSize val="0"/>
            </c:dLbl>
            <c:numFmt formatCode="\$#,##0" sourceLinked="0"/>
            <c:spPr>
              <a:noFill/>
              <a:ln w="22713">
                <a:noFill/>
              </a:ln>
            </c:spPr>
            <c:txPr>
              <a:bodyPr/>
              <a:lstStyle/>
              <a:p>
                <a:pPr>
                  <a:defRPr sz="894"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dLbls>
          <c:cat>
            <c:numRef>
              <c:f>Sheet1!$A$2:$A$7</c:f>
              <c:numCache>
                <c:formatCode>General</c:formatCode>
                <c:ptCount val="6"/>
                <c:pt idx="0">
                  <c:v>2007</c:v>
                </c:pt>
                <c:pt idx="1">
                  <c:v>2008</c:v>
                </c:pt>
                <c:pt idx="2">
                  <c:v>2009</c:v>
                </c:pt>
                <c:pt idx="3">
                  <c:v>2010</c:v>
                </c:pt>
                <c:pt idx="4">
                  <c:v>2011</c:v>
                </c:pt>
                <c:pt idx="5">
                  <c:v>2012</c:v>
                </c:pt>
              </c:numCache>
            </c:numRef>
          </c:cat>
          <c:val>
            <c:numRef>
              <c:f>Sheet1!$B$2:$B$7</c:f>
              <c:numCache>
                <c:formatCode>_([$$-409]* #,##0_);_([$$-409]* \(#,##0\);_([$$-409]* "-"??_);_(@_)</c:formatCode>
                <c:ptCount val="6"/>
                <c:pt idx="0">
                  <c:v>99</c:v>
                </c:pt>
                <c:pt idx="1">
                  <c:v>119</c:v>
                </c:pt>
                <c:pt idx="2">
                  <c:v>71</c:v>
                </c:pt>
                <c:pt idx="3" formatCode="_(&quot;$&quot;* #,##0_);_(&quot;$&quot;* \(#,##0\);_(&quot;$&quot;* &quot;-&quot;??_);_(@_)">
                  <c:v>136</c:v>
                </c:pt>
                <c:pt idx="4" formatCode="_(&quot;$&quot;* #,##0_);_(&quot;$&quot;* \(#,##0\);_(&quot;$&quot;* &quot;-&quot;??_);_(@_)">
                  <c:v>97</c:v>
                </c:pt>
                <c:pt idx="5" formatCode="_(&quot;$&quot;* #,##0_);_(&quot;$&quot;* \(#,##0\);_(&quot;$&quot;* &quot;-&quot;??_);_(@_)">
                  <c:v>174</c:v>
                </c:pt>
              </c:numCache>
            </c:numRef>
          </c:val>
        </c:ser>
        <c:dLbls>
          <c:showLegendKey val="0"/>
          <c:showVal val="1"/>
          <c:showCatName val="0"/>
          <c:showSerName val="0"/>
          <c:showPercent val="0"/>
          <c:showBubbleSize val="0"/>
        </c:dLbls>
        <c:gapWidth val="40"/>
        <c:axId val="133971968"/>
        <c:axId val="133975040"/>
      </c:barChart>
      <c:catAx>
        <c:axId val="133971968"/>
        <c:scaling>
          <c:orientation val="minMax"/>
        </c:scaling>
        <c:delete val="0"/>
        <c:axPos val="b"/>
        <c:numFmt formatCode="General" sourceLinked="1"/>
        <c:majorTickMark val="out"/>
        <c:minorTickMark val="none"/>
        <c:tickLblPos val="nextTo"/>
        <c:spPr>
          <a:ln w="11356">
            <a:solidFill>
              <a:srgbClr val="000000"/>
            </a:solidFill>
            <a:prstDash val="solid"/>
          </a:ln>
        </c:spPr>
        <c:txPr>
          <a:bodyPr rot="0" vert="horz"/>
          <a:lstStyle/>
          <a:p>
            <a:pPr>
              <a:defRPr sz="894" b="1" i="0" u="none" strike="noStrike" baseline="0">
                <a:solidFill>
                  <a:schemeClr val="tx1"/>
                </a:solidFill>
                <a:latin typeface="Arial"/>
                <a:ea typeface="Arial"/>
                <a:cs typeface="Arial"/>
              </a:defRPr>
            </a:pPr>
            <a:endParaRPr lang="en-US"/>
          </a:p>
        </c:txPr>
        <c:crossAx val="133975040"/>
        <c:crosses val="autoZero"/>
        <c:auto val="1"/>
        <c:lblAlgn val="ctr"/>
        <c:lblOffset val="100"/>
        <c:tickLblSkip val="1"/>
        <c:tickMarkSkip val="1"/>
        <c:noMultiLvlLbl val="0"/>
      </c:catAx>
      <c:valAx>
        <c:axId val="133975040"/>
        <c:scaling>
          <c:orientation val="minMax"/>
          <c:min val="0"/>
        </c:scaling>
        <c:delete val="0"/>
        <c:axPos val="l"/>
        <c:numFmt formatCode="_([$$-409]* #,##0_);_([$$-409]* \(#,##0\);_([$$-409]* &quot;-&quot;??_);_(@_)" sourceLinked="1"/>
        <c:majorTickMark val="out"/>
        <c:minorTickMark val="none"/>
        <c:tickLblPos val="none"/>
        <c:spPr>
          <a:ln w="8517">
            <a:noFill/>
          </a:ln>
        </c:spPr>
        <c:crossAx val="133971968"/>
        <c:crosses val="autoZero"/>
        <c:crossBetween val="between"/>
        <c:majorUnit val="30"/>
      </c:valAx>
    </c:plotArea>
    <c:plotVisOnly val="1"/>
    <c:dispBlanksAs val="gap"/>
    <c:showDLblsOverMax val="0"/>
  </c:chart>
  <c:spPr>
    <a:noFill/>
    <a:ln>
      <a:noFill/>
    </a:ln>
  </c:spPr>
  <c:txPr>
    <a:bodyPr/>
    <a:lstStyle/>
    <a:p>
      <a:pPr>
        <a:defRPr sz="894" b="1" i="0" u="none" strike="noStrike" baseline="0">
          <a:solidFill>
            <a:schemeClr val="tx1"/>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image" Target="../media/image17.emf"/><Relationship Id="rId4"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image" Target="../media/image45.emf"/></Relationships>
</file>

<file path=ppt/drawings/drawing1.xml><?xml version="1.0" encoding="utf-8"?>
<c:userShapes xmlns:c="http://schemas.openxmlformats.org/drawingml/2006/chart">
  <cdr:relSizeAnchor xmlns:cdr="http://schemas.openxmlformats.org/drawingml/2006/chartDrawing">
    <cdr:from>
      <cdr:x>0.83703</cdr:x>
      <cdr:y>0.242</cdr:y>
    </cdr:from>
    <cdr:to>
      <cdr:x>0.95449</cdr:x>
      <cdr:y>0.57525</cdr:y>
    </cdr:to>
    <cdr:sp macro="" textlink="">
      <cdr:nvSpPr>
        <cdr:cNvPr id="1025" name="Text Box 1"/>
        <cdr:cNvSpPr txBox="1">
          <a:spLocks xmlns:a="http://schemas.openxmlformats.org/drawingml/2006/main" noChangeArrowheads="1"/>
        </cdr:cNvSpPr>
      </cdr:nvSpPr>
      <cdr:spPr bwMode="auto">
        <a:xfrm xmlns:a="http://schemas.openxmlformats.org/drawingml/2006/main">
          <a:off x="3115708" y="490611"/>
          <a:ext cx="437209" cy="675605"/>
        </a:xfrm>
        <a:prstGeom xmlns:a="http://schemas.openxmlformats.org/drawingml/2006/main" prst="rect">
          <a:avLst/>
        </a:prstGeom>
        <a:solidFill xmlns:a="http://schemas.openxmlformats.org/drawingml/2006/main">
          <a:schemeClr val="accent1"/>
        </a:solidFill>
        <a:ln xmlns:a="http://schemas.openxmlformats.org/drawingml/2006/main">
          <a:noFill/>
        </a:ln>
        <a:effectLst xmlns:a="http://schemas.openxmlformats.org/drawingml/2006/main"/>
        <a:extLst xmlns:a="http://schemas.openxmlformats.org/drawingml/2006/main"/>
      </cdr:spPr>
      <cdr:txBody>
        <a:bodyPr xmlns:a="http://schemas.openxmlformats.org/drawingml/2006/main" vertOverflow="clip" wrap="square" lIns="27432" tIns="22860" rIns="0" bIns="22860" anchor="ctr" upright="1"/>
        <a:lstStyle xmlns:a="http://schemas.openxmlformats.org/drawingml/2006/main"/>
        <a:p xmlns:a="http://schemas.openxmlformats.org/drawingml/2006/main">
          <a:pPr algn="ctr" rtl="0">
            <a:defRPr sz="1000"/>
          </a:pPr>
          <a:r>
            <a:rPr lang="en-US" sz="920" b="1" i="0" u="none" strike="noStrike" baseline="0" dirty="0">
              <a:solidFill>
                <a:srgbClr val="FFFFFF"/>
              </a:solidFill>
              <a:latin typeface="Arial" pitchFamily="34" charset="0"/>
              <a:cs typeface="Arial" pitchFamily="34" charset="0"/>
            </a:rPr>
            <a:t> New</a:t>
          </a:r>
        </a:p>
        <a:p xmlns:a="http://schemas.openxmlformats.org/drawingml/2006/main">
          <a:pPr algn="l" rtl="0">
            <a:defRPr sz="1000"/>
          </a:pPr>
          <a:r>
            <a:rPr lang="en-US" sz="920" b="1" i="0" u="none" strike="noStrike" baseline="0" dirty="0" smtClean="0">
              <a:solidFill>
                <a:srgbClr val="FFFFFF"/>
              </a:solidFill>
              <a:latin typeface="Arial" pitchFamily="34" charset="0"/>
              <a:cs typeface="Arial" pitchFamily="34" charset="0"/>
            </a:rPr>
            <a:t>Record</a:t>
          </a:r>
          <a:endParaRPr lang="en-US" sz="920" dirty="0">
            <a:latin typeface="Arial" pitchFamily="34" charset="0"/>
            <a:cs typeface="Arial" pitchFamily="34" charset="0"/>
          </a:endParaRPr>
        </a:p>
      </cdr:txBody>
    </cdr:sp>
  </cdr:relSizeAnchor>
  <cdr:relSizeAnchor xmlns:cdr="http://schemas.openxmlformats.org/drawingml/2006/chartDrawing">
    <cdr:from>
      <cdr:x>0.63776</cdr:x>
      <cdr:y>0.36301</cdr:y>
    </cdr:from>
    <cdr:to>
      <cdr:x>0.75522</cdr:x>
      <cdr:y>0.69626</cdr:y>
    </cdr:to>
    <cdr:sp macro="" textlink="">
      <cdr:nvSpPr>
        <cdr:cNvPr id="3" name="Text Box 1"/>
        <cdr:cNvSpPr txBox="1">
          <a:spLocks xmlns:a="http://schemas.openxmlformats.org/drawingml/2006/main" noChangeArrowheads="1"/>
        </cdr:cNvSpPr>
      </cdr:nvSpPr>
      <cdr:spPr bwMode="auto">
        <a:xfrm xmlns:a="http://schemas.openxmlformats.org/drawingml/2006/main">
          <a:off x="2373959" y="735931"/>
          <a:ext cx="437224" cy="675605"/>
        </a:xfrm>
        <a:prstGeom xmlns:a="http://schemas.openxmlformats.org/drawingml/2006/main" prst="rect">
          <a:avLst/>
        </a:prstGeom>
        <a:solidFill xmlns:a="http://schemas.openxmlformats.org/drawingml/2006/main">
          <a:schemeClr val="accent1"/>
        </a:solidFill>
        <a:ln xmlns:a="http://schemas.openxmlformats.org/drawingml/2006/main">
          <a:noFill/>
        </a:ln>
        <a:effectLst xmlns:a="http://schemas.openxmlformats.org/drawingml/2006/main"/>
        <a:extLst xmlns:a="http://schemas.openxmlformats.org/drawingml/2006/main"/>
      </cdr:spPr>
      <cdr:txBody>
        <a:bodyPr xmlns:a="http://schemas.openxmlformats.org/drawingml/2006/main" vertOverflow="clip" wrap="square" lIns="27432" tIns="22860" rIns="0" bIns="22860" anchor="ctr" upright="1"/>
        <a:lstStyle xmlns:a="http://schemas.openxmlformats.org/drawingml/2006/main"/>
        <a:p xmlns:a="http://schemas.openxmlformats.org/drawingml/2006/main">
          <a:pPr algn="ctr" rtl="0">
            <a:defRPr sz="1000"/>
          </a:pPr>
          <a:r>
            <a:rPr lang="en-US" sz="920" b="1" i="0" u="none" strike="noStrike" baseline="0" dirty="0">
              <a:solidFill>
                <a:srgbClr val="FFFFFF"/>
              </a:solidFill>
              <a:latin typeface="Arial" pitchFamily="34" charset="0"/>
              <a:cs typeface="Arial" pitchFamily="34" charset="0"/>
            </a:rPr>
            <a:t> New</a:t>
          </a:r>
        </a:p>
        <a:p xmlns:a="http://schemas.openxmlformats.org/drawingml/2006/main">
          <a:pPr algn="l" rtl="0">
            <a:defRPr sz="1000"/>
          </a:pPr>
          <a:r>
            <a:rPr lang="en-US" sz="920" b="1" i="0" u="none" strike="noStrike" baseline="0" dirty="0" smtClean="0">
              <a:solidFill>
                <a:srgbClr val="FFFFFF"/>
              </a:solidFill>
              <a:latin typeface="Arial" pitchFamily="34" charset="0"/>
              <a:cs typeface="Arial" pitchFamily="34" charset="0"/>
            </a:rPr>
            <a:t>Record</a:t>
          </a:r>
          <a:endParaRPr lang="en-US" sz="920" dirty="0">
            <a:latin typeface="Arial" pitchFamily="34" charset="0"/>
            <a:cs typeface="Arial"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1" y="2"/>
            <a:ext cx="3038145" cy="464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29" tIns="46564" rIns="93129" bIns="46564" numCol="1" anchor="t" anchorCtr="0" compatLnSpc="1">
            <a:prstTxWarp prst="textNoShape">
              <a:avLst/>
            </a:prstTxWarp>
          </a:bodyPr>
          <a:lstStyle>
            <a:lvl1pPr algn="l" defTabSz="931750" eaLnBrk="0" hangingPunct="0">
              <a:buFontTx/>
              <a:buNone/>
              <a:defRPr sz="1200" b="0">
                <a:solidFill>
                  <a:schemeClr val="tx1"/>
                </a:solidFill>
              </a:defRPr>
            </a:lvl1pPr>
          </a:lstStyle>
          <a:p>
            <a:pPr>
              <a:defRPr/>
            </a:pPr>
            <a:endParaRPr lang="en-US" dirty="0"/>
          </a:p>
        </p:txBody>
      </p:sp>
      <p:sp>
        <p:nvSpPr>
          <p:cNvPr id="11267" name="Rectangle 3"/>
          <p:cNvSpPr>
            <a:spLocks noGrp="1" noChangeArrowheads="1"/>
          </p:cNvSpPr>
          <p:nvPr>
            <p:ph type="dt" sz="quarter" idx="1"/>
          </p:nvPr>
        </p:nvSpPr>
        <p:spPr bwMode="auto">
          <a:xfrm>
            <a:off x="3970734" y="2"/>
            <a:ext cx="3038145" cy="464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29" tIns="46564" rIns="93129" bIns="46564" numCol="1" anchor="t" anchorCtr="0" compatLnSpc="1">
            <a:prstTxWarp prst="textNoShape">
              <a:avLst/>
            </a:prstTxWarp>
          </a:bodyPr>
          <a:lstStyle>
            <a:lvl1pPr algn="r" defTabSz="931750" eaLnBrk="0" hangingPunct="0">
              <a:buFontTx/>
              <a:buNone/>
              <a:defRPr sz="1200" b="0">
                <a:solidFill>
                  <a:schemeClr val="tx1"/>
                </a:solidFill>
              </a:defRPr>
            </a:lvl1pPr>
          </a:lstStyle>
          <a:p>
            <a:pPr>
              <a:defRPr/>
            </a:pPr>
            <a:endParaRPr lang="en-US" dirty="0"/>
          </a:p>
        </p:txBody>
      </p:sp>
      <p:sp>
        <p:nvSpPr>
          <p:cNvPr id="11268" name="Rectangle 4"/>
          <p:cNvSpPr>
            <a:spLocks noGrp="1" noChangeArrowheads="1"/>
          </p:cNvSpPr>
          <p:nvPr>
            <p:ph type="ftr" sz="quarter" idx="2"/>
          </p:nvPr>
        </p:nvSpPr>
        <p:spPr bwMode="auto">
          <a:xfrm>
            <a:off x="1" y="8830660"/>
            <a:ext cx="3038145" cy="464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29" tIns="46564" rIns="93129" bIns="46564" numCol="1" anchor="b" anchorCtr="0" compatLnSpc="1">
            <a:prstTxWarp prst="textNoShape">
              <a:avLst/>
            </a:prstTxWarp>
          </a:bodyPr>
          <a:lstStyle>
            <a:lvl1pPr algn="l" defTabSz="931750" eaLnBrk="0" hangingPunct="0">
              <a:buFontTx/>
              <a:buNone/>
              <a:defRPr sz="1200" b="0">
                <a:solidFill>
                  <a:schemeClr val="tx1"/>
                </a:solidFill>
              </a:defRPr>
            </a:lvl1pPr>
          </a:lstStyle>
          <a:p>
            <a:pPr>
              <a:defRPr/>
            </a:pPr>
            <a:endParaRPr lang="en-US" dirty="0"/>
          </a:p>
        </p:txBody>
      </p:sp>
      <p:sp>
        <p:nvSpPr>
          <p:cNvPr id="11269" name="Rectangle 5"/>
          <p:cNvSpPr>
            <a:spLocks noGrp="1" noChangeArrowheads="1"/>
          </p:cNvSpPr>
          <p:nvPr>
            <p:ph type="sldNum" sz="quarter" idx="3"/>
          </p:nvPr>
        </p:nvSpPr>
        <p:spPr bwMode="auto">
          <a:xfrm>
            <a:off x="3970734" y="8830660"/>
            <a:ext cx="3038145" cy="464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29" tIns="46564" rIns="93129" bIns="46564" numCol="1" anchor="b" anchorCtr="0" compatLnSpc="1">
            <a:prstTxWarp prst="textNoShape">
              <a:avLst/>
            </a:prstTxWarp>
          </a:bodyPr>
          <a:lstStyle>
            <a:lvl1pPr algn="r" defTabSz="931750" eaLnBrk="0" hangingPunct="0">
              <a:buFontTx/>
              <a:buNone/>
              <a:defRPr sz="1200" b="0">
                <a:solidFill>
                  <a:schemeClr val="tx1"/>
                </a:solidFill>
              </a:defRPr>
            </a:lvl1pPr>
          </a:lstStyle>
          <a:p>
            <a:pPr>
              <a:defRPr/>
            </a:pPr>
            <a:fld id="{A1AE81F6-2E5E-43E2-B7C8-D4DA1BE849F8}" type="slidenum">
              <a:rPr lang="en-US"/>
              <a:pPr>
                <a:defRPr/>
              </a:pPr>
              <a:t>‹#›</a:t>
            </a:fld>
            <a:endParaRPr lang="en-US" dirty="0"/>
          </a:p>
        </p:txBody>
      </p:sp>
    </p:spTree>
    <p:extLst>
      <p:ext uri="{BB962C8B-B14F-4D97-AF65-F5344CB8AC3E}">
        <p14:creationId xmlns:p14="http://schemas.microsoft.com/office/powerpoint/2010/main" val="16777703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tags" Target="../tags/tag70.xml"/><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4"/>
          <p:cNvSpPr>
            <a:spLocks noGrp="1" noRot="1" noChangeAspect="1" noChangeArrowheads="1" noTextEdit="1"/>
          </p:cNvSpPr>
          <p:nvPr>
            <p:ph type="sldImg" idx="2"/>
          </p:nvPr>
        </p:nvSpPr>
        <p:spPr bwMode="auto">
          <a:xfrm>
            <a:off x="1190625" y="233363"/>
            <a:ext cx="4646613"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52" name="Rectangle 8"/>
          <p:cNvSpPr>
            <a:spLocks noGrp="1" noChangeArrowheads="1"/>
          </p:cNvSpPr>
          <p:nvPr>
            <p:ph type="body" sz="quarter" idx="3"/>
            <p:custDataLst>
              <p:tags r:id="rId2"/>
            </p:custDataLst>
          </p:nvPr>
        </p:nvSpPr>
        <p:spPr bwMode="gray">
          <a:xfrm>
            <a:off x="465535" y="5287635"/>
            <a:ext cx="6077810" cy="294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46564" rIns="0" bIns="46564" numCol="1" anchor="t" anchorCtr="0" compatLnSpc="1">
            <a:prstTxWarp prst="textNoShape">
              <a:avLst/>
            </a:prstTxWarp>
            <a:spAutoFit/>
          </a:bodyPr>
          <a:lstStyle/>
          <a:p>
            <a:pPr lvl="0"/>
            <a:r>
              <a:rPr lang="en-US" noProof="0" smtClean="0"/>
              <a:t>[Text]</a:t>
            </a:r>
          </a:p>
        </p:txBody>
      </p:sp>
    </p:spTree>
    <p:extLst>
      <p:ext uri="{BB962C8B-B14F-4D97-AF65-F5344CB8AC3E}">
        <p14:creationId xmlns:p14="http://schemas.microsoft.com/office/powerpoint/2010/main" val="265936046"/>
      </p:ext>
    </p:extLst>
  </p:cSld>
  <p:clrMap bg1="lt1" tx1="dk1" bg2="lt2" tx2="dk2" accent1="accent1" accent2="accent2" accent3="accent3" accent4="accent4" accent5="accent5" accent6="accent6" hlink="hlink" folHlink="folHlink"/>
  <p:hf hdr="0" ftr="0" dt="0"/>
  <p:notesStyle>
    <a:lvl1pPr marL="457200" indent="-228600" algn="l" rtl="0" eaLnBrk="0" fontAlgn="base" hangingPunct="0">
      <a:spcBef>
        <a:spcPct val="100000"/>
      </a:spcBef>
      <a:spcAft>
        <a:spcPct val="0"/>
      </a:spcAft>
      <a:buSzPct val="80000"/>
      <a:buFont typeface="Wingdings" pitchFamily="2" charset="2"/>
      <a:buChar char="n"/>
      <a:defRPr sz="1300" kern="1200">
        <a:solidFill>
          <a:schemeClr val="tx1"/>
        </a:solidFill>
        <a:latin typeface="Arial" charset="0"/>
        <a:ea typeface="+mn-ea"/>
        <a:cs typeface="+mn-cs"/>
      </a:defRPr>
    </a:lvl1pPr>
    <a:lvl2pPr marL="742950" indent="-285750" algn="l" rtl="0" eaLnBrk="0" fontAlgn="base" hangingPunct="0">
      <a:spcBef>
        <a:spcPct val="50000"/>
      </a:spcBef>
      <a:spcAft>
        <a:spcPct val="0"/>
      </a:spcAft>
      <a:buSzPct val="65000"/>
      <a:buFont typeface="Wingdings" pitchFamily="2" charset="2"/>
      <a:buChar char="n"/>
      <a:defRPr sz="1300" kern="1200">
        <a:solidFill>
          <a:schemeClr val="tx1"/>
        </a:solidFill>
        <a:latin typeface="Arial" charset="0"/>
        <a:ea typeface="+mn-ea"/>
        <a:cs typeface="+mn-cs"/>
      </a:defRPr>
    </a:lvl2pPr>
    <a:lvl3pPr marL="1143000" indent="-228600" algn="l" rtl="0" eaLnBrk="0" fontAlgn="base" hangingPunct="0">
      <a:spcBef>
        <a:spcPct val="50000"/>
      </a:spcBef>
      <a:spcAft>
        <a:spcPct val="0"/>
      </a:spcAft>
      <a:buFont typeface="Arial" charset="0"/>
      <a:buChar char="–"/>
      <a:defRPr sz="1300" kern="1200">
        <a:solidFill>
          <a:schemeClr val="tx1"/>
        </a:solidFill>
        <a:latin typeface="Arial" charset="0"/>
        <a:ea typeface="+mn-ea"/>
        <a:cs typeface="+mn-cs"/>
      </a:defRPr>
    </a:lvl3pPr>
    <a:lvl4pPr marL="1600200" indent="-228600" algn="l" rtl="0" eaLnBrk="0" fontAlgn="base" hangingPunct="0">
      <a:spcBef>
        <a:spcPct val="50000"/>
      </a:spcBef>
      <a:spcAft>
        <a:spcPct val="0"/>
      </a:spcAft>
      <a:buFont typeface="Wingdings" pitchFamily="2" charset="2"/>
      <a:buChar char="w"/>
      <a:defRPr sz="1300" kern="1200">
        <a:solidFill>
          <a:schemeClr val="tx1"/>
        </a:solidFill>
        <a:latin typeface="Arial" charset="0"/>
        <a:ea typeface="+mn-ea"/>
        <a:cs typeface="+mn-cs"/>
      </a:defRPr>
    </a:lvl4pPr>
    <a:lvl5pPr marL="2057400" indent="-228600" algn="l" rtl="0" eaLnBrk="0" fontAlgn="base" hangingPunct="0">
      <a:spcBef>
        <a:spcPct val="0"/>
      </a:spcBef>
      <a:spcAft>
        <a:spcPct val="0"/>
      </a:spcAft>
      <a:defRPr sz="13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7559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1259967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12599678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12599678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1177925" y="695325"/>
            <a:ext cx="4649788" cy="3489325"/>
          </a:xfrm>
          <a:ln/>
        </p:spPr>
      </p:sp>
      <p:sp>
        <p:nvSpPr>
          <p:cNvPr id="57347" name="Rectangle 3"/>
          <p:cNvSpPr>
            <a:spLocks noGrp="1" noChangeArrowheads="1"/>
          </p:cNvSpPr>
          <p:nvPr>
            <p:ph type="body" idx="1"/>
          </p:nvPr>
        </p:nvSpPr>
        <p:spPr>
          <a:xfrm>
            <a:off x="937154" y="4416098"/>
            <a:ext cx="5136092" cy="294106"/>
          </a:xfrm>
          <a:noFill/>
        </p:spPr>
        <p:txBody>
          <a:bodyPr/>
          <a:lstStyle/>
          <a:p>
            <a:pPr eaLnBrk="1" hangingPunct="1"/>
            <a:endParaRPr lang="en-US" dirty="0" smtClean="0"/>
          </a:p>
        </p:txBody>
      </p:sp>
    </p:spTree>
    <p:extLst>
      <p:ext uri="{BB962C8B-B14F-4D97-AF65-F5344CB8AC3E}">
        <p14:creationId xmlns:p14="http://schemas.microsoft.com/office/powerpoint/2010/main" val="3785378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xfrm>
            <a:off x="3490913" y="1909763"/>
            <a:ext cx="0" cy="0"/>
          </a:xfrm>
          <a:ln/>
        </p:spPr>
      </p:sp>
      <p:sp>
        <p:nvSpPr>
          <p:cNvPr id="33795" name="Rectangle 3"/>
          <p:cNvSpPr>
            <a:spLocks noGrp="1" noChangeArrowheads="1"/>
          </p:cNvSpPr>
          <p:nvPr>
            <p:ph type="body" idx="1"/>
          </p:nvPr>
        </p:nvSpPr>
        <p:spPr>
          <a:xfrm>
            <a:off x="462492" y="5140074"/>
            <a:ext cx="6032170" cy="292283"/>
          </a:xfrm>
          <a:noFill/>
          <a:extLst>
            <a:ext uri="{91240B29-F687-4F45-9708-019B960494DF}">
              <a14:hiddenLine xmlns:a14="http://schemas.microsoft.com/office/drawing/2010/main" w="9525">
                <a:solidFill>
                  <a:srgbClr val="000000"/>
                </a:solidFill>
                <a:miter lim="800000"/>
                <a:headEnd/>
                <a:tailEnd/>
              </a14:hiddenLine>
            </a:ext>
          </a:extLst>
        </p:spPr>
        <p:txBody>
          <a:bodyPr lIns="91322" tIns="45661" rIns="91322" bIns="45661"/>
          <a:lstStyle/>
          <a:p>
            <a:pPr eaLnBrk="1" hangingPunct="1"/>
            <a:endParaRPr lang="en-GB"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p:spPr>
        <p:txBody>
          <a:bodyPr/>
          <a:lstStyle/>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xfrm>
            <a:off x="3490913" y="1909763"/>
            <a:ext cx="0" cy="0"/>
          </a:xfrm>
          <a:ln/>
        </p:spPr>
      </p:sp>
      <p:sp>
        <p:nvSpPr>
          <p:cNvPr id="33795" name="Rectangle 3"/>
          <p:cNvSpPr>
            <a:spLocks noGrp="1" noChangeArrowheads="1"/>
          </p:cNvSpPr>
          <p:nvPr>
            <p:ph type="body" idx="1"/>
          </p:nvPr>
        </p:nvSpPr>
        <p:spPr>
          <a:xfrm>
            <a:off x="462492" y="5140074"/>
            <a:ext cx="6032170" cy="292283"/>
          </a:xfrm>
          <a:noFill/>
          <a:extLst>
            <a:ext uri="{91240B29-F687-4F45-9708-019B960494DF}">
              <a14:hiddenLine xmlns:a14="http://schemas.microsoft.com/office/drawing/2010/main" w="9525">
                <a:solidFill>
                  <a:srgbClr val="000000"/>
                </a:solidFill>
                <a:miter lim="800000"/>
                <a:headEnd/>
                <a:tailEnd/>
              </a14:hiddenLine>
            </a:ext>
          </a:extLst>
        </p:spPr>
        <p:txBody>
          <a:bodyPr lIns="91322" tIns="45661" rIns="91322" bIns="45661"/>
          <a:lstStyle/>
          <a:p>
            <a:pPr eaLnBrk="1" hangingPunct="1"/>
            <a:endParaRPr lang="en-GB"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44.xml"/><Relationship Id="rId13" Type="http://schemas.openxmlformats.org/officeDocument/2006/relationships/tags" Target="../tags/tag49.xml"/><Relationship Id="rId18" Type="http://schemas.openxmlformats.org/officeDocument/2006/relationships/tags" Target="../tags/tag54.xml"/><Relationship Id="rId26" Type="http://schemas.openxmlformats.org/officeDocument/2006/relationships/tags" Target="../tags/tag62.xml"/><Relationship Id="rId3" Type="http://schemas.openxmlformats.org/officeDocument/2006/relationships/tags" Target="../tags/tag39.xml"/><Relationship Id="rId21" Type="http://schemas.openxmlformats.org/officeDocument/2006/relationships/tags" Target="../tags/tag57.xml"/><Relationship Id="rId34" Type="http://schemas.openxmlformats.org/officeDocument/2006/relationships/slideMaster" Target="../slideMasters/slideMaster1.xml"/><Relationship Id="rId7" Type="http://schemas.openxmlformats.org/officeDocument/2006/relationships/tags" Target="../tags/tag43.xml"/><Relationship Id="rId12" Type="http://schemas.openxmlformats.org/officeDocument/2006/relationships/tags" Target="../tags/tag48.xml"/><Relationship Id="rId17" Type="http://schemas.openxmlformats.org/officeDocument/2006/relationships/tags" Target="../tags/tag53.xml"/><Relationship Id="rId25" Type="http://schemas.openxmlformats.org/officeDocument/2006/relationships/tags" Target="../tags/tag61.xml"/><Relationship Id="rId33" Type="http://schemas.openxmlformats.org/officeDocument/2006/relationships/tags" Target="../tags/tag69.xml"/><Relationship Id="rId2" Type="http://schemas.openxmlformats.org/officeDocument/2006/relationships/tags" Target="../tags/tag38.xml"/><Relationship Id="rId16" Type="http://schemas.openxmlformats.org/officeDocument/2006/relationships/tags" Target="../tags/tag52.xml"/><Relationship Id="rId20" Type="http://schemas.openxmlformats.org/officeDocument/2006/relationships/tags" Target="../tags/tag56.xml"/><Relationship Id="rId29" Type="http://schemas.openxmlformats.org/officeDocument/2006/relationships/tags" Target="../tags/tag65.xml"/><Relationship Id="rId1" Type="http://schemas.openxmlformats.org/officeDocument/2006/relationships/tags" Target="../tags/tag37.xml"/><Relationship Id="rId6" Type="http://schemas.openxmlformats.org/officeDocument/2006/relationships/tags" Target="../tags/tag42.xml"/><Relationship Id="rId11" Type="http://schemas.openxmlformats.org/officeDocument/2006/relationships/tags" Target="../tags/tag47.xml"/><Relationship Id="rId24" Type="http://schemas.openxmlformats.org/officeDocument/2006/relationships/tags" Target="../tags/tag60.xml"/><Relationship Id="rId32" Type="http://schemas.openxmlformats.org/officeDocument/2006/relationships/tags" Target="../tags/tag68.xml"/><Relationship Id="rId5" Type="http://schemas.openxmlformats.org/officeDocument/2006/relationships/tags" Target="../tags/tag41.xml"/><Relationship Id="rId15" Type="http://schemas.openxmlformats.org/officeDocument/2006/relationships/tags" Target="../tags/tag51.xml"/><Relationship Id="rId23" Type="http://schemas.openxmlformats.org/officeDocument/2006/relationships/tags" Target="../tags/tag59.xml"/><Relationship Id="rId28" Type="http://schemas.openxmlformats.org/officeDocument/2006/relationships/tags" Target="../tags/tag64.xml"/><Relationship Id="rId36" Type="http://schemas.openxmlformats.org/officeDocument/2006/relationships/image" Target="../media/image4.png"/><Relationship Id="rId10" Type="http://schemas.openxmlformats.org/officeDocument/2006/relationships/tags" Target="../tags/tag46.xml"/><Relationship Id="rId19" Type="http://schemas.openxmlformats.org/officeDocument/2006/relationships/tags" Target="../tags/tag55.xml"/><Relationship Id="rId31" Type="http://schemas.openxmlformats.org/officeDocument/2006/relationships/tags" Target="../tags/tag67.xml"/><Relationship Id="rId4" Type="http://schemas.openxmlformats.org/officeDocument/2006/relationships/tags" Target="../tags/tag40.xml"/><Relationship Id="rId9" Type="http://schemas.openxmlformats.org/officeDocument/2006/relationships/tags" Target="../tags/tag45.xml"/><Relationship Id="rId14" Type="http://schemas.openxmlformats.org/officeDocument/2006/relationships/tags" Target="../tags/tag50.xml"/><Relationship Id="rId22" Type="http://schemas.openxmlformats.org/officeDocument/2006/relationships/tags" Target="../tags/tag58.xml"/><Relationship Id="rId27" Type="http://schemas.openxmlformats.org/officeDocument/2006/relationships/tags" Target="../tags/tag63.xml"/><Relationship Id="rId30" Type="http://schemas.openxmlformats.org/officeDocument/2006/relationships/tags" Target="../tags/tag66.xml"/><Relationship Id="rId35"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Text Box 91"/>
          <p:cNvSpPr txBox="1">
            <a:spLocks noChangeArrowheads="1"/>
          </p:cNvSpPr>
          <p:nvPr userDrawn="1">
            <p:custDataLst>
              <p:tags r:id="rId1"/>
            </p:custDataLst>
          </p:nvPr>
        </p:nvSpPr>
        <p:spPr bwMode="auto">
          <a:xfrm>
            <a:off x="8551863" y="6586538"/>
            <a:ext cx="306387" cy="220662"/>
          </a:xfrm>
          <a:prstGeom prst="rect">
            <a:avLst/>
          </a:prstGeom>
          <a:noFill/>
          <a:ln w="9525">
            <a:noFill/>
            <a:miter lim="800000"/>
            <a:headEnd/>
            <a:tailEnd/>
          </a:ln>
          <a:effectLst/>
        </p:spPr>
        <p:txBody>
          <a:bodyPr wrap="none" lIns="82058" tIns="41029" rIns="82058" bIns="41029">
            <a:spAutoFit/>
          </a:bodyPr>
          <a:lstStyle>
            <a:lvl1pPr algn="l" defTabSz="820738" eaLnBrk="0" hangingPunct="0">
              <a:defRPr sz="1200" b="1">
                <a:solidFill>
                  <a:schemeClr val="tx1"/>
                </a:solidFill>
                <a:latin typeface="Arial" charset="0"/>
              </a:defRPr>
            </a:lvl1pPr>
            <a:lvl2pPr marL="742950" indent="-285750" algn="l" defTabSz="820738" eaLnBrk="0" hangingPunct="0">
              <a:defRPr sz="1200" b="1">
                <a:solidFill>
                  <a:schemeClr val="tx1"/>
                </a:solidFill>
                <a:latin typeface="Arial" charset="0"/>
              </a:defRPr>
            </a:lvl2pPr>
            <a:lvl3pPr marL="1143000" indent="-228600" algn="l" defTabSz="820738" eaLnBrk="0" hangingPunct="0">
              <a:defRPr sz="1200" b="1">
                <a:solidFill>
                  <a:schemeClr val="tx1"/>
                </a:solidFill>
                <a:latin typeface="Arial" charset="0"/>
              </a:defRPr>
            </a:lvl3pPr>
            <a:lvl4pPr marL="1600200" indent="-228600" algn="l" defTabSz="820738" eaLnBrk="0" hangingPunct="0">
              <a:defRPr sz="1200" b="1">
                <a:solidFill>
                  <a:schemeClr val="tx1"/>
                </a:solidFill>
                <a:latin typeface="Arial" charset="0"/>
              </a:defRPr>
            </a:lvl4pPr>
            <a:lvl5pPr marL="2057400" indent="-228600" algn="l" defTabSz="820738" eaLnBrk="0" hangingPunct="0">
              <a:defRPr sz="1200" b="1">
                <a:solidFill>
                  <a:schemeClr val="tx1"/>
                </a:solidFill>
                <a:latin typeface="Arial" charset="0"/>
              </a:defRPr>
            </a:lvl5pPr>
            <a:lvl6pPr marL="2514600" indent="-228600" defTabSz="820738" eaLnBrk="0" fontAlgn="base" hangingPunct="0">
              <a:spcBef>
                <a:spcPct val="0"/>
              </a:spcBef>
              <a:spcAft>
                <a:spcPct val="0"/>
              </a:spcAft>
              <a:defRPr sz="1200" b="1">
                <a:solidFill>
                  <a:schemeClr val="tx1"/>
                </a:solidFill>
                <a:latin typeface="Arial" charset="0"/>
              </a:defRPr>
            </a:lvl6pPr>
            <a:lvl7pPr marL="2971800" indent="-228600" defTabSz="820738" eaLnBrk="0" fontAlgn="base" hangingPunct="0">
              <a:spcBef>
                <a:spcPct val="0"/>
              </a:spcBef>
              <a:spcAft>
                <a:spcPct val="0"/>
              </a:spcAft>
              <a:defRPr sz="1200" b="1">
                <a:solidFill>
                  <a:schemeClr val="tx1"/>
                </a:solidFill>
                <a:latin typeface="Arial" charset="0"/>
              </a:defRPr>
            </a:lvl7pPr>
            <a:lvl8pPr marL="3429000" indent="-228600" defTabSz="820738" eaLnBrk="0" fontAlgn="base" hangingPunct="0">
              <a:spcBef>
                <a:spcPct val="0"/>
              </a:spcBef>
              <a:spcAft>
                <a:spcPct val="0"/>
              </a:spcAft>
              <a:defRPr sz="1200" b="1">
                <a:solidFill>
                  <a:schemeClr val="tx1"/>
                </a:solidFill>
                <a:latin typeface="Arial" charset="0"/>
              </a:defRPr>
            </a:lvl8pPr>
            <a:lvl9pPr marL="3886200" indent="-228600" defTabSz="820738" eaLnBrk="0" fontAlgn="base" hangingPunct="0">
              <a:spcBef>
                <a:spcPct val="0"/>
              </a:spcBef>
              <a:spcAft>
                <a:spcPct val="0"/>
              </a:spcAft>
              <a:defRPr sz="1200" b="1">
                <a:solidFill>
                  <a:schemeClr val="tx1"/>
                </a:solidFill>
                <a:latin typeface="Arial" charset="0"/>
              </a:defRPr>
            </a:lvl9pPr>
          </a:lstStyle>
          <a:p>
            <a:pPr algn="r">
              <a:buFontTx/>
              <a:buNone/>
              <a:defRPr/>
            </a:pPr>
            <a:fld id="{C05BEF4D-FE10-4214-9C02-8151B47E0F53}" type="slidenum">
              <a:rPr lang="en-US" sz="900" b="0" smtClean="0">
                <a:solidFill>
                  <a:schemeClr val="bg1"/>
                </a:solidFill>
              </a:rPr>
              <a:pPr algn="r">
                <a:buFontTx/>
                <a:buNone/>
                <a:defRPr/>
              </a:pPr>
              <a:t>‹#›</a:t>
            </a:fld>
            <a:endParaRPr lang="en-US" sz="900" b="0" dirty="0" smtClean="0">
              <a:solidFill>
                <a:schemeClr val="bg1"/>
              </a:solidFill>
            </a:endParaRPr>
          </a:p>
        </p:txBody>
      </p:sp>
      <p:sp>
        <p:nvSpPr>
          <p:cNvPr id="6" name="Text Box 1282"/>
          <p:cNvSpPr txBox="1">
            <a:spLocks noChangeArrowheads="1"/>
          </p:cNvSpPr>
          <p:nvPr userDrawn="1">
            <p:custDataLst>
              <p:tags r:id="rId2"/>
            </p:custDataLst>
          </p:nvPr>
        </p:nvSpPr>
        <p:spPr bwMode="auto">
          <a:xfrm>
            <a:off x="-1281113" y="441325"/>
            <a:ext cx="1212850" cy="168275"/>
          </a:xfrm>
          <a:prstGeom prst="rect">
            <a:avLst/>
          </a:prstGeom>
          <a:noFill/>
          <a:ln w="19050">
            <a:noFill/>
            <a:miter lim="800000"/>
            <a:headEnd/>
            <a:tailEnd/>
          </a:ln>
          <a:effectLst/>
        </p:spPr>
        <p:txBody>
          <a:bodyPr lIns="0" tIns="0" rIns="0" bIns="0">
            <a:spAutoFit/>
          </a:bodyPr>
          <a:lstStyle>
            <a:lvl1pPr algn="l" defTabSz="820738" eaLnBrk="0" hangingPunct="0">
              <a:defRPr sz="1200" b="1">
                <a:solidFill>
                  <a:schemeClr val="tx1"/>
                </a:solidFill>
                <a:latin typeface="Arial" charset="0"/>
              </a:defRPr>
            </a:lvl1pPr>
            <a:lvl2pPr marL="742950" indent="-285750" algn="l" defTabSz="820738" eaLnBrk="0" hangingPunct="0">
              <a:defRPr sz="1200" b="1">
                <a:solidFill>
                  <a:schemeClr val="tx1"/>
                </a:solidFill>
                <a:latin typeface="Arial" charset="0"/>
              </a:defRPr>
            </a:lvl2pPr>
            <a:lvl3pPr marL="1143000" indent="-228600" algn="l" defTabSz="820738" eaLnBrk="0" hangingPunct="0">
              <a:defRPr sz="1200" b="1">
                <a:solidFill>
                  <a:schemeClr val="tx1"/>
                </a:solidFill>
                <a:latin typeface="Arial" charset="0"/>
              </a:defRPr>
            </a:lvl3pPr>
            <a:lvl4pPr marL="1600200" indent="-228600" algn="l" defTabSz="820738" eaLnBrk="0" hangingPunct="0">
              <a:defRPr sz="1200" b="1">
                <a:solidFill>
                  <a:schemeClr val="tx1"/>
                </a:solidFill>
                <a:latin typeface="Arial" charset="0"/>
              </a:defRPr>
            </a:lvl4pPr>
            <a:lvl5pPr marL="2057400" indent="-228600" algn="l" defTabSz="820738" eaLnBrk="0" hangingPunct="0">
              <a:defRPr sz="1200" b="1">
                <a:solidFill>
                  <a:schemeClr val="tx1"/>
                </a:solidFill>
                <a:latin typeface="Arial" charset="0"/>
              </a:defRPr>
            </a:lvl5pPr>
            <a:lvl6pPr marL="2514600" indent="-228600" defTabSz="820738" eaLnBrk="0" fontAlgn="base" hangingPunct="0">
              <a:spcBef>
                <a:spcPct val="0"/>
              </a:spcBef>
              <a:spcAft>
                <a:spcPct val="0"/>
              </a:spcAft>
              <a:defRPr sz="1200" b="1">
                <a:solidFill>
                  <a:schemeClr val="tx1"/>
                </a:solidFill>
                <a:latin typeface="Arial" charset="0"/>
              </a:defRPr>
            </a:lvl6pPr>
            <a:lvl7pPr marL="2971800" indent="-228600" defTabSz="820738" eaLnBrk="0" fontAlgn="base" hangingPunct="0">
              <a:spcBef>
                <a:spcPct val="0"/>
              </a:spcBef>
              <a:spcAft>
                <a:spcPct val="0"/>
              </a:spcAft>
              <a:defRPr sz="1200" b="1">
                <a:solidFill>
                  <a:schemeClr val="tx1"/>
                </a:solidFill>
                <a:latin typeface="Arial" charset="0"/>
              </a:defRPr>
            </a:lvl7pPr>
            <a:lvl8pPr marL="3429000" indent="-228600" defTabSz="820738" eaLnBrk="0" fontAlgn="base" hangingPunct="0">
              <a:spcBef>
                <a:spcPct val="0"/>
              </a:spcBef>
              <a:spcAft>
                <a:spcPct val="0"/>
              </a:spcAft>
              <a:defRPr sz="1200" b="1">
                <a:solidFill>
                  <a:schemeClr val="tx1"/>
                </a:solidFill>
                <a:latin typeface="Arial" charset="0"/>
              </a:defRPr>
            </a:lvl8pPr>
            <a:lvl9pPr marL="3886200" indent="-228600" defTabSz="820738" eaLnBrk="0" fontAlgn="base" hangingPunct="0">
              <a:spcBef>
                <a:spcPct val="0"/>
              </a:spcBef>
              <a:spcAft>
                <a:spcPct val="0"/>
              </a:spcAft>
              <a:defRPr sz="1200" b="1">
                <a:solidFill>
                  <a:schemeClr val="tx1"/>
                </a:solidFill>
                <a:latin typeface="Arial" charset="0"/>
              </a:defRPr>
            </a:lvl9pPr>
          </a:lstStyle>
          <a:p>
            <a:pPr algn="ctr" eaLnBrk="1" hangingPunct="1">
              <a:buFontTx/>
              <a:buNone/>
              <a:defRPr/>
            </a:pPr>
            <a:r>
              <a:rPr lang="en-US" sz="1100" dirty="0" smtClean="0">
                <a:solidFill>
                  <a:srgbClr val="000000"/>
                </a:solidFill>
              </a:rPr>
              <a:t>TEMPORARY</a:t>
            </a:r>
          </a:p>
        </p:txBody>
      </p:sp>
      <p:grpSp>
        <p:nvGrpSpPr>
          <p:cNvPr id="7" name="Group 85"/>
          <p:cNvGrpSpPr>
            <a:grpSpLocks/>
          </p:cNvGrpSpPr>
          <p:nvPr userDrawn="1">
            <p:custDataLst>
              <p:tags r:id="rId3"/>
            </p:custDataLst>
          </p:nvPr>
        </p:nvGrpSpPr>
        <p:grpSpPr bwMode="auto">
          <a:xfrm>
            <a:off x="-1065213" y="633413"/>
            <a:ext cx="781050" cy="6224587"/>
            <a:chOff x="-671" y="399"/>
            <a:chExt cx="492" cy="3921"/>
          </a:xfrm>
        </p:grpSpPr>
        <p:sp>
          <p:nvSpPr>
            <p:cNvPr id="8" name="Rectangle 1273"/>
            <p:cNvSpPr>
              <a:spLocks noChangeArrowheads="1"/>
            </p:cNvSpPr>
            <p:nvPr userDrawn="1">
              <p:custDataLst>
                <p:tags r:id="rId4"/>
              </p:custDataLst>
            </p:nvPr>
          </p:nvSpPr>
          <p:spPr bwMode="auto">
            <a:xfrm>
              <a:off x="-671" y="399"/>
              <a:ext cx="492" cy="3921"/>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lIns="0" tIns="0" rIns="0" bIns="0" anchor="ctr"/>
            <a:lstStyle/>
            <a:p>
              <a:pPr algn="l" defTabSz="820738">
                <a:buFontTx/>
                <a:buNone/>
              </a:pPr>
              <a:endParaRPr lang="pt-BR">
                <a:solidFill>
                  <a:srgbClr val="000000"/>
                </a:solidFill>
              </a:endParaRPr>
            </a:p>
          </p:txBody>
        </p:sp>
        <p:sp>
          <p:nvSpPr>
            <p:cNvPr id="9" name="Text Box 1282"/>
            <p:cNvSpPr txBox="1">
              <a:spLocks noChangeArrowheads="1"/>
            </p:cNvSpPr>
            <p:nvPr userDrawn="1">
              <p:custDataLst>
                <p:tags r:id="rId5"/>
              </p:custDataLst>
            </p:nvPr>
          </p:nvSpPr>
          <p:spPr bwMode="auto">
            <a:xfrm>
              <a:off x="-596" y="447"/>
              <a:ext cx="342" cy="172"/>
            </a:xfrm>
            <a:prstGeom prst="rect">
              <a:avLst/>
            </a:prstGeom>
            <a:noFill/>
            <a:ln w="19050">
              <a:noFill/>
              <a:miter lim="800000"/>
              <a:headEnd/>
              <a:tailEnd/>
            </a:ln>
            <a:effectLst/>
          </p:spPr>
          <p:txBody>
            <a:bodyPr lIns="0" tIns="0" rIns="0" bIns="0">
              <a:spAutoFit/>
            </a:bodyPr>
            <a:lstStyle>
              <a:lvl1pPr algn="l" defTabSz="820738" eaLnBrk="0" hangingPunct="0">
                <a:defRPr sz="1200" b="1">
                  <a:solidFill>
                    <a:schemeClr val="tx1"/>
                  </a:solidFill>
                  <a:latin typeface="Arial" charset="0"/>
                </a:defRPr>
              </a:lvl1pPr>
              <a:lvl2pPr marL="742950" indent="-285750" algn="l" defTabSz="820738" eaLnBrk="0" hangingPunct="0">
                <a:defRPr sz="1200" b="1">
                  <a:solidFill>
                    <a:schemeClr val="tx1"/>
                  </a:solidFill>
                  <a:latin typeface="Arial" charset="0"/>
                </a:defRPr>
              </a:lvl2pPr>
              <a:lvl3pPr marL="1143000" indent="-228600" algn="l" defTabSz="820738" eaLnBrk="0" hangingPunct="0">
                <a:defRPr sz="1200" b="1">
                  <a:solidFill>
                    <a:schemeClr val="tx1"/>
                  </a:solidFill>
                  <a:latin typeface="Arial" charset="0"/>
                </a:defRPr>
              </a:lvl3pPr>
              <a:lvl4pPr marL="1600200" indent="-228600" algn="l" defTabSz="820738" eaLnBrk="0" hangingPunct="0">
                <a:defRPr sz="1200" b="1">
                  <a:solidFill>
                    <a:schemeClr val="tx1"/>
                  </a:solidFill>
                  <a:latin typeface="Arial" charset="0"/>
                </a:defRPr>
              </a:lvl4pPr>
              <a:lvl5pPr marL="2057400" indent="-228600" algn="l" defTabSz="820738" eaLnBrk="0" hangingPunct="0">
                <a:defRPr sz="1200" b="1">
                  <a:solidFill>
                    <a:schemeClr val="tx1"/>
                  </a:solidFill>
                  <a:latin typeface="Arial" charset="0"/>
                </a:defRPr>
              </a:lvl5pPr>
              <a:lvl6pPr marL="2514600" indent="-228600" defTabSz="820738" eaLnBrk="0" fontAlgn="base" hangingPunct="0">
                <a:spcBef>
                  <a:spcPct val="0"/>
                </a:spcBef>
                <a:spcAft>
                  <a:spcPct val="0"/>
                </a:spcAft>
                <a:defRPr sz="1200" b="1">
                  <a:solidFill>
                    <a:schemeClr val="tx1"/>
                  </a:solidFill>
                  <a:latin typeface="Arial" charset="0"/>
                </a:defRPr>
              </a:lvl6pPr>
              <a:lvl7pPr marL="2971800" indent="-228600" defTabSz="820738" eaLnBrk="0" fontAlgn="base" hangingPunct="0">
                <a:spcBef>
                  <a:spcPct val="0"/>
                </a:spcBef>
                <a:spcAft>
                  <a:spcPct val="0"/>
                </a:spcAft>
                <a:defRPr sz="1200" b="1">
                  <a:solidFill>
                    <a:schemeClr val="tx1"/>
                  </a:solidFill>
                  <a:latin typeface="Arial" charset="0"/>
                </a:defRPr>
              </a:lvl7pPr>
              <a:lvl8pPr marL="3429000" indent="-228600" defTabSz="820738" eaLnBrk="0" fontAlgn="base" hangingPunct="0">
                <a:spcBef>
                  <a:spcPct val="0"/>
                </a:spcBef>
                <a:spcAft>
                  <a:spcPct val="0"/>
                </a:spcAft>
                <a:defRPr sz="1200" b="1">
                  <a:solidFill>
                    <a:schemeClr val="tx1"/>
                  </a:solidFill>
                  <a:latin typeface="Arial" charset="0"/>
                </a:defRPr>
              </a:lvl8pPr>
              <a:lvl9pPr marL="3886200" indent="-228600" defTabSz="820738" eaLnBrk="0" fontAlgn="base" hangingPunct="0">
                <a:spcBef>
                  <a:spcPct val="0"/>
                </a:spcBef>
                <a:spcAft>
                  <a:spcPct val="0"/>
                </a:spcAft>
                <a:defRPr sz="1200" b="1">
                  <a:solidFill>
                    <a:schemeClr val="tx1"/>
                  </a:solidFill>
                  <a:latin typeface="Arial" charset="0"/>
                </a:defRPr>
              </a:lvl9pPr>
            </a:lstStyle>
            <a:p>
              <a:pPr algn="ctr" eaLnBrk="1" hangingPunct="1">
                <a:buFontTx/>
                <a:buNone/>
                <a:defRPr/>
              </a:pPr>
              <a:r>
                <a:rPr lang="en-US" sz="900" dirty="0" smtClean="0">
                  <a:solidFill>
                    <a:srgbClr val="000000"/>
                  </a:solidFill>
                </a:rPr>
                <a:t>Color Scheme</a:t>
              </a:r>
            </a:p>
          </p:txBody>
        </p:sp>
        <p:sp>
          <p:nvSpPr>
            <p:cNvPr id="10" name="Rectangle 1274"/>
            <p:cNvSpPr>
              <a:spLocks noChangeArrowheads="1"/>
            </p:cNvSpPr>
            <p:nvPr userDrawn="1">
              <p:custDataLst>
                <p:tags r:id="rId6"/>
              </p:custDataLst>
            </p:nvPr>
          </p:nvSpPr>
          <p:spPr bwMode="auto">
            <a:xfrm>
              <a:off x="-618" y="1197"/>
              <a:ext cx="382" cy="137"/>
            </a:xfrm>
            <a:prstGeom prst="rect">
              <a:avLst/>
            </a:prstGeom>
            <a:solidFill>
              <a:schemeClr val="hlink"/>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lIns="0" tIns="0" rIns="0" bIns="0" anchor="ctr"/>
            <a:lstStyle/>
            <a:p>
              <a:pPr algn="l" defTabSz="820738">
                <a:buFontTx/>
                <a:buNone/>
              </a:pPr>
              <a:endParaRPr lang="en-US" b="0" dirty="0">
                <a:solidFill>
                  <a:srgbClr val="000000"/>
                </a:solidFill>
              </a:endParaRPr>
            </a:p>
          </p:txBody>
        </p:sp>
        <p:sp>
          <p:nvSpPr>
            <p:cNvPr id="11" name="Rectangle 1283"/>
            <p:cNvSpPr>
              <a:spLocks noChangeArrowheads="1"/>
            </p:cNvSpPr>
            <p:nvPr userDrawn="1">
              <p:custDataLst>
                <p:tags r:id="rId7"/>
              </p:custDataLst>
            </p:nvPr>
          </p:nvSpPr>
          <p:spPr bwMode="auto">
            <a:xfrm>
              <a:off x="-618" y="1357"/>
              <a:ext cx="28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p>
              <a:pPr algn="l" defTabSz="820738">
                <a:buFontTx/>
                <a:buNone/>
              </a:pPr>
              <a:r>
                <a:rPr lang="en-US" sz="800" b="0" dirty="0">
                  <a:solidFill>
                    <a:srgbClr val="000000"/>
                  </a:solidFill>
                </a:rPr>
                <a:t>0 165 101</a:t>
              </a:r>
            </a:p>
          </p:txBody>
        </p:sp>
        <p:sp>
          <p:nvSpPr>
            <p:cNvPr id="12" name="Rectangle 1277"/>
            <p:cNvSpPr>
              <a:spLocks noChangeArrowheads="1"/>
            </p:cNvSpPr>
            <p:nvPr userDrawn="1">
              <p:custDataLst>
                <p:tags r:id="rId8"/>
              </p:custDataLst>
            </p:nvPr>
          </p:nvSpPr>
          <p:spPr bwMode="auto">
            <a:xfrm>
              <a:off x="-618" y="1724"/>
              <a:ext cx="382" cy="137"/>
            </a:xfrm>
            <a:prstGeom prst="rect">
              <a:avLst/>
            </a:prstGeom>
            <a:solidFill>
              <a:schemeClr val="bg2"/>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lIns="0" tIns="0" rIns="0" bIns="0" anchor="ctr"/>
            <a:lstStyle/>
            <a:p>
              <a:pPr algn="l" defTabSz="820738">
                <a:buFontTx/>
                <a:buNone/>
              </a:pPr>
              <a:endParaRPr lang="en-US" b="0" dirty="0">
                <a:solidFill>
                  <a:srgbClr val="000000"/>
                </a:solidFill>
              </a:endParaRPr>
            </a:p>
          </p:txBody>
        </p:sp>
        <p:sp>
          <p:nvSpPr>
            <p:cNvPr id="13" name="Rectangle 1286"/>
            <p:cNvSpPr>
              <a:spLocks noChangeArrowheads="1"/>
            </p:cNvSpPr>
            <p:nvPr userDrawn="1">
              <p:custDataLst>
                <p:tags r:id="rId9"/>
              </p:custDataLst>
            </p:nvPr>
          </p:nvSpPr>
          <p:spPr bwMode="auto">
            <a:xfrm>
              <a:off x="-618" y="1874"/>
              <a:ext cx="36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p>
              <a:pPr algn="l" defTabSz="820738">
                <a:buFontTx/>
                <a:buNone/>
              </a:pPr>
              <a:r>
                <a:rPr lang="en-US" sz="800" b="0" dirty="0">
                  <a:solidFill>
                    <a:srgbClr val="000000"/>
                  </a:solidFill>
                </a:rPr>
                <a:t>197 193 207</a:t>
              </a:r>
            </a:p>
          </p:txBody>
        </p:sp>
        <p:sp>
          <p:nvSpPr>
            <p:cNvPr id="14" name="Rectangle 1284"/>
            <p:cNvSpPr>
              <a:spLocks noChangeArrowheads="1"/>
            </p:cNvSpPr>
            <p:nvPr userDrawn="1">
              <p:custDataLst>
                <p:tags r:id="rId10"/>
              </p:custDataLst>
            </p:nvPr>
          </p:nvSpPr>
          <p:spPr bwMode="auto">
            <a:xfrm>
              <a:off x="-618" y="661"/>
              <a:ext cx="382" cy="138"/>
            </a:xfrm>
            <a:prstGeom prst="rect">
              <a:avLst/>
            </a:prstGeom>
            <a:solidFill>
              <a:schemeClr val="accent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lIns="0" tIns="0" rIns="0" bIns="0" anchor="ctr"/>
            <a:lstStyle/>
            <a:p>
              <a:pPr algn="l" defTabSz="820738">
                <a:buFontTx/>
                <a:buNone/>
              </a:pPr>
              <a:endParaRPr lang="en-US" b="0" dirty="0">
                <a:solidFill>
                  <a:srgbClr val="000000"/>
                </a:solidFill>
              </a:endParaRPr>
            </a:p>
          </p:txBody>
        </p:sp>
        <p:sp>
          <p:nvSpPr>
            <p:cNvPr id="15" name="Rectangle 1287"/>
            <p:cNvSpPr>
              <a:spLocks noChangeArrowheads="1"/>
            </p:cNvSpPr>
            <p:nvPr userDrawn="1">
              <p:custDataLst>
                <p:tags r:id="rId11"/>
              </p:custDataLst>
            </p:nvPr>
          </p:nvSpPr>
          <p:spPr bwMode="auto">
            <a:xfrm>
              <a:off x="-618" y="822"/>
              <a:ext cx="28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p>
              <a:pPr algn="l" defTabSz="820738">
                <a:buFontTx/>
                <a:buNone/>
              </a:pPr>
              <a:r>
                <a:rPr lang="en-US" sz="800" b="0" dirty="0">
                  <a:solidFill>
                    <a:srgbClr val="000000"/>
                  </a:solidFill>
                </a:rPr>
                <a:t>46 68 151</a:t>
              </a:r>
            </a:p>
          </p:txBody>
        </p:sp>
        <p:sp>
          <p:nvSpPr>
            <p:cNvPr id="16" name="Rectangle 1279"/>
            <p:cNvSpPr>
              <a:spLocks noChangeArrowheads="1"/>
            </p:cNvSpPr>
            <p:nvPr userDrawn="1">
              <p:custDataLst>
                <p:tags r:id="rId12"/>
              </p:custDataLst>
            </p:nvPr>
          </p:nvSpPr>
          <p:spPr bwMode="auto">
            <a:xfrm>
              <a:off x="-618" y="1464"/>
              <a:ext cx="382" cy="138"/>
            </a:xfrm>
            <a:prstGeom prst="rect">
              <a:avLst/>
            </a:prstGeom>
            <a:solidFill>
              <a:schemeClr val="folHlink"/>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lIns="0" tIns="0" rIns="0" bIns="0" anchor="ctr"/>
            <a:lstStyle/>
            <a:p>
              <a:pPr algn="l" defTabSz="820738">
                <a:buFontTx/>
                <a:buNone/>
              </a:pPr>
              <a:endParaRPr lang="en-US" b="0" dirty="0">
                <a:solidFill>
                  <a:srgbClr val="000000"/>
                </a:solidFill>
              </a:endParaRPr>
            </a:p>
          </p:txBody>
        </p:sp>
        <p:sp>
          <p:nvSpPr>
            <p:cNvPr id="17" name="Rectangle 1288"/>
            <p:cNvSpPr>
              <a:spLocks noChangeArrowheads="1"/>
            </p:cNvSpPr>
            <p:nvPr userDrawn="1">
              <p:custDataLst>
                <p:tags r:id="rId13"/>
              </p:custDataLst>
            </p:nvPr>
          </p:nvSpPr>
          <p:spPr bwMode="auto">
            <a:xfrm>
              <a:off x="-618" y="1620"/>
              <a:ext cx="28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p>
              <a:pPr algn="l" defTabSz="820738">
                <a:buFontTx/>
                <a:buNone/>
              </a:pPr>
              <a:r>
                <a:rPr lang="en-US" sz="800" b="0" dirty="0">
                  <a:solidFill>
                    <a:srgbClr val="000000"/>
                  </a:solidFill>
                </a:rPr>
                <a:t>197 73 75</a:t>
              </a:r>
            </a:p>
          </p:txBody>
        </p:sp>
        <p:sp>
          <p:nvSpPr>
            <p:cNvPr id="18" name="Rectangle 1280"/>
            <p:cNvSpPr>
              <a:spLocks noChangeArrowheads="1"/>
            </p:cNvSpPr>
            <p:nvPr userDrawn="1">
              <p:custDataLst>
                <p:tags r:id="rId14"/>
              </p:custDataLst>
            </p:nvPr>
          </p:nvSpPr>
          <p:spPr bwMode="auto">
            <a:xfrm>
              <a:off x="-618" y="1976"/>
              <a:ext cx="382" cy="138"/>
            </a:xfrm>
            <a:prstGeom prst="rect">
              <a:avLst/>
            </a:prstGeom>
            <a:solidFill>
              <a:schemeClr val="tx2"/>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lIns="0" tIns="0" rIns="0" bIns="0" anchor="ctr"/>
            <a:lstStyle/>
            <a:p>
              <a:pPr algn="l" defTabSz="820738">
                <a:buFontTx/>
                <a:buNone/>
              </a:pPr>
              <a:endParaRPr lang="en-US" b="0" dirty="0">
                <a:solidFill>
                  <a:srgbClr val="000000"/>
                </a:solidFill>
              </a:endParaRPr>
            </a:p>
          </p:txBody>
        </p:sp>
        <p:sp>
          <p:nvSpPr>
            <p:cNvPr id="19" name="Rectangle 1289"/>
            <p:cNvSpPr>
              <a:spLocks noChangeArrowheads="1"/>
            </p:cNvSpPr>
            <p:nvPr userDrawn="1">
              <p:custDataLst>
                <p:tags r:id="rId15"/>
              </p:custDataLst>
            </p:nvPr>
          </p:nvSpPr>
          <p:spPr bwMode="auto">
            <a:xfrm>
              <a:off x="-618" y="2141"/>
              <a:ext cx="32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p>
              <a:pPr algn="l" defTabSz="820738">
                <a:buFontTx/>
                <a:buNone/>
              </a:pPr>
              <a:r>
                <a:rPr lang="en-US" sz="800" b="0" dirty="0">
                  <a:solidFill>
                    <a:srgbClr val="000000"/>
                  </a:solidFill>
                </a:rPr>
                <a:t>20 190 200</a:t>
              </a:r>
            </a:p>
          </p:txBody>
        </p:sp>
        <p:sp>
          <p:nvSpPr>
            <p:cNvPr id="20" name="Rectangle 1337"/>
            <p:cNvSpPr>
              <a:spLocks noChangeArrowheads="1"/>
            </p:cNvSpPr>
            <p:nvPr userDrawn="1">
              <p:custDataLst>
                <p:tags r:id="rId16"/>
              </p:custDataLst>
            </p:nvPr>
          </p:nvSpPr>
          <p:spPr bwMode="auto">
            <a:xfrm>
              <a:off x="-618" y="933"/>
              <a:ext cx="382" cy="138"/>
            </a:xfrm>
            <a:prstGeom prst="rect">
              <a:avLst/>
            </a:prstGeom>
            <a:solidFill>
              <a:schemeClr val="accent2"/>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lIns="0" tIns="0" rIns="0" bIns="0" anchor="ctr"/>
            <a:lstStyle/>
            <a:p>
              <a:pPr algn="l" defTabSz="820738">
                <a:buFontTx/>
                <a:buNone/>
              </a:pPr>
              <a:endParaRPr lang="en-US" b="0" dirty="0">
                <a:solidFill>
                  <a:srgbClr val="000000"/>
                </a:solidFill>
              </a:endParaRPr>
            </a:p>
          </p:txBody>
        </p:sp>
        <p:sp>
          <p:nvSpPr>
            <p:cNvPr id="21" name="Rectangle 1338"/>
            <p:cNvSpPr>
              <a:spLocks noChangeArrowheads="1"/>
            </p:cNvSpPr>
            <p:nvPr userDrawn="1">
              <p:custDataLst>
                <p:tags r:id="rId17"/>
              </p:custDataLst>
            </p:nvPr>
          </p:nvSpPr>
          <p:spPr bwMode="auto">
            <a:xfrm>
              <a:off x="-618" y="1087"/>
              <a:ext cx="32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p>
              <a:pPr algn="l" defTabSz="820738">
                <a:buFontTx/>
                <a:buNone/>
              </a:pPr>
              <a:r>
                <a:rPr lang="en-US" sz="800" b="0" dirty="0">
                  <a:solidFill>
                    <a:srgbClr val="000000"/>
                  </a:solidFill>
                </a:rPr>
                <a:t>207 110 13</a:t>
              </a:r>
            </a:p>
          </p:txBody>
        </p:sp>
        <p:sp>
          <p:nvSpPr>
            <p:cNvPr id="22" name="Rectangle 1348"/>
            <p:cNvSpPr>
              <a:spLocks noChangeArrowheads="1"/>
            </p:cNvSpPr>
            <p:nvPr userDrawn="1">
              <p:custDataLst>
                <p:tags r:id="rId18"/>
              </p:custDataLst>
            </p:nvPr>
          </p:nvSpPr>
          <p:spPr bwMode="auto">
            <a:xfrm>
              <a:off x="-618" y="2244"/>
              <a:ext cx="382" cy="138"/>
            </a:xfrm>
            <a:prstGeom prst="rect">
              <a:avLst/>
            </a:prstGeom>
            <a:solidFill>
              <a:srgbClr val="FC8330"/>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lIns="0" tIns="0" rIns="0" bIns="0" anchor="ctr"/>
            <a:lstStyle/>
            <a:p>
              <a:pPr algn="l" defTabSz="820738">
                <a:buFontTx/>
                <a:buNone/>
              </a:pPr>
              <a:endParaRPr lang="en-US" b="0" dirty="0">
                <a:solidFill>
                  <a:srgbClr val="000000"/>
                </a:solidFill>
              </a:endParaRPr>
            </a:p>
          </p:txBody>
        </p:sp>
        <p:sp>
          <p:nvSpPr>
            <p:cNvPr id="23" name="Rectangle 1349"/>
            <p:cNvSpPr>
              <a:spLocks noChangeArrowheads="1"/>
            </p:cNvSpPr>
            <p:nvPr userDrawn="1">
              <p:custDataLst>
                <p:tags r:id="rId19"/>
              </p:custDataLst>
            </p:nvPr>
          </p:nvSpPr>
          <p:spPr bwMode="auto">
            <a:xfrm>
              <a:off x="-618" y="2399"/>
              <a:ext cx="32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p>
              <a:pPr algn="l" defTabSz="820738">
                <a:buFontTx/>
                <a:buNone/>
              </a:pPr>
              <a:r>
                <a:rPr lang="en-US" sz="800" b="0" dirty="0">
                  <a:solidFill>
                    <a:srgbClr val="000000"/>
                  </a:solidFill>
                </a:rPr>
                <a:t>252 131 48</a:t>
              </a:r>
            </a:p>
          </p:txBody>
        </p:sp>
        <p:sp>
          <p:nvSpPr>
            <p:cNvPr id="24" name="Rectangle 1277"/>
            <p:cNvSpPr>
              <a:spLocks noChangeArrowheads="1"/>
            </p:cNvSpPr>
            <p:nvPr userDrawn="1">
              <p:custDataLst>
                <p:tags r:id="rId20"/>
              </p:custDataLst>
            </p:nvPr>
          </p:nvSpPr>
          <p:spPr bwMode="auto">
            <a:xfrm>
              <a:off x="-618" y="2768"/>
              <a:ext cx="382" cy="137"/>
            </a:xfrm>
            <a:prstGeom prst="rect">
              <a:avLst/>
            </a:prstGeom>
            <a:solidFill>
              <a:srgbClr val="600000"/>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lIns="0" tIns="0" rIns="0" bIns="0" anchor="ctr"/>
            <a:lstStyle/>
            <a:p>
              <a:pPr algn="l" defTabSz="820738">
                <a:buFontTx/>
                <a:buNone/>
              </a:pPr>
              <a:endParaRPr lang="en-US" b="0" dirty="0">
                <a:solidFill>
                  <a:srgbClr val="000000"/>
                </a:solidFill>
              </a:endParaRPr>
            </a:p>
          </p:txBody>
        </p:sp>
        <p:sp>
          <p:nvSpPr>
            <p:cNvPr id="25" name="Rectangle 1286"/>
            <p:cNvSpPr>
              <a:spLocks noChangeArrowheads="1"/>
            </p:cNvSpPr>
            <p:nvPr userDrawn="1">
              <p:custDataLst>
                <p:tags r:id="rId21"/>
              </p:custDataLst>
            </p:nvPr>
          </p:nvSpPr>
          <p:spPr bwMode="auto">
            <a:xfrm>
              <a:off x="-618" y="2918"/>
              <a:ext cx="18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p>
              <a:pPr algn="l" defTabSz="820738">
                <a:buFontTx/>
                <a:buNone/>
              </a:pPr>
              <a:r>
                <a:rPr lang="en-US" sz="800" b="0" dirty="0">
                  <a:solidFill>
                    <a:srgbClr val="000000"/>
                  </a:solidFill>
                </a:rPr>
                <a:t>96 0 0</a:t>
              </a:r>
            </a:p>
          </p:txBody>
        </p:sp>
        <p:sp>
          <p:nvSpPr>
            <p:cNvPr id="26" name="Rectangle 1279"/>
            <p:cNvSpPr>
              <a:spLocks noChangeArrowheads="1"/>
            </p:cNvSpPr>
            <p:nvPr userDrawn="1">
              <p:custDataLst>
                <p:tags r:id="rId22"/>
              </p:custDataLst>
            </p:nvPr>
          </p:nvSpPr>
          <p:spPr bwMode="auto">
            <a:xfrm>
              <a:off x="-618" y="2508"/>
              <a:ext cx="382" cy="138"/>
            </a:xfrm>
            <a:prstGeom prst="rect">
              <a:avLst/>
            </a:prstGeom>
            <a:solidFill>
              <a:srgbClr val="1478BE"/>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lIns="0" tIns="0" rIns="0" bIns="0" anchor="ctr"/>
            <a:lstStyle/>
            <a:p>
              <a:pPr algn="l" defTabSz="820738">
                <a:buFontTx/>
                <a:buNone/>
              </a:pPr>
              <a:endParaRPr lang="en-US" b="0" dirty="0">
                <a:solidFill>
                  <a:srgbClr val="000000"/>
                </a:solidFill>
              </a:endParaRPr>
            </a:p>
          </p:txBody>
        </p:sp>
        <p:sp>
          <p:nvSpPr>
            <p:cNvPr id="27" name="Rectangle 1288"/>
            <p:cNvSpPr>
              <a:spLocks noChangeArrowheads="1"/>
            </p:cNvSpPr>
            <p:nvPr userDrawn="1">
              <p:custDataLst>
                <p:tags r:id="rId23"/>
              </p:custDataLst>
            </p:nvPr>
          </p:nvSpPr>
          <p:spPr bwMode="auto">
            <a:xfrm>
              <a:off x="-618" y="2664"/>
              <a:ext cx="32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p>
              <a:pPr algn="l" defTabSz="820738">
                <a:buFontTx/>
                <a:buNone/>
              </a:pPr>
              <a:r>
                <a:rPr lang="en-US" sz="800" b="0" dirty="0">
                  <a:solidFill>
                    <a:srgbClr val="000000"/>
                  </a:solidFill>
                </a:rPr>
                <a:t>20 120 190</a:t>
              </a:r>
            </a:p>
          </p:txBody>
        </p:sp>
        <p:sp>
          <p:nvSpPr>
            <p:cNvPr id="28" name="Rectangle 1280"/>
            <p:cNvSpPr>
              <a:spLocks noChangeArrowheads="1"/>
            </p:cNvSpPr>
            <p:nvPr userDrawn="1">
              <p:custDataLst>
                <p:tags r:id="rId24"/>
              </p:custDataLst>
            </p:nvPr>
          </p:nvSpPr>
          <p:spPr bwMode="auto">
            <a:xfrm>
              <a:off x="-618" y="3035"/>
              <a:ext cx="382" cy="138"/>
            </a:xfrm>
            <a:prstGeom prst="rect">
              <a:avLst/>
            </a:prstGeom>
            <a:solidFill>
              <a:srgbClr val="49583B"/>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lIns="0" tIns="0" rIns="0" bIns="0" anchor="ctr"/>
            <a:lstStyle/>
            <a:p>
              <a:pPr algn="l" defTabSz="820738">
                <a:buFontTx/>
                <a:buNone/>
              </a:pPr>
              <a:endParaRPr lang="en-US" b="0" dirty="0">
                <a:solidFill>
                  <a:srgbClr val="000000"/>
                </a:solidFill>
              </a:endParaRPr>
            </a:p>
          </p:txBody>
        </p:sp>
        <p:sp>
          <p:nvSpPr>
            <p:cNvPr id="29" name="Rectangle 1289"/>
            <p:cNvSpPr>
              <a:spLocks noChangeArrowheads="1"/>
            </p:cNvSpPr>
            <p:nvPr userDrawn="1">
              <p:custDataLst>
                <p:tags r:id="rId25"/>
              </p:custDataLst>
            </p:nvPr>
          </p:nvSpPr>
          <p:spPr bwMode="auto">
            <a:xfrm>
              <a:off x="-618" y="3200"/>
              <a:ext cx="25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p>
              <a:pPr algn="l" defTabSz="820738">
                <a:buFontTx/>
                <a:buNone/>
              </a:pPr>
              <a:r>
                <a:rPr lang="en-US" sz="800" b="0" dirty="0">
                  <a:solidFill>
                    <a:srgbClr val="000000"/>
                  </a:solidFill>
                </a:rPr>
                <a:t>73 88 59</a:t>
              </a:r>
            </a:p>
          </p:txBody>
        </p:sp>
        <p:sp>
          <p:nvSpPr>
            <p:cNvPr id="30" name="Rectangle 1348"/>
            <p:cNvSpPr>
              <a:spLocks noChangeArrowheads="1"/>
            </p:cNvSpPr>
            <p:nvPr userDrawn="1">
              <p:custDataLst>
                <p:tags r:id="rId26"/>
              </p:custDataLst>
            </p:nvPr>
          </p:nvSpPr>
          <p:spPr bwMode="auto">
            <a:xfrm>
              <a:off x="-618" y="3318"/>
              <a:ext cx="382" cy="138"/>
            </a:xfrm>
            <a:prstGeom prst="rect">
              <a:avLst/>
            </a:prstGeom>
            <a:solidFill>
              <a:srgbClr val="433666"/>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lIns="0" tIns="0" rIns="0" bIns="0" anchor="ctr"/>
            <a:lstStyle/>
            <a:p>
              <a:pPr algn="l" defTabSz="820738">
                <a:buFontTx/>
                <a:buNone/>
              </a:pPr>
              <a:endParaRPr lang="en-US" b="0" dirty="0">
                <a:solidFill>
                  <a:srgbClr val="000000"/>
                </a:solidFill>
              </a:endParaRPr>
            </a:p>
          </p:txBody>
        </p:sp>
        <p:sp>
          <p:nvSpPr>
            <p:cNvPr id="31" name="Rectangle 1349"/>
            <p:cNvSpPr>
              <a:spLocks noChangeArrowheads="1"/>
            </p:cNvSpPr>
            <p:nvPr userDrawn="1">
              <p:custDataLst>
                <p:tags r:id="rId27"/>
              </p:custDataLst>
            </p:nvPr>
          </p:nvSpPr>
          <p:spPr bwMode="auto">
            <a:xfrm>
              <a:off x="-618" y="3473"/>
              <a:ext cx="28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p>
              <a:pPr algn="l" defTabSz="820738">
                <a:buFontTx/>
                <a:buNone/>
              </a:pPr>
              <a:r>
                <a:rPr lang="en-US" sz="800" b="0" dirty="0">
                  <a:solidFill>
                    <a:srgbClr val="000000"/>
                  </a:solidFill>
                </a:rPr>
                <a:t>67 54 102</a:t>
              </a:r>
            </a:p>
          </p:txBody>
        </p:sp>
        <p:sp>
          <p:nvSpPr>
            <p:cNvPr id="32" name="Rectangle 1348"/>
            <p:cNvSpPr>
              <a:spLocks noChangeArrowheads="1"/>
            </p:cNvSpPr>
            <p:nvPr userDrawn="1">
              <p:custDataLst>
                <p:tags r:id="rId28"/>
              </p:custDataLst>
            </p:nvPr>
          </p:nvSpPr>
          <p:spPr bwMode="auto">
            <a:xfrm>
              <a:off x="-618" y="3585"/>
              <a:ext cx="382" cy="138"/>
            </a:xfrm>
            <a:prstGeom prst="rect">
              <a:avLst/>
            </a:prstGeom>
            <a:solidFill>
              <a:srgbClr val="7A562E"/>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lIns="0" tIns="0" rIns="0" bIns="0" anchor="ctr"/>
            <a:lstStyle/>
            <a:p>
              <a:pPr algn="l" defTabSz="820738">
                <a:buFontTx/>
                <a:buNone/>
              </a:pPr>
              <a:endParaRPr lang="en-US" b="0" dirty="0">
                <a:solidFill>
                  <a:srgbClr val="000000"/>
                </a:solidFill>
              </a:endParaRPr>
            </a:p>
          </p:txBody>
        </p:sp>
        <p:sp>
          <p:nvSpPr>
            <p:cNvPr id="33" name="Rectangle 1349"/>
            <p:cNvSpPr>
              <a:spLocks noChangeArrowheads="1"/>
            </p:cNvSpPr>
            <p:nvPr userDrawn="1">
              <p:custDataLst>
                <p:tags r:id="rId29"/>
              </p:custDataLst>
            </p:nvPr>
          </p:nvSpPr>
          <p:spPr bwMode="auto">
            <a:xfrm>
              <a:off x="-618" y="3740"/>
              <a:ext cx="28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p>
              <a:pPr algn="l" defTabSz="820738">
                <a:buFontTx/>
                <a:buNone/>
              </a:pPr>
              <a:r>
                <a:rPr lang="en-US" sz="800" b="0" dirty="0">
                  <a:solidFill>
                    <a:srgbClr val="000000"/>
                  </a:solidFill>
                </a:rPr>
                <a:t>122 86 46</a:t>
              </a:r>
            </a:p>
          </p:txBody>
        </p:sp>
        <p:sp>
          <p:nvSpPr>
            <p:cNvPr id="34" name="Rectangle 1348"/>
            <p:cNvSpPr>
              <a:spLocks noChangeArrowheads="1"/>
            </p:cNvSpPr>
            <p:nvPr userDrawn="1">
              <p:custDataLst>
                <p:tags r:id="rId30"/>
              </p:custDataLst>
            </p:nvPr>
          </p:nvSpPr>
          <p:spPr bwMode="auto">
            <a:xfrm>
              <a:off x="-618" y="3846"/>
              <a:ext cx="382" cy="138"/>
            </a:xfrm>
            <a:prstGeom prst="rect">
              <a:avLst/>
            </a:prstGeom>
            <a:solidFill>
              <a:srgbClr val="F4C132"/>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lIns="0" tIns="0" rIns="0" bIns="0" anchor="ctr"/>
            <a:lstStyle/>
            <a:p>
              <a:pPr algn="l" defTabSz="820738">
                <a:buFontTx/>
                <a:buNone/>
              </a:pPr>
              <a:endParaRPr lang="en-US" b="0" dirty="0">
                <a:solidFill>
                  <a:srgbClr val="000000"/>
                </a:solidFill>
              </a:endParaRPr>
            </a:p>
          </p:txBody>
        </p:sp>
        <p:sp>
          <p:nvSpPr>
            <p:cNvPr id="35" name="Rectangle 1349"/>
            <p:cNvSpPr>
              <a:spLocks noChangeArrowheads="1"/>
            </p:cNvSpPr>
            <p:nvPr userDrawn="1">
              <p:custDataLst>
                <p:tags r:id="rId31"/>
              </p:custDataLst>
            </p:nvPr>
          </p:nvSpPr>
          <p:spPr bwMode="auto">
            <a:xfrm>
              <a:off x="-618" y="4001"/>
              <a:ext cx="28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p>
              <a:pPr algn="l" defTabSz="820738">
                <a:buFontTx/>
                <a:buNone/>
              </a:pPr>
              <a:r>
                <a:rPr lang="en-US" sz="800" b="0" dirty="0">
                  <a:solidFill>
                    <a:srgbClr val="000000"/>
                  </a:solidFill>
                </a:rPr>
                <a:t>67 54 102</a:t>
              </a:r>
            </a:p>
          </p:txBody>
        </p:sp>
        <p:sp>
          <p:nvSpPr>
            <p:cNvPr id="36" name="Rectangle 1348"/>
            <p:cNvSpPr>
              <a:spLocks noChangeArrowheads="1"/>
            </p:cNvSpPr>
            <p:nvPr userDrawn="1">
              <p:custDataLst>
                <p:tags r:id="rId32"/>
              </p:custDataLst>
            </p:nvPr>
          </p:nvSpPr>
          <p:spPr bwMode="auto">
            <a:xfrm>
              <a:off x="-618" y="4088"/>
              <a:ext cx="382" cy="138"/>
            </a:xfrm>
            <a:prstGeom prst="rect">
              <a:avLst/>
            </a:prstGeom>
            <a:solidFill>
              <a:srgbClr val="636467"/>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lIns="0" tIns="0" rIns="0" bIns="0" anchor="ctr"/>
            <a:lstStyle/>
            <a:p>
              <a:pPr algn="l" defTabSz="820738">
                <a:buFontTx/>
                <a:buNone/>
              </a:pPr>
              <a:endParaRPr lang="en-US" b="0" dirty="0">
                <a:solidFill>
                  <a:srgbClr val="000000"/>
                </a:solidFill>
              </a:endParaRPr>
            </a:p>
          </p:txBody>
        </p:sp>
        <p:sp>
          <p:nvSpPr>
            <p:cNvPr id="37" name="Rectangle 1349"/>
            <p:cNvSpPr>
              <a:spLocks noChangeArrowheads="1"/>
            </p:cNvSpPr>
            <p:nvPr userDrawn="1">
              <p:custDataLst>
                <p:tags r:id="rId33"/>
              </p:custDataLst>
            </p:nvPr>
          </p:nvSpPr>
          <p:spPr bwMode="auto">
            <a:xfrm>
              <a:off x="-618" y="4243"/>
              <a:ext cx="28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p>
              <a:pPr algn="l" defTabSz="820738">
                <a:buFontTx/>
                <a:buNone/>
              </a:pPr>
              <a:r>
                <a:rPr lang="en-US" sz="800" b="0" dirty="0">
                  <a:solidFill>
                    <a:srgbClr val="000000"/>
                  </a:solidFill>
                </a:rPr>
                <a:t>122 86 46</a:t>
              </a:r>
            </a:p>
          </p:txBody>
        </p:sp>
      </p:grpSp>
      <p:sp>
        <p:nvSpPr>
          <p:cNvPr id="29699" name="SlideMasterTextBox"/>
          <p:cNvSpPr>
            <a:spLocks noGrp="1" noChangeArrowheads="1"/>
          </p:cNvSpPr>
          <p:nvPr>
            <p:ph type="subTitle" idx="1"/>
          </p:nvPr>
        </p:nvSpPr>
        <p:spPr>
          <a:xfrm>
            <a:off x="1794298" y="3898900"/>
            <a:ext cx="6968701" cy="319847"/>
          </a:xfrm>
        </p:spPr>
        <p:txBody>
          <a:bodyPr wrap="square">
            <a:spAutoFit/>
          </a:bodyPr>
          <a:lstStyle>
            <a:lvl1pPr marL="0" indent="0" algn="r">
              <a:buFont typeface="Wingdings" pitchFamily="2" charset="2"/>
              <a:buNone/>
              <a:defRPr smtClean="0">
                <a:solidFill>
                  <a:schemeClr val="tx1"/>
                </a:solidFill>
              </a:defRPr>
            </a:lvl1pPr>
          </a:lstStyle>
          <a:p>
            <a:pPr lvl="0"/>
            <a:r>
              <a:rPr lang="en-US" noProof="0" smtClean="0"/>
              <a:t>Click to edit Master subtitle style</a:t>
            </a:r>
          </a:p>
        </p:txBody>
      </p:sp>
      <p:sp>
        <p:nvSpPr>
          <p:cNvPr id="29700" name="Rectangle 87"/>
          <p:cNvSpPr>
            <a:spLocks noGrp="1" noChangeArrowheads="1"/>
          </p:cNvSpPr>
          <p:nvPr>
            <p:ph type="ctrTitle"/>
          </p:nvPr>
        </p:nvSpPr>
        <p:spPr>
          <a:xfrm>
            <a:off x="3937837" y="3312344"/>
            <a:ext cx="4825314" cy="452191"/>
          </a:xfrm>
        </p:spPr>
        <p:txBody>
          <a:bodyPr/>
          <a:lstStyle>
            <a:lvl1pPr algn="r">
              <a:defRPr sz="2400" smtClean="0">
                <a:solidFill>
                  <a:schemeClr val="tx1"/>
                </a:solidFill>
              </a:defRPr>
            </a:lvl1pPr>
          </a:lstStyle>
          <a:p>
            <a:pPr lvl="0"/>
            <a:r>
              <a:rPr lang="en-US" noProof="0" dirty="0" smtClean="0"/>
              <a:t>Click to edit Master title style</a:t>
            </a:r>
          </a:p>
        </p:txBody>
      </p:sp>
      <p:grpSp>
        <p:nvGrpSpPr>
          <p:cNvPr id="49" name="Group 48"/>
          <p:cNvGrpSpPr/>
          <p:nvPr userDrawn="1"/>
        </p:nvGrpSpPr>
        <p:grpSpPr>
          <a:xfrm>
            <a:off x="-8629" y="0"/>
            <a:ext cx="5589921" cy="6861751"/>
            <a:chOff x="-8629" y="0"/>
            <a:chExt cx="5589921" cy="6861751"/>
          </a:xfrm>
        </p:grpSpPr>
        <p:sp>
          <p:nvSpPr>
            <p:cNvPr id="50" name="Right Triangle 49"/>
            <p:cNvSpPr/>
            <p:nvPr userDrawn="1"/>
          </p:nvSpPr>
          <p:spPr>
            <a:xfrm flipH="1">
              <a:off x="8630" y="2659028"/>
              <a:ext cx="3163383" cy="4202723"/>
            </a:xfrm>
            <a:prstGeom prst="rtTriangle">
              <a:avLst/>
            </a:prstGeom>
            <a:gradFill flip="none" rotWithShape="1">
              <a:gsLst>
                <a:gs pos="44000">
                  <a:srgbClr val="5CBFE7"/>
                </a:gs>
                <a:gs pos="100000">
                  <a:schemeClr val="bg1"/>
                </a:gs>
              </a:gsLst>
              <a:lin ang="60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 name="Trapezoid 15"/>
            <p:cNvSpPr/>
            <p:nvPr userDrawn="1"/>
          </p:nvSpPr>
          <p:spPr>
            <a:xfrm rot="10800000">
              <a:off x="-8629" y="3153044"/>
              <a:ext cx="2920340" cy="3708707"/>
            </a:xfrm>
            <a:custGeom>
              <a:avLst/>
              <a:gdLst>
                <a:gd name="connsiteX0" fmla="*/ 0 w 941282"/>
                <a:gd name="connsiteY0" fmla="*/ 3420208 h 3420208"/>
                <a:gd name="connsiteX1" fmla="*/ 235321 w 941282"/>
                <a:gd name="connsiteY1" fmla="*/ 0 h 3420208"/>
                <a:gd name="connsiteX2" fmla="*/ 705962 w 941282"/>
                <a:gd name="connsiteY2" fmla="*/ 0 h 3420208"/>
                <a:gd name="connsiteX3" fmla="*/ 941282 w 941282"/>
                <a:gd name="connsiteY3" fmla="*/ 3420208 h 3420208"/>
                <a:gd name="connsiteX4" fmla="*/ 0 w 941282"/>
                <a:gd name="connsiteY4" fmla="*/ 3420208 h 3420208"/>
                <a:gd name="connsiteX0" fmla="*/ 0 w 2409597"/>
                <a:gd name="connsiteY0" fmla="*/ 3349870 h 3420208"/>
                <a:gd name="connsiteX1" fmla="*/ 1703636 w 2409597"/>
                <a:gd name="connsiteY1" fmla="*/ 0 h 3420208"/>
                <a:gd name="connsiteX2" fmla="*/ 2174277 w 2409597"/>
                <a:gd name="connsiteY2" fmla="*/ 0 h 3420208"/>
                <a:gd name="connsiteX3" fmla="*/ 2409597 w 2409597"/>
                <a:gd name="connsiteY3" fmla="*/ 3420208 h 3420208"/>
                <a:gd name="connsiteX4" fmla="*/ 0 w 2409597"/>
                <a:gd name="connsiteY4" fmla="*/ 3349870 h 3420208"/>
                <a:gd name="connsiteX0" fmla="*/ 0 w 2174277"/>
                <a:gd name="connsiteY0" fmla="*/ 3349870 h 3543301"/>
                <a:gd name="connsiteX1" fmla="*/ 1703636 w 2174277"/>
                <a:gd name="connsiteY1" fmla="*/ 0 h 3543301"/>
                <a:gd name="connsiteX2" fmla="*/ 2174277 w 2174277"/>
                <a:gd name="connsiteY2" fmla="*/ 0 h 3543301"/>
                <a:gd name="connsiteX3" fmla="*/ 1618289 w 2174277"/>
                <a:gd name="connsiteY3" fmla="*/ 3543301 h 3543301"/>
                <a:gd name="connsiteX4" fmla="*/ 0 w 2174277"/>
                <a:gd name="connsiteY4" fmla="*/ 3349870 h 3543301"/>
                <a:gd name="connsiteX0" fmla="*/ 0 w 2165485"/>
                <a:gd name="connsiteY0" fmla="*/ 3349870 h 3543301"/>
                <a:gd name="connsiteX1" fmla="*/ 1703636 w 2165485"/>
                <a:gd name="connsiteY1" fmla="*/ 0 h 3543301"/>
                <a:gd name="connsiteX2" fmla="*/ 2165485 w 2165485"/>
                <a:gd name="connsiteY2" fmla="*/ 369277 h 3543301"/>
                <a:gd name="connsiteX3" fmla="*/ 1618289 w 2165485"/>
                <a:gd name="connsiteY3" fmla="*/ 3543301 h 3543301"/>
                <a:gd name="connsiteX4" fmla="*/ 0 w 2165485"/>
                <a:gd name="connsiteY4" fmla="*/ 3349870 h 3543301"/>
                <a:gd name="connsiteX0" fmla="*/ 0 w 2174277"/>
                <a:gd name="connsiteY0" fmla="*/ 3349870 h 3543301"/>
                <a:gd name="connsiteX1" fmla="*/ 1703636 w 2174277"/>
                <a:gd name="connsiteY1" fmla="*/ 0 h 3543301"/>
                <a:gd name="connsiteX2" fmla="*/ 2174277 w 2174277"/>
                <a:gd name="connsiteY2" fmla="*/ 17585 h 3543301"/>
                <a:gd name="connsiteX3" fmla="*/ 1618289 w 2174277"/>
                <a:gd name="connsiteY3" fmla="*/ 3543301 h 3543301"/>
                <a:gd name="connsiteX4" fmla="*/ 0 w 2174277"/>
                <a:gd name="connsiteY4" fmla="*/ 3349870 h 3543301"/>
                <a:gd name="connsiteX0" fmla="*/ 0 w 2174277"/>
                <a:gd name="connsiteY0" fmla="*/ 3349870 h 3613639"/>
                <a:gd name="connsiteX1" fmla="*/ 1703636 w 2174277"/>
                <a:gd name="connsiteY1" fmla="*/ 0 h 3613639"/>
                <a:gd name="connsiteX2" fmla="*/ 2174277 w 2174277"/>
                <a:gd name="connsiteY2" fmla="*/ 17585 h 3613639"/>
                <a:gd name="connsiteX3" fmla="*/ 2172204 w 2174277"/>
                <a:gd name="connsiteY3" fmla="*/ 3613639 h 3613639"/>
                <a:gd name="connsiteX4" fmla="*/ 0 w 2174277"/>
                <a:gd name="connsiteY4" fmla="*/ 3349870 h 3613639"/>
                <a:gd name="connsiteX0" fmla="*/ 0 w 2851284"/>
                <a:gd name="connsiteY0" fmla="*/ 3692770 h 3692770"/>
                <a:gd name="connsiteX1" fmla="*/ 2380643 w 2851284"/>
                <a:gd name="connsiteY1" fmla="*/ 0 h 3692770"/>
                <a:gd name="connsiteX2" fmla="*/ 2851284 w 2851284"/>
                <a:gd name="connsiteY2" fmla="*/ 17585 h 3692770"/>
                <a:gd name="connsiteX3" fmla="*/ 2849211 w 2851284"/>
                <a:gd name="connsiteY3" fmla="*/ 3613639 h 3692770"/>
                <a:gd name="connsiteX4" fmla="*/ 0 w 2851284"/>
                <a:gd name="connsiteY4" fmla="*/ 3692770 h 3692770"/>
                <a:gd name="connsiteX0" fmla="*/ 0 w 2851284"/>
                <a:gd name="connsiteY0" fmla="*/ 3683978 h 3683978"/>
                <a:gd name="connsiteX1" fmla="*/ 2591658 w 2851284"/>
                <a:gd name="connsiteY1" fmla="*/ 0 h 3683978"/>
                <a:gd name="connsiteX2" fmla="*/ 2851284 w 2851284"/>
                <a:gd name="connsiteY2" fmla="*/ 8793 h 3683978"/>
                <a:gd name="connsiteX3" fmla="*/ 2849211 w 2851284"/>
                <a:gd name="connsiteY3" fmla="*/ 3604847 h 3683978"/>
                <a:gd name="connsiteX4" fmla="*/ 0 w 2851284"/>
                <a:gd name="connsiteY4" fmla="*/ 3683978 h 3683978"/>
                <a:gd name="connsiteX0" fmla="*/ 0 w 2851284"/>
                <a:gd name="connsiteY0" fmla="*/ 3683978 h 3683978"/>
                <a:gd name="connsiteX1" fmla="*/ 2670789 w 2851284"/>
                <a:gd name="connsiteY1" fmla="*/ 0 h 3683978"/>
                <a:gd name="connsiteX2" fmla="*/ 2851284 w 2851284"/>
                <a:gd name="connsiteY2" fmla="*/ 8793 h 3683978"/>
                <a:gd name="connsiteX3" fmla="*/ 2849211 w 2851284"/>
                <a:gd name="connsiteY3" fmla="*/ 3604847 h 3683978"/>
                <a:gd name="connsiteX4" fmla="*/ 0 w 2851284"/>
                <a:gd name="connsiteY4" fmla="*/ 3683978 h 3683978"/>
                <a:gd name="connsiteX0" fmla="*/ 0 w 2851284"/>
                <a:gd name="connsiteY0" fmla="*/ 3675186 h 3675186"/>
                <a:gd name="connsiteX1" fmla="*/ 2741127 w 2851284"/>
                <a:gd name="connsiteY1" fmla="*/ 0 h 3675186"/>
                <a:gd name="connsiteX2" fmla="*/ 2851284 w 2851284"/>
                <a:gd name="connsiteY2" fmla="*/ 1 h 3675186"/>
                <a:gd name="connsiteX3" fmla="*/ 2849211 w 2851284"/>
                <a:gd name="connsiteY3" fmla="*/ 3596055 h 3675186"/>
                <a:gd name="connsiteX4" fmla="*/ 0 w 2851284"/>
                <a:gd name="connsiteY4" fmla="*/ 3675186 h 3675186"/>
                <a:gd name="connsiteX0" fmla="*/ 0 w 2851284"/>
                <a:gd name="connsiteY0" fmla="*/ 3692770 h 3692770"/>
                <a:gd name="connsiteX1" fmla="*/ 2582866 w 2851284"/>
                <a:gd name="connsiteY1" fmla="*/ 0 h 3692770"/>
                <a:gd name="connsiteX2" fmla="*/ 2851284 w 2851284"/>
                <a:gd name="connsiteY2" fmla="*/ 17585 h 3692770"/>
                <a:gd name="connsiteX3" fmla="*/ 2849211 w 2851284"/>
                <a:gd name="connsiteY3" fmla="*/ 3613639 h 3692770"/>
                <a:gd name="connsiteX4" fmla="*/ 0 w 2851284"/>
                <a:gd name="connsiteY4" fmla="*/ 3692770 h 3692770"/>
                <a:gd name="connsiteX0" fmla="*/ 0 w 2851284"/>
                <a:gd name="connsiteY0" fmla="*/ 3692770 h 3692770"/>
                <a:gd name="connsiteX1" fmla="*/ 2582866 w 2851284"/>
                <a:gd name="connsiteY1" fmla="*/ 0 h 3692770"/>
                <a:gd name="connsiteX2" fmla="*/ 2851284 w 2851284"/>
                <a:gd name="connsiteY2" fmla="*/ 8792 h 3692770"/>
                <a:gd name="connsiteX3" fmla="*/ 2849211 w 2851284"/>
                <a:gd name="connsiteY3" fmla="*/ 3613639 h 3692770"/>
                <a:gd name="connsiteX4" fmla="*/ 0 w 2851284"/>
                <a:gd name="connsiteY4" fmla="*/ 3692770 h 3692770"/>
                <a:gd name="connsiteX0" fmla="*/ 0 w 2851284"/>
                <a:gd name="connsiteY0" fmla="*/ 3701563 h 3701563"/>
                <a:gd name="connsiteX1" fmla="*/ 2582866 w 2851284"/>
                <a:gd name="connsiteY1" fmla="*/ 8793 h 3701563"/>
                <a:gd name="connsiteX2" fmla="*/ 2851284 w 2851284"/>
                <a:gd name="connsiteY2" fmla="*/ 0 h 3701563"/>
                <a:gd name="connsiteX3" fmla="*/ 2849211 w 2851284"/>
                <a:gd name="connsiteY3" fmla="*/ 3622432 h 3701563"/>
                <a:gd name="connsiteX4" fmla="*/ 0 w 2851284"/>
                <a:gd name="connsiteY4" fmla="*/ 3701563 h 3701563"/>
                <a:gd name="connsiteX0" fmla="*/ 0 w 2853665"/>
                <a:gd name="connsiteY0" fmla="*/ 3720613 h 3720613"/>
                <a:gd name="connsiteX1" fmla="*/ 2582866 w 2853665"/>
                <a:gd name="connsiteY1" fmla="*/ 27843 h 3720613"/>
                <a:gd name="connsiteX2" fmla="*/ 2853665 w 2853665"/>
                <a:gd name="connsiteY2" fmla="*/ 0 h 3720613"/>
                <a:gd name="connsiteX3" fmla="*/ 2849211 w 2853665"/>
                <a:gd name="connsiteY3" fmla="*/ 3641482 h 3720613"/>
                <a:gd name="connsiteX4" fmla="*/ 0 w 2853665"/>
                <a:gd name="connsiteY4" fmla="*/ 3720613 h 3720613"/>
                <a:gd name="connsiteX0" fmla="*/ 0 w 2853665"/>
                <a:gd name="connsiteY0" fmla="*/ 3720613 h 3720613"/>
                <a:gd name="connsiteX1" fmla="*/ 2590010 w 2853665"/>
                <a:gd name="connsiteY1" fmla="*/ 1650 h 3720613"/>
                <a:gd name="connsiteX2" fmla="*/ 2853665 w 2853665"/>
                <a:gd name="connsiteY2" fmla="*/ 0 h 3720613"/>
                <a:gd name="connsiteX3" fmla="*/ 2849211 w 2853665"/>
                <a:gd name="connsiteY3" fmla="*/ 3641482 h 3720613"/>
                <a:gd name="connsiteX4" fmla="*/ 0 w 2853665"/>
                <a:gd name="connsiteY4" fmla="*/ 3720613 h 3720613"/>
                <a:gd name="connsiteX0" fmla="*/ 0 w 2920340"/>
                <a:gd name="connsiteY0" fmla="*/ 3708707 h 3708707"/>
                <a:gd name="connsiteX1" fmla="*/ 2656685 w 2920340"/>
                <a:gd name="connsiteY1" fmla="*/ 1650 h 3708707"/>
                <a:gd name="connsiteX2" fmla="*/ 2920340 w 2920340"/>
                <a:gd name="connsiteY2" fmla="*/ 0 h 3708707"/>
                <a:gd name="connsiteX3" fmla="*/ 2915886 w 2920340"/>
                <a:gd name="connsiteY3" fmla="*/ 3641482 h 3708707"/>
                <a:gd name="connsiteX4" fmla="*/ 0 w 2920340"/>
                <a:gd name="connsiteY4" fmla="*/ 3708707 h 3708707"/>
                <a:gd name="connsiteX0" fmla="*/ 0 w 2920340"/>
                <a:gd name="connsiteY0" fmla="*/ 3708707 h 3708707"/>
                <a:gd name="connsiteX1" fmla="*/ 2656685 w 2920340"/>
                <a:gd name="connsiteY1" fmla="*/ 1650 h 3708707"/>
                <a:gd name="connsiteX2" fmla="*/ 2920340 w 2920340"/>
                <a:gd name="connsiteY2" fmla="*/ 0 h 3708707"/>
                <a:gd name="connsiteX3" fmla="*/ 2915886 w 2920340"/>
                <a:gd name="connsiteY3" fmla="*/ 3694236 h 3708707"/>
                <a:gd name="connsiteX4" fmla="*/ 0 w 2920340"/>
                <a:gd name="connsiteY4" fmla="*/ 3708707 h 3708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0340" h="3708707">
                  <a:moveTo>
                    <a:pt x="0" y="3708707"/>
                  </a:moveTo>
                  <a:lnTo>
                    <a:pt x="2656685" y="1650"/>
                  </a:lnTo>
                  <a:lnTo>
                    <a:pt x="2920340" y="0"/>
                  </a:lnTo>
                  <a:cubicBezTo>
                    <a:pt x="2918855" y="1213827"/>
                    <a:pt x="2917371" y="2480409"/>
                    <a:pt x="2915886" y="3694236"/>
                  </a:cubicBezTo>
                  <a:lnTo>
                    <a:pt x="0" y="3708707"/>
                  </a:lnTo>
                  <a:close/>
                </a:path>
              </a:pathLst>
            </a:custGeom>
            <a:gradFill>
              <a:gsLst>
                <a:gs pos="54000">
                  <a:srgbClr val="40AED9"/>
                </a:gs>
                <a:gs pos="100000">
                  <a:srgbClr val="D6EEF8"/>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Right Triangle 51"/>
            <p:cNvSpPr/>
            <p:nvPr userDrawn="1"/>
          </p:nvSpPr>
          <p:spPr>
            <a:xfrm rot="5400000">
              <a:off x="-239623" y="3129467"/>
              <a:ext cx="3567503" cy="3088257"/>
            </a:xfrm>
            <a:prstGeom prst="rtTriangle">
              <a:avLst/>
            </a:prstGeom>
            <a:gradFill>
              <a:gsLst>
                <a:gs pos="39000">
                  <a:srgbClr val="0770B2"/>
                </a:gs>
                <a:gs pos="100000">
                  <a:srgbClr val="86CDE9"/>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Isosceles Triangle 52"/>
            <p:cNvSpPr/>
            <p:nvPr userDrawn="1"/>
          </p:nvSpPr>
          <p:spPr>
            <a:xfrm rot="10800000">
              <a:off x="2337762" y="1"/>
              <a:ext cx="3243530" cy="2812211"/>
            </a:xfrm>
            <a:prstGeom prst="triangle">
              <a:avLst>
                <a:gd name="adj" fmla="val 74469"/>
              </a:avLst>
            </a:prstGeom>
            <a:gradFill>
              <a:gsLst>
                <a:gs pos="51000">
                  <a:srgbClr val="5593C6"/>
                </a:gs>
                <a:gs pos="100000">
                  <a:schemeClr val="accent1">
                    <a:tint val="50000"/>
                    <a:shade val="100000"/>
                    <a:satMod val="350000"/>
                  </a:schemeClr>
                </a:gs>
              </a:gsLst>
              <a:lin ang="30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 name="Isosceles Triangle 53"/>
            <p:cNvSpPr/>
            <p:nvPr userDrawn="1"/>
          </p:nvSpPr>
          <p:spPr>
            <a:xfrm rot="10800000">
              <a:off x="1794299" y="0"/>
              <a:ext cx="3243530" cy="2812211"/>
            </a:xfrm>
            <a:prstGeom prst="triangle">
              <a:avLst>
                <a:gd name="adj" fmla="val 61437"/>
              </a:avLst>
            </a:prstGeom>
            <a:gradFill>
              <a:gsLst>
                <a:gs pos="39000">
                  <a:srgbClr val="0770B2"/>
                </a:gs>
                <a:gs pos="62000">
                  <a:srgbClr val="0770B2"/>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 name="Rectangle 54"/>
            <p:cNvSpPr/>
            <p:nvPr userDrawn="1"/>
          </p:nvSpPr>
          <p:spPr>
            <a:xfrm>
              <a:off x="-162" y="1"/>
              <a:ext cx="3088256" cy="2889845"/>
            </a:xfrm>
            <a:prstGeom prst="rect">
              <a:avLst/>
            </a:prstGeom>
            <a:gradFill>
              <a:gsLst>
                <a:gs pos="39000">
                  <a:srgbClr val="0770B2"/>
                </a:gs>
                <a:gs pos="100000">
                  <a:srgbClr val="0770B2"/>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 name="Oval 55"/>
            <p:cNvSpPr/>
            <p:nvPr userDrawn="1"/>
          </p:nvSpPr>
          <p:spPr>
            <a:xfrm>
              <a:off x="2271264" y="2024917"/>
              <a:ext cx="1737360" cy="173736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7" name="Picture 56"/>
            <p:cNvPicPr>
              <a:picLocks/>
            </p:cNvPicPr>
            <p:nvPr userDrawn="1"/>
          </p:nvPicPr>
          <p:blipFill>
            <a:blip r:embed="rId3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25544" y="2062543"/>
              <a:ext cx="1887590" cy="1699734"/>
            </a:xfrm>
            <a:prstGeom prst="rect">
              <a:avLst/>
            </a:prstGeom>
            <a:noFill/>
            <a:ln>
              <a:noFill/>
            </a:ln>
          </p:spPr>
        </p:pic>
        <p:pic>
          <p:nvPicPr>
            <p:cNvPr id="58" name="Picture 57"/>
            <p:cNvPicPr>
              <a:picLocks noChangeAspect="1"/>
            </p:cNvPicPr>
            <p:nvPr userDrawn="1"/>
          </p:nvPicPr>
          <p:blipFill>
            <a:blip r:embed="rId3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80182" y="2540606"/>
              <a:ext cx="1286701" cy="742675"/>
            </a:xfrm>
            <a:prstGeom prst="rect">
              <a:avLst/>
            </a:prstGeom>
          </p:spPr>
        </p:pic>
      </p:grpSp>
    </p:spTree>
    <p:extLst>
      <p:ext uri="{BB962C8B-B14F-4D97-AF65-F5344CB8AC3E}">
        <p14:creationId xmlns:p14="http://schemas.microsoft.com/office/powerpoint/2010/main" val="324502044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2970549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5125" y="393700"/>
            <a:ext cx="2079625" cy="16748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3075" y="393700"/>
            <a:ext cx="6089650" cy="1674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6204273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3075" y="571500"/>
            <a:ext cx="6911975" cy="3905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73075" y="1347788"/>
            <a:ext cx="40386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4075" y="1347788"/>
            <a:ext cx="4040188"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961414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138861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7309063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3075" y="1347788"/>
            <a:ext cx="4038600" cy="72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4075" y="1347788"/>
            <a:ext cx="4040188" cy="72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6175693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0931496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0410825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954715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962370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sp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3056891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theme" Target="../theme/theme1.xml"/><Relationship Id="rId18" Type="http://schemas.openxmlformats.org/officeDocument/2006/relationships/tags" Target="../tags/tag6.xml"/><Relationship Id="rId26" Type="http://schemas.openxmlformats.org/officeDocument/2006/relationships/tags" Target="../tags/tag14.xml"/><Relationship Id="rId39" Type="http://schemas.openxmlformats.org/officeDocument/2006/relationships/tags" Target="../tags/tag27.xml"/><Relationship Id="rId3" Type="http://schemas.openxmlformats.org/officeDocument/2006/relationships/slideLayout" Target="../slideLayouts/slideLayout3.xml"/><Relationship Id="rId21" Type="http://schemas.openxmlformats.org/officeDocument/2006/relationships/tags" Target="../tags/tag9.xml"/><Relationship Id="rId34" Type="http://schemas.openxmlformats.org/officeDocument/2006/relationships/tags" Target="../tags/tag22.xml"/><Relationship Id="rId42" Type="http://schemas.openxmlformats.org/officeDocument/2006/relationships/tags" Target="../tags/tag30.xml"/><Relationship Id="rId47" Type="http://schemas.openxmlformats.org/officeDocument/2006/relationships/tags" Target="../tags/tag35.xml"/><Relationship Id="rId50"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5.xml"/><Relationship Id="rId25" Type="http://schemas.openxmlformats.org/officeDocument/2006/relationships/tags" Target="../tags/tag13.xml"/><Relationship Id="rId33" Type="http://schemas.openxmlformats.org/officeDocument/2006/relationships/tags" Target="../tags/tag21.xml"/><Relationship Id="rId38" Type="http://schemas.openxmlformats.org/officeDocument/2006/relationships/tags" Target="../tags/tag26.xml"/><Relationship Id="rId46" Type="http://schemas.openxmlformats.org/officeDocument/2006/relationships/tags" Target="../tags/tag34.xml"/><Relationship Id="rId2" Type="http://schemas.openxmlformats.org/officeDocument/2006/relationships/slideLayout" Target="../slideLayouts/slideLayout2.xml"/><Relationship Id="rId16" Type="http://schemas.openxmlformats.org/officeDocument/2006/relationships/tags" Target="../tags/tag4.xml"/><Relationship Id="rId20" Type="http://schemas.openxmlformats.org/officeDocument/2006/relationships/tags" Target="../tags/tag8.xml"/><Relationship Id="rId29" Type="http://schemas.openxmlformats.org/officeDocument/2006/relationships/tags" Target="../tags/tag17.xml"/><Relationship Id="rId41" Type="http://schemas.openxmlformats.org/officeDocument/2006/relationships/tags" Target="../tags/tag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12.xml"/><Relationship Id="rId32" Type="http://schemas.openxmlformats.org/officeDocument/2006/relationships/tags" Target="../tags/tag20.xml"/><Relationship Id="rId37" Type="http://schemas.openxmlformats.org/officeDocument/2006/relationships/tags" Target="../tags/tag25.xml"/><Relationship Id="rId40" Type="http://schemas.openxmlformats.org/officeDocument/2006/relationships/tags" Target="../tags/tag28.xml"/><Relationship Id="rId45" Type="http://schemas.openxmlformats.org/officeDocument/2006/relationships/tags" Target="../tags/tag33.xml"/><Relationship Id="rId5" Type="http://schemas.openxmlformats.org/officeDocument/2006/relationships/slideLayout" Target="../slideLayouts/slideLayout5.xml"/><Relationship Id="rId15" Type="http://schemas.openxmlformats.org/officeDocument/2006/relationships/tags" Target="../tags/tag3.xml"/><Relationship Id="rId23" Type="http://schemas.openxmlformats.org/officeDocument/2006/relationships/tags" Target="../tags/tag11.xml"/><Relationship Id="rId28" Type="http://schemas.openxmlformats.org/officeDocument/2006/relationships/tags" Target="../tags/tag16.xml"/><Relationship Id="rId36" Type="http://schemas.openxmlformats.org/officeDocument/2006/relationships/tags" Target="../tags/tag24.xml"/><Relationship Id="rId49"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tags" Target="../tags/tag7.xml"/><Relationship Id="rId31" Type="http://schemas.openxmlformats.org/officeDocument/2006/relationships/tags" Target="../tags/tag19.xml"/><Relationship Id="rId44" Type="http://schemas.openxmlformats.org/officeDocument/2006/relationships/tags" Target="../tags/tag3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 Id="rId22" Type="http://schemas.openxmlformats.org/officeDocument/2006/relationships/tags" Target="../tags/tag10.xml"/><Relationship Id="rId27" Type="http://schemas.openxmlformats.org/officeDocument/2006/relationships/tags" Target="../tags/tag15.xml"/><Relationship Id="rId30" Type="http://schemas.openxmlformats.org/officeDocument/2006/relationships/tags" Target="../tags/tag18.xml"/><Relationship Id="rId35" Type="http://schemas.openxmlformats.org/officeDocument/2006/relationships/tags" Target="../tags/tag23.xml"/><Relationship Id="rId43" Type="http://schemas.openxmlformats.org/officeDocument/2006/relationships/tags" Target="../tags/tag31.xml"/><Relationship Id="rId48" Type="http://schemas.openxmlformats.org/officeDocument/2006/relationships/tags" Target="../tags/tag36.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1" y="-4079"/>
            <a:ext cx="9144001" cy="1240064"/>
            <a:chOff x="-68263" y="1502364"/>
            <a:chExt cx="9144001" cy="1240064"/>
          </a:xfrm>
        </p:grpSpPr>
        <p:sp>
          <p:nvSpPr>
            <p:cNvPr id="38" name="Rectangle 37"/>
            <p:cNvSpPr/>
            <p:nvPr userDrawn="1"/>
          </p:nvSpPr>
          <p:spPr>
            <a:xfrm>
              <a:off x="-68262" y="1992093"/>
              <a:ext cx="9144000" cy="750335"/>
            </a:xfrm>
            <a:prstGeom prst="rect">
              <a:avLst/>
            </a:prstGeom>
            <a:gradFill flip="none" rotWithShape="1">
              <a:gsLst>
                <a:gs pos="0">
                  <a:srgbClr val="59C1E4"/>
                </a:gs>
                <a:gs pos="40000">
                  <a:schemeClr val="bg1"/>
                </a:gs>
              </a:gsLst>
              <a:lin ang="0" scaled="0"/>
              <a:tileRect/>
            </a:gradFill>
            <a:ln cap="rnd">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userDrawn="1"/>
          </p:nvSpPr>
          <p:spPr>
            <a:xfrm>
              <a:off x="-68262" y="1863617"/>
              <a:ext cx="9144000" cy="750335"/>
            </a:xfrm>
            <a:prstGeom prst="rect">
              <a:avLst/>
            </a:prstGeom>
            <a:gradFill flip="none" rotWithShape="1">
              <a:gsLst>
                <a:gs pos="0">
                  <a:srgbClr val="22A2CD"/>
                </a:gs>
                <a:gs pos="70000">
                  <a:schemeClr val="bg1"/>
                </a:gs>
              </a:gsLst>
              <a:lin ang="0" scaled="0"/>
              <a:tileRect/>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userDrawn="1"/>
          </p:nvSpPr>
          <p:spPr>
            <a:xfrm>
              <a:off x="-68263" y="1502364"/>
              <a:ext cx="9144001" cy="988542"/>
            </a:xfrm>
            <a:prstGeom prst="rect">
              <a:avLst/>
            </a:prstGeom>
            <a:gradFill flip="none" rotWithShape="1">
              <a:gsLst>
                <a:gs pos="30000">
                  <a:srgbClr val="1488C1"/>
                </a:gs>
                <a:gs pos="0">
                  <a:srgbClr val="0474B4"/>
                </a:gs>
                <a:gs pos="90000">
                  <a:schemeClr val="bg1"/>
                </a:gs>
              </a:gsLst>
              <a:path path="circle">
                <a:fillToRect r="100000" b="100000"/>
              </a:path>
              <a:tileRect l="-100000" t="-10000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51" name="SlideMasterTextBox"/>
          <p:cNvSpPr>
            <a:spLocks noGrp="1" noChangeArrowheads="1"/>
          </p:cNvSpPr>
          <p:nvPr>
            <p:ph type="body" idx="1"/>
            <p:custDataLst>
              <p:tags r:id="rId14"/>
            </p:custDataLst>
          </p:nvPr>
        </p:nvSpPr>
        <p:spPr bwMode="gray">
          <a:xfrm>
            <a:off x="473075" y="1347788"/>
            <a:ext cx="8231188"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41029" rIns="0" bIns="41029" numCol="1" anchor="t" anchorCtr="0" compatLnSpc="1">
            <a:prstTxWarp prst="textNoShape">
              <a:avLst/>
            </a:prstTxWarp>
          </a:bodyPr>
          <a:lstStyle/>
          <a:p>
            <a:pPr lvl="0"/>
            <a:r>
              <a:rPr lang="en-US" dirty="0" smtClean="0"/>
              <a:t>Bullet one</a:t>
            </a:r>
          </a:p>
          <a:p>
            <a:pPr lvl="1"/>
            <a:r>
              <a:rPr lang="en-US" dirty="0" smtClean="0"/>
              <a:t>Bullet two</a:t>
            </a:r>
          </a:p>
          <a:p>
            <a:pPr lvl="2"/>
            <a:r>
              <a:rPr lang="en-US" dirty="0" smtClean="0"/>
              <a:t>Bullet three</a:t>
            </a:r>
          </a:p>
        </p:txBody>
      </p:sp>
      <p:sp>
        <p:nvSpPr>
          <p:cNvPr id="2052" name="Rectangle 87"/>
          <p:cNvSpPr>
            <a:spLocks noGrp="1" noChangeArrowheads="1"/>
          </p:cNvSpPr>
          <p:nvPr>
            <p:ph type="title"/>
            <p:custDataLst>
              <p:tags r:id="rId15"/>
            </p:custDataLst>
          </p:nvPr>
        </p:nvSpPr>
        <p:spPr bwMode="auto">
          <a:xfrm>
            <a:off x="473075" y="571500"/>
            <a:ext cx="6911975" cy="390525"/>
          </a:xfrm>
          <a:prstGeom prst="rect">
            <a:avLst/>
          </a:prstGeom>
          <a:noFill/>
          <a:ln>
            <a:noFill/>
          </a:ln>
          <a:effectLst>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1029" rIns="82058" bIns="41029" numCol="1" anchor="ctr" anchorCtr="0" compatLnSpc="1">
            <a:prstTxWarp prst="textNoShape">
              <a:avLst/>
            </a:prstTxWarp>
            <a:spAutoFit/>
          </a:bodyPr>
          <a:lstStyle/>
          <a:p>
            <a:pPr lvl="0"/>
            <a:r>
              <a:rPr lang="en-US" smtClean="0"/>
              <a:t>Click to edit Master title style</a:t>
            </a:r>
          </a:p>
        </p:txBody>
      </p:sp>
      <p:sp>
        <p:nvSpPr>
          <p:cNvPr id="1115" name="Text Box 91"/>
          <p:cNvSpPr txBox="1">
            <a:spLocks noChangeArrowheads="1"/>
          </p:cNvSpPr>
          <p:nvPr userDrawn="1">
            <p:custDataLst>
              <p:tags r:id="rId16"/>
            </p:custDataLst>
          </p:nvPr>
        </p:nvSpPr>
        <p:spPr bwMode="auto">
          <a:xfrm>
            <a:off x="8551863" y="6586538"/>
            <a:ext cx="306387" cy="220662"/>
          </a:xfrm>
          <a:prstGeom prst="rect">
            <a:avLst/>
          </a:prstGeom>
          <a:noFill/>
          <a:ln w="9525">
            <a:noFill/>
            <a:miter lim="800000"/>
            <a:headEnd/>
            <a:tailEnd/>
          </a:ln>
          <a:effectLst/>
        </p:spPr>
        <p:txBody>
          <a:bodyPr wrap="none" lIns="82058" tIns="41029" rIns="82058" bIns="41029">
            <a:spAutoFit/>
          </a:bodyPr>
          <a:lstStyle>
            <a:lvl1pPr algn="l" defTabSz="820738" eaLnBrk="0" hangingPunct="0">
              <a:defRPr sz="1200" b="1">
                <a:solidFill>
                  <a:schemeClr val="tx1"/>
                </a:solidFill>
                <a:latin typeface="Arial" charset="0"/>
              </a:defRPr>
            </a:lvl1pPr>
            <a:lvl2pPr marL="742950" indent="-285750" algn="l" defTabSz="820738" eaLnBrk="0" hangingPunct="0">
              <a:defRPr sz="1200" b="1">
                <a:solidFill>
                  <a:schemeClr val="tx1"/>
                </a:solidFill>
                <a:latin typeface="Arial" charset="0"/>
              </a:defRPr>
            </a:lvl2pPr>
            <a:lvl3pPr marL="1143000" indent="-228600" algn="l" defTabSz="820738" eaLnBrk="0" hangingPunct="0">
              <a:defRPr sz="1200" b="1">
                <a:solidFill>
                  <a:schemeClr val="tx1"/>
                </a:solidFill>
                <a:latin typeface="Arial" charset="0"/>
              </a:defRPr>
            </a:lvl3pPr>
            <a:lvl4pPr marL="1600200" indent="-228600" algn="l" defTabSz="820738" eaLnBrk="0" hangingPunct="0">
              <a:defRPr sz="1200" b="1">
                <a:solidFill>
                  <a:schemeClr val="tx1"/>
                </a:solidFill>
                <a:latin typeface="Arial" charset="0"/>
              </a:defRPr>
            </a:lvl4pPr>
            <a:lvl5pPr marL="2057400" indent="-228600" algn="l" defTabSz="820738" eaLnBrk="0" hangingPunct="0">
              <a:defRPr sz="1200" b="1">
                <a:solidFill>
                  <a:schemeClr val="tx1"/>
                </a:solidFill>
                <a:latin typeface="Arial" charset="0"/>
              </a:defRPr>
            </a:lvl5pPr>
            <a:lvl6pPr marL="2514600" indent="-228600" defTabSz="820738" eaLnBrk="0" fontAlgn="base" hangingPunct="0">
              <a:spcBef>
                <a:spcPct val="0"/>
              </a:spcBef>
              <a:spcAft>
                <a:spcPct val="0"/>
              </a:spcAft>
              <a:defRPr sz="1200" b="1">
                <a:solidFill>
                  <a:schemeClr val="tx1"/>
                </a:solidFill>
                <a:latin typeface="Arial" charset="0"/>
              </a:defRPr>
            </a:lvl6pPr>
            <a:lvl7pPr marL="2971800" indent="-228600" defTabSz="820738" eaLnBrk="0" fontAlgn="base" hangingPunct="0">
              <a:spcBef>
                <a:spcPct val="0"/>
              </a:spcBef>
              <a:spcAft>
                <a:spcPct val="0"/>
              </a:spcAft>
              <a:defRPr sz="1200" b="1">
                <a:solidFill>
                  <a:schemeClr val="tx1"/>
                </a:solidFill>
                <a:latin typeface="Arial" charset="0"/>
              </a:defRPr>
            </a:lvl7pPr>
            <a:lvl8pPr marL="3429000" indent="-228600" defTabSz="820738" eaLnBrk="0" fontAlgn="base" hangingPunct="0">
              <a:spcBef>
                <a:spcPct val="0"/>
              </a:spcBef>
              <a:spcAft>
                <a:spcPct val="0"/>
              </a:spcAft>
              <a:defRPr sz="1200" b="1">
                <a:solidFill>
                  <a:schemeClr val="tx1"/>
                </a:solidFill>
                <a:latin typeface="Arial" charset="0"/>
              </a:defRPr>
            </a:lvl8pPr>
            <a:lvl9pPr marL="3886200" indent="-228600" defTabSz="820738" eaLnBrk="0" fontAlgn="base" hangingPunct="0">
              <a:spcBef>
                <a:spcPct val="0"/>
              </a:spcBef>
              <a:spcAft>
                <a:spcPct val="0"/>
              </a:spcAft>
              <a:defRPr sz="1200" b="1">
                <a:solidFill>
                  <a:schemeClr val="tx1"/>
                </a:solidFill>
                <a:latin typeface="Arial" charset="0"/>
              </a:defRPr>
            </a:lvl9pPr>
          </a:lstStyle>
          <a:p>
            <a:pPr algn="r">
              <a:buFontTx/>
              <a:buNone/>
              <a:defRPr/>
            </a:pPr>
            <a:fld id="{C0C36559-71D3-4F5D-9952-145E2A9F8A94}" type="slidenum">
              <a:rPr lang="en-US" sz="900" b="0" smtClean="0">
                <a:solidFill>
                  <a:schemeClr val="bg1"/>
                </a:solidFill>
              </a:rPr>
              <a:pPr algn="r">
                <a:buFontTx/>
                <a:buNone/>
                <a:defRPr/>
              </a:pPr>
              <a:t>‹#›</a:t>
            </a:fld>
            <a:endParaRPr lang="en-US" sz="900" b="0" dirty="0" smtClean="0">
              <a:solidFill>
                <a:schemeClr val="bg1"/>
              </a:solidFill>
            </a:endParaRPr>
          </a:p>
        </p:txBody>
      </p:sp>
      <p:sp>
        <p:nvSpPr>
          <p:cNvPr id="2" name="Text Box 1282"/>
          <p:cNvSpPr txBox="1">
            <a:spLocks noChangeArrowheads="1"/>
          </p:cNvSpPr>
          <p:nvPr userDrawn="1">
            <p:custDataLst>
              <p:tags r:id="rId17"/>
            </p:custDataLst>
          </p:nvPr>
        </p:nvSpPr>
        <p:spPr bwMode="auto">
          <a:xfrm>
            <a:off x="-1281113" y="441325"/>
            <a:ext cx="1212850" cy="168275"/>
          </a:xfrm>
          <a:prstGeom prst="rect">
            <a:avLst/>
          </a:prstGeom>
          <a:noFill/>
          <a:ln w="19050">
            <a:noFill/>
            <a:miter lim="800000"/>
            <a:headEnd/>
            <a:tailEnd/>
          </a:ln>
          <a:effectLst/>
        </p:spPr>
        <p:txBody>
          <a:bodyPr lIns="0" tIns="0" rIns="0" bIns="0">
            <a:spAutoFit/>
          </a:bodyPr>
          <a:lstStyle>
            <a:lvl1pPr algn="l" defTabSz="820738" eaLnBrk="0" hangingPunct="0">
              <a:defRPr sz="1200" b="1">
                <a:solidFill>
                  <a:schemeClr val="tx1"/>
                </a:solidFill>
                <a:latin typeface="Arial" charset="0"/>
              </a:defRPr>
            </a:lvl1pPr>
            <a:lvl2pPr marL="742950" indent="-285750" algn="l" defTabSz="820738" eaLnBrk="0" hangingPunct="0">
              <a:defRPr sz="1200" b="1">
                <a:solidFill>
                  <a:schemeClr val="tx1"/>
                </a:solidFill>
                <a:latin typeface="Arial" charset="0"/>
              </a:defRPr>
            </a:lvl2pPr>
            <a:lvl3pPr marL="1143000" indent="-228600" algn="l" defTabSz="820738" eaLnBrk="0" hangingPunct="0">
              <a:defRPr sz="1200" b="1">
                <a:solidFill>
                  <a:schemeClr val="tx1"/>
                </a:solidFill>
                <a:latin typeface="Arial" charset="0"/>
              </a:defRPr>
            </a:lvl3pPr>
            <a:lvl4pPr marL="1600200" indent="-228600" algn="l" defTabSz="820738" eaLnBrk="0" hangingPunct="0">
              <a:defRPr sz="1200" b="1">
                <a:solidFill>
                  <a:schemeClr val="tx1"/>
                </a:solidFill>
                <a:latin typeface="Arial" charset="0"/>
              </a:defRPr>
            </a:lvl4pPr>
            <a:lvl5pPr marL="2057400" indent="-228600" algn="l" defTabSz="820738" eaLnBrk="0" hangingPunct="0">
              <a:defRPr sz="1200" b="1">
                <a:solidFill>
                  <a:schemeClr val="tx1"/>
                </a:solidFill>
                <a:latin typeface="Arial" charset="0"/>
              </a:defRPr>
            </a:lvl5pPr>
            <a:lvl6pPr marL="2514600" indent="-228600" defTabSz="820738" eaLnBrk="0" fontAlgn="base" hangingPunct="0">
              <a:spcBef>
                <a:spcPct val="0"/>
              </a:spcBef>
              <a:spcAft>
                <a:spcPct val="0"/>
              </a:spcAft>
              <a:defRPr sz="1200" b="1">
                <a:solidFill>
                  <a:schemeClr val="tx1"/>
                </a:solidFill>
                <a:latin typeface="Arial" charset="0"/>
              </a:defRPr>
            </a:lvl6pPr>
            <a:lvl7pPr marL="2971800" indent="-228600" defTabSz="820738" eaLnBrk="0" fontAlgn="base" hangingPunct="0">
              <a:spcBef>
                <a:spcPct val="0"/>
              </a:spcBef>
              <a:spcAft>
                <a:spcPct val="0"/>
              </a:spcAft>
              <a:defRPr sz="1200" b="1">
                <a:solidFill>
                  <a:schemeClr val="tx1"/>
                </a:solidFill>
                <a:latin typeface="Arial" charset="0"/>
              </a:defRPr>
            </a:lvl7pPr>
            <a:lvl8pPr marL="3429000" indent="-228600" defTabSz="820738" eaLnBrk="0" fontAlgn="base" hangingPunct="0">
              <a:spcBef>
                <a:spcPct val="0"/>
              </a:spcBef>
              <a:spcAft>
                <a:spcPct val="0"/>
              </a:spcAft>
              <a:defRPr sz="1200" b="1">
                <a:solidFill>
                  <a:schemeClr val="tx1"/>
                </a:solidFill>
                <a:latin typeface="Arial" charset="0"/>
              </a:defRPr>
            </a:lvl8pPr>
            <a:lvl9pPr marL="3886200" indent="-228600" defTabSz="820738" eaLnBrk="0" fontAlgn="base" hangingPunct="0">
              <a:spcBef>
                <a:spcPct val="0"/>
              </a:spcBef>
              <a:spcAft>
                <a:spcPct val="0"/>
              </a:spcAft>
              <a:defRPr sz="1200" b="1">
                <a:solidFill>
                  <a:schemeClr val="tx1"/>
                </a:solidFill>
                <a:latin typeface="Arial" charset="0"/>
              </a:defRPr>
            </a:lvl9pPr>
          </a:lstStyle>
          <a:p>
            <a:pPr algn="ctr" eaLnBrk="1" hangingPunct="1">
              <a:buFontTx/>
              <a:buNone/>
              <a:defRPr/>
            </a:pPr>
            <a:r>
              <a:rPr lang="en-US" sz="1100" dirty="0" smtClean="0">
                <a:solidFill>
                  <a:srgbClr val="000000"/>
                </a:solidFill>
              </a:rPr>
              <a:t>TEMPORARY</a:t>
            </a:r>
          </a:p>
        </p:txBody>
      </p:sp>
      <p:grpSp>
        <p:nvGrpSpPr>
          <p:cNvPr id="2055" name="Group 46"/>
          <p:cNvGrpSpPr>
            <a:grpSpLocks/>
          </p:cNvGrpSpPr>
          <p:nvPr userDrawn="1">
            <p:custDataLst>
              <p:tags r:id="rId18"/>
            </p:custDataLst>
          </p:nvPr>
        </p:nvGrpSpPr>
        <p:grpSpPr bwMode="auto">
          <a:xfrm>
            <a:off x="-1065213" y="633413"/>
            <a:ext cx="781050" cy="6224587"/>
            <a:chOff x="-671" y="399"/>
            <a:chExt cx="492" cy="3921"/>
          </a:xfrm>
        </p:grpSpPr>
        <p:sp>
          <p:nvSpPr>
            <p:cNvPr id="2056" name="Rectangle 1273"/>
            <p:cNvSpPr>
              <a:spLocks noChangeArrowheads="1"/>
            </p:cNvSpPr>
            <p:nvPr userDrawn="1">
              <p:custDataLst>
                <p:tags r:id="rId19"/>
              </p:custDataLst>
            </p:nvPr>
          </p:nvSpPr>
          <p:spPr bwMode="auto">
            <a:xfrm>
              <a:off x="-671" y="399"/>
              <a:ext cx="492" cy="3921"/>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lIns="0" tIns="0" rIns="0" bIns="0" anchor="ctr"/>
            <a:lstStyle/>
            <a:p>
              <a:pPr algn="l" defTabSz="820738">
                <a:buFontTx/>
                <a:buNone/>
              </a:pPr>
              <a:endParaRPr lang="pt-BR">
                <a:solidFill>
                  <a:srgbClr val="000000"/>
                </a:solidFill>
              </a:endParaRPr>
            </a:p>
          </p:txBody>
        </p:sp>
        <p:sp>
          <p:nvSpPr>
            <p:cNvPr id="34" name="Text Box 1282"/>
            <p:cNvSpPr txBox="1">
              <a:spLocks noChangeArrowheads="1"/>
            </p:cNvSpPr>
            <p:nvPr userDrawn="1">
              <p:custDataLst>
                <p:tags r:id="rId20"/>
              </p:custDataLst>
            </p:nvPr>
          </p:nvSpPr>
          <p:spPr bwMode="auto">
            <a:xfrm>
              <a:off x="-596" y="447"/>
              <a:ext cx="342" cy="172"/>
            </a:xfrm>
            <a:prstGeom prst="rect">
              <a:avLst/>
            </a:prstGeom>
            <a:noFill/>
            <a:ln w="19050">
              <a:noFill/>
              <a:miter lim="800000"/>
              <a:headEnd/>
              <a:tailEnd/>
            </a:ln>
            <a:effectLst/>
          </p:spPr>
          <p:txBody>
            <a:bodyPr lIns="0" tIns="0" rIns="0" bIns="0">
              <a:spAutoFit/>
            </a:bodyPr>
            <a:lstStyle>
              <a:lvl1pPr algn="l" defTabSz="820738" eaLnBrk="0" hangingPunct="0">
                <a:defRPr sz="1200" b="1">
                  <a:solidFill>
                    <a:schemeClr val="tx1"/>
                  </a:solidFill>
                  <a:latin typeface="Arial" charset="0"/>
                </a:defRPr>
              </a:lvl1pPr>
              <a:lvl2pPr marL="742950" indent="-285750" algn="l" defTabSz="820738" eaLnBrk="0" hangingPunct="0">
                <a:defRPr sz="1200" b="1">
                  <a:solidFill>
                    <a:schemeClr val="tx1"/>
                  </a:solidFill>
                  <a:latin typeface="Arial" charset="0"/>
                </a:defRPr>
              </a:lvl2pPr>
              <a:lvl3pPr marL="1143000" indent="-228600" algn="l" defTabSz="820738" eaLnBrk="0" hangingPunct="0">
                <a:defRPr sz="1200" b="1">
                  <a:solidFill>
                    <a:schemeClr val="tx1"/>
                  </a:solidFill>
                  <a:latin typeface="Arial" charset="0"/>
                </a:defRPr>
              </a:lvl3pPr>
              <a:lvl4pPr marL="1600200" indent="-228600" algn="l" defTabSz="820738" eaLnBrk="0" hangingPunct="0">
                <a:defRPr sz="1200" b="1">
                  <a:solidFill>
                    <a:schemeClr val="tx1"/>
                  </a:solidFill>
                  <a:latin typeface="Arial" charset="0"/>
                </a:defRPr>
              </a:lvl4pPr>
              <a:lvl5pPr marL="2057400" indent="-228600" algn="l" defTabSz="820738" eaLnBrk="0" hangingPunct="0">
                <a:defRPr sz="1200" b="1">
                  <a:solidFill>
                    <a:schemeClr val="tx1"/>
                  </a:solidFill>
                  <a:latin typeface="Arial" charset="0"/>
                </a:defRPr>
              </a:lvl5pPr>
              <a:lvl6pPr marL="2514600" indent="-228600" defTabSz="820738" eaLnBrk="0" fontAlgn="base" hangingPunct="0">
                <a:spcBef>
                  <a:spcPct val="0"/>
                </a:spcBef>
                <a:spcAft>
                  <a:spcPct val="0"/>
                </a:spcAft>
                <a:defRPr sz="1200" b="1">
                  <a:solidFill>
                    <a:schemeClr val="tx1"/>
                  </a:solidFill>
                  <a:latin typeface="Arial" charset="0"/>
                </a:defRPr>
              </a:lvl6pPr>
              <a:lvl7pPr marL="2971800" indent="-228600" defTabSz="820738" eaLnBrk="0" fontAlgn="base" hangingPunct="0">
                <a:spcBef>
                  <a:spcPct val="0"/>
                </a:spcBef>
                <a:spcAft>
                  <a:spcPct val="0"/>
                </a:spcAft>
                <a:defRPr sz="1200" b="1">
                  <a:solidFill>
                    <a:schemeClr val="tx1"/>
                  </a:solidFill>
                  <a:latin typeface="Arial" charset="0"/>
                </a:defRPr>
              </a:lvl7pPr>
              <a:lvl8pPr marL="3429000" indent="-228600" defTabSz="820738" eaLnBrk="0" fontAlgn="base" hangingPunct="0">
                <a:spcBef>
                  <a:spcPct val="0"/>
                </a:spcBef>
                <a:spcAft>
                  <a:spcPct val="0"/>
                </a:spcAft>
                <a:defRPr sz="1200" b="1">
                  <a:solidFill>
                    <a:schemeClr val="tx1"/>
                  </a:solidFill>
                  <a:latin typeface="Arial" charset="0"/>
                </a:defRPr>
              </a:lvl8pPr>
              <a:lvl9pPr marL="3886200" indent="-228600" defTabSz="820738" eaLnBrk="0" fontAlgn="base" hangingPunct="0">
                <a:spcBef>
                  <a:spcPct val="0"/>
                </a:spcBef>
                <a:spcAft>
                  <a:spcPct val="0"/>
                </a:spcAft>
                <a:defRPr sz="1200" b="1">
                  <a:solidFill>
                    <a:schemeClr val="tx1"/>
                  </a:solidFill>
                  <a:latin typeface="Arial" charset="0"/>
                </a:defRPr>
              </a:lvl9pPr>
            </a:lstStyle>
            <a:p>
              <a:pPr algn="ctr" eaLnBrk="1" hangingPunct="1">
                <a:buFontTx/>
                <a:buNone/>
                <a:defRPr/>
              </a:pPr>
              <a:r>
                <a:rPr lang="en-US" sz="900" dirty="0" smtClean="0">
                  <a:solidFill>
                    <a:srgbClr val="000000"/>
                  </a:solidFill>
                </a:rPr>
                <a:t>Color Scheme</a:t>
              </a:r>
            </a:p>
          </p:txBody>
        </p:sp>
        <p:sp>
          <p:nvSpPr>
            <p:cNvPr id="2058" name="Rectangle 1274"/>
            <p:cNvSpPr>
              <a:spLocks noChangeArrowheads="1"/>
            </p:cNvSpPr>
            <p:nvPr userDrawn="1">
              <p:custDataLst>
                <p:tags r:id="rId21"/>
              </p:custDataLst>
            </p:nvPr>
          </p:nvSpPr>
          <p:spPr bwMode="auto">
            <a:xfrm>
              <a:off x="-618" y="1197"/>
              <a:ext cx="382" cy="137"/>
            </a:xfrm>
            <a:prstGeom prst="rect">
              <a:avLst/>
            </a:prstGeom>
            <a:solidFill>
              <a:schemeClr val="hlink"/>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lIns="0" tIns="0" rIns="0" bIns="0" anchor="ctr"/>
            <a:lstStyle/>
            <a:p>
              <a:pPr algn="l" defTabSz="820738">
                <a:buFontTx/>
                <a:buNone/>
              </a:pPr>
              <a:endParaRPr lang="en-US" b="0" dirty="0">
                <a:solidFill>
                  <a:srgbClr val="000000"/>
                </a:solidFill>
              </a:endParaRPr>
            </a:p>
          </p:txBody>
        </p:sp>
        <p:sp>
          <p:nvSpPr>
            <p:cNvPr id="2059" name="Rectangle 1283"/>
            <p:cNvSpPr>
              <a:spLocks noChangeArrowheads="1"/>
            </p:cNvSpPr>
            <p:nvPr userDrawn="1">
              <p:custDataLst>
                <p:tags r:id="rId22"/>
              </p:custDataLst>
            </p:nvPr>
          </p:nvSpPr>
          <p:spPr bwMode="auto">
            <a:xfrm>
              <a:off x="-618" y="1357"/>
              <a:ext cx="28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p>
              <a:pPr algn="l" defTabSz="820738">
                <a:buFontTx/>
                <a:buNone/>
              </a:pPr>
              <a:r>
                <a:rPr lang="en-US" sz="800" b="0" dirty="0">
                  <a:solidFill>
                    <a:srgbClr val="000000"/>
                  </a:solidFill>
                </a:rPr>
                <a:t>0 165 101</a:t>
              </a:r>
            </a:p>
          </p:txBody>
        </p:sp>
        <p:sp>
          <p:nvSpPr>
            <p:cNvPr id="2060" name="Rectangle 1277"/>
            <p:cNvSpPr>
              <a:spLocks noChangeArrowheads="1"/>
            </p:cNvSpPr>
            <p:nvPr userDrawn="1">
              <p:custDataLst>
                <p:tags r:id="rId23"/>
              </p:custDataLst>
            </p:nvPr>
          </p:nvSpPr>
          <p:spPr bwMode="auto">
            <a:xfrm>
              <a:off x="-618" y="1724"/>
              <a:ext cx="382" cy="137"/>
            </a:xfrm>
            <a:prstGeom prst="rect">
              <a:avLst/>
            </a:prstGeom>
            <a:solidFill>
              <a:schemeClr val="bg2"/>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lIns="0" tIns="0" rIns="0" bIns="0" anchor="ctr"/>
            <a:lstStyle/>
            <a:p>
              <a:pPr algn="l" defTabSz="820738">
                <a:buFontTx/>
                <a:buNone/>
              </a:pPr>
              <a:endParaRPr lang="en-US" b="0" dirty="0">
                <a:solidFill>
                  <a:srgbClr val="000000"/>
                </a:solidFill>
              </a:endParaRPr>
            </a:p>
          </p:txBody>
        </p:sp>
        <p:sp>
          <p:nvSpPr>
            <p:cNvPr id="2061" name="Rectangle 1286"/>
            <p:cNvSpPr>
              <a:spLocks noChangeArrowheads="1"/>
            </p:cNvSpPr>
            <p:nvPr userDrawn="1">
              <p:custDataLst>
                <p:tags r:id="rId24"/>
              </p:custDataLst>
            </p:nvPr>
          </p:nvSpPr>
          <p:spPr bwMode="auto">
            <a:xfrm>
              <a:off x="-618" y="1874"/>
              <a:ext cx="36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p>
              <a:pPr algn="l" defTabSz="820738">
                <a:buFontTx/>
                <a:buNone/>
              </a:pPr>
              <a:r>
                <a:rPr lang="en-US" sz="800" b="0" dirty="0">
                  <a:solidFill>
                    <a:srgbClr val="000000"/>
                  </a:solidFill>
                </a:rPr>
                <a:t>197 193 207</a:t>
              </a:r>
            </a:p>
          </p:txBody>
        </p:sp>
        <p:sp>
          <p:nvSpPr>
            <p:cNvPr id="2062" name="Rectangle 1284"/>
            <p:cNvSpPr>
              <a:spLocks noChangeArrowheads="1"/>
            </p:cNvSpPr>
            <p:nvPr userDrawn="1">
              <p:custDataLst>
                <p:tags r:id="rId25"/>
              </p:custDataLst>
            </p:nvPr>
          </p:nvSpPr>
          <p:spPr bwMode="auto">
            <a:xfrm>
              <a:off x="-618" y="661"/>
              <a:ext cx="382" cy="138"/>
            </a:xfrm>
            <a:prstGeom prst="rect">
              <a:avLst/>
            </a:prstGeom>
            <a:solidFill>
              <a:schemeClr val="accent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lIns="0" tIns="0" rIns="0" bIns="0" anchor="ctr"/>
            <a:lstStyle/>
            <a:p>
              <a:pPr algn="l" defTabSz="820738">
                <a:buFontTx/>
                <a:buNone/>
              </a:pPr>
              <a:endParaRPr lang="en-US" b="0" dirty="0">
                <a:solidFill>
                  <a:srgbClr val="000000"/>
                </a:solidFill>
              </a:endParaRPr>
            </a:p>
          </p:txBody>
        </p:sp>
        <p:sp>
          <p:nvSpPr>
            <p:cNvPr id="2063" name="Rectangle 1287"/>
            <p:cNvSpPr>
              <a:spLocks noChangeArrowheads="1"/>
            </p:cNvSpPr>
            <p:nvPr userDrawn="1">
              <p:custDataLst>
                <p:tags r:id="rId26"/>
              </p:custDataLst>
            </p:nvPr>
          </p:nvSpPr>
          <p:spPr bwMode="auto">
            <a:xfrm>
              <a:off x="-618" y="822"/>
              <a:ext cx="28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p>
              <a:pPr algn="l" defTabSz="820738">
                <a:buFontTx/>
                <a:buNone/>
              </a:pPr>
              <a:r>
                <a:rPr lang="en-US" sz="800" b="0" dirty="0">
                  <a:solidFill>
                    <a:srgbClr val="000000"/>
                  </a:solidFill>
                </a:rPr>
                <a:t>46 68 151</a:t>
              </a:r>
            </a:p>
          </p:txBody>
        </p:sp>
        <p:sp>
          <p:nvSpPr>
            <p:cNvPr id="2064" name="Rectangle 1279"/>
            <p:cNvSpPr>
              <a:spLocks noChangeArrowheads="1"/>
            </p:cNvSpPr>
            <p:nvPr userDrawn="1">
              <p:custDataLst>
                <p:tags r:id="rId27"/>
              </p:custDataLst>
            </p:nvPr>
          </p:nvSpPr>
          <p:spPr bwMode="auto">
            <a:xfrm>
              <a:off x="-618" y="1464"/>
              <a:ext cx="382" cy="138"/>
            </a:xfrm>
            <a:prstGeom prst="rect">
              <a:avLst/>
            </a:prstGeom>
            <a:solidFill>
              <a:schemeClr val="folHlink"/>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lIns="0" tIns="0" rIns="0" bIns="0" anchor="ctr"/>
            <a:lstStyle/>
            <a:p>
              <a:pPr algn="l" defTabSz="820738">
                <a:buFontTx/>
                <a:buNone/>
              </a:pPr>
              <a:endParaRPr lang="en-US" b="0" dirty="0">
                <a:solidFill>
                  <a:srgbClr val="000000"/>
                </a:solidFill>
              </a:endParaRPr>
            </a:p>
          </p:txBody>
        </p:sp>
        <p:sp>
          <p:nvSpPr>
            <p:cNvPr id="2065" name="Rectangle 1288"/>
            <p:cNvSpPr>
              <a:spLocks noChangeArrowheads="1"/>
            </p:cNvSpPr>
            <p:nvPr userDrawn="1">
              <p:custDataLst>
                <p:tags r:id="rId28"/>
              </p:custDataLst>
            </p:nvPr>
          </p:nvSpPr>
          <p:spPr bwMode="auto">
            <a:xfrm>
              <a:off x="-618" y="1620"/>
              <a:ext cx="28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p>
              <a:pPr algn="l" defTabSz="820738">
                <a:buFontTx/>
                <a:buNone/>
              </a:pPr>
              <a:r>
                <a:rPr lang="en-US" sz="800" b="0" dirty="0">
                  <a:solidFill>
                    <a:srgbClr val="000000"/>
                  </a:solidFill>
                </a:rPr>
                <a:t>197 73 75</a:t>
              </a:r>
            </a:p>
          </p:txBody>
        </p:sp>
        <p:sp>
          <p:nvSpPr>
            <p:cNvPr id="2066" name="Rectangle 1280"/>
            <p:cNvSpPr>
              <a:spLocks noChangeArrowheads="1"/>
            </p:cNvSpPr>
            <p:nvPr userDrawn="1">
              <p:custDataLst>
                <p:tags r:id="rId29"/>
              </p:custDataLst>
            </p:nvPr>
          </p:nvSpPr>
          <p:spPr bwMode="auto">
            <a:xfrm>
              <a:off x="-618" y="1976"/>
              <a:ext cx="382" cy="138"/>
            </a:xfrm>
            <a:prstGeom prst="rect">
              <a:avLst/>
            </a:prstGeom>
            <a:solidFill>
              <a:schemeClr val="tx2"/>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lIns="0" tIns="0" rIns="0" bIns="0" anchor="ctr"/>
            <a:lstStyle/>
            <a:p>
              <a:pPr algn="l" defTabSz="820738">
                <a:buFontTx/>
                <a:buNone/>
              </a:pPr>
              <a:endParaRPr lang="en-US" b="0" dirty="0">
                <a:solidFill>
                  <a:srgbClr val="000000"/>
                </a:solidFill>
              </a:endParaRPr>
            </a:p>
          </p:txBody>
        </p:sp>
        <p:sp>
          <p:nvSpPr>
            <p:cNvPr id="2067" name="Rectangle 1289"/>
            <p:cNvSpPr>
              <a:spLocks noChangeArrowheads="1"/>
            </p:cNvSpPr>
            <p:nvPr userDrawn="1">
              <p:custDataLst>
                <p:tags r:id="rId30"/>
              </p:custDataLst>
            </p:nvPr>
          </p:nvSpPr>
          <p:spPr bwMode="auto">
            <a:xfrm>
              <a:off x="-618" y="2141"/>
              <a:ext cx="32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p>
              <a:pPr algn="l" defTabSz="820738">
                <a:buFontTx/>
                <a:buNone/>
              </a:pPr>
              <a:r>
                <a:rPr lang="en-US" sz="800" b="0" dirty="0">
                  <a:solidFill>
                    <a:srgbClr val="000000"/>
                  </a:solidFill>
                </a:rPr>
                <a:t>20 190 200</a:t>
              </a:r>
            </a:p>
          </p:txBody>
        </p:sp>
        <p:sp>
          <p:nvSpPr>
            <p:cNvPr id="2068" name="Rectangle 1337"/>
            <p:cNvSpPr>
              <a:spLocks noChangeArrowheads="1"/>
            </p:cNvSpPr>
            <p:nvPr userDrawn="1">
              <p:custDataLst>
                <p:tags r:id="rId31"/>
              </p:custDataLst>
            </p:nvPr>
          </p:nvSpPr>
          <p:spPr bwMode="auto">
            <a:xfrm>
              <a:off x="-618" y="933"/>
              <a:ext cx="382" cy="138"/>
            </a:xfrm>
            <a:prstGeom prst="rect">
              <a:avLst/>
            </a:prstGeom>
            <a:solidFill>
              <a:schemeClr val="accent2"/>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lIns="0" tIns="0" rIns="0" bIns="0" anchor="ctr"/>
            <a:lstStyle/>
            <a:p>
              <a:pPr algn="l" defTabSz="820738">
                <a:buFontTx/>
                <a:buNone/>
              </a:pPr>
              <a:endParaRPr lang="en-US" b="0" dirty="0">
                <a:solidFill>
                  <a:srgbClr val="000000"/>
                </a:solidFill>
              </a:endParaRPr>
            </a:p>
          </p:txBody>
        </p:sp>
        <p:sp>
          <p:nvSpPr>
            <p:cNvPr id="2069" name="Rectangle 1338"/>
            <p:cNvSpPr>
              <a:spLocks noChangeArrowheads="1"/>
            </p:cNvSpPr>
            <p:nvPr userDrawn="1">
              <p:custDataLst>
                <p:tags r:id="rId32"/>
              </p:custDataLst>
            </p:nvPr>
          </p:nvSpPr>
          <p:spPr bwMode="auto">
            <a:xfrm>
              <a:off x="-618" y="1087"/>
              <a:ext cx="32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p>
              <a:pPr algn="l" defTabSz="820738">
                <a:buFontTx/>
                <a:buNone/>
              </a:pPr>
              <a:r>
                <a:rPr lang="en-US" sz="800" b="0" dirty="0">
                  <a:solidFill>
                    <a:srgbClr val="000000"/>
                  </a:solidFill>
                </a:rPr>
                <a:t>207 110 13</a:t>
              </a:r>
            </a:p>
          </p:txBody>
        </p:sp>
        <p:sp>
          <p:nvSpPr>
            <p:cNvPr id="2070" name="Rectangle 1348"/>
            <p:cNvSpPr>
              <a:spLocks noChangeArrowheads="1"/>
            </p:cNvSpPr>
            <p:nvPr userDrawn="1">
              <p:custDataLst>
                <p:tags r:id="rId33"/>
              </p:custDataLst>
            </p:nvPr>
          </p:nvSpPr>
          <p:spPr bwMode="auto">
            <a:xfrm>
              <a:off x="-618" y="2244"/>
              <a:ext cx="382" cy="138"/>
            </a:xfrm>
            <a:prstGeom prst="rect">
              <a:avLst/>
            </a:prstGeom>
            <a:solidFill>
              <a:srgbClr val="FC8330"/>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lIns="0" tIns="0" rIns="0" bIns="0" anchor="ctr"/>
            <a:lstStyle/>
            <a:p>
              <a:pPr algn="l" defTabSz="820738">
                <a:buFontTx/>
                <a:buNone/>
              </a:pPr>
              <a:endParaRPr lang="en-US" b="0" dirty="0">
                <a:solidFill>
                  <a:srgbClr val="000000"/>
                </a:solidFill>
              </a:endParaRPr>
            </a:p>
          </p:txBody>
        </p:sp>
        <p:sp>
          <p:nvSpPr>
            <p:cNvPr id="2071" name="Rectangle 1349"/>
            <p:cNvSpPr>
              <a:spLocks noChangeArrowheads="1"/>
            </p:cNvSpPr>
            <p:nvPr userDrawn="1">
              <p:custDataLst>
                <p:tags r:id="rId34"/>
              </p:custDataLst>
            </p:nvPr>
          </p:nvSpPr>
          <p:spPr bwMode="auto">
            <a:xfrm>
              <a:off x="-618" y="2399"/>
              <a:ext cx="32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p>
              <a:pPr algn="l" defTabSz="820738">
                <a:buFontTx/>
                <a:buNone/>
              </a:pPr>
              <a:r>
                <a:rPr lang="en-US" sz="800" b="0" dirty="0">
                  <a:solidFill>
                    <a:srgbClr val="000000"/>
                  </a:solidFill>
                </a:rPr>
                <a:t>252 131 48</a:t>
              </a:r>
            </a:p>
          </p:txBody>
        </p:sp>
        <p:sp>
          <p:nvSpPr>
            <p:cNvPr id="2072" name="Rectangle 1277"/>
            <p:cNvSpPr>
              <a:spLocks noChangeArrowheads="1"/>
            </p:cNvSpPr>
            <p:nvPr userDrawn="1">
              <p:custDataLst>
                <p:tags r:id="rId35"/>
              </p:custDataLst>
            </p:nvPr>
          </p:nvSpPr>
          <p:spPr bwMode="auto">
            <a:xfrm>
              <a:off x="-618" y="2768"/>
              <a:ext cx="382" cy="137"/>
            </a:xfrm>
            <a:prstGeom prst="rect">
              <a:avLst/>
            </a:prstGeom>
            <a:solidFill>
              <a:srgbClr val="600000"/>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lIns="0" tIns="0" rIns="0" bIns="0" anchor="ctr"/>
            <a:lstStyle/>
            <a:p>
              <a:pPr algn="l" defTabSz="820738">
                <a:buFontTx/>
                <a:buNone/>
              </a:pPr>
              <a:endParaRPr lang="en-US" b="0" dirty="0">
                <a:solidFill>
                  <a:srgbClr val="000000"/>
                </a:solidFill>
              </a:endParaRPr>
            </a:p>
          </p:txBody>
        </p:sp>
        <p:sp>
          <p:nvSpPr>
            <p:cNvPr id="2073" name="Rectangle 1286"/>
            <p:cNvSpPr>
              <a:spLocks noChangeArrowheads="1"/>
            </p:cNvSpPr>
            <p:nvPr userDrawn="1">
              <p:custDataLst>
                <p:tags r:id="rId36"/>
              </p:custDataLst>
            </p:nvPr>
          </p:nvSpPr>
          <p:spPr bwMode="auto">
            <a:xfrm>
              <a:off x="-618" y="2918"/>
              <a:ext cx="18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p>
              <a:pPr algn="l" defTabSz="820738">
                <a:buFontTx/>
                <a:buNone/>
              </a:pPr>
              <a:r>
                <a:rPr lang="en-US" sz="800" b="0" dirty="0">
                  <a:solidFill>
                    <a:srgbClr val="000000"/>
                  </a:solidFill>
                </a:rPr>
                <a:t>96 0 0</a:t>
              </a:r>
            </a:p>
          </p:txBody>
        </p:sp>
        <p:sp>
          <p:nvSpPr>
            <p:cNvPr id="2074" name="Rectangle 1279"/>
            <p:cNvSpPr>
              <a:spLocks noChangeArrowheads="1"/>
            </p:cNvSpPr>
            <p:nvPr userDrawn="1">
              <p:custDataLst>
                <p:tags r:id="rId37"/>
              </p:custDataLst>
            </p:nvPr>
          </p:nvSpPr>
          <p:spPr bwMode="auto">
            <a:xfrm>
              <a:off x="-618" y="2508"/>
              <a:ext cx="382" cy="138"/>
            </a:xfrm>
            <a:prstGeom prst="rect">
              <a:avLst/>
            </a:prstGeom>
            <a:solidFill>
              <a:srgbClr val="1478BE"/>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lIns="0" tIns="0" rIns="0" bIns="0" anchor="ctr"/>
            <a:lstStyle/>
            <a:p>
              <a:pPr algn="l" defTabSz="820738">
                <a:buFontTx/>
                <a:buNone/>
              </a:pPr>
              <a:endParaRPr lang="en-US" b="0" dirty="0">
                <a:solidFill>
                  <a:srgbClr val="000000"/>
                </a:solidFill>
              </a:endParaRPr>
            </a:p>
          </p:txBody>
        </p:sp>
        <p:sp>
          <p:nvSpPr>
            <p:cNvPr id="2075" name="Rectangle 1288"/>
            <p:cNvSpPr>
              <a:spLocks noChangeArrowheads="1"/>
            </p:cNvSpPr>
            <p:nvPr userDrawn="1">
              <p:custDataLst>
                <p:tags r:id="rId38"/>
              </p:custDataLst>
            </p:nvPr>
          </p:nvSpPr>
          <p:spPr bwMode="auto">
            <a:xfrm>
              <a:off x="-618" y="2664"/>
              <a:ext cx="32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p>
              <a:pPr algn="l" defTabSz="820738">
                <a:buFontTx/>
                <a:buNone/>
              </a:pPr>
              <a:r>
                <a:rPr lang="en-US" sz="800" b="0" dirty="0">
                  <a:solidFill>
                    <a:srgbClr val="000000"/>
                  </a:solidFill>
                </a:rPr>
                <a:t>20 120 190</a:t>
              </a:r>
            </a:p>
          </p:txBody>
        </p:sp>
        <p:sp>
          <p:nvSpPr>
            <p:cNvPr id="2076" name="Rectangle 1280"/>
            <p:cNvSpPr>
              <a:spLocks noChangeArrowheads="1"/>
            </p:cNvSpPr>
            <p:nvPr userDrawn="1">
              <p:custDataLst>
                <p:tags r:id="rId39"/>
              </p:custDataLst>
            </p:nvPr>
          </p:nvSpPr>
          <p:spPr bwMode="auto">
            <a:xfrm>
              <a:off x="-618" y="3035"/>
              <a:ext cx="382" cy="138"/>
            </a:xfrm>
            <a:prstGeom prst="rect">
              <a:avLst/>
            </a:prstGeom>
            <a:solidFill>
              <a:srgbClr val="49583B"/>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lIns="0" tIns="0" rIns="0" bIns="0" anchor="ctr"/>
            <a:lstStyle/>
            <a:p>
              <a:pPr algn="l" defTabSz="820738">
                <a:buFontTx/>
                <a:buNone/>
              </a:pPr>
              <a:endParaRPr lang="en-US" b="0" dirty="0">
                <a:solidFill>
                  <a:srgbClr val="000000"/>
                </a:solidFill>
              </a:endParaRPr>
            </a:p>
          </p:txBody>
        </p:sp>
        <p:sp>
          <p:nvSpPr>
            <p:cNvPr id="2077" name="Rectangle 1289"/>
            <p:cNvSpPr>
              <a:spLocks noChangeArrowheads="1"/>
            </p:cNvSpPr>
            <p:nvPr userDrawn="1">
              <p:custDataLst>
                <p:tags r:id="rId40"/>
              </p:custDataLst>
            </p:nvPr>
          </p:nvSpPr>
          <p:spPr bwMode="auto">
            <a:xfrm>
              <a:off x="-618" y="3200"/>
              <a:ext cx="25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p>
              <a:pPr algn="l" defTabSz="820738">
                <a:buFontTx/>
                <a:buNone/>
              </a:pPr>
              <a:r>
                <a:rPr lang="en-US" sz="800" b="0" dirty="0">
                  <a:solidFill>
                    <a:srgbClr val="000000"/>
                  </a:solidFill>
                </a:rPr>
                <a:t>73 88 59</a:t>
              </a:r>
            </a:p>
          </p:txBody>
        </p:sp>
        <p:sp>
          <p:nvSpPr>
            <p:cNvPr id="2078" name="Rectangle 1348"/>
            <p:cNvSpPr>
              <a:spLocks noChangeArrowheads="1"/>
            </p:cNvSpPr>
            <p:nvPr userDrawn="1">
              <p:custDataLst>
                <p:tags r:id="rId41"/>
              </p:custDataLst>
            </p:nvPr>
          </p:nvSpPr>
          <p:spPr bwMode="auto">
            <a:xfrm>
              <a:off x="-618" y="3318"/>
              <a:ext cx="382" cy="138"/>
            </a:xfrm>
            <a:prstGeom prst="rect">
              <a:avLst/>
            </a:prstGeom>
            <a:solidFill>
              <a:srgbClr val="433666"/>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lIns="0" tIns="0" rIns="0" bIns="0" anchor="ctr"/>
            <a:lstStyle/>
            <a:p>
              <a:pPr algn="l" defTabSz="820738">
                <a:buFontTx/>
                <a:buNone/>
              </a:pPr>
              <a:endParaRPr lang="en-US" b="0" dirty="0">
                <a:solidFill>
                  <a:srgbClr val="000000"/>
                </a:solidFill>
              </a:endParaRPr>
            </a:p>
          </p:txBody>
        </p:sp>
        <p:sp>
          <p:nvSpPr>
            <p:cNvPr id="2079" name="Rectangle 1349"/>
            <p:cNvSpPr>
              <a:spLocks noChangeArrowheads="1"/>
            </p:cNvSpPr>
            <p:nvPr userDrawn="1">
              <p:custDataLst>
                <p:tags r:id="rId42"/>
              </p:custDataLst>
            </p:nvPr>
          </p:nvSpPr>
          <p:spPr bwMode="auto">
            <a:xfrm>
              <a:off x="-618" y="3473"/>
              <a:ext cx="28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p>
              <a:pPr algn="l" defTabSz="820738">
                <a:buFontTx/>
                <a:buNone/>
              </a:pPr>
              <a:r>
                <a:rPr lang="en-US" sz="800" b="0" dirty="0">
                  <a:solidFill>
                    <a:srgbClr val="000000"/>
                  </a:solidFill>
                </a:rPr>
                <a:t>67 54 102</a:t>
              </a:r>
            </a:p>
          </p:txBody>
        </p:sp>
        <p:sp>
          <p:nvSpPr>
            <p:cNvPr id="2080" name="Rectangle 1348"/>
            <p:cNvSpPr>
              <a:spLocks noChangeArrowheads="1"/>
            </p:cNvSpPr>
            <p:nvPr userDrawn="1">
              <p:custDataLst>
                <p:tags r:id="rId43"/>
              </p:custDataLst>
            </p:nvPr>
          </p:nvSpPr>
          <p:spPr bwMode="auto">
            <a:xfrm>
              <a:off x="-618" y="3585"/>
              <a:ext cx="382" cy="138"/>
            </a:xfrm>
            <a:prstGeom prst="rect">
              <a:avLst/>
            </a:prstGeom>
            <a:solidFill>
              <a:srgbClr val="7A562E"/>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lIns="0" tIns="0" rIns="0" bIns="0" anchor="ctr"/>
            <a:lstStyle/>
            <a:p>
              <a:pPr algn="l" defTabSz="820738">
                <a:buFontTx/>
                <a:buNone/>
              </a:pPr>
              <a:endParaRPr lang="en-US" b="0" dirty="0">
                <a:solidFill>
                  <a:srgbClr val="000000"/>
                </a:solidFill>
              </a:endParaRPr>
            </a:p>
          </p:txBody>
        </p:sp>
        <p:sp>
          <p:nvSpPr>
            <p:cNvPr id="2081" name="Rectangle 1349"/>
            <p:cNvSpPr>
              <a:spLocks noChangeArrowheads="1"/>
            </p:cNvSpPr>
            <p:nvPr userDrawn="1">
              <p:custDataLst>
                <p:tags r:id="rId44"/>
              </p:custDataLst>
            </p:nvPr>
          </p:nvSpPr>
          <p:spPr bwMode="auto">
            <a:xfrm>
              <a:off x="-618" y="3740"/>
              <a:ext cx="28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p>
              <a:pPr algn="l" defTabSz="820738">
                <a:buFontTx/>
                <a:buNone/>
              </a:pPr>
              <a:r>
                <a:rPr lang="en-US" sz="800" b="0" dirty="0">
                  <a:solidFill>
                    <a:srgbClr val="000000"/>
                  </a:solidFill>
                </a:rPr>
                <a:t>122 86 46</a:t>
              </a:r>
            </a:p>
          </p:txBody>
        </p:sp>
        <p:sp>
          <p:nvSpPr>
            <p:cNvPr id="2082" name="Rectangle 1348"/>
            <p:cNvSpPr>
              <a:spLocks noChangeArrowheads="1"/>
            </p:cNvSpPr>
            <p:nvPr userDrawn="1">
              <p:custDataLst>
                <p:tags r:id="rId45"/>
              </p:custDataLst>
            </p:nvPr>
          </p:nvSpPr>
          <p:spPr bwMode="auto">
            <a:xfrm>
              <a:off x="-618" y="3846"/>
              <a:ext cx="382" cy="138"/>
            </a:xfrm>
            <a:prstGeom prst="rect">
              <a:avLst/>
            </a:prstGeom>
            <a:solidFill>
              <a:srgbClr val="F4C132"/>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lIns="0" tIns="0" rIns="0" bIns="0" anchor="ctr"/>
            <a:lstStyle/>
            <a:p>
              <a:pPr algn="l" defTabSz="820738">
                <a:buFontTx/>
                <a:buNone/>
              </a:pPr>
              <a:endParaRPr lang="en-US" b="0" dirty="0">
                <a:solidFill>
                  <a:srgbClr val="000000"/>
                </a:solidFill>
              </a:endParaRPr>
            </a:p>
          </p:txBody>
        </p:sp>
        <p:sp>
          <p:nvSpPr>
            <p:cNvPr id="2083" name="Rectangle 1349"/>
            <p:cNvSpPr>
              <a:spLocks noChangeArrowheads="1"/>
            </p:cNvSpPr>
            <p:nvPr userDrawn="1">
              <p:custDataLst>
                <p:tags r:id="rId46"/>
              </p:custDataLst>
            </p:nvPr>
          </p:nvSpPr>
          <p:spPr bwMode="auto">
            <a:xfrm>
              <a:off x="-618" y="4001"/>
              <a:ext cx="28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p>
              <a:pPr algn="l" defTabSz="820738">
                <a:buFontTx/>
                <a:buNone/>
              </a:pPr>
              <a:r>
                <a:rPr lang="en-US" sz="800" b="0" dirty="0">
                  <a:solidFill>
                    <a:srgbClr val="000000"/>
                  </a:solidFill>
                </a:rPr>
                <a:t>67 54 102</a:t>
              </a:r>
            </a:p>
          </p:txBody>
        </p:sp>
        <p:sp>
          <p:nvSpPr>
            <p:cNvPr id="2084" name="Rectangle 1348"/>
            <p:cNvSpPr>
              <a:spLocks noChangeArrowheads="1"/>
            </p:cNvSpPr>
            <p:nvPr userDrawn="1">
              <p:custDataLst>
                <p:tags r:id="rId47"/>
              </p:custDataLst>
            </p:nvPr>
          </p:nvSpPr>
          <p:spPr bwMode="auto">
            <a:xfrm>
              <a:off x="-618" y="4088"/>
              <a:ext cx="382" cy="138"/>
            </a:xfrm>
            <a:prstGeom prst="rect">
              <a:avLst/>
            </a:prstGeom>
            <a:solidFill>
              <a:srgbClr val="636467"/>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lIns="0" tIns="0" rIns="0" bIns="0" anchor="ctr"/>
            <a:lstStyle/>
            <a:p>
              <a:pPr algn="l" defTabSz="820738">
                <a:buFontTx/>
                <a:buNone/>
              </a:pPr>
              <a:endParaRPr lang="en-US" b="0" dirty="0">
                <a:solidFill>
                  <a:srgbClr val="000000"/>
                </a:solidFill>
              </a:endParaRPr>
            </a:p>
          </p:txBody>
        </p:sp>
        <p:sp>
          <p:nvSpPr>
            <p:cNvPr id="2085" name="Rectangle 1349"/>
            <p:cNvSpPr>
              <a:spLocks noChangeArrowheads="1"/>
            </p:cNvSpPr>
            <p:nvPr userDrawn="1">
              <p:custDataLst>
                <p:tags r:id="rId48"/>
              </p:custDataLst>
            </p:nvPr>
          </p:nvSpPr>
          <p:spPr bwMode="auto">
            <a:xfrm>
              <a:off x="-618" y="4243"/>
              <a:ext cx="28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p>
              <a:pPr algn="l" defTabSz="820738">
                <a:buFontTx/>
                <a:buNone/>
              </a:pPr>
              <a:r>
                <a:rPr lang="en-US" sz="800" b="0" dirty="0">
                  <a:solidFill>
                    <a:srgbClr val="000000"/>
                  </a:solidFill>
                </a:rPr>
                <a:t>122 86 46</a:t>
              </a:r>
            </a:p>
          </p:txBody>
        </p:sp>
      </p:grpSp>
      <p:pic>
        <p:nvPicPr>
          <p:cNvPr id="7" name="Picture 6"/>
          <p:cNvPicPr>
            <a:picLocks noChangeAspect="1"/>
          </p:cNvPicPr>
          <p:nvPr userDrawn="1"/>
        </p:nvPicPr>
        <p:blipFill>
          <a:blip r:embed="rId4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74369" y="435637"/>
            <a:ext cx="736637" cy="660302"/>
          </a:xfrm>
          <a:prstGeom prst="rect">
            <a:avLst/>
          </a:prstGeom>
          <a:noFill/>
          <a:ln>
            <a:noFill/>
          </a:ln>
        </p:spPr>
      </p:pic>
      <p:pic>
        <p:nvPicPr>
          <p:cNvPr id="8" name="Picture 7"/>
          <p:cNvPicPr>
            <a:picLocks noChangeAspect="1"/>
          </p:cNvPicPr>
          <p:nvPr userDrawn="1"/>
        </p:nvPicPr>
        <p:blipFill>
          <a:blip r:embed="rId5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85707" y="629752"/>
            <a:ext cx="537695" cy="310354"/>
          </a:xfrm>
          <a:prstGeom prst="rect">
            <a:avLst/>
          </a:prstGeom>
        </p:spPr>
      </p:pic>
      <p:grpSp>
        <p:nvGrpSpPr>
          <p:cNvPr id="43" name="Group 42"/>
          <p:cNvGrpSpPr/>
          <p:nvPr userDrawn="1"/>
        </p:nvGrpSpPr>
        <p:grpSpPr>
          <a:xfrm flipV="1">
            <a:off x="-2" y="6489700"/>
            <a:ext cx="9144001" cy="289151"/>
            <a:chOff x="-68263" y="1502364"/>
            <a:chExt cx="9144001" cy="1240064"/>
          </a:xfrm>
        </p:grpSpPr>
        <p:sp>
          <p:nvSpPr>
            <p:cNvPr id="44" name="Rectangle 43"/>
            <p:cNvSpPr/>
            <p:nvPr userDrawn="1"/>
          </p:nvSpPr>
          <p:spPr>
            <a:xfrm>
              <a:off x="-68262" y="1992093"/>
              <a:ext cx="9144000" cy="750335"/>
            </a:xfrm>
            <a:prstGeom prst="rect">
              <a:avLst/>
            </a:prstGeom>
            <a:gradFill flip="none" rotWithShape="1">
              <a:gsLst>
                <a:gs pos="0">
                  <a:srgbClr val="59C1E4"/>
                </a:gs>
                <a:gs pos="40000">
                  <a:schemeClr val="bg1"/>
                </a:gs>
              </a:gsLst>
              <a:lin ang="0" scaled="0"/>
              <a:tileRect/>
            </a:gradFill>
            <a:ln cap="rnd">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userDrawn="1"/>
          </p:nvSpPr>
          <p:spPr>
            <a:xfrm>
              <a:off x="-68262" y="1863617"/>
              <a:ext cx="9144000" cy="750335"/>
            </a:xfrm>
            <a:prstGeom prst="rect">
              <a:avLst/>
            </a:prstGeom>
            <a:gradFill flip="none" rotWithShape="1">
              <a:gsLst>
                <a:gs pos="0">
                  <a:srgbClr val="22A2CD"/>
                </a:gs>
                <a:gs pos="70000">
                  <a:schemeClr val="bg1"/>
                </a:gs>
              </a:gsLst>
              <a:lin ang="0" scaled="0"/>
              <a:tileRect/>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p:cNvSpPr/>
            <p:nvPr userDrawn="1"/>
          </p:nvSpPr>
          <p:spPr>
            <a:xfrm>
              <a:off x="-68263" y="1502364"/>
              <a:ext cx="9144001" cy="988542"/>
            </a:xfrm>
            <a:prstGeom prst="rect">
              <a:avLst/>
            </a:prstGeom>
            <a:gradFill flip="none" rotWithShape="1">
              <a:gsLst>
                <a:gs pos="30000">
                  <a:srgbClr val="1488C1"/>
                </a:gs>
                <a:gs pos="0">
                  <a:srgbClr val="0474B4"/>
                </a:gs>
                <a:gs pos="90000">
                  <a:schemeClr val="bg1"/>
                </a:gs>
              </a:gsLst>
              <a:path path="circle">
                <a:fillToRect r="100000" b="100000"/>
              </a:path>
              <a:tileRect l="-100000" t="-10000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Rectangle 3"/>
          <p:cNvSpPr/>
          <p:nvPr userDrawn="1"/>
        </p:nvSpPr>
        <p:spPr>
          <a:xfrm>
            <a:off x="8412478" y="6537433"/>
            <a:ext cx="397565" cy="261610"/>
          </a:xfrm>
          <a:prstGeom prst="rect">
            <a:avLst/>
          </a:prstGeom>
        </p:spPr>
        <p:txBody>
          <a:bodyPr wrap="square">
            <a:spAutoFit/>
          </a:bodyPr>
          <a:lstStyle/>
          <a:p>
            <a:pPr>
              <a:buNone/>
            </a:pPr>
            <a:fld id="{C0C36559-71D3-4F5D-9952-145E2A9F8A94}" type="slidenum">
              <a:rPr lang="en-US" sz="1100" b="1" smtClean="0">
                <a:solidFill>
                  <a:schemeClr val="tx1"/>
                </a:solidFill>
                <a:latin typeface="Candara" panose="020E0502030303020204" pitchFamily="34" charset="0"/>
              </a:rPr>
              <a:pPr>
                <a:buNone/>
              </a:pPr>
              <a:t>‹#›</a:t>
            </a:fld>
            <a:endParaRPr lang="en-US" sz="1100" b="1" dirty="0">
              <a:solidFill>
                <a:schemeClr val="tx1"/>
              </a:solidFill>
              <a:latin typeface="Candara" panose="020E0502030303020204" pitchFamily="34" charset="0"/>
            </a:endParaRPr>
          </a:p>
        </p:txBody>
      </p:sp>
      <p:sp>
        <p:nvSpPr>
          <p:cNvPr id="48" name="Rectangle 47"/>
          <p:cNvSpPr/>
          <p:nvPr userDrawn="1"/>
        </p:nvSpPr>
        <p:spPr>
          <a:xfrm flipH="1">
            <a:off x="373709" y="6505602"/>
            <a:ext cx="2655738" cy="261610"/>
          </a:xfrm>
          <a:prstGeom prst="rect">
            <a:avLst/>
          </a:prstGeom>
        </p:spPr>
        <p:txBody>
          <a:bodyPr wrap="square">
            <a:spAutoFit/>
          </a:bodyPr>
          <a:lstStyle/>
          <a:p>
            <a:pPr algn="l">
              <a:buNone/>
            </a:pPr>
            <a:r>
              <a:rPr lang="en-US" sz="1100" b="1" dirty="0" smtClean="0">
                <a:solidFill>
                  <a:srgbClr val="FFFFFF"/>
                </a:solidFill>
                <a:latin typeface="Century Gothic" panose="020B0502020202020204" pitchFamily="34" charset="0"/>
                <a:cs typeface="Myanmar Text" panose="020B0502040204020203" pitchFamily="34" charset="0"/>
              </a:rPr>
              <a:t>Gray Television, Inc.</a:t>
            </a:r>
            <a:endParaRPr lang="en-US" sz="1100" b="1" dirty="0">
              <a:solidFill>
                <a:srgbClr val="FFFFFF"/>
              </a:solidFill>
              <a:latin typeface="Century Gothic" panose="020B0502020202020204" pitchFamily="34" charset="0"/>
              <a:cs typeface="Myanmar Text" panose="020B0502040204020203" pitchFamily="34" charset="0"/>
            </a:endParaRPr>
          </a:p>
        </p:txBody>
      </p:sp>
    </p:spTree>
  </p:cSld>
  <p:clrMap bg1="lt1" tx1="dk1" bg2="lt2" tx2="dk2" accent1="accent1" accent2="accent2" accent3="accent3" accent4="accent4" accent5="accent5" accent6="accent6" hlink="hlink" folHlink="folHlink"/>
  <p:sldLayoutIdLst>
    <p:sldLayoutId id="2147483881"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2000" b="1">
          <a:solidFill>
            <a:schemeClr val="bg1"/>
          </a:solidFill>
          <a:latin typeface="Arial" charset="0"/>
          <a:ea typeface="+mj-ea"/>
          <a:cs typeface="+mj-cs"/>
        </a:defRPr>
      </a:lvl1pPr>
      <a:lvl2pPr algn="l" rtl="0" eaLnBrk="0" fontAlgn="base" hangingPunct="0">
        <a:spcBef>
          <a:spcPct val="0"/>
        </a:spcBef>
        <a:spcAft>
          <a:spcPct val="0"/>
        </a:spcAft>
        <a:defRPr sz="2000" b="1">
          <a:solidFill>
            <a:schemeClr val="bg1"/>
          </a:solidFill>
          <a:latin typeface="Arial" charset="0"/>
        </a:defRPr>
      </a:lvl2pPr>
      <a:lvl3pPr algn="l" rtl="0" eaLnBrk="0" fontAlgn="base" hangingPunct="0">
        <a:spcBef>
          <a:spcPct val="0"/>
        </a:spcBef>
        <a:spcAft>
          <a:spcPct val="0"/>
        </a:spcAft>
        <a:defRPr sz="2000" b="1">
          <a:solidFill>
            <a:schemeClr val="bg1"/>
          </a:solidFill>
          <a:latin typeface="Arial" charset="0"/>
        </a:defRPr>
      </a:lvl3pPr>
      <a:lvl4pPr algn="l" rtl="0" eaLnBrk="0" fontAlgn="base" hangingPunct="0">
        <a:spcBef>
          <a:spcPct val="0"/>
        </a:spcBef>
        <a:spcAft>
          <a:spcPct val="0"/>
        </a:spcAft>
        <a:defRPr sz="2000" b="1">
          <a:solidFill>
            <a:schemeClr val="bg1"/>
          </a:solidFill>
          <a:latin typeface="Arial" charset="0"/>
        </a:defRPr>
      </a:lvl4pPr>
      <a:lvl5pPr algn="l" rtl="0" eaLnBrk="0" fontAlgn="base" hangingPunct="0">
        <a:spcBef>
          <a:spcPct val="0"/>
        </a:spcBef>
        <a:spcAft>
          <a:spcPct val="0"/>
        </a:spcAft>
        <a:defRPr sz="2000" b="1">
          <a:solidFill>
            <a:schemeClr val="bg1"/>
          </a:solidFill>
          <a:latin typeface="Arial" charset="0"/>
        </a:defRPr>
      </a:lvl5pPr>
      <a:lvl6pPr marL="457200" algn="l" rtl="0" eaLnBrk="0" fontAlgn="base" hangingPunct="0">
        <a:spcBef>
          <a:spcPct val="0"/>
        </a:spcBef>
        <a:spcAft>
          <a:spcPct val="0"/>
        </a:spcAft>
        <a:defRPr sz="2700">
          <a:solidFill>
            <a:schemeClr val="tx1"/>
          </a:solidFill>
          <a:latin typeface="Franklin Gothic Demi" pitchFamily="34" charset="0"/>
        </a:defRPr>
      </a:lvl6pPr>
      <a:lvl7pPr marL="914400" algn="l" rtl="0" eaLnBrk="0" fontAlgn="base" hangingPunct="0">
        <a:spcBef>
          <a:spcPct val="0"/>
        </a:spcBef>
        <a:spcAft>
          <a:spcPct val="0"/>
        </a:spcAft>
        <a:defRPr sz="2700">
          <a:solidFill>
            <a:schemeClr val="tx1"/>
          </a:solidFill>
          <a:latin typeface="Franklin Gothic Demi" pitchFamily="34" charset="0"/>
        </a:defRPr>
      </a:lvl7pPr>
      <a:lvl8pPr marL="1371600" algn="l" rtl="0" eaLnBrk="0" fontAlgn="base" hangingPunct="0">
        <a:spcBef>
          <a:spcPct val="0"/>
        </a:spcBef>
        <a:spcAft>
          <a:spcPct val="0"/>
        </a:spcAft>
        <a:defRPr sz="2700">
          <a:solidFill>
            <a:schemeClr val="tx1"/>
          </a:solidFill>
          <a:latin typeface="Franklin Gothic Demi" pitchFamily="34" charset="0"/>
        </a:defRPr>
      </a:lvl8pPr>
      <a:lvl9pPr marL="1828800" algn="l" rtl="0" eaLnBrk="0" fontAlgn="base" hangingPunct="0">
        <a:spcBef>
          <a:spcPct val="0"/>
        </a:spcBef>
        <a:spcAft>
          <a:spcPct val="0"/>
        </a:spcAft>
        <a:defRPr sz="2700">
          <a:solidFill>
            <a:schemeClr val="tx1"/>
          </a:solidFill>
          <a:latin typeface="Franklin Gothic Demi" pitchFamily="34" charset="0"/>
        </a:defRPr>
      </a:lvl9pPr>
    </p:titleStyle>
    <p:bodyStyle>
      <a:lvl1pPr marL="176213" indent="-176213" algn="l" rtl="0" eaLnBrk="0" fontAlgn="base" hangingPunct="0">
        <a:lnSpc>
          <a:spcPct val="110000"/>
        </a:lnSpc>
        <a:spcBef>
          <a:spcPct val="35000"/>
        </a:spcBef>
        <a:spcAft>
          <a:spcPct val="0"/>
        </a:spcAft>
        <a:buClr>
          <a:schemeClr val="tx1"/>
        </a:buClr>
        <a:buSzPct val="80000"/>
        <a:buFont typeface="Wingdings" pitchFamily="2" charset="2"/>
        <a:buChar char="n"/>
        <a:defRPr sz="1400">
          <a:solidFill>
            <a:srgbClr val="000000"/>
          </a:solidFill>
          <a:latin typeface="Arial" charset="0"/>
          <a:ea typeface="+mn-ea"/>
          <a:cs typeface="+mn-cs"/>
        </a:defRPr>
      </a:lvl1pPr>
      <a:lvl2pPr marL="485775" indent="-195263" algn="l" rtl="0" eaLnBrk="0" fontAlgn="base" hangingPunct="0">
        <a:spcBef>
          <a:spcPct val="0"/>
        </a:spcBef>
        <a:spcAft>
          <a:spcPct val="0"/>
        </a:spcAft>
        <a:buClr>
          <a:schemeClr val="tx1"/>
        </a:buClr>
        <a:buFont typeface="Arial" charset="0"/>
        <a:buChar char="•"/>
        <a:defRPr sz="1400">
          <a:solidFill>
            <a:srgbClr val="000000"/>
          </a:solidFill>
          <a:latin typeface="Arial" charset="0"/>
        </a:defRPr>
      </a:lvl2pPr>
      <a:lvl3pPr marL="809625" indent="-209550" algn="l" rtl="0" eaLnBrk="0" fontAlgn="base" hangingPunct="0">
        <a:spcBef>
          <a:spcPct val="0"/>
        </a:spcBef>
        <a:spcAft>
          <a:spcPct val="0"/>
        </a:spcAft>
        <a:buClr>
          <a:schemeClr val="tx1"/>
        </a:buClr>
        <a:buSzPct val="90000"/>
        <a:buFont typeface="Arial" charset="0"/>
        <a:buChar char="–"/>
        <a:defRPr sz="1400">
          <a:solidFill>
            <a:srgbClr val="000000"/>
          </a:solidFill>
          <a:latin typeface="Arial" charset="0"/>
        </a:defRPr>
      </a:lvl3pPr>
      <a:lvl4pPr marL="1123950" indent="-146050" algn="l" rtl="0" eaLnBrk="0" fontAlgn="base" hangingPunct="0">
        <a:spcBef>
          <a:spcPct val="50000"/>
        </a:spcBef>
        <a:spcAft>
          <a:spcPct val="0"/>
        </a:spcAft>
        <a:buFont typeface="Wingdings" pitchFamily="2" charset="2"/>
        <a:buChar char="w"/>
        <a:defRPr sz="1200">
          <a:solidFill>
            <a:schemeClr val="tx1"/>
          </a:solidFill>
          <a:latin typeface="Arial" charset="0"/>
        </a:defRPr>
      </a:lvl4pPr>
      <a:lvl5pPr marL="2057400" indent="-228600" algn="l" rtl="0" eaLnBrk="0" fontAlgn="base" hangingPunct="0">
        <a:spcBef>
          <a:spcPct val="0"/>
        </a:spcBef>
        <a:spcAft>
          <a:spcPct val="0"/>
        </a:spcAft>
        <a:buChar char="»"/>
        <a:defRPr sz="1200">
          <a:solidFill>
            <a:schemeClr val="tx1"/>
          </a:solidFill>
          <a:latin typeface="Arial" charset="0"/>
        </a:defRPr>
      </a:lvl5pPr>
      <a:lvl6pPr marL="2514600" indent="-228600" algn="l" rtl="0" eaLnBrk="0" fontAlgn="base" hangingPunct="0">
        <a:spcBef>
          <a:spcPct val="0"/>
        </a:spcBef>
        <a:spcAft>
          <a:spcPct val="0"/>
        </a:spcAft>
        <a:buChar char="»"/>
        <a:defRPr sz="1200">
          <a:solidFill>
            <a:schemeClr val="tx1"/>
          </a:solidFill>
          <a:latin typeface="Arial" charset="0"/>
        </a:defRPr>
      </a:lvl6pPr>
      <a:lvl7pPr marL="2971800" indent="-228600" algn="l" rtl="0" eaLnBrk="0" fontAlgn="base" hangingPunct="0">
        <a:spcBef>
          <a:spcPct val="0"/>
        </a:spcBef>
        <a:spcAft>
          <a:spcPct val="0"/>
        </a:spcAft>
        <a:buChar char="»"/>
        <a:defRPr sz="1200">
          <a:solidFill>
            <a:schemeClr val="tx1"/>
          </a:solidFill>
          <a:latin typeface="Arial" charset="0"/>
        </a:defRPr>
      </a:lvl7pPr>
      <a:lvl8pPr marL="3429000" indent="-228600" algn="l" rtl="0" eaLnBrk="0" fontAlgn="base" hangingPunct="0">
        <a:spcBef>
          <a:spcPct val="0"/>
        </a:spcBef>
        <a:spcAft>
          <a:spcPct val="0"/>
        </a:spcAft>
        <a:buChar char="»"/>
        <a:defRPr sz="1200">
          <a:solidFill>
            <a:schemeClr val="tx1"/>
          </a:solidFill>
          <a:latin typeface="Arial" charset="0"/>
        </a:defRPr>
      </a:lvl8pPr>
      <a:lvl9pPr marL="3886200" indent="-228600" algn="l" rtl="0" eaLnBrk="0" fontAlgn="base" hangingPunct="0">
        <a:spcBef>
          <a:spcPct val="0"/>
        </a:spcBef>
        <a:spcAft>
          <a:spcPct val="0"/>
        </a:spcAft>
        <a:buChar char="»"/>
        <a:defRPr sz="12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image" Target="../media/image5.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411.xml"/><Relationship Id="rId13" Type="http://schemas.openxmlformats.org/officeDocument/2006/relationships/tags" Target="../tags/tag416.xml"/><Relationship Id="rId18" Type="http://schemas.openxmlformats.org/officeDocument/2006/relationships/tags" Target="../tags/tag421.xml"/><Relationship Id="rId26" Type="http://schemas.openxmlformats.org/officeDocument/2006/relationships/image" Target="../media/image6.wmf"/><Relationship Id="rId3" Type="http://schemas.openxmlformats.org/officeDocument/2006/relationships/tags" Target="../tags/tag406.xml"/><Relationship Id="rId21" Type="http://schemas.openxmlformats.org/officeDocument/2006/relationships/oleObject" Target="../embeddings/oleObject1.bin"/><Relationship Id="rId7" Type="http://schemas.openxmlformats.org/officeDocument/2006/relationships/tags" Target="../tags/tag410.xml"/><Relationship Id="rId12" Type="http://schemas.openxmlformats.org/officeDocument/2006/relationships/tags" Target="../tags/tag415.xml"/><Relationship Id="rId17" Type="http://schemas.openxmlformats.org/officeDocument/2006/relationships/tags" Target="../tags/tag420.xml"/><Relationship Id="rId25" Type="http://schemas.openxmlformats.org/officeDocument/2006/relationships/image" Target="../media/image9.wmf"/><Relationship Id="rId2" Type="http://schemas.openxmlformats.org/officeDocument/2006/relationships/tags" Target="../tags/tag405.xml"/><Relationship Id="rId16" Type="http://schemas.openxmlformats.org/officeDocument/2006/relationships/tags" Target="../tags/tag419.xml"/><Relationship Id="rId20" Type="http://schemas.openxmlformats.org/officeDocument/2006/relationships/notesSlide" Target="../notesSlides/notesSlide6.xml"/><Relationship Id="rId29" Type="http://schemas.openxmlformats.org/officeDocument/2006/relationships/oleObject" Target="../embeddings/oleObject4.bin"/><Relationship Id="rId1" Type="http://schemas.openxmlformats.org/officeDocument/2006/relationships/vmlDrawing" Target="../drawings/vmlDrawing1.vml"/><Relationship Id="rId6" Type="http://schemas.openxmlformats.org/officeDocument/2006/relationships/tags" Target="../tags/tag409.xml"/><Relationship Id="rId11" Type="http://schemas.openxmlformats.org/officeDocument/2006/relationships/tags" Target="../tags/tag414.xml"/><Relationship Id="rId24" Type="http://schemas.openxmlformats.org/officeDocument/2006/relationships/image" Target="../media/image18.emf"/><Relationship Id="rId5" Type="http://schemas.openxmlformats.org/officeDocument/2006/relationships/tags" Target="../tags/tag408.xml"/><Relationship Id="rId15" Type="http://schemas.openxmlformats.org/officeDocument/2006/relationships/tags" Target="../tags/tag418.xml"/><Relationship Id="rId23" Type="http://schemas.openxmlformats.org/officeDocument/2006/relationships/oleObject" Target="../embeddings/oleObject2.bin"/><Relationship Id="rId28" Type="http://schemas.openxmlformats.org/officeDocument/2006/relationships/image" Target="../media/image19.emf"/><Relationship Id="rId10" Type="http://schemas.openxmlformats.org/officeDocument/2006/relationships/tags" Target="../tags/tag413.xml"/><Relationship Id="rId19" Type="http://schemas.openxmlformats.org/officeDocument/2006/relationships/slideLayout" Target="../slideLayouts/slideLayout6.xml"/><Relationship Id="rId31" Type="http://schemas.openxmlformats.org/officeDocument/2006/relationships/image" Target="../media/image7.wmf"/><Relationship Id="rId4" Type="http://schemas.openxmlformats.org/officeDocument/2006/relationships/tags" Target="../tags/tag407.xml"/><Relationship Id="rId9" Type="http://schemas.openxmlformats.org/officeDocument/2006/relationships/tags" Target="../tags/tag412.xml"/><Relationship Id="rId14" Type="http://schemas.openxmlformats.org/officeDocument/2006/relationships/tags" Target="../tags/tag417.xml"/><Relationship Id="rId22" Type="http://schemas.openxmlformats.org/officeDocument/2006/relationships/image" Target="../media/image17.emf"/><Relationship Id="rId27" Type="http://schemas.openxmlformats.org/officeDocument/2006/relationships/oleObject" Target="../embeddings/oleObject3.bin"/><Relationship Id="rId30" Type="http://schemas.openxmlformats.org/officeDocument/2006/relationships/image" Target="../media/image20.emf"/></Relationships>
</file>

<file path=ppt/slides/_rels/slide11.xml.rels><?xml version="1.0" encoding="UTF-8" standalone="yes"?>
<Relationships xmlns="http://schemas.openxmlformats.org/package/2006/relationships"><Relationship Id="rId13" Type="http://schemas.openxmlformats.org/officeDocument/2006/relationships/tags" Target="../tags/tag433.xml"/><Relationship Id="rId18" Type="http://schemas.openxmlformats.org/officeDocument/2006/relationships/tags" Target="../tags/tag438.xml"/><Relationship Id="rId26" Type="http://schemas.openxmlformats.org/officeDocument/2006/relationships/tags" Target="../tags/tag446.xml"/><Relationship Id="rId39" Type="http://schemas.openxmlformats.org/officeDocument/2006/relationships/image" Target="../media/image30.png"/><Relationship Id="rId3" Type="http://schemas.openxmlformats.org/officeDocument/2006/relationships/tags" Target="../tags/tag423.xml"/><Relationship Id="rId21" Type="http://schemas.openxmlformats.org/officeDocument/2006/relationships/tags" Target="../tags/tag441.xml"/><Relationship Id="rId34" Type="http://schemas.openxmlformats.org/officeDocument/2006/relationships/image" Target="../media/image22.png"/><Relationship Id="rId42" Type="http://schemas.openxmlformats.org/officeDocument/2006/relationships/oleObject" Target="../embeddings/oleObject7.bin"/><Relationship Id="rId47" Type="http://schemas.openxmlformats.org/officeDocument/2006/relationships/image" Target="../media/image36.png"/><Relationship Id="rId50" Type="http://schemas.openxmlformats.org/officeDocument/2006/relationships/image" Target="../media/image39.png"/><Relationship Id="rId7" Type="http://schemas.openxmlformats.org/officeDocument/2006/relationships/tags" Target="../tags/tag427.xml"/><Relationship Id="rId12" Type="http://schemas.openxmlformats.org/officeDocument/2006/relationships/tags" Target="../tags/tag432.xml"/><Relationship Id="rId17" Type="http://schemas.openxmlformats.org/officeDocument/2006/relationships/tags" Target="../tags/tag437.xml"/><Relationship Id="rId25" Type="http://schemas.openxmlformats.org/officeDocument/2006/relationships/tags" Target="../tags/tag445.xml"/><Relationship Id="rId33" Type="http://schemas.openxmlformats.org/officeDocument/2006/relationships/oleObject" Target="../embeddings/oleObject6.bin"/><Relationship Id="rId38" Type="http://schemas.openxmlformats.org/officeDocument/2006/relationships/image" Target="../media/image29.png"/><Relationship Id="rId46" Type="http://schemas.openxmlformats.org/officeDocument/2006/relationships/image" Target="../media/image35.png"/><Relationship Id="rId2" Type="http://schemas.openxmlformats.org/officeDocument/2006/relationships/tags" Target="../tags/tag422.xml"/><Relationship Id="rId16" Type="http://schemas.openxmlformats.org/officeDocument/2006/relationships/tags" Target="../tags/tag436.xml"/><Relationship Id="rId20" Type="http://schemas.openxmlformats.org/officeDocument/2006/relationships/tags" Target="../tags/tag440.xml"/><Relationship Id="rId29" Type="http://schemas.openxmlformats.org/officeDocument/2006/relationships/image" Target="../media/image24.png"/><Relationship Id="rId41" Type="http://schemas.openxmlformats.org/officeDocument/2006/relationships/image" Target="../media/image32.png"/><Relationship Id="rId1" Type="http://schemas.openxmlformats.org/officeDocument/2006/relationships/vmlDrawing" Target="../drawings/vmlDrawing2.vml"/><Relationship Id="rId6" Type="http://schemas.openxmlformats.org/officeDocument/2006/relationships/tags" Target="../tags/tag426.xml"/><Relationship Id="rId11" Type="http://schemas.openxmlformats.org/officeDocument/2006/relationships/tags" Target="../tags/tag431.xml"/><Relationship Id="rId24" Type="http://schemas.openxmlformats.org/officeDocument/2006/relationships/tags" Target="../tags/tag444.xml"/><Relationship Id="rId32" Type="http://schemas.openxmlformats.org/officeDocument/2006/relationships/image" Target="../media/image21.png"/><Relationship Id="rId37" Type="http://schemas.openxmlformats.org/officeDocument/2006/relationships/image" Target="../media/image28.png"/><Relationship Id="rId40" Type="http://schemas.openxmlformats.org/officeDocument/2006/relationships/image" Target="../media/image31.png"/><Relationship Id="rId45" Type="http://schemas.openxmlformats.org/officeDocument/2006/relationships/image" Target="../media/image34.png"/><Relationship Id="rId5" Type="http://schemas.openxmlformats.org/officeDocument/2006/relationships/tags" Target="../tags/tag425.xml"/><Relationship Id="rId15" Type="http://schemas.openxmlformats.org/officeDocument/2006/relationships/tags" Target="../tags/tag435.xml"/><Relationship Id="rId23" Type="http://schemas.openxmlformats.org/officeDocument/2006/relationships/tags" Target="../tags/tag443.xml"/><Relationship Id="rId28" Type="http://schemas.openxmlformats.org/officeDocument/2006/relationships/notesSlide" Target="../notesSlides/notesSlide7.xml"/><Relationship Id="rId36" Type="http://schemas.openxmlformats.org/officeDocument/2006/relationships/image" Target="../media/image27.png"/><Relationship Id="rId49" Type="http://schemas.openxmlformats.org/officeDocument/2006/relationships/image" Target="../media/image38.jpeg"/><Relationship Id="rId10" Type="http://schemas.openxmlformats.org/officeDocument/2006/relationships/tags" Target="../tags/tag430.xml"/><Relationship Id="rId19" Type="http://schemas.openxmlformats.org/officeDocument/2006/relationships/tags" Target="../tags/tag439.xml"/><Relationship Id="rId31" Type="http://schemas.openxmlformats.org/officeDocument/2006/relationships/oleObject" Target="../embeddings/oleObject5.bin"/><Relationship Id="rId44" Type="http://schemas.openxmlformats.org/officeDocument/2006/relationships/image" Target="../media/image33.png"/><Relationship Id="rId52" Type="http://schemas.openxmlformats.org/officeDocument/2006/relationships/image" Target="../media/image41.jpeg"/><Relationship Id="rId4" Type="http://schemas.openxmlformats.org/officeDocument/2006/relationships/tags" Target="../tags/tag424.xml"/><Relationship Id="rId9" Type="http://schemas.openxmlformats.org/officeDocument/2006/relationships/tags" Target="../tags/tag429.xml"/><Relationship Id="rId14" Type="http://schemas.openxmlformats.org/officeDocument/2006/relationships/tags" Target="../tags/tag434.xml"/><Relationship Id="rId22" Type="http://schemas.openxmlformats.org/officeDocument/2006/relationships/tags" Target="../tags/tag442.xml"/><Relationship Id="rId27" Type="http://schemas.openxmlformats.org/officeDocument/2006/relationships/slideLayout" Target="../slideLayouts/slideLayout6.xml"/><Relationship Id="rId30" Type="http://schemas.openxmlformats.org/officeDocument/2006/relationships/image" Target="../media/image25.png"/><Relationship Id="rId35" Type="http://schemas.openxmlformats.org/officeDocument/2006/relationships/image" Target="../media/image26.png"/><Relationship Id="rId43" Type="http://schemas.openxmlformats.org/officeDocument/2006/relationships/image" Target="../media/image23.png"/><Relationship Id="rId48" Type="http://schemas.openxmlformats.org/officeDocument/2006/relationships/image" Target="../media/image37.png"/><Relationship Id="rId8" Type="http://schemas.openxmlformats.org/officeDocument/2006/relationships/tags" Target="../tags/tag428.xml"/><Relationship Id="rId51" Type="http://schemas.openxmlformats.org/officeDocument/2006/relationships/image" Target="../media/image40.jpeg"/></Relationships>
</file>

<file path=ppt/slides/_rels/slide12.xml.rels><?xml version="1.0" encoding="UTF-8" standalone="yes"?>
<Relationships xmlns="http://schemas.openxmlformats.org/package/2006/relationships"><Relationship Id="rId3" Type="http://schemas.openxmlformats.org/officeDocument/2006/relationships/tags" Target="../tags/tag449.xml"/><Relationship Id="rId7" Type="http://schemas.openxmlformats.org/officeDocument/2006/relationships/slideLayout" Target="../slideLayouts/slideLayout6.xml"/><Relationship Id="rId2" Type="http://schemas.openxmlformats.org/officeDocument/2006/relationships/tags" Target="../tags/tag448.xml"/><Relationship Id="rId1" Type="http://schemas.openxmlformats.org/officeDocument/2006/relationships/tags" Target="../tags/tag447.xml"/><Relationship Id="rId6" Type="http://schemas.openxmlformats.org/officeDocument/2006/relationships/tags" Target="../tags/tag452.xml"/><Relationship Id="rId5" Type="http://schemas.openxmlformats.org/officeDocument/2006/relationships/tags" Target="../tags/tag451.xml"/><Relationship Id="rId4" Type="http://schemas.openxmlformats.org/officeDocument/2006/relationships/tags" Target="../tags/tag450.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53.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6.xml"/><Relationship Id="rId3" Type="http://schemas.openxmlformats.org/officeDocument/2006/relationships/tags" Target="../tags/tag456.xml"/><Relationship Id="rId7" Type="http://schemas.openxmlformats.org/officeDocument/2006/relationships/tags" Target="../tags/tag460.xml"/><Relationship Id="rId2" Type="http://schemas.openxmlformats.org/officeDocument/2006/relationships/tags" Target="../tags/tag455.xml"/><Relationship Id="rId1" Type="http://schemas.openxmlformats.org/officeDocument/2006/relationships/tags" Target="../tags/tag454.xml"/><Relationship Id="rId6" Type="http://schemas.openxmlformats.org/officeDocument/2006/relationships/tags" Target="../tags/tag459.xml"/><Relationship Id="rId5" Type="http://schemas.openxmlformats.org/officeDocument/2006/relationships/tags" Target="../tags/tag458.xml"/><Relationship Id="rId10" Type="http://schemas.openxmlformats.org/officeDocument/2006/relationships/image" Target="../media/image42.emf"/><Relationship Id="rId4" Type="http://schemas.openxmlformats.org/officeDocument/2006/relationships/tags" Target="../tags/tag457.xml"/><Relationship Id="rId9"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8" Type="http://schemas.openxmlformats.org/officeDocument/2006/relationships/image" Target="../media/image44.emf"/><Relationship Id="rId3" Type="http://schemas.openxmlformats.org/officeDocument/2006/relationships/tags" Target="../tags/tag463.xml"/><Relationship Id="rId7" Type="http://schemas.openxmlformats.org/officeDocument/2006/relationships/image" Target="../media/image43.emf"/><Relationship Id="rId2" Type="http://schemas.openxmlformats.org/officeDocument/2006/relationships/tags" Target="../tags/tag462.xml"/><Relationship Id="rId1" Type="http://schemas.openxmlformats.org/officeDocument/2006/relationships/tags" Target="../tags/tag461.xml"/><Relationship Id="rId6" Type="http://schemas.openxmlformats.org/officeDocument/2006/relationships/slideLayout" Target="../slideLayouts/slideLayout6.xml"/><Relationship Id="rId5" Type="http://schemas.openxmlformats.org/officeDocument/2006/relationships/tags" Target="../tags/tag465.xml"/><Relationship Id="rId4" Type="http://schemas.openxmlformats.org/officeDocument/2006/relationships/tags" Target="../tags/tag464.xml"/></Relationships>
</file>

<file path=ppt/slides/_rels/slide16.xml.rels><?xml version="1.0" encoding="UTF-8" standalone="yes"?>
<Relationships xmlns="http://schemas.openxmlformats.org/package/2006/relationships"><Relationship Id="rId8" Type="http://schemas.openxmlformats.org/officeDocument/2006/relationships/tags" Target="../tags/tag472.xml"/><Relationship Id="rId13" Type="http://schemas.openxmlformats.org/officeDocument/2006/relationships/tags" Target="../tags/tag477.xml"/><Relationship Id="rId18" Type="http://schemas.openxmlformats.org/officeDocument/2006/relationships/tags" Target="../tags/tag482.xml"/><Relationship Id="rId26" Type="http://schemas.openxmlformats.org/officeDocument/2006/relationships/tags" Target="../tags/tag490.xml"/><Relationship Id="rId39" Type="http://schemas.openxmlformats.org/officeDocument/2006/relationships/image" Target="../media/image7.wmf"/><Relationship Id="rId3" Type="http://schemas.openxmlformats.org/officeDocument/2006/relationships/tags" Target="../tags/tag467.xml"/><Relationship Id="rId21" Type="http://schemas.openxmlformats.org/officeDocument/2006/relationships/tags" Target="../tags/tag485.xml"/><Relationship Id="rId34" Type="http://schemas.openxmlformats.org/officeDocument/2006/relationships/image" Target="../media/image46.emf"/><Relationship Id="rId7" Type="http://schemas.openxmlformats.org/officeDocument/2006/relationships/tags" Target="../tags/tag471.xml"/><Relationship Id="rId12" Type="http://schemas.openxmlformats.org/officeDocument/2006/relationships/tags" Target="../tags/tag476.xml"/><Relationship Id="rId17" Type="http://schemas.openxmlformats.org/officeDocument/2006/relationships/tags" Target="../tags/tag481.xml"/><Relationship Id="rId25" Type="http://schemas.openxmlformats.org/officeDocument/2006/relationships/tags" Target="../tags/tag489.xml"/><Relationship Id="rId33" Type="http://schemas.openxmlformats.org/officeDocument/2006/relationships/oleObject" Target="../embeddings/oleObject9.bin"/><Relationship Id="rId38" Type="http://schemas.openxmlformats.org/officeDocument/2006/relationships/image" Target="../media/image9.wmf"/><Relationship Id="rId2" Type="http://schemas.openxmlformats.org/officeDocument/2006/relationships/tags" Target="../tags/tag466.xml"/><Relationship Id="rId16" Type="http://schemas.openxmlformats.org/officeDocument/2006/relationships/tags" Target="../tags/tag480.xml"/><Relationship Id="rId20" Type="http://schemas.openxmlformats.org/officeDocument/2006/relationships/tags" Target="../tags/tag484.xml"/><Relationship Id="rId29" Type="http://schemas.openxmlformats.org/officeDocument/2006/relationships/oleObject" Target="../embeddings/oleObject8.bin"/><Relationship Id="rId1" Type="http://schemas.openxmlformats.org/officeDocument/2006/relationships/vmlDrawing" Target="../drawings/vmlDrawing3.vml"/><Relationship Id="rId6" Type="http://schemas.openxmlformats.org/officeDocument/2006/relationships/tags" Target="../tags/tag470.xml"/><Relationship Id="rId11" Type="http://schemas.openxmlformats.org/officeDocument/2006/relationships/tags" Target="../tags/tag475.xml"/><Relationship Id="rId24" Type="http://schemas.openxmlformats.org/officeDocument/2006/relationships/tags" Target="../tags/tag488.xml"/><Relationship Id="rId32" Type="http://schemas.openxmlformats.org/officeDocument/2006/relationships/chart" Target="../charts/chart3.xml"/><Relationship Id="rId37" Type="http://schemas.openxmlformats.org/officeDocument/2006/relationships/image" Target="../media/image8.wmf"/><Relationship Id="rId5" Type="http://schemas.openxmlformats.org/officeDocument/2006/relationships/tags" Target="../tags/tag469.xml"/><Relationship Id="rId15" Type="http://schemas.openxmlformats.org/officeDocument/2006/relationships/tags" Target="../tags/tag479.xml"/><Relationship Id="rId23" Type="http://schemas.openxmlformats.org/officeDocument/2006/relationships/tags" Target="../tags/tag487.xml"/><Relationship Id="rId28" Type="http://schemas.openxmlformats.org/officeDocument/2006/relationships/notesSlide" Target="../notesSlides/notesSlide9.xml"/><Relationship Id="rId36" Type="http://schemas.openxmlformats.org/officeDocument/2006/relationships/chart" Target="../charts/chart4.xml"/><Relationship Id="rId10" Type="http://schemas.openxmlformats.org/officeDocument/2006/relationships/tags" Target="../tags/tag474.xml"/><Relationship Id="rId19" Type="http://schemas.openxmlformats.org/officeDocument/2006/relationships/tags" Target="../tags/tag483.xml"/><Relationship Id="rId31" Type="http://schemas.openxmlformats.org/officeDocument/2006/relationships/chart" Target="../charts/chart2.xml"/><Relationship Id="rId4" Type="http://schemas.openxmlformats.org/officeDocument/2006/relationships/tags" Target="../tags/tag468.xml"/><Relationship Id="rId9" Type="http://schemas.openxmlformats.org/officeDocument/2006/relationships/tags" Target="../tags/tag473.xml"/><Relationship Id="rId14" Type="http://schemas.openxmlformats.org/officeDocument/2006/relationships/tags" Target="../tags/tag478.xml"/><Relationship Id="rId22" Type="http://schemas.openxmlformats.org/officeDocument/2006/relationships/tags" Target="../tags/tag486.xml"/><Relationship Id="rId27" Type="http://schemas.openxmlformats.org/officeDocument/2006/relationships/slideLayout" Target="../slideLayouts/slideLayout6.xml"/><Relationship Id="rId30" Type="http://schemas.openxmlformats.org/officeDocument/2006/relationships/image" Target="../media/image45.emf"/><Relationship Id="rId35" Type="http://schemas.openxmlformats.org/officeDocument/2006/relationships/image" Target="../media/image6.wmf"/></Relationships>
</file>

<file path=ppt/slides/_rels/slide17.xml.rels><?xml version="1.0" encoding="UTF-8" standalone="yes"?>
<Relationships xmlns="http://schemas.openxmlformats.org/package/2006/relationships"><Relationship Id="rId13" Type="http://schemas.openxmlformats.org/officeDocument/2006/relationships/tags" Target="../tags/tag503.xml"/><Relationship Id="rId18" Type="http://schemas.openxmlformats.org/officeDocument/2006/relationships/tags" Target="../tags/tag508.xml"/><Relationship Id="rId26" Type="http://schemas.openxmlformats.org/officeDocument/2006/relationships/tags" Target="../tags/tag516.xml"/><Relationship Id="rId39" Type="http://schemas.openxmlformats.org/officeDocument/2006/relationships/tags" Target="../tags/tag529.xml"/><Relationship Id="rId21" Type="http://schemas.openxmlformats.org/officeDocument/2006/relationships/tags" Target="../tags/tag511.xml"/><Relationship Id="rId34" Type="http://schemas.openxmlformats.org/officeDocument/2006/relationships/tags" Target="../tags/tag524.xml"/><Relationship Id="rId42" Type="http://schemas.openxmlformats.org/officeDocument/2006/relationships/tags" Target="../tags/tag532.xml"/><Relationship Id="rId47" Type="http://schemas.openxmlformats.org/officeDocument/2006/relationships/tags" Target="../tags/tag537.xml"/><Relationship Id="rId50" Type="http://schemas.openxmlformats.org/officeDocument/2006/relationships/tags" Target="../tags/tag540.xml"/><Relationship Id="rId55" Type="http://schemas.openxmlformats.org/officeDocument/2006/relationships/tags" Target="../tags/tag545.xml"/><Relationship Id="rId63" Type="http://schemas.openxmlformats.org/officeDocument/2006/relationships/tags" Target="../tags/tag553.xml"/><Relationship Id="rId68" Type="http://schemas.openxmlformats.org/officeDocument/2006/relationships/tags" Target="../tags/tag558.xml"/><Relationship Id="rId76" Type="http://schemas.openxmlformats.org/officeDocument/2006/relationships/slideLayout" Target="../slideLayouts/slideLayout6.xml"/><Relationship Id="rId7" Type="http://schemas.openxmlformats.org/officeDocument/2006/relationships/tags" Target="../tags/tag497.xml"/><Relationship Id="rId71" Type="http://schemas.openxmlformats.org/officeDocument/2006/relationships/tags" Target="../tags/tag561.xml"/><Relationship Id="rId2" Type="http://schemas.openxmlformats.org/officeDocument/2006/relationships/tags" Target="../tags/tag492.xml"/><Relationship Id="rId16" Type="http://schemas.openxmlformats.org/officeDocument/2006/relationships/tags" Target="../tags/tag506.xml"/><Relationship Id="rId29" Type="http://schemas.openxmlformats.org/officeDocument/2006/relationships/tags" Target="../tags/tag519.xml"/><Relationship Id="rId11" Type="http://schemas.openxmlformats.org/officeDocument/2006/relationships/tags" Target="../tags/tag501.xml"/><Relationship Id="rId24" Type="http://schemas.openxmlformats.org/officeDocument/2006/relationships/tags" Target="../tags/tag514.xml"/><Relationship Id="rId32" Type="http://schemas.openxmlformats.org/officeDocument/2006/relationships/tags" Target="../tags/tag522.xml"/><Relationship Id="rId37" Type="http://schemas.openxmlformats.org/officeDocument/2006/relationships/tags" Target="../tags/tag527.xml"/><Relationship Id="rId40" Type="http://schemas.openxmlformats.org/officeDocument/2006/relationships/tags" Target="../tags/tag530.xml"/><Relationship Id="rId45" Type="http://schemas.openxmlformats.org/officeDocument/2006/relationships/tags" Target="../tags/tag535.xml"/><Relationship Id="rId53" Type="http://schemas.openxmlformats.org/officeDocument/2006/relationships/tags" Target="../tags/tag543.xml"/><Relationship Id="rId58" Type="http://schemas.openxmlformats.org/officeDocument/2006/relationships/tags" Target="../tags/tag548.xml"/><Relationship Id="rId66" Type="http://schemas.openxmlformats.org/officeDocument/2006/relationships/tags" Target="../tags/tag556.xml"/><Relationship Id="rId74" Type="http://schemas.openxmlformats.org/officeDocument/2006/relationships/tags" Target="../tags/tag564.xml"/><Relationship Id="rId79" Type="http://schemas.openxmlformats.org/officeDocument/2006/relationships/image" Target="../media/image47.emf"/><Relationship Id="rId5" Type="http://schemas.openxmlformats.org/officeDocument/2006/relationships/tags" Target="../tags/tag495.xml"/><Relationship Id="rId61" Type="http://schemas.openxmlformats.org/officeDocument/2006/relationships/tags" Target="../tags/tag551.xml"/><Relationship Id="rId10" Type="http://schemas.openxmlformats.org/officeDocument/2006/relationships/tags" Target="../tags/tag500.xml"/><Relationship Id="rId19" Type="http://schemas.openxmlformats.org/officeDocument/2006/relationships/tags" Target="../tags/tag509.xml"/><Relationship Id="rId31" Type="http://schemas.openxmlformats.org/officeDocument/2006/relationships/tags" Target="../tags/tag521.xml"/><Relationship Id="rId44" Type="http://schemas.openxmlformats.org/officeDocument/2006/relationships/tags" Target="../tags/tag534.xml"/><Relationship Id="rId52" Type="http://schemas.openxmlformats.org/officeDocument/2006/relationships/tags" Target="../tags/tag542.xml"/><Relationship Id="rId60" Type="http://schemas.openxmlformats.org/officeDocument/2006/relationships/tags" Target="../tags/tag550.xml"/><Relationship Id="rId65" Type="http://schemas.openxmlformats.org/officeDocument/2006/relationships/tags" Target="../tags/tag555.xml"/><Relationship Id="rId73" Type="http://schemas.openxmlformats.org/officeDocument/2006/relationships/tags" Target="../tags/tag563.xml"/><Relationship Id="rId78" Type="http://schemas.openxmlformats.org/officeDocument/2006/relationships/chart" Target="../charts/chart5.xml"/><Relationship Id="rId4" Type="http://schemas.openxmlformats.org/officeDocument/2006/relationships/tags" Target="../tags/tag494.xml"/><Relationship Id="rId9" Type="http://schemas.openxmlformats.org/officeDocument/2006/relationships/tags" Target="../tags/tag499.xml"/><Relationship Id="rId14" Type="http://schemas.openxmlformats.org/officeDocument/2006/relationships/tags" Target="../tags/tag504.xml"/><Relationship Id="rId22" Type="http://schemas.openxmlformats.org/officeDocument/2006/relationships/tags" Target="../tags/tag512.xml"/><Relationship Id="rId27" Type="http://schemas.openxmlformats.org/officeDocument/2006/relationships/tags" Target="../tags/tag517.xml"/><Relationship Id="rId30" Type="http://schemas.openxmlformats.org/officeDocument/2006/relationships/tags" Target="../tags/tag520.xml"/><Relationship Id="rId35" Type="http://schemas.openxmlformats.org/officeDocument/2006/relationships/tags" Target="../tags/tag525.xml"/><Relationship Id="rId43" Type="http://schemas.openxmlformats.org/officeDocument/2006/relationships/tags" Target="../tags/tag533.xml"/><Relationship Id="rId48" Type="http://schemas.openxmlformats.org/officeDocument/2006/relationships/tags" Target="../tags/tag538.xml"/><Relationship Id="rId56" Type="http://schemas.openxmlformats.org/officeDocument/2006/relationships/tags" Target="../tags/tag546.xml"/><Relationship Id="rId64" Type="http://schemas.openxmlformats.org/officeDocument/2006/relationships/tags" Target="../tags/tag554.xml"/><Relationship Id="rId69" Type="http://schemas.openxmlformats.org/officeDocument/2006/relationships/tags" Target="../tags/tag559.xml"/><Relationship Id="rId77" Type="http://schemas.openxmlformats.org/officeDocument/2006/relationships/notesSlide" Target="../notesSlides/notesSlide10.xml"/><Relationship Id="rId8" Type="http://schemas.openxmlformats.org/officeDocument/2006/relationships/tags" Target="../tags/tag498.xml"/><Relationship Id="rId51" Type="http://schemas.openxmlformats.org/officeDocument/2006/relationships/tags" Target="../tags/tag541.xml"/><Relationship Id="rId72" Type="http://schemas.openxmlformats.org/officeDocument/2006/relationships/tags" Target="../tags/tag562.xml"/><Relationship Id="rId3" Type="http://schemas.openxmlformats.org/officeDocument/2006/relationships/tags" Target="../tags/tag493.xml"/><Relationship Id="rId12" Type="http://schemas.openxmlformats.org/officeDocument/2006/relationships/tags" Target="../tags/tag502.xml"/><Relationship Id="rId17" Type="http://schemas.openxmlformats.org/officeDocument/2006/relationships/tags" Target="../tags/tag507.xml"/><Relationship Id="rId25" Type="http://schemas.openxmlformats.org/officeDocument/2006/relationships/tags" Target="../tags/tag515.xml"/><Relationship Id="rId33" Type="http://schemas.openxmlformats.org/officeDocument/2006/relationships/tags" Target="../tags/tag523.xml"/><Relationship Id="rId38" Type="http://schemas.openxmlformats.org/officeDocument/2006/relationships/tags" Target="../tags/tag528.xml"/><Relationship Id="rId46" Type="http://schemas.openxmlformats.org/officeDocument/2006/relationships/tags" Target="../tags/tag536.xml"/><Relationship Id="rId59" Type="http://schemas.openxmlformats.org/officeDocument/2006/relationships/tags" Target="../tags/tag549.xml"/><Relationship Id="rId67" Type="http://schemas.openxmlformats.org/officeDocument/2006/relationships/tags" Target="../tags/tag557.xml"/><Relationship Id="rId20" Type="http://schemas.openxmlformats.org/officeDocument/2006/relationships/tags" Target="../tags/tag510.xml"/><Relationship Id="rId41" Type="http://schemas.openxmlformats.org/officeDocument/2006/relationships/tags" Target="../tags/tag531.xml"/><Relationship Id="rId54" Type="http://schemas.openxmlformats.org/officeDocument/2006/relationships/tags" Target="../tags/tag544.xml"/><Relationship Id="rId62" Type="http://schemas.openxmlformats.org/officeDocument/2006/relationships/tags" Target="../tags/tag552.xml"/><Relationship Id="rId70" Type="http://schemas.openxmlformats.org/officeDocument/2006/relationships/tags" Target="../tags/tag560.xml"/><Relationship Id="rId75" Type="http://schemas.openxmlformats.org/officeDocument/2006/relationships/tags" Target="../tags/tag565.xml"/><Relationship Id="rId1" Type="http://schemas.openxmlformats.org/officeDocument/2006/relationships/tags" Target="../tags/tag491.xml"/><Relationship Id="rId6" Type="http://schemas.openxmlformats.org/officeDocument/2006/relationships/tags" Target="../tags/tag496.xml"/><Relationship Id="rId15" Type="http://schemas.openxmlformats.org/officeDocument/2006/relationships/tags" Target="../tags/tag505.xml"/><Relationship Id="rId23" Type="http://schemas.openxmlformats.org/officeDocument/2006/relationships/tags" Target="../tags/tag513.xml"/><Relationship Id="rId28" Type="http://schemas.openxmlformats.org/officeDocument/2006/relationships/tags" Target="../tags/tag518.xml"/><Relationship Id="rId36" Type="http://schemas.openxmlformats.org/officeDocument/2006/relationships/tags" Target="../tags/tag526.xml"/><Relationship Id="rId49" Type="http://schemas.openxmlformats.org/officeDocument/2006/relationships/tags" Target="../tags/tag539.xml"/><Relationship Id="rId57" Type="http://schemas.openxmlformats.org/officeDocument/2006/relationships/tags" Target="../tags/tag547.xml"/></Relationships>
</file>

<file path=ppt/slides/_rels/slide18.xml.rels><?xml version="1.0" encoding="UTF-8" standalone="yes"?>
<Relationships xmlns="http://schemas.openxmlformats.org/package/2006/relationships"><Relationship Id="rId8" Type="http://schemas.openxmlformats.org/officeDocument/2006/relationships/image" Target="../media/image48.emf"/><Relationship Id="rId3" Type="http://schemas.openxmlformats.org/officeDocument/2006/relationships/tags" Target="../tags/tag568.xml"/><Relationship Id="rId7" Type="http://schemas.openxmlformats.org/officeDocument/2006/relationships/slideLayout" Target="../slideLayouts/slideLayout6.xml"/><Relationship Id="rId2" Type="http://schemas.openxmlformats.org/officeDocument/2006/relationships/tags" Target="../tags/tag567.xml"/><Relationship Id="rId1" Type="http://schemas.openxmlformats.org/officeDocument/2006/relationships/tags" Target="../tags/tag566.xml"/><Relationship Id="rId6" Type="http://schemas.openxmlformats.org/officeDocument/2006/relationships/tags" Target="../tags/tag571.xml"/><Relationship Id="rId5" Type="http://schemas.openxmlformats.org/officeDocument/2006/relationships/tags" Target="../tags/tag570.xml"/><Relationship Id="rId4" Type="http://schemas.openxmlformats.org/officeDocument/2006/relationships/tags" Target="../tags/tag569.xml"/><Relationship Id="rId9" Type="http://schemas.openxmlformats.org/officeDocument/2006/relationships/image" Target="../media/image49.emf"/></Relationships>
</file>

<file path=ppt/slides/_rels/slide19.xml.rels><?xml version="1.0" encoding="UTF-8" standalone="yes"?>
<Relationships xmlns="http://schemas.openxmlformats.org/package/2006/relationships"><Relationship Id="rId13" Type="http://schemas.openxmlformats.org/officeDocument/2006/relationships/tags" Target="../tags/tag584.xml"/><Relationship Id="rId18" Type="http://schemas.openxmlformats.org/officeDocument/2006/relationships/tags" Target="../tags/tag589.xml"/><Relationship Id="rId26" Type="http://schemas.openxmlformats.org/officeDocument/2006/relationships/tags" Target="../tags/tag597.xml"/><Relationship Id="rId39" Type="http://schemas.openxmlformats.org/officeDocument/2006/relationships/tags" Target="../tags/tag610.xml"/><Relationship Id="rId3" Type="http://schemas.openxmlformats.org/officeDocument/2006/relationships/tags" Target="../tags/tag574.xml"/><Relationship Id="rId21" Type="http://schemas.openxmlformats.org/officeDocument/2006/relationships/tags" Target="../tags/tag592.xml"/><Relationship Id="rId34" Type="http://schemas.openxmlformats.org/officeDocument/2006/relationships/tags" Target="../tags/tag605.xml"/><Relationship Id="rId42" Type="http://schemas.openxmlformats.org/officeDocument/2006/relationships/tags" Target="../tags/tag613.xml"/><Relationship Id="rId47" Type="http://schemas.openxmlformats.org/officeDocument/2006/relationships/chart" Target="../charts/chart6.xml"/><Relationship Id="rId50" Type="http://schemas.openxmlformats.org/officeDocument/2006/relationships/image" Target="../media/image9.wmf"/><Relationship Id="rId7" Type="http://schemas.openxmlformats.org/officeDocument/2006/relationships/tags" Target="../tags/tag578.xml"/><Relationship Id="rId12" Type="http://schemas.openxmlformats.org/officeDocument/2006/relationships/tags" Target="../tags/tag583.xml"/><Relationship Id="rId17" Type="http://schemas.openxmlformats.org/officeDocument/2006/relationships/tags" Target="../tags/tag588.xml"/><Relationship Id="rId25" Type="http://schemas.openxmlformats.org/officeDocument/2006/relationships/tags" Target="../tags/tag596.xml"/><Relationship Id="rId33" Type="http://schemas.openxmlformats.org/officeDocument/2006/relationships/tags" Target="../tags/tag604.xml"/><Relationship Id="rId38" Type="http://schemas.openxmlformats.org/officeDocument/2006/relationships/tags" Target="../tags/tag609.xml"/><Relationship Id="rId46" Type="http://schemas.openxmlformats.org/officeDocument/2006/relationships/notesSlide" Target="../notesSlides/notesSlide11.xml"/><Relationship Id="rId2" Type="http://schemas.openxmlformats.org/officeDocument/2006/relationships/tags" Target="../tags/tag573.xml"/><Relationship Id="rId16" Type="http://schemas.openxmlformats.org/officeDocument/2006/relationships/tags" Target="../tags/tag587.xml"/><Relationship Id="rId20" Type="http://schemas.openxmlformats.org/officeDocument/2006/relationships/tags" Target="../tags/tag591.xml"/><Relationship Id="rId29" Type="http://schemas.openxmlformats.org/officeDocument/2006/relationships/tags" Target="../tags/tag600.xml"/><Relationship Id="rId41" Type="http://schemas.openxmlformats.org/officeDocument/2006/relationships/tags" Target="../tags/tag612.xml"/><Relationship Id="rId1" Type="http://schemas.openxmlformats.org/officeDocument/2006/relationships/tags" Target="../tags/tag572.xml"/><Relationship Id="rId6" Type="http://schemas.openxmlformats.org/officeDocument/2006/relationships/tags" Target="../tags/tag577.xml"/><Relationship Id="rId11" Type="http://schemas.openxmlformats.org/officeDocument/2006/relationships/tags" Target="../tags/tag582.xml"/><Relationship Id="rId24" Type="http://schemas.openxmlformats.org/officeDocument/2006/relationships/tags" Target="../tags/tag595.xml"/><Relationship Id="rId32" Type="http://schemas.openxmlformats.org/officeDocument/2006/relationships/tags" Target="../tags/tag603.xml"/><Relationship Id="rId37" Type="http://schemas.openxmlformats.org/officeDocument/2006/relationships/tags" Target="../tags/tag608.xml"/><Relationship Id="rId40" Type="http://schemas.openxmlformats.org/officeDocument/2006/relationships/tags" Target="../tags/tag611.xml"/><Relationship Id="rId45" Type="http://schemas.openxmlformats.org/officeDocument/2006/relationships/slideLayout" Target="../slideLayouts/slideLayout6.xml"/><Relationship Id="rId5" Type="http://schemas.openxmlformats.org/officeDocument/2006/relationships/tags" Target="../tags/tag576.xml"/><Relationship Id="rId15" Type="http://schemas.openxmlformats.org/officeDocument/2006/relationships/tags" Target="../tags/tag586.xml"/><Relationship Id="rId23" Type="http://schemas.openxmlformats.org/officeDocument/2006/relationships/tags" Target="../tags/tag594.xml"/><Relationship Id="rId28" Type="http://schemas.openxmlformats.org/officeDocument/2006/relationships/tags" Target="../tags/tag599.xml"/><Relationship Id="rId36" Type="http://schemas.openxmlformats.org/officeDocument/2006/relationships/tags" Target="../tags/tag607.xml"/><Relationship Id="rId49" Type="http://schemas.openxmlformats.org/officeDocument/2006/relationships/image" Target="../media/image6.wmf"/><Relationship Id="rId10" Type="http://schemas.openxmlformats.org/officeDocument/2006/relationships/tags" Target="../tags/tag581.xml"/><Relationship Id="rId19" Type="http://schemas.openxmlformats.org/officeDocument/2006/relationships/tags" Target="../tags/tag590.xml"/><Relationship Id="rId31" Type="http://schemas.openxmlformats.org/officeDocument/2006/relationships/tags" Target="../tags/tag602.xml"/><Relationship Id="rId44" Type="http://schemas.openxmlformats.org/officeDocument/2006/relationships/tags" Target="../tags/tag615.xml"/><Relationship Id="rId4" Type="http://schemas.openxmlformats.org/officeDocument/2006/relationships/tags" Target="../tags/tag575.xml"/><Relationship Id="rId9" Type="http://schemas.openxmlformats.org/officeDocument/2006/relationships/tags" Target="../tags/tag580.xml"/><Relationship Id="rId14" Type="http://schemas.openxmlformats.org/officeDocument/2006/relationships/tags" Target="../tags/tag585.xml"/><Relationship Id="rId22" Type="http://schemas.openxmlformats.org/officeDocument/2006/relationships/tags" Target="../tags/tag593.xml"/><Relationship Id="rId27" Type="http://schemas.openxmlformats.org/officeDocument/2006/relationships/tags" Target="../tags/tag598.xml"/><Relationship Id="rId30" Type="http://schemas.openxmlformats.org/officeDocument/2006/relationships/tags" Target="../tags/tag601.xml"/><Relationship Id="rId35" Type="http://schemas.openxmlformats.org/officeDocument/2006/relationships/tags" Target="../tags/tag606.xml"/><Relationship Id="rId43" Type="http://schemas.openxmlformats.org/officeDocument/2006/relationships/tags" Target="../tags/tag614.xml"/><Relationship Id="rId48" Type="http://schemas.openxmlformats.org/officeDocument/2006/relationships/image" Target="../media/image7.wmf"/><Relationship Id="rId8" Type="http://schemas.openxmlformats.org/officeDocument/2006/relationships/tags" Target="../tags/tag579.xml"/><Relationship Id="rId51" Type="http://schemas.openxmlformats.org/officeDocument/2006/relationships/image" Target="../media/image50.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4.xml"/></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6.xml"/><Relationship Id="rId13" Type="http://schemas.openxmlformats.org/officeDocument/2006/relationships/hyperlink" Target="http://www.momseveryday.com/home/home?src=global" TargetMode="External"/><Relationship Id="rId3" Type="http://schemas.openxmlformats.org/officeDocument/2006/relationships/tags" Target="../tags/tag618.xml"/><Relationship Id="rId7" Type="http://schemas.openxmlformats.org/officeDocument/2006/relationships/tags" Target="../tags/tag622.xml"/><Relationship Id="rId12" Type="http://schemas.openxmlformats.org/officeDocument/2006/relationships/image" Target="../media/image52.png"/><Relationship Id="rId2" Type="http://schemas.openxmlformats.org/officeDocument/2006/relationships/tags" Target="../tags/tag617.xml"/><Relationship Id="rId1" Type="http://schemas.openxmlformats.org/officeDocument/2006/relationships/tags" Target="../tags/tag616.xml"/><Relationship Id="rId6" Type="http://schemas.openxmlformats.org/officeDocument/2006/relationships/tags" Target="../tags/tag621.xml"/><Relationship Id="rId11" Type="http://schemas.openxmlformats.org/officeDocument/2006/relationships/image" Target="../media/image51.png"/><Relationship Id="rId5" Type="http://schemas.openxmlformats.org/officeDocument/2006/relationships/tags" Target="../tags/tag620.xml"/><Relationship Id="rId10" Type="http://schemas.openxmlformats.org/officeDocument/2006/relationships/chart" Target="../charts/chart7.xml"/><Relationship Id="rId4" Type="http://schemas.openxmlformats.org/officeDocument/2006/relationships/tags" Target="../tags/tag619.xml"/><Relationship Id="rId9" Type="http://schemas.openxmlformats.org/officeDocument/2006/relationships/notesSlide" Target="../notesSlides/notesSlide12.xml"/><Relationship Id="rId14" Type="http://schemas.openxmlformats.org/officeDocument/2006/relationships/image" Target="../media/image53.png"/></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13.xml"/><Relationship Id="rId3" Type="http://schemas.openxmlformats.org/officeDocument/2006/relationships/tags" Target="../tags/tag625.xml"/><Relationship Id="rId7" Type="http://schemas.openxmlformats.org/officeDocument/2006/relationships/slideLayout" Target="../slideLayouts/slideLayout2.xml"/><Relationship Id="rId2" Type="http://schemas.openxmlformats.org/officeDocument/2006/relationships/tags" Target="../tags/tag624.xml"/><Relationship Id="rId1" Type="http://schemas.openxmlformats.org/officeDocument/2006/relationships/tags" Target="../tags/tag623.xml"/><Relationship Id="rId6" Type="http://schemas.openxmlformats.org/officeDocument/2006/relationships/tags" Target="../tags/tag628.xml"/><Relationship Id="rId5" Type="http://schemas.openxmlformats.org/officeDocument/2006/relationships/tags" Target="../tags/tag627.xml"/><Relationship Id="rId4" Type="http://schemas.openxmlformats.org/officeDocument/2006/relationships/tags" Target="../tags/tag626.xml"/></Relationships>
</file>

<file path=ppt/slides/_rels/slide22.xml.rels><?xml version="1.0" encoding="UTF-8" standalone="yes"?>
<Relationships xmlns="http://schemas.openxmlformats.org/package/2006/relationships"><Relationship Id="rId3" Type="http://schemas.openxmlformats.org/officeDocument/2006/relationships/tags" Target="../tags/tag631.xml"/><Relationship Id="rId7" Type="http://schemas.openxmlformats.org/officeDocument/2006/relationships/image" Target="../media/image5.png"/><Relationship Id="rId2" Type="http://schemas.openxmlformats.org/officeDocument/2006/relationships/tags" Target="../tags/tag630.xml"/><Relationship Id="rId1" Type="http://schemas.openxmlformats.org/officeDocument/2006/relationships/tags" Target="../tags/tag629.xml"/><Relationship Id="rId6" Type="http://schemas.openxmlformats.org/officeDocument/2006/relationships/notesSlide" Target="../notesSlides/notesSlide14.xml"/><Relationship Id="rId5" Type="http://schemas.openxmlformats.org/officeDocument/2006/relationships/slideLayout" Target="../slideLayouts/slideLayout1.xml"/><Relationship Id="rId4" Type="http://schemas.openxmlformats.org/officeDocument/2006/relationships/tags" Target="../tags/tag632.xml"/></Relationships>
</file>

<file path=ppt/slides/_rels/slide23.xml.rels><?xml version="1.0" encoding="UTF-8" standalone="yes"?>
<Relationships xmlns="http://schemas.openxmlformats.org/package/2006/relationships"><Relationship Id="rId8" Type="http://schemas.openxmlformats.org/officeDocument/2006/relationships/tags" Target="../tags/tag640.xml"/><Relationship Id="rId13" Type="http://schemas.openxmlformats.org/officeDocument/2006/relationships/tags" Target="../tags/tag645.xml"/><Relationship Id="rId18" Type="http://schemas.openxmlformats.org/officeDocument/2006/relationships/notesSlide" Target="../notesSlides/notesSlide15.xml"/><Relationship Id="rId3" Type="http://schemas.openxmlformats.org/officeDocument/2006/relationships/tags" Target="../tags/tag635.xml"/><Relationship Id="rId21" Type="http://schemas.openxmlformats.org/officeDocument/2006/relationships/image" Target="../media/image56.emf"/><Relationship Id="rId7" Type="http://schemas.openxmlformats.org/officeDocument/2006/relationships/tags" Target="../tags/tag639.xml"/><Relationship Id="rId12" Type="http://schemas.openxmlformats.org/officeDocument/2006/relationships/tags" Target="../tags/tag644.xml"/><Relationship Id="rId17" Type="http://schemas.openxmlformats.org/officeDocument/2006/relationships/slideLayout" Target="../slideLayouts/slideLayout6.xml"/><Relationship Id="rId2" Type="http://schemas.openxmlformats.org/officeDocument/2006/relationships/tags" Target="../tags/tag634.xml"/><Relationship Id="rId16" Type="http://schemas.openxmlformats.org/officeDocument/2006/relationships/tags" Target="../tags/tag648.xml"/><Relationship Id="rId20" Type="http://schemas.openxmlformats.org/officeDocument/2006/relationships/image" Target="../media/image55.emf"/><Relationship Id="rId1" Type="http://schemas.openxmlformats.org/officeDocument/2006/relationships/tags" Target="../tags/tag633.xml"/><Relationship Id="rId6" Type="http://schemas.openxmlformats.org/officeDocument/2006/relationships/tags" Target="../tags/tag638.xml"/><Relationship Id="rId11" Type="http://schemas.openxmlformats.org/officeDocument/2006/relationships/tags" Target="../tags/tag643.xml"/><Relationship Id="rId5" Type="http://schemas.openxmlformats.org/officeDocument/2006/relationships/tags" Target="../tags/tag637.xml"/><Relationship Id="rId15" Type="http://schemas.openxmlformats.org/officeDocument/2006/relationships/tags" Target="../tags/tag647.xml"/><Relationship Id="rId23" Type="http://schemas.openxmlformats.org/officeDocument/2006/relationships/image" Target="../media/image58.emf"/><Relationship Id="rId10" Type="http://schemas.openxmlformats.org/officeDocument/2006/relationships/tags" Target="../tags/tag642.xml"/><Relationship Id="rId19" Type="http://schemas.openxmlformats.org/officeDocument/2006/relationships/image" Target="../media/image54.emf"/><Relationship Id="rId4" Type="http://schemas.openxmlformats.org/officeDocument/2006/relationships/tags" Target="../tags/tag636.xml"/><Relationship Id="rId9" Type="http://schemas.openxmlformats.org/officeDocument/2006/relationships/tags" Target="../tags/tag641.xml"/><Relationship Id="rId14" Type="http://schemas.openxmlformats.org/officeDocument/2006/relationships/tags" Target="../tags/tag646.xml"/><Relationship Id="rId22" Type="http://schemas.openxmlformats.org/officeDocument/2006/relationships/image" Target="../media/image57.emf"/></Relationships>
</file>

<file path=ppt/slides/_rels/slide24.xml.rels><?xml version="1.0" encoding="UTF-8" standalone="yes"?>
<Relationships xmlns="http://schemas.openxmlformats.org/package/2006/relationships"><Relationship Id="rId8" Type="http://schemas.openxmlformats.org/officeDocument/2006/relationships/tags" Target="../tags/tag656.xml"/><Relationship Id="rId13" Type="http://schemas.openxmlformats.org/officeDocument/2006/relationships/tags" Target="../tags/tag661.xml"/><Relationship Id="rId18" Type="http://schemas.openxmlformats.org/officeDocument/2006/relationships/slideLayout" Target="../slideLayouts/slideLayout6.xml"/><Relationship Id="rId3" Type="http://schemas.openxmlformats.org/officeDocument/2006/relationships/tags" Target="../tags/tag651.xml"/><Relationship Id="rId21" Type="http://schemas.openxmlformats.org/officeDocument/2006/relationships/image" Target="../media/image60.emf"/><Relationship Id="rId7" Type="http://schemas.openxmlformats.org/officeDocument/2006/relationships/tags" Target="../tags/tag655.xml"/><Relationship Id="rId12" Type="http://schemas.openxmlformats.org/officeDocument/2006/relationships/tags" Target="../tags/tag660.xml"/><Relationship Id="rId17" Type="http://schemas.openxmlformats.org/officeDocument/2006/relationships/tags" Target="../tags/tag665.xml"/><Relationship Id="rId2" Type="http://schemas.openxmlformats.org/officeDocument/2006/relationships/tags" Target="../tags/tag650.xml"/><Relationship Id="rId16" Type="http://schemas.openxmlformats.org/officeDocument/2006/relationships/tags" Target="../tags/tag664.xml"/><Relationship Id="rId20" Type="http://schemas.openxmlformats.org/officeDocument/2006/relationships/image" Target="../media/image59.emf"/><Relationship Id="rId1" Type="http://schemas.openxmlformats.org/officeDocument/2006/relationships/tags" Target="../tags/tag649.xml"/><Relationship Id="rId6" Type="http://schemas.openxmlformats.org/officeDocument/2006/relationships/tags" Target="../tags/tag654.xml"/><Relationship Id="rId11" Type="http://schemas.openxmlformats.org/officeDocument/2006/relationships/tags" Target="../tags/tag659.xml"/><Relationship Id="rId24" Type="http://schemas.openxmlformats.org/officeDocument/2006/relationships/image" Target="../media/image63.emf"/><Relationship Id="rId5" Type="http://schemas.openxmlformats.org/officeDocument/2006/relationships/tags" Target="../tags/tag653.xml"/><Relationship Id="rId15" Type="http://schemas.openxmlformats.org/officeDocument/2006/relationships/tags" Target="../tags/tag663.xml"/><Relationship Id="rId23" Type="http://schemas.openxmlformats.org/officeDocument/2006/relationships/image" Target="../media/image62.emf"/><Relationship Id="rId10" Type="http://schemas.openxmlformats.org/officeDocument/2006/relationships/tags" Target="../tags/tag658.xml"/><Relationship Id="rId19" Type="http://schemas.openxmlformats.org/officeDocument/2006/relationships/notesSlide" Target="../notesSlides/notesSlide16.xml"/><Relationship Id="rId4" Type="http://schemas.openxmlformats.org/officeDocument/2006/relationships/tags" Target="../tags/tag652.xml"/><Relationship Id="rId9" Type="http://schemas.openxmlformats.org/officeDocument/2006/relationships/tags" Target="../tags/tag657.xml"/><Relationship Id="rId14" Type="http://schemas.openxmlformats.org/officeDocument/2006/relationships/tags" Target="../tags/tag662.xml"/><Relationship Id="rId22" Type="http://schemas.openxmlformats.org/officeDocument/2006/relationships/image" Target="../media/image61.emf"/></Relationships>
</file>

<file path=ppt/slides/_rels/slide25.xml.rels><?xml version="1.0" encoding="UTF-8" standalone="yes"?>
<Relationships xmlns="http://schemas.openxmlformats.org/package/2006/relationships"><Relationship Id="rId8" Type="http://schemas.openxmlformats.org/officeDocument/2006/relationships/tags" Target="../tags/tag673.xml"/><Relationship Id="rId3" Type="http://schemas.openxmlformats.org/officeDocument/2006/relationships/tags" Target="../tags/tag668.xml"/><Relationship Id="rId7" Type="http://schemas.openxmlformats.org/officeDocument/2006/relationships/tags" Target="../tags/tag672.xml"/><Relationship Id="rId2" Type="http://schemas.openxmlformats.org/officeDocument/2006/relationships/tags" Target="../tags/tag667.xml"/><Relationship Id="rId1" Type="http://schemas.openxmlformats.org/officeDocument/2006/relationships/tags" Target="../tags/tag666.xml"/><Relationship Id="rId6" Type="http://schemas.openxmlformats.org/officeDocument/2006/relationships/tags" Target="../tags/tag671.xml"/><Relationship Id="rId11" Type="http://schemas.openxmlformats.org/officeDocument/2006/relationships/image" Target="../media/image64.emf"/><Relationship Id="rId5" Type="http://schemas.openxmlformats.org/officeDocument/2006/relationships/tags" Target="../tags/tag670.xml"/><Relationship Id="rId10" Type="http://schemas.openxmlformats.org/officeDocument/2006/relationships/notesSlide" Target="../notesSlides/notesSlide17.xml"/><Relationship Id="rId4" Type="http://schemas.openxmlformats.org/officeDocument/2006/relationships/tags" Target="../tags/tag669.xml"/><Relationship Id="rId9"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tags" Target="../tags/tag676.xml"/><Relationship Id="rId7" Type="http://schemas.openxmlformats.org/officeDocument/2006/relationships/image" Target="../media/image5.png"/><Relationship Id="rId2" Type="http://schemas.openxmlformats.org/officeDocument/2006/relationships/tags" Target="../tags/tag675.xml"/><Relationship Id="rId1" Type="http://schemas.openxmlformats.org/officeDocument/2006/relationships/tags" Target="../tags/tag674.xml"/><Relationship Id="rId6" Type="http://schemas.openxmlformats.org/officeDocument/2006/relationships/notesSlide" Target="../notesSlides/notesSlide18.xml"/><Relationship Id="rId5" Type="http://schemas.openxmlformats.org/officeDocument/2006/relationships/slideLayout" Target="../slideLayouts/slideLayout1.xml"/><Relationship Id="rId4" Type="http://schemas.openxmlformats.org/officeDocument/2006/relationships/tags" Target="../tags/tag677.xml"/></Relationships>
</file>

<file path=ppt/slides/_rels/slide27.xml.rels><?xml version="1.0" encoding="UTF-8" standalone="yes"?>
<Relationships xmlns="http://schemas.openxmlformats.org/package/2006/relationships"><Relationship Id="rId8" Type="http://schemas.openxmlformats.org/officeDocument/2006/relationships/tags" Target="../tags/tag685.xml"/><Relationship Id="rId13" Type="http://schemas.openxmlformats.org/officeDocument/2006/relationships/tags" Target="../tags/tag690.xml"/><Relationship Id="rId18" Type="http://schemas.openxmlformats.org/officeDocument/2006/relationships/chart" Target="../charts/chart10.xml"/><Relationship Id="rId3" Type="http://schemas.openxmlformats.org/officeDocument/2006/relationships/tags" Target="../tags/tag680.xml"/><Relationship Id="rId7" Type="http://schemas.openxmlformats.org/officeDocument/2006/relationships/tags" Target="../tags/tag684.xml"/><Relationship Id="rId12" Type="http://schemas.openxmlformats.org/officeDocument/2006/relationships/tags" Target="../tags/tag689.xml"/><Relationship Id="rId17" Type="http://schemas.openxmlformats.org/officeDocument/2006/relationships/chart" Target="../charts/chart9.xml"/><Relationship Id="rId2" Type="http://schemas.openxmlformats.org/officeDocument/2006/relationships/tags" Target="../tags/tag679.xml"/><Relationship Id="rId16" Type="http://schemas.openxmlformats.org/officeDocument/2006/relationships/chart" Target="../charts/chart8.xml"/><Relationship Id="rId1" Type="http://schemas.openxmlformats.org/officeDocument/2006/relationships/tags" Target="../tags/tag678.xml"/><Relationship Id="rId6" Type="http://schemas.openxmlformats.org/officeDocument/2006/relationships/tags" Target="../tags/tag683.xml"/><Relationship Id="rId11" Type="http://schemas.openxmlformats.org/officeDocument/2006/relationships/tags" Target="../tags/tag688.xml"/><Relationship Id="rId5" Type="http://schemas.openxmlformats.org/officeDocument/2006/relationships/tags" Target="../tags/tag682.xml"/><Relationship Id="rId15" Type="http://schemas.openxmlformats.org/officeDocument/2006/relationships/notesSlide" Target="../notesSlides/notesSlide19.xml"/><Relationship Id="rId10" Type="http://schemas.openxmlformats.org/officeDocument/2006/relationships/tags" Target="../tags/tag687.xml"/><Relationship Id="rId4" Type="http://schemas.openxmlformats.org/officeDocument/2006/relationships/tags" Target="../tags/tag681.xml"/><Relationship Id="rId9" Type="http://schemas.openxmlformats.org/officeDocument/2006/relationships/tags" Target="../tags/tag686.xml"/><Relationship Id="rId14"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tags" Target="../tags/tag693.xml"/><Relationship Id="rId7" Type="http://schemas.openxmlformats.org/officeDocument/2006/relationships/image" Target="../media/image65.emf"/><Relationship Id="rId2" Type="http://schemas.openxmlformats.org/officeDocument/2006/relationships/tags" Target="../tags/tag692.xml"/><Relationship Id="rId1" Type="http://schemas.openxmlformats.org/officeDocument/2006/relationships/tags" Target="../tags/tag691.xml"/><Relationship Id="rId6" Type="http://schemas.openxmlformats.org/officeDocument/2006/relationships/slideLayout" Target="../slideLayouts/slideLayout7.xml"/><Relationship Id="rId5" Type="http://schemas.openxmlformats.org/officeDocument/2006/relationships/tags" Target="../tags/tag695.xml"/><Relationship Id="rId4" Type="http://schemas.openxmlformats.org/officeDocument/2006/relationships/tags" Target="../tags/tag694.xml"/></Relationships>
</file>

<file path=ppt/slides/_rels/slide29.xml.rels><?xml version="1.0" encoding="UTF-8" standalone="yes"?>
<Relationships xmlns="http://schemas.openxmlformats.org/package/2006/relationships"><Relationship Id="rId3" Type="http://schemas.openxmlformats.org/officeDocument/2006/relationships/tags" Target="../tags/tag698.xml"/><Relationship Id="rId2" Type="http://schemas.openxmlformats.org/officeDocument/2006/relationships/tags" Target="../tags/tag697.xml"/><Relationship Id="rId1" Type="http://schemas.openxmlformats.org/officeDocument/2006/relationships/tags" Target="../tags/tag696.xml"/><Relationship Id="rId5" Type="http://schemas.openxmlformats.org/officeDocument/2006/relationships/slideLayout" Target="../slideLayouts/slideLayout7.xml"/><Relationship Id="rId4" Type="http://schemas.openxmlformats.org/officeDocument/2006/relationships/tags" Target="../tags/tag699.xml"/></Relationships>
</file>

<file path=ppt/slides/_rels/slide3.xml.rels><?xml version="1.0" encoding="UTF-8" standalone="yes"?>
<Relationships xmlns="http://schemas.openxmlformats.org/package/2006/relationships"><Relationship Id="rId3" Type="http://schemas.openxmlformats.org/officeDocument/2006/relationships/tags" Target="../tags/tag77.xml"/><Relationship Id="rId7" Type="http://schemas.openxmlformats.org/officeDocument/2006/relationships/image" Target="../media/image5.png"/><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notesSlide" Target="../notesSlides/notesSlide2.xml"/><Relationship Id="rId5" Type="http://schemas.openxmlformats.org/officeDocument/2006/relationships/slideLayout" Target="../slideLayouts/slideLayout1.xml"/><Relationship Id="rId4" Type="http://schemas.openxmlformats.org/officeDocument/2006/relationships/tags" Target="../tags/tag78.xml"/></Relationships>
</file>

<file path=ppt/slides/_rels/slide30.xml.rels><?xml version="1.0" encoding="UTF-8" standalone="yes"?>
<Relationships xmlns="http://schemas.openxmlformats.org/package/2006/relationships"><Relationship Id="rId8" Type="http://schemas.openxmlformats.org/officeDocument/2006/relationships/notesSlide" Target="../notesSlides/notesSlide20.xml"/><Relationship Id="rId3" Type="http://schemas.openxmlformats.org/officeDocument/2006/relationships/tags" Target="../tags/tag702.xml"/><Relationship Id="rId7" Type="http://schemas.openxmlformats.org/officeDocument/2006/relationships/slideLayout" Target="../slideLayouts/slideLayout2.xml"/><Relationship Id="rId2" Type="http://schemas.openxmlformats.org/officeDocument/2006/relationships/tags" Target="../tags/tag701.xml"/><Relationship Id="rId1" Type="http://schemas.openxmlformats.org/officeDocument/2006/relationships/tags" Target="../tags/tag700.xml"/><Relationship Id="rId6" Type="http://schemas.openxmlformats.org/officeDocument/2006/relationships/tags" Target="../tags/tag705.xml"/><Relationship Id="rId5" Type="http://schemas.openxmlformats.org/officeDocument/2006/relationships/tags" Target="../tags/tag704.xml"/><Relationship Id="rId4" Type="http://schemas.openxmlformats.org/officeDocument/2006/relationships/tags" Target="../tags/tag703.xml"/><Relationship Id="rId9" Type="http://schemas.openxmlformats.org/officeDocument/2006/relationships/image" Target="../media/image66.emf"/></Relationships>
</file>

<file path=ppt/slides/_rels/slide31.xml.rels><?xml version="1.0" encoding="UTF-8" standalone="yes"?>
<Relationships xmlns="http://schemas.openxmlformats.org/package/2006/relationships"><Relationship Id="rId8" Type="http://schemas.openxmlformats.org/officeDocument/2006/relationships/tags" Target="../tags/tag713.xml"/><Relationship Id="rId13" Type="http://schemas.openxmlformats.org/officeDocument/2006/relationships/chart" Target="../charts/chart11.xml"/><Relationship Id="rId3" Type="http://schemas.openxmlformats.org/officeDocument/2006/relationships/tags" Target="../tags/tag708.xml"/><Relationship Id="rId7" Type="http://schemas.openxmlformats.org/officeDocument/2006/relationships/tags" Target="../tags/tag712.xml"/><Relationship Id="rId12" Type="http://schemas.openxmlformats.org/officeDocument/2006/relationships/notesSlide" Target="../notesSlides/notesSlide21.xml"/><Relationship Id="rId2" Type="http://schemas.openxmlformats.org/officeDocument/2006/relationships/tags" Target="../tags/tag707.xml"/><Relationship Id="rId1" Type="http://schemas.openxmlformats.org/officeDocument/2006/relationships/tags" Target="../tags/tag706.xml"/><Relationship Id="rId6" Type="http://schemas.openxmlformats.org/officeDocument/2006/relationships/tags" Target="../tags/tag711.xml"/><Relationship Id="rId11" Type="http://schemas.openxmlformats.org/officeDocument/2006/relationships/slideLayout" Target="../slideLayouts/slideLayout2.xml"/><Relationship Id="rId5" Type="http://schemas.openxmlformats.org/officeDocument/2006/relationships/tags" Target="../tags/tag710.xml"/><Relationship Id="rId15" Type="http://schemas.openxmlformats.org/officeDocument/2006/relationships/chart" Target="../charts/chart13.xml"/><Relationship Id="rId10" Type="http://schemas.openxmlformats.org/officeDocument/2006/relationships/tags" Target="../tags/tag715.xml"/><Relationship Id="rId4" Type="http://schemas.openxmlformats.org/officeDocument/2006/relationships/tags" Target="../tags/tag709.xml"/><Relationship Id="rId9" Type="http://schemas.openxmlformats.org/officeDocument/2006/relationships/tags" Target="../tags/tag714.xml"/><Relationship Id="rId14" Type="http://schemas.openxmlformats.org/officeDocument/2006/relationships/chart" Target="../charts/chart12.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17.xml"/><Relationship Id="rId1" Type="http://schemas.openxmlformats.org/officeDocument/2006/relationships/tags" Target="../tags/tag716.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19.xml"/><Relationship Id="rId1" Type="http://schemas.openxmlformats.org/officeDocument/2006/relationships/tags" Target="../tags/tag718.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720.xml"/></Relationships>
</file>

<file path=ppt/slides/_rels/slide35.xml.rels><?xml version="1.0" encoding="UTF-8" standalone="yes"?>
<Relationships xmlns="http://schemas.openxmlformats.org/package/2006/relationships"><Relationship Id="rId3" Type="http://schemas.openxmlformats.org/officeDocument/2006/relationships/hyperlink" Target="http://www.gray.tv/"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www.gray.tvinc.com/" TargetMode="External"/></Relationships>
</file>

<file path=ppt/slides/_rels/slide4.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5" Type="http://schemas.openxmlformats.org/officeDocument/2006/relationships/notesSlide" Target="../notesSlides/notesSlide3.xml"/><Relationship Id="rId4"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tags" Target="../tags/tag89.xml"/><Relationship Id="rId13" Type="http://schemas.openxmlformats.org/officeDocument/2006/relationships/tags" Target="../tags/tag94.xml"/><Relationship Id="rId18" Type="http://schemas.openxmlformats.org/officeDocument/2006/relationships/image" Target="../media/image6.wmf"/><Relationship Id="rId3" Type="http://schemas.openxmlformats.org/officeDocument/2006/relationships/tags" Target="../tags/tag84.xml"/><Relationship Id="rId21" Type="http://schemas.openxmlformats.org/officeDocument/2006/relationships/image" Target="../media/image9.wmf"/><Relationship Id="rId7" Type="http://schemas.openxmlformats.org/officeDocument/2006/relationships/tags" Target="../tags/tag88.xml"/><Relationship Id="rId12" Type="http://schemas.openxmlformats.org/officeDocument/2006/relationships/tags" Target="../tags/tag93.xml"/><Relationship Id="rId17" Type="http://schemas.openxmlformats.org/officeDocument/2006/relationships/chart" Target="../charts/chart1.xml"/><Relationship Id="rId2" Type="http://schemas.openxmlformats.org/officeDocument/2006/relationships/tags" Target="../tags/tag83.xml"/><Relationship Id="rId16" Type="http://schemas.openxmlformats.org/officeDocument/2006/relationships/notesSlide" Target="../notesSlides/notesSlide4.xml"/><Relationship Id="rId20" Type="http://schemas.openxmlformats.org/officeDocument/2006/relationships/image" Target="../media/image8.wmf"/><Relationship Id="rId1" Type="http://schemas.openxmlformats.org/officeDocument/2006/relationships/tags" Target="../tags/tag82.xml"/><Relationship Id="rId6" Type="http://schemas.openxmlformats.org/officeDocument/2006/relationships/tags" Target="../tags/tag87.xml"/><Relationship Id="rId11" Type="http://schemas.openxmlformats.org/officeDocument/2006/relationships/tags" Target="../tags/tag92.xml"/><Relationship Id="rId5" Type="http://schemas.openxmlformats.org/officeDocument/2006/relationships/tags" Target="../tags/tag86.xml"/><Relationship Id="rId15" Type="http://schemas.openxmlformats.org/officeDocument/2006/relationships/slideLayout" Target="../slideLayouts/slideLayout6.xml"/><Relationship Id="rId10" Type="http://schemas.openxmlformats.org/officeDocument/2006/relationships/tags" Target="../tags/tag91.xml"/><Relationship Id="rId19" Type="http://schemas.openxmlformats.org/officeDocument/2006/relationships/image" Target="../media/image7.wmf"/><Relationship Id="rId4" Type="http://schemas.openxmlformats.org/officeDocument/2006/relationships/tags" Target="../tags/tag85.xml"/><Relationship Id="rId9" Type="http://schemas.openxmlformats.org/officeDocument/2006/relationships/tags" Target="../tags/tag90.xml"/><Relationship Id="rId14" Type="http://schemas.openxmlformats.org/officeDocument/2006/relationships/tags" Target="../tags/tag95.xml"/></Relationships>
</file>

<file path=ppt/slides/_rels/slide6.xml.rels><?xml version="1.0" encoding="UTF-8" standalone="yes"?>
<Relationships xmlns="http://schemas.openxmlformats.org/package/2006/relationships"><Relationship Id="rId117" Type="http://schemas.openxmlformats.org/officeDocument/2006/relationships/tags" Target="../tags/tag212.xml"/><Relationship Id="rId21" Type="http://schemas.openxmlformats.org/officeDocument/2006/relationships/tags" Target="../tags/tag116.xml"/><Relationship Id="rId42" Type="http://schemas.openxmlformats.org/officeDocument/2006/relationships/tags" Target="../tags/tag137.xml"/><Relationship Id="rId63" Type="http://schemas.openxmlformats.org/officeDocument/2006/relationships/tags" Target="../tags/tag158.xml"/><Relationship Id="rId84" Type="http://schemas.openxmlformats.org/officeDocument/2006/relationships/tags" Target="../tags/tag179.xml"/><Relationship Id="rId138" Type="http://schemas.openxmlformats.org/officeDocument/2006/relationships/tags" Target="../tags/tag233.xml"/><Relationship Id="rId159" Type="http://schemas.openxmlformats.org/officeDocument/2006/relationships/tags" Target="../tags/tag254.xml"/><Relationship Id="rId170" Type="http://schemas.openxmlformats.org/officeDocument/2006/relationships/tags" Target="../tags/tag265.xml"/><Relationship Id="rId191" Type="http://schemas.openxmlformats.org/officeDocument/2006/relationships/tags" Target="../tags/tag286.xml"/><Relationship Id="rId205" Type="http://schemas.openxmlformats.org/officeDocument/2006/relationships/tags" Target="../tags/tag300.xml"/><Relationship Id="rId226" Type="http://schemas.openxmlformats.org/officeDocument/2006/relationships/tags" Target="../tags/tag321.xml"/><Relationship Id="rId247" Type="http://schemas.openxmlformats.org/officeDocument/2006/relationships/tags" Target="../tags/tag342.xml"/><Relationship Id="rId107" Type="http://schemas.openxmlformats.org/officeDocument/2006/relationships/tags" Target="../tags/tag202.xml"/><Relationship Id="rId268" Type="http://schemas.openxmlformats.org/officeDocument/2006/relationships/tags" Target="../tags/tag363.xml"/><Relationship Id="rId11" Type="http://schemas.openxmlformats.org/officeDocument/2006/relationships/tags" Target="../tags/tag106.xml"/><Relationship Id="rId32" Type="http://schemas.openxmlformats.org/officeDocument/2006/relationships/tags" Target="../tags/tag127.xml"/><Relationship Id="rId53" Type="http://schemas.openxmlformats.org/officeDocument/2006/relationships/tags" Target="../tags/tag148.xml"/><Relationship Id="rId74" Type="http://schemas.openxmlformats.org/officeDocument/2006/relationships/tags" Target="../tags/tag169.xml"/><Relationship Id="rId128" Type="http://schemas.openxmlformats.org/officeDocument/2006/relationships/tags" Target="../tags/tag223.xml"/><Relationship Id="rId149" Type="http://schemas.openxmlformats.org/officeDocument/2006/relationships/tags" Target="../tags/tag244.xml"/><Relationship Id="rId5" Type="http://schemas.openxmlformats.org/officeDocument/2006/relationships/tags" Target="../tags/tag100.xml"/><Relationship Id="rId95" Type="http://schemas.openxmlformats.org/officeDocument/2006/relationships/tags" Target="../tags/tag190.xml"/><Relationship Id="rId160" Type="http://schemas.openxmlformats.org/officeDocument/2006/relationships/tags" Target="../tags/tag255.xml"/><Relationship Id="rId181" Type="http://schemas.openxmlformats.org/officeDocument/2006/relationships/tags" Target="../tags/tag276.xml"/><Relationship Id="rId216" Type="http://schemas.openxmlformats.org/officeDocument/2006/relationships/tags" Target="../tags/tag311.xml"/><Relationship Id="rId237" Type="http://schemas.openxmlformats.org/officeDocument/2006/relationships/tags" Target="../tags/tag332.xml"/><Relationship Id="rId258" Type="http://schemas.openxmlformats.org/officeDocument/2006/relationships/tags" Target="../tags/tag353.xml"/><Relationship Id="rId279" Type="http://schemas.openxmlformats.org/officeDocument/2006/relationships/tags" Target="../tags/tag374.xml"/><Relationship Id="rId22" Type="http://schemas.openxmlformats.org/officeDocument/2006/relationships/tags" Target="../tags/tag117.xml"/><Relationship Id="rId43" Type="http://schemas.openxmlformats.org/officeDocument/2006/relationships/tags" Target="../tags/tag138.xml"/><Relationship Id="rId64" Type="http://schemas.openxmlformats.org/officeDocument/2006/relationships/tags" Target="../tags/tag159.xml"/><Relationship Id="rId118" Type="http://schemas.openxmlformats.org/officeDocument/2006/relationships/tags" Target="../tags/tag213.xml"/><Relationship Id="rId139" Type="http://schemas.openxmlformats.org/officeDocument/2006/relationships/tags" Target="../tags/tag234.xml"/><Relationship Id="rId85" Type="http://schemas.openxmlformats.org/officeDocument/2006/relationships/tags" Target="../tags/tag180.xml"/><Relationship Id="rId150" Type="http://schemas.openxmlformats.org/officeDocument/2006/relationships/tags" Target="../tags/tag245.xml"/><Relationship Id="rId171" Type="http://schemas.openxmlformats.org/officeDocument/2006/relationships/tags" Target="../tags/tag266.xml"/><Relationship Id="rId192" Type="http://schemas.openxmlformats.org/officeDocument/2006/relationships/tags" Target="../tags/tag287.xml"/><Relationship Id="rId206" Type="http://schemas.openxmlformats.org/officeDocument/2006/relationships/tags" Target="../tags/tag301.xml"/><Relationship Id="rId227" Type="http://schemas.openxmlformats.org/officeDocument/2006/relationships/tags" Target="../tags/tag322.xml"/><Relationship Id="rId248" Type="http://schemas.openxmlformats.org/officeDocument/2006/relationships/tags" Target="../tags/tag343.xml"/><Relationship Id="rId269" Type="http://schemas.openxmlformats.org/officeDocument/2006/relationships/tags" Target="../tags/tag364.xml"/><Relationship Id="rId12" Type="http://schemas.openxmlformats.org/officeDocument/2006/relationships/tags" Target="../tags/tag107.xml"/><Relationship Id="rId33" Type="http://schemas.openxmlformats.org/officeDocument/2006/relationships/tags" Target="../tags/tag128.xml"/><Relationship Id="rId108" Type="http://schemas.openxmlformats.org/officeDocument/2006/relationships/tags" Target="../tags/tag203.xml"/><Relationship Id="rId129" Type="http://schemas.openxmlformats.org/officeDocument/2006/relationships/tags" Target="../tags/tag224.xml"/><Relationship Id="rId280" Type="http://schemas.openxmlformats.org/officeDocument/2006/relationships/tags" Target="../tags/tag375.xml"/><Relationship Id="rId54" Type="http://schemas.openxmlformats.org/officeDocument/2006/relationships/tags" Target="../tags/tag149.xml"/><Relationship Id="rId75" Type="http://schemas.openxmlformats.org/officeDocument/2006/relationships/tags" Target="../tags/tag170.xml"/><Relationship Id="rId96" Type="http://schemas.openxmlformats.org/officeDocument/2006/relationships/tags" Target="../tags/tag191.xml"/><Relationship Id="rId140" Type="http://schemas.openxmlformats.org/officeDocument/2006/relationships/tags" Target="../tags/tag235.xml"/><Relationship Id="rId161" Type="http://schemas.openxmlformats.org/officeDocument/2006/relationships/tags" Target="../tags/tag256.xml"/><Relationship Id="rId182" Type="http://schemas.openxmlformats.org/officeDocument/2006/relationships/tags" Target="../tags/tag277.xml"/><Relationship Id="rId217" Type="http://schemas.openxmlformats.org/officeDocument/2006/relationships/tags" Target="../tags/tag312.xml"/><Relationship Id="rId6" Type="http://schemas.openxmlformats.org/officeDocument/2006/relationships/tags" Target="../tags/tag101.xml"/><Relationship Id="rId238" Type="http://schemas.openxmlformats.org/officeDocument/2006/relationships/tags" Target="../tags/tag333.xml"/><Relationship Id="rId259" Type="http://schemas.openxmlformats.org/officeDocument/2006/relationships/tags" Target="../tags/tag354.xml"/><Relationship Id="rId23" Type="http://schemas.openxmlformats.org/officeDocument/2006/relationships/tags" Target="../tags/tag118.xml"/><Relationship Id="rId119" Type="http://schemas.openxmlformats.org/officeDocument/2006/relationships/tags" Target="../tags/tag214.xml"/><Relationship Id="rId270" Type="http://schemas.openxmlformats.org/officeDocument/2006/relationships/tags" Target="../tags/tag365.xml"/><Relationship Id="rId44" Type="http://schemas.openxmlformats.org/officeDocument/2006/relationships/tags" Target="../tags/tag139.xml"/><Relationship Id="rId65" Type="http://schemas.openxmlformats.org/officeDocument/2006/relationships/tags" Target="../tags/tag160.xml"/><Relationship Id="rId86" Type="http://schemas.openxmlformats.org/officeDocument/2006/relationships/tags" Target="../tags/tag181.xml"/><Relationship Id="rId130" Type="http://schemas.openxmlformats.org/officeDocument/2006/relationships/tags" Target="../tags/tag225.xml"/><Relationship Id="rId151" Type="http://schemas.openxmlformats.org/officeDocument/2006/relationships/tags" Target="../tags/tag246.xml"/><Relationship Id="rId172" Type="http://schemas.openxmlformats.org/officeDocument/2006/relationships/tags" Target="../tags/tag267.xml"/><Relationship Id="rId193" Type="http://schemas.openxmlformats.org/officeDocument/2006/relationships/tags" Target="../tags/tag288.xml"/><Relationship Id="rId207" Type="http://schemas.openxmlformats.org/officeDocument/2006/relationships/tags" Target="../tags/tag302.xml"/><Relationship Id="rId228" Type="http://schemas.openxmlformats.org/officeDocument/2006/relationships/tags" Target="../tags/tag323.xml"/><Relationship Id="rId249" Type="http://schemas.openxmlformats.org/officeDocument/2006/relationships/tags" Target="../tags/tag344.xml"/><Relationship Id="rId13" Type="http://schemas.openxmlformats.org/officeDocument/2006/relationships/tags" Target="../tags/tag108.xml"/><Relationship Id="rId18" Type="http://schemas.openxmlformats.org/officeDocument/2006/relationships/tags" Target="../tags/tag113.xml"/><Relationship Id="rId39" Type="http://schemas.openxmlformats.org/officeDocument/2006/relationships/tags" Target="../tags/tag134.xml"/><Relationship Id="rId109" Type="http://schemas.openxmlformats.org/officeDocument/2006/relationships/tags" Target="../tags/tag204.xml"/><Relationship Id="rId260" Type="http://schemas.openxmlformats.org/officeDocument/2006/relationships/tags" Target="../tags/tag355.xml"/><Relationship Id="rId265" Type="http://schemas.openxmlformats.org/officeDocument/2006/relationships/tags" Target="../tags/tag360.xml"/><Relationship Id="rId281" Type="http://schemas.openxmlformats.org/officeDocument/2006/relationships/tags" Target="../tags/tag376.xml"/><Relationship Id="rId286" Type="http://schemas.openxmlformats.org/officeDocument/2006/relationships/image" Target="../media/image12.wmf"/><Relationship Id="rId34" Type="http://schemas.openxmlformats.org/officeDocument/2006/relationships/tags" Target="../tags/tag129.xml"/><Relationship Id="rId50" Type="http://schemas.openxmlformats.org/officeDocument/2006/relationships/tags" Target="../tags/tag145.xml"/><Relationship Id="rId55" Type="http://schemas.openxmlformats.org/officeDocument/2006/relationships/tags" Target="../tags/tag150.xml"/><Relationship Id="rId76" Type="http://schemas.openxmlformats.org/officeDocument/2006/relationships/tags" Target="../tags/tag171.xml"/><Relationship Id="rId97" Type="http://schemas.openxmlformats.org/officeDocument/2006/relationships/tags" Target="../tags/tag192.xml"/><Relationship Id="rId104" Type="http://schemas.openxmlformats.org/officeDocument/2006/relationships/tags" Target="../tags/tag199.xml"/><Relationship Id="rId120" Type="http://schemas.openxmlformats.org/officeDocument/2006/relationships/tags" Target="../tags/tag215.xml"/><Relationship Id="rId125" Type="http://schemas.openxmlformats.org/officeDocument/2006/relationships/tags" Target="../tags/tag220.xml"/><Relationship Id="rId141" Type="http://schemas.openxmlformats.org/officeDocument/2006/relationships/tags" Target="../tags/tag236.xml"/><Relationship Id="rId146" Type="http://schemas.openxmlformats.org/officeDocument/2006/relationships/tags" Target="../tags/tag241.xml"/><Relationship Id="rId167" Type="http://schemas.openxmlformats.org/officeDocument/2006/relationships/tags" Target="../tags/tag262.xml"/><Relationship Id="rId188" Type="http://schemas.openxmlformats.org/officeDocument/2006/relationships/tags" Target="../tags/tag283.xml"/><Relationship Id="rId7" Type="http://schemas.openxmlformats.org/officeDocument/2006/relationships/tags" Target="../tags/tag102.xml"/><Relationship Id="rId71" Type="http://schemas.openxmlformats.org/officeDocument/2006/relationships/tags" Target="../tags/tag166.xml"/><Relationship Id="rId92" Type="http://schemas.openxmlformats.org/officeDocument/2006/relationships/tags" Target="../tags/tag187.xml"/><Relationship Id="rId162" Type="http://schemas.openxmlformats.org/officeDocument/2006/relationships/tags" Target="../tags/tag257.xml"/><Relationship Id="rId183" Type="http://schemas.openxmlformats.org/officeDocument/2006/relationships/tags" Target="../tags/tag278.xml"/><Relationship Id="rId213" Type="http://schemas.openxmlformats.org/officeDocument/2006/relationships/tags" Target="../tags/tag308.xml"/><Relationship Id="rId218" Type="http://schemas.openxmlformats.org/officeDocument/2006/relationships/tags" Target="../tags/tag313.xml"/><Relationship Id="rId234" Type="http://schemas.openxmlformats.org/officeDocument/2006/relationships/tags" Target="../tags/tag329.xml"/><Relationship Id="rId239" Type="http://schemas.openxmlformats.org/officeDocument/2006/relationships/tags" Target="../tags/tag334.xml"/><Relationship Id="rId2" Type="http://schemas.openxmlformats.org/officeDocument/2006/relationships/tags" Target="../tags/tag97.xml"/><Relationship Id="rId29" Type="http://schemas.openxmlformats.org/officeDocument/2006/relationships/tags" Target="../tags/tag124.xml"/><Relationship Id="rId250" Type="http://schemas.openxmlformats.org/officeDocument/2006/relationships/tags" Target="../tags/tag345.xml"/><Relationship Id="rId255" Type="http://schemas.openxmlformats.org/officeDocument/2006/relationships/tags" Target="../tags/tag350.xml"/><Relationship Id="rId271" Type="http://schemas.openxmlformats.org/officeDocument/2006/relationships/tags" Target="../tags/tag366.xml"/><Relationship Id="rId276" Type="http://schemas.openxmlformats.org/officeDocument/2006/relationships/tags" Target="../tags/tag371.xml"/><Relationship Id="rId24" Type="http://schemas.openxmlformats.org/officeDocument/2006/relationships/tags" Target="../tags/tag119.xml"/><Relationship Id="rId40" Type="http://schemas.openxmlformats.org/officeDocument/2006/relationships/tags" Target="../tags/tag135.xml"/><Relationship Id="rId45" Type="http://schemas.openxmlformats.org/officeDocument/2006/relationships/tags" Target="../tags/tag140.xml"/><Relationship Id="rId66" Type="http://schemas.openxmlformats.org/officeDocument/2006/relationships/tags" Target="../tags/tag161.xml"/><Relationship Id="rId87" Type="http://schemas.openxmlformats.org/officeDocument/2006/relationships/tags" Target="../tags/tag182.xml"/><Relationship Id="rId110" Type="http://schemas.openxmlformats.org/officeDocument/2006/relationships/tags" Target="../tags/tag205.xml"/><Relationship Id="rId115" Type="http://schemas.openxmlformats.org/officeDocument/2006/relationships/tags" Target="../tags/tag210.xml"/><Relationship Id="rId131" Type="http://schemas.openxmlformats.org/officeDocument/2006/relationships/tags" Target="../tags/tag226.xml"/><Relationship Id="rId136" Type="http://schemas.openxmlformats.org/officeDocument/2006/relationships/tags" Target="../tags/tag231.xml"/><Relationship Id="rId157" Type="http://schemas.openxmlformats.org/officeDocument/2006/relationships/tags" Target="../tags/tag252.xml"/><Relationship Id="rId178" Type="http://schemas.openxmlformats.org/officeDocument/2006/relationships/tags" Target="../tags/tag273.xml"/><Relationship Id="rId61" Type="http://schemas.openxmlformats.org/officeDocument/2006/relationships/tags" Target="../tags/tag156.xml"/><Relationship Id="rId82" Type="http://schemas.openxmlformats.org/officeDocument/2006/relationships/tags" Target="../tags/tag177.xml"/><Relationship Id="rId152" Type="http://schemas.openxmlformats.org/officeDocument/2006/relationships/tags" Target="../tags/tag247.xml"/><Relationship Id="rId173" Type="http://schemas.openxmlformats.org/officeDocument/2006/relationships/tags" Target="../tags/tag268.xml"/><Relationship Id="rId194" Type="http://schemas.openxmlformats.org/officeDocument/2006/relationships/tags" Target="../tags/tag289.xml"/><Relationship Id="rId199" Type="http://schemas.openxmlformats.org/officeDocument/2006/relationships/tags" Target="../tags/tag294.xml"/><Relationship Id="rId203" Type="http://schemas.openxmlformats.org/officeDocument/2006/relationships/tags" Target="../tags/tag298.xml"/><Relationship Id="rId208" Type="http://schemas.openxmlformats.org/officeDocument/2006/relationships/tags" Target="../tags/tag303.xml"/><Relationship Id="rId229" Type="http://schemas.openxmlformats.org/officeDocument/2006/relationships/tags" Target="../tags/tag324.xml"/><Relationship Id="rId19" Type="http://schemas.openxmlformats.org/officeDocument/2006/relationships/tags" Target="../tags/tag114.xml"/><Relationship Id="rId224" Type="http://schemas.openxmlformats.org/officeDocument/2006/relationships/tags" Target="../tags/tag319.xml"/><Relationship Id="rId240" Type="http://schemas.openxmlformats.org/officeDocument/2006/relationships/tags" Target="../tags/tag335.xml"/><Relationship Id="rId245" Type="http://schemas.openxmlformats.org/officeDocument/2006/relationships/tags" Target="../tags/tag340.xml"/><Relationship Id="rId261" Type="http://schemas.openxmlformats.org/officeDocument/2006/relationships/tags" Target="../tags/tag356.xml"/><Relationship Id="rId266" Type="http://schemas.openxmlformats.org/officeDocument/2006/relationships/tags" Target="../tags/tag361.xml"/><Relationship Id="rId287" Type="http://schemas.openxmlformats.org/officeDocument/2006/relationships/image" Target="../media/image7.wmf"/><Relationship Id="rId14" Type="http://schemas.openxmlformats.org/officeDocument/2006/relationships/tags" Target="../tags/tag109.xml"/><Relationship Id="rId30" Type="http://schemas.openxmlformats.org/officeDocument/2006/relationships/tags" Target="../tags/tag125.xml"/><Relationship Id="rId35" Type="http://schemas.openxmlformats.org/officeDocument/2006/relationships/tags" Target="../tags/tag130.xml"/><Relationship Id="rId56" Type="http://schemas.openxmlformats.org/officeDocument/2006/relationships/tags" Target="../tags/tag151.xml"/><Relationship Id="rId77" Type="http://schemas.openxmlformats.org/officeDocument/2006/relationships/tags" Target="../tags/tag172.xml"/><Relationship Id="rId100" Type="http://schemas.openxmlformats.org/officeDocument/2006/relationships/tags" Target="../tags/tag195.xml"/><Relationship Id="rId105" Type="http://schemas.openxmlformats.org/officeDocument/2006/relationships/tags" Target="../tags/tag200.xml"/><Relationship Id="rId126" Type="http://schemas.openxmlformats.org/officeDocument/2006/relationships/tags" Target="../tags/tag221.xml"/><Relationship Id="rId147" Type="http://schemas.openxmlformats.org/officeDocument/2006/relationships/tags" Target="../tags/tag242.xml"/><Relationship Id="rId168" Type="http://schemas.openxmlformats.org/officeDocument/2006/relationships/tags" Target="../tags/tag263.xml"/><Relationship Id="rId282" Type="http://schemas.openxmlformats.org/officeDocument/2006/relationships/slideLayout" Target="../slideLayouts/slideLayout6.xml"/><Relationship Id="rId8" Type="http://schemas.openxmlformats.org/officeDocument/2006/relationships/tags" Target="../tags/tag103.xml"/><Relationship Id="rId51" Type="http://schemas.openxmlformats.org/officeDocument/2006/relationships/tags" Target="../tags/tag146.xml"/><Relationship Id="rId72" Type="http://schemas.openxmlformats.org/officeDocument/2006/relationships/tags" Target="../tags/tag167.xml"/><Relationship Id="rId93" Type="http://schemas.openxmlformats.org/officeDocument/2006/relationships/tags" Target="../tags/tag188.xml"/><Relationship Id="rId98" Type="http://schemas.openxmlformats.org/officeDocument/2006/relationships/tags" Target="../tags/tag193.xml"/><Relationship Id="rId121" Type="http://schemas.openxmlformats.org/officeDocument/2006/relationships/tags" Target="../tags/tag216.xml"/><Relationship Id="rId142" Type="http://schemas.openxmlformats.org/officeDocument/2006/relationships/tags" Target="../tags/tag237.xml"/><Relationship Id="rId163" Type="http://schemas.openxmlformats.org/officeDocument/2006/relationships/tags" Target="../tags/tag258.xml"/><Relationship Id="rId184" Type="http://schemas.openxmlformats.org/officeDocument/2006/relationships/tags" Target="../tags/tag279.xml"/><Relationship Id="rId189" Type="http://schemas.openxmlformats.org/officeDocument/2006/relationships/tags" Target="../tags/tag284.xml"/><Relationship Id="rId219" Type="http://schemas.openxmlformats.org/officeDocument/2006/relationships/tags" Target="../tags/tag314.xml"/><Relationship Id="rId3" Type="http://schemas.openxmlformats.org/officeDocument/2006/relationships/tags" Target="../tags/tag98.xml"/><Relationship Id="rId214" Type="http://schemas.openxmlformats.org/officeDocument/2006/relationships/tags" Target="../tags/tag309.xml"/><Relationship Id="rId230" Type="http://schemas.openxmlformats.org/officeDocument/2006/relationships/tags" Target="../tags/tag325.xml"/><Relationship Id="rId235" Type="http://schemas.openxmlformats.org/officeDocument/2006/relationships/tags" Target="../tags/tag330.xml"/><Relationship Id="rId251" Type="http://schemas.openxmlformats.org/officeDocument/2006/relationships/tags" Target="../tags/tag346.xml"/><Relationship Id="rId256" Type="http://schemas.openxmlformats.org/officeDocument/2006/relationships/tags" Target="../tags/tag351.xml"/><Relationship Id="rId277" Type="http://schemas.openxmlformats.org/officeDocument/2006/relationships/tags" Target="../tags/tag372.xml"/><Relationship Id="rId25" Type="http://schemas.openxmlformats.org/officeDocument/2006/relationships/tags" Target="../tags/tag120.xml"/><Relationship Id="rId46" Type="http://schemas.openxmlformats.org/officeDocument/2006/relationships/tags" Target="../tags/tag141.xml"/><Relationship Id="rId67" Type="http://schemas.openxmlformats.org/officeDocument/2006/relationships/tags" Target="../tags/tag162.xml"/><Relationship Id="rId116" Type="http://schemas.openxmlformats.org/officeDocument/2006/relationships/tags" Target="../tags/tag211.xml"/><Relationship Id="rId137" Type="http://schemas.openxmlformats.org/officeDocument/2006/relationships/tags" Target="../tags/tag232.xml"/><Relationship Id="rId158" Type="http://schemas.openxmlformats.org/officeDocument/2006/relationships/tags" Target="../tags/tag253.xml"/><Relationship Id="rId272" Type="http://schemas.openxmlformats.org/officeDocument/2006/relationships/tags" Target="../tags/tag367.xml"/><Relationship Id="rId20" Type="http://schemas.openxmlformats.org/officeDocument/2006/relationships/tags" Target="../tags/tag115.xml"/><Relationship Id="rId41" Type="http://schemas.openxmlformats.org/officeDocument/2006/relationships/tags" Target="../tags/tag136.xml"/><Relationship Id="rId62" Type="http://schemas.openxmlformats.org/officeDocument/2006/relationships/tags" Target="../tags/tag157.xml"/><Relationship Id="rId83" Type="http://schemas.openxmlformats.org/officeDocument/2006/relationships/tags" Target="../tags/tag178.xml"/><Relationship Id="rId88" Type="http://schemas.openxmlformats.org/officeDocument/2006/relationships/tags" Target="../tags/tag183.xml"/><Relationship Id="rId111" Type="http://schemas.openxmlformats.org/officeDocument/2006/relationships/tags" Target="../tags/tag206.xml"/><Relationship Id="rId132" Type="http://schemas.openxmlformats.org/officeDocument/2006/relationships/tags" Target="../tags/tag227.xml"/><Relationship Id="rId153" Type="http://schemas.openxmlformats.org/officeDocument/2006/relationships/tags" Target="../tags/tag248.xml"/><Relationship Id="rId174" Type="http://schemas.openxmlformats.org/officeDocument/2006/relationships/tags" Target="../tags/tag269.xml"/><Relationship Id="rId179" Type="http://schemas.openxmlformats.org/officeDocument/2006/relationships/tags" Target="../tags/tag274.xml"/><Relationship Id="rId195" Type="http://schemas.openxmlformats.org/officeDocument/2006/relationships/tags" Target="../tags/tag290.xml"/><Relationship Id="rId209" Type="http://schemas.openxmlformats.org/officeDocument/2006/relationships/tags" Target="../tags/tag304.xml"/><Relationship Id="rId190" Type="http://schemas.openxmlformats.org/officeDocument/2006/relationships/tags" Target="../tags/tag285.xml"/><Relationship Id="rId204" Type="http://schemas.openxmlformats.org/officeDocument/2006/relationships/tags" Target="../tags/tag299.xml"/><Relationship Id="rId220" Type="http://schemas.openxmlformats.org/officeDocument/2006/relationships/tags" Target="../tags/tag315.xml"/><Relationship Id="rId225" Type="http://schemas.openxmlformats.org/officeDocument/2006/relationships/tags" Target="../tags/tag320.xml"/><Relationship Id="rId241" Type="http://schemas.openxmlformats.org/officeDocument/2006/relationships/tags" Target="../tags/tag336.xml"/><Relationship Id="rId246" Type="http://schemas.openxmlformats.org/officeDocument/2006/relationships/tags" Target="../tags/tag341.xml"/><Relationship Id="rId267" Type="http://schemas.openxmlformats.org/officeDocument/2006/relationships/tags" Target="../tags/tag362.xml"/><Relationship Id="rId288" Type="http://schemas.openxmlformats.org/officeDocument/2006/relationships/image" Target="../media/image13.png"/><Relationship Id="rId15" Type="http://schemas.openxmlformats.org/officeDocument/2006/relationships/tags" Target="../tags/tag110.xml"/><Relationship Id="rId36" Type="http://schemas.openxmlformats.org/officeDocument/2006/relationships/tags" Target="../tags/tag131.xml"/><Relationship Id="rId57" Type="http://schemas.openxmlformats.org/officeDocument/2006/relationships/tags" Target="../tags/tag152.xml"/><Relationship Id="rId106" Type="http://schemas.openxmlformats.org/officeDocument/2006/relationships/tags" Target="../tags/tag201.xml"/><Relationship Id="rId127" Type="http://schemas.openxmlformats.org/officeDocument/2006/relationships/tags" Target="../tags/tag222.xml"/><Relationship Id="rId262" Type="http://schemas.openxmlformats.org/officeDocument/2006/relationships/tags" Target="../tags/tag357.xml"/><Relationship Id="rId283" Type="http://schemas.openxmlformats.org/officeDocument/2006/relationships/notesSlide" Target="../notesSlides/notesSlide5.xml"/><Relationship Id="rId10" Type="http://schemas.openxmlformats.org/officeDocument/2006/relationships/tags" Target="../tags/tag105.xml"/><Relationship Id="rId31" Type="http://schemas.openxmlformats.org/officeDocument/2006/relationships/tags" Target="../tags/tag126.xml"/><Relationship Id="rId52" Type="http://schemas.openxmlformats.org/officeDocument/2006/relationships/tags" Target="../tags/tag147.xml"/><Relationship Id="rId73" Type="http://schemas.openxmlformats.org/officeDocument/2006/relationships/tags" Target="../tags/tag168.xml"/><Relationship Id="rId78" Type="http://schemas.openxmlformats.org/officeDocument/2006/relationships/tags" Target="../tags/tag173.xml"/><Relationship Id="rId94" Type="http://schemas.openxmlformats.org/officeDocument/2006/relationships/tags" Target="../tags/tag189.xml"/><Relationship Id="rId99" Type="http://schemas.openxmlformats.org/officeDocument/2006/relationships/tags" Target="../tags/tag194.xml"/><Relationship Id="rId101" Type="http://schemas.openxmlformats.org/officeDocument/2006/relationships/tags" Target="../tags/tag196.xml"/><Relationship Id="rId122" Type="http://schemas.openxmlformats.org/officeDocument/2006/relationships/tags" Target="../tags/tag217.xml"/><Relationship Id="rId143" Type="http://schemas.openxmlformats.org/officeDocument/2006/relationships/tags" Target="../tags/tag238.xml"/><Relationship Id="rId148" Type="http://schemas.openxmlformats.org/officeDocument/2006/relationships/tags" Target="../tags/tag243.xml"/><Relationship Id="rId164" Type="http://schemas.openxmlformats.org/officeDocument/2006/relationships/tags" Target="../tags/tag259.xml"/><Relationship Id="rId169" Type="http://schemas.openxmlformats.org/officeDocument/2006/relationships/tags" Target="../tags/tag264.xml"/><Relationship Id="rId185" Type="http://schemas.openxmlformats.org/officeDocument/2006/relationships/tags" Target="../tags/tag280.xml"/><Relationship Id="rId4" Type="http://schemas.openxmlformats.org/officeDocument/2006/relationships/tags" Target="../tags/tag99.xml"/><Relationship Id="rId9" Type="http://schemas.openxmlformats.org/officeDocument/2006/relationships/tags" Target="../tags/tag104.xml"/><Relationship Id="rId180" Type="http://schemas.openxmlformats.org/officeDocument/2006/relationships/tags" Target="../tags/tag275.xml"/><Relationship Id="rId210" Type="http://schemas.openxmlformats.org/officeDocument/2006/relationships/tags" Target="../tags/tag305.xml"/><Relationship Id="rId215" Type="http://schemas.openxmlformats.org/officeDocument/2006/relationships/tags" Target="../tags/tag310.xml"/><Relationship Id="rId236" Type="http://schemas.openxmlformats.org/officeDocument/2006/relationships/tags" Target="../tags/tag331.xml"/><Relationship Id="rId257" Type="http://schemas.openxmlformats.org/officeDocument/2006/relationships/tags" Target="../tags/tag352.xml"/><Relationship Id="rId278" Type="http://schemas.openxmlformats.org/officeDocument/2006/relationships/tags" Target="../tags/tag373.xml"/><Relationship Id="rId26" Type="http://schemas.openxmlformats.org/officeDocument/2006/relationships/tags" Target="../tags/tag121.xml"/><Relationship Id="rId231" Type="http://schemas.openxmlformats.org/officeDocument/2006/relationships/tags" Target="../tags/tag326.xml"/><Relationship Id="rId252" Type="http://schemas.openxmlformats.org/officeDocument/2006/relationships/tags" Target="../tags/tag347.xml"/><Relationship Id="rId273" Type="http://schemas.openxmlformats.org/officeDocument/2006/relationships/tags" Target="../tags/tag368.xml"/><Relationship Id="rId47" Type="http://schemas.openxmlformats.org/officeDocument/2006/relationships/tags" Target="../tags/tag142.xml"/><Relationship Id="rId68" Type="http://schemas.openxmlformats.org/officeDocument/2006/relationships/tags" Target="../tags/tag163.xml"/><Relationship Id="rId89" Type="http://schemas.openxmlformats.org/officeDocument/2006/relationships/tags" Target="../tags/tag184.xml"/><Relationship Id="rId112" Type="http://schemas.openxmlformats.org/officeDocument/2006/relationships/tags" Target="../tags/tag207.xml"/><Relationship Id="rId133" Type="http://schemas.openxmlformats.org/officeDocument/2006/relationships/tags" Target="../tags/tag228.xml"/><Relationship Id="rId154" Type="http://schemas.openxmlformats.org/officeDocument/2006/relationships/tags" Target="../tags/tag249.xml"/><Relationship Id="rId175" Type="http://schemas.openxmlformats.org/officeDocument/2006/relationships/tags" Target="../tags/tag270.xml"/><Relationship Id="rId196" Type="http://schemas.openxmlformats.org/officeDocument/2006/relationships/tags" Target="../tags/tag291.xml"/><Relationship Id="rId200" Type="http://schemas.openxmlformats.org/officeDocument/2006/relationships/tags" Target="../tags/tag295.xml"/><Relationship Id="rId16" Type="http://schemas.openxmlformats.org/officeDocument/2006/relationships/tags" Target="../tags/tag111.xml"/><Relationship Id="rId221" Type="http://schemas.openxmlformats.org/officeDocument/2006/relationships/tags" Target="../tags/tag316.xml"/><Relationship Id="rId242" Type="http://schemas.openxmlformats.org/officeDocument/2006/relationships/tags" Target="../tags/tag337.xml"/><Relationship Id="rId263" Type="http://schemas.openxmlformats.org/officeDocument/2006/relationships/tags" Target="../tags/tag358.xml"/><Relationship Id="rId284" Type="http://schemas.openxmlformats.org/officeDocument/2006/relationships/image" Target="../media/image10.wmf"/><Relationship Id="rId37" Type="http://schemas.openxmlformats.org/officeDocument/2006/relationships/tags" Target="../tags/tag132.xml"/><Relationship Id="rId58" Type="http://schemas.openxmlformats.org/officeDocument/2006/relationships/tags" Target="../tags/tag153.xml"/><Relationship Id="rId79" Type="http://schemas.openxmlformats.org/officeDocument/2006/relationships/tags" Target="../tags/tag174.xml"/><Relationship Id="rId102" Type="http://schemas.openxmlformats.org/officeDocument/2006/relationships/tags" Target="../tags/tag197.xml"/><Relationship Id="rId123" Type="http://schemas.openxmlformats.org/officeDocument/2006/relationships/tags" Target="../tags/tag218.xml"/><Relationship Id="rId144" Type="http://schemas.openxmlformats.org/officeDocument/2006/relationships/tags" Target="../tags/tag239.xml"/><Relationship Id="rId90" Type="http://schemas.openxmlformats.org/officeDocument/2006/relationships/tags" Target="../tags/tag185.xml"/><Relationship Id="rId165" Type="http://schemas.openxmlformats.org/officeDocument/2006/relationships/tags" Target="../tags/tag260.xml"/><Relationship Id="rId186" Type="http://schemas.openxmlformats.org/officeDocument/2006/relationships/tags" Target="../tags/tag281.xml"/><Relationship Id="rId211" Type="http://schemas.openxmlformats.org/officeDocument/2006/relationships/tags" Target="../tags/tag306.xml"/><Relationship Id="rId232" Type="http://schemas.openxmlformats.org/officeDocument/2006/relationships/tags" Target="../tags/tag327.xml"/><Relationship Id="rId253" Type="http://schemas.openxmlformats.org/officeDocument/2006/relationships/tags" Target="../tags/tag348.xml"/><Relationship Id="rId274" Type="http://schemas.openxmlformats.org/officeDocument/2006/relationships/tags" Target="../tags/tag369.xml"/><Relationship Id="rId27" Type="http://schemas.openxmlformats.org/officeDocument/2006/relationships/tags" Target="../tags/tag122.xml"/><Relationship Id="rId48" Type="http://schemas.openxmlformats.org/officeDocument/2006/relationships/tags" Target="../tags/tag143.xml"/><Relationship Id="rId69" Type="http://schemas.openxmlformats.org/officeDocument/2006/relationships/tags" Target="../tags/tag164.xml"/><Relationship Id="rId113" Type="http://schemas.openxmlformats.org/officeDocument/2006/relationships/tags" Target="../tags/tag208.xml"/><Relationship Id="rId134" Type="http://schemas.openxmlformats.org/officeDocument/2006/relationships/tags" Target="../tags/tag229.xml"/><Relationship Id="rId80" Type="http://schemas.openxmlformats.org/officeDocument/2006/relationships/tags" Target="../tags/tag175.xml"/><Relationship Id="rId155" Type="http://schemas.openxmlformats.org/officeDocument/2006/relationships/tags" Target="../tags/tag250.xml"/><Relationship Id="rId176" Type="http://schemas.openxmlformats.org/officeDocument/2006/relationships/tags" Target="../tags/tag271.xml"/><Relationship Id="rId197" Type="http://schemas.openxmlformats.org/officeDocument/2006/relationships/tags" Target="../tags/tag292.xml"/><Relationship Id="rId201" Type="http://schemas.openxmlformats.org/officeDocument/2006/relationships/tags" Target="../tags/tag296.xml"/><Relationship Id="rId222" Type="http://schemas.openxmlformats.org/officeDocument/2006/relationships/tags" Target="../tags/tag317.xml"/><Relationship Id="rId243" Type="http://schemas.openxmlformats.org/officeDocument/2006/relationships/tags" Target="../tags/tag338.xml"/><Relationship Id="rId264" Type="http://schemas.openxmlformats.org/officeDocument/2006/relationships/tags" Target="../tags/tag359.xml"/><Relationship Id="rId285" Type="http://schemas.openxmlformats.org/officeDocument/2006/relationships/image" Target="../media/image11.emf"/><Relationship Id="rId17" Type="http://schemas.openxmlformats.org/officeDocument/2006/relationships/tags" Target="../tags/tag112.xml"/><Relationship Id="rId38" Type="http://schemas.openxmlformats.org/officeDocument/2006/relationships/tags" Target="../tags/tag133.xml"/><Relationship Id="rId59" Type="http://schemas.openxmlformats.org/officeDocument/2006/relationships/tags" Target="../tags/tag154.xml"/><Relationship Id="rId103" Type="http://schemas.openxmlformats.org/officeDocument/2006/relationships/tags" Target="../tags/tag198.xml"/><Relationship Id="rId124" Type="http://schemas.openxmlformats.org/officeDocument/2006/relationships/tags" Target="../tags/tag219.xml"/><Relationship Id="rId70" Type="http://schemas.openxmlformats.org/officeDocument/2006/relationships/tags" Target="../tags/tag165.xml"/><Relationship Id="rId91" Type="http://schemas.openxmlformats.org/officeDocument/2006/relationships/tags" Target="../tags/tag186.xml"/><Relationship Id="rId145" Type="http://schemas.openxmlformats.org/officeDocument/2006/relationships/tags" Target="../tags/tag240.xml"/><Relationship Id="rId166" Type="http://schemas.openxmlformats.org/officeDocument/2006/relationships/tags" Target="../tags/tag261.xml"/><Relationship Id="rId187" Type="http://schemas.openxmlformats.org/officeDocument/2006/relationships/tags" Target="../tags/tag282.xml"/><Relationship Id="rId1" Type="http://schemas.openxmlformats.org/officeDocument/2006/relationships/tags" Target="../tags/tag96.xml"/><Relationship Id="rId212" Type="http://schemas.openxmlformats.org/officeDocument/2006/relationships/tags" Target="../tags/tag307.xml"/><Relationship Id="rId233" Type="http://schemas.openxmlformats.org/officeDocument/2006/relationships/tags" Target="../tags/tag328.xml"/><Relationship Id="rId254" Type="http://schemas.openxmlformats.org/officeDocument/2006/relationships/tags" Target="../tags/tag349.xml"/><Relationship Id="rId28" Type="http://schemas.openxmlformats.org/officeDocument/2006/relationships/tags" Target="../tags/tag123.xml"/><Relationship Id="rId49" Type="http://schemas.openxmlformats.org/officeDocument/2006/relationships/tags" Target="../tags/tag144.xml"/><Relationship Id="rId114" Type="http://schemas.openxmlformats.org/officeDocument/2006/relationships/tags" Target="../tags/tag209.xml"/><Relationship Id="rId275" Type="http://schemas.openxmlformats.org/officeDocument/2006/relationships/tags" Target="../tags/tag370.xml"/><Relationship Id="rId60" Type="http://schemas.openxmlformats.org/officeDocument/2006/relationships/tags" Target="../tags/tag155.xml"/><Relationship Id="rId81" Type="http://schemas.openxmlformats.org/officeDocument/2006/relationships/tags" Target="../tags/tag176.xml"/><Relationship Id="rId135" Type="http://schemas.openxmlformats.org/officeDocument/2006/relationships/tags" Target="../tags/tag230.xml"/><Relationship Id="rId156" Type="http://schemas.openxmlformats.org/officeDocument/2006/relationships/tags" Target="../tags/tag251.xml"/><Relationship Id="rId177" Type="http://schemas.openxmlformats.org/officeDocument/2006/relationships/tags" Target="../tags/tag272.xml"/><Relationship Id="rId198" Type="http://schemas.openxmlformats.org/officeDocument/2006/relationships/tags" Target="../tags/tag293.xml"/><Relationship Id="rId202" Type="http://schemas.openxmlformats.org/officeDocument/2006/relationships/tags" Target="../tags/tag297.xml"/><Relationship Id="rId223" Type="http://schemas.openxmlformats.org/officeDocument/2006/relationships/tags" Target="../tags/tag318.xml"/><Relationship Id="rId244" Type="http://schemas.openxmlformats.org/officeDocument/2006/relationships/tags" Target="../tags/tag33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tags" Target="../tags/tag384.xml"/><Relationship Id="rId13" Type="http://schemas.openxmlformats.org/officeDocument/2006/relationships/tags" Target="../tags/tag389.xml"/><Relationship Id="rId18" Type="http://schemas.openxmlformats.org/officeDocument/2006/relationships/tags" Target="../tags/tag394.xml"/><Relationship Id="rId26" Type="http://schemas.openxmlformats.org/officeDocument/2006/relationships/tags" Target="../tags/tag402.xml"/><Relationship Id="rId3" Type="http://schemas.openxmlformats.org/officeDocument/2006/relationships/tags" Target="../tags/tag379.xml"/><Relationship Id="rId21" Type="http://schemas.openxmlformats.org/officeDocument/2006/relationships/tags" Target="../tags/tag397.xml"/><Relationship Id="rId34" Type="http://schemas.openxmlformats.org/officeDocument/2006/relationships/image" Target="../media/image9.wmf"/><Relationship Id="rId7" Type="http://schemas.openxmlformats.org/officeDocument/2006/relationships/tags" Target="../tags/tag383.xml"/><Relationship Id="rId12" Type="http://schemas.openxmlformats.org/officeDocument/2006/relationships/tags" Target="../tags/tag388.xml"/><Relationship Id="rId17" Type="http://schemas.openxmlformats.org/officeDocument/2006/relationships/tags" Target="../tags/tag393.xml"/><Relationship Id="rId25" Type="http://schemas.openxmlformats.org/officeDocument/2006/relationships/tags" Target="../tags/tag401.xml"/><Relationship Id="rId33" Type="http://schemas.openxmlformats.org/officeDocument/2006/relationships/image" Target="../media/image6.wmf"/><Relationship Id="rId2" Type="http://schemas.openxmlformats.org/officeDocument/2006/relationships/tags" Target="../tags/tag378.xml"/><Relationship Id="rId16" Type="http://schemas.openxmlformats.org/officeDocument/2006/relationships/tags" Target="../tags/tag392.xml"/><Relationship Id="rId20" Type="http://schemas.openxmlformats.org/officeDocument/2006/relationships/tags" Target="../tags/tag396.xml"/><Relationship Id="rId29" Type="http://schemas.openxmlformats.org/officeDocument/2006/relationships/slideLayout" Target="../slideLayouts/slideLayout6.xml"/><Relationship Id="rId1" Type="http://schemas.openxmlformats.org/officeDocument/2006/relationships/tags" Target="../tags/tag377.xml"/><Relationship Id="rId6" Type="http://schemas.openxmlformats.org/officeDocument/2006/relationships/tags" Target="../tags/tag382.xml"/><Relationship Id="rId11" Type="http://schemas.openxmlformats.org/officeDocument/2006/relationships/tags" Target="../tags/tag387.xml"/><Relationship Id="rId24" Type="http://schemas.openxmlformats.org/officeDocument/2006/relationships/tags" Target="../tags/tag400.xml"/><Relationship Id="rId32" Type="http://schemas.openxmlformats.org/officeDocument/2006/relationships/image" Target="../media/image16.emf"/><Relationship Id="rId5" Type="http://schemas.openxmlformats.org/officeDocument/2006/relationships/tags" Target="../tags/tag381.xml"/><Relationship Id="rId15" Type="http://schemas.openxmlformats.org/officeDocument/2006/relationships/tags" Target="../tags/tag391.xml"/><Relationship Id="rId23" Type="http://schemas.openxmlformats.org/officeDocument/2006/relationships/tags" Target="../tags/tag399.xml"/><Relationship Id="rId28" Type="http://schemas.openxmlformats.org/officeDocument/2006/relationships/tags" Target="../tags/tag404.xml"/><Relationship Id="rId10" Type="http://schemas.openxmlformats.org/officeDocument/2006/relationships/tags" Target="../tags/tag386.xml"/><Relationship Id="rId19" Type="http://schemas.openxmlformats.org/officeDocument/2006/relationships/tags" Target="../tags/tag395.xml"/><Relationship Id="rId31" Type="http://schemas.openxmlformats.org/officeDocument/2006/relationships/image" Target="../media/image15.emf"/><Relationship Id="rId4" Type="http://schemas.openxmlformats.org/officeDocument/2006/relationships/tags" Target="../tags/tag380.xml"/><Relationship Id="rId9" Type="http://schemas.openxmlformats.org/officeDocument/2006/relationships/tags" Target="../tags/tag385.xml"/><Relationship Id="rId14" Type="http://schemas.openxmlformats.org/officeDocument/2006/relationships/tags" Target="../tags/tag390.xml"/><Relationship Id="rId22" Type="http://schemas.openxmlformats.org/officeDocument/2006/relationships/tags" Target="../tags/tag398.xml"/><Relationship Id="rId27" Type="http://schemas.openxmlformats.org/officeDocument/2006/relationships/tags" Target="../tags/tag403.xml"/><Relationship Id="rId30" Type="http://schemas.openxmlformats.org/officeDocument/2006/relationships/image" Target="../media/image14.emf"/><Relationship Id="rId35" Type="http://schemas.openxmlformats.org/officeDocument/2006/relationships/image" Target="../media/image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 descr="image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64230" y="4872836"/>
            <a:ext cx="5398770" cy="81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 Box 8"/>
          <p:cNvSpPr txBox="1">
            <a:spLocks noChangeArrowheads="1"/>
          </p:cNvSpPr>
          <p:nvPr>
            <p:custDataLst>
              <p:tags r:id="rId2"/>
            </p:custDataLst>
          </p:nvPr>
        </p:nvSpPr>
        <p:spPr bwMode="auto">
          <a:xfrm>
            <a:off x="2133600" y="2908300"/>
            <a:ext cx="6629400" cy="452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defTabSz="820738" eaLnBrk="0" hangingPunct="0">
              <a:defRPr sz="1600" b="1">
                <a:solidFill>
                  <a:schemeClr val="bg1"/>
                </a:solidFill>
                <a:latin typeface="Arial" charset="0"/>
              </a:defRPr>
            </a:lvl1pPr>
            <a:lvl2pPr marL="742950" indent="-285750" defTabSz="820738" eaLnBrk="0" hangingPunct="0">
              <a:defRPr sz="1600" b="1">
                <a:solidFill>
                  <a:schemeClr val="bg1"/>
                </a:solidFill>
                <a:latin typeface="Arial" charset="0"/>
              </a:defRPr>
            </a:lvl2pPr>
            <a:lvl3pPr marL="1143000" indent="-228600" defTabSz="820738" eaLnBrk="0" hangingPunct="0">
              <a:defRPr sz="1600" b="1">
                <a:solidFill>
                  <a:schemeClr val="bg1"/>
                </a:solidFill>
                <a:latin typeface="Arial" charset="0"/>
              </a:defRPr>
            </a:lvl3pPr>
            <a:lvl4pPr marL="1600200" indent="-228600" defTabSz="820738" eaLnBrk="0" hangingPunct="0">
              <a:defRPr sz="1600" b="1">
                <a:solidFill>
                  <a:schemeClr val="bg1"/>
                </a:solidFill>
                <a:latin typeface="Arial" charset="0"/>
              </a:defRPr>
            </a:lvl4pPr>
            <a:lvl5pPr marL="2057400" indent="-228600" defTabSz="820738" eaLnBrk="0" hangingPunct="0">
              <a:defRPr sz="1600" b="1">
                <a:solidFill>
                  <a:schemeClr val="bg1"/>
                </a:solidFill>
                <a:latin typeface="Arial" charset="0"/>
              </a:defRPr>
            </a:lvl5pPr>
            <a:lvl6pPr marL="2514600" indent="-228600" algn="ctr" defTabSz="820738" eaLnBrk="0" fontAlgn="base" hangingPunct="0">
              <a:spcBef>
                <a:spcPct val="0"/>
              </a:spcBef>
              <a:spcAft>
                <a:spcPct val="0"/>
              </a:spcAft>
              <a:buChar char="•"/>
              <a:defRPr sz="1600" b="1">
                <a:solidFill>
                  <a:schemeClr val="bg1"/>
                </a:solidFill>
                <a:latin typeface="Arial" charset="0"/>
              </a:defRPr>
            </a:lvl6pPr>
            <a:lvl7pPr marL="2971800" indent="-228600" algn="ctr" defTabSz="820738" eaLnBrk="0" fontAlgn="base" hangingPunct="0">
              <a:spcBef>
                <a:spcPct val="0"/>
              </a:spcBef>
              <a:spcAft>
                <a:spcPct val="0"/>
              </a:spcAft>
              <a:buChar char="•"/>
              <a:defRPr sz="1600" b="1">
                <a:solidFill>
                  <a:schemeClr val="bg1"/>
                </a:solidFill>
                <a:latin typeface="Arial" charset="0"/>
              </a:defRPr>
            </a:lvl7pPr>
            <a:lvl8pPr marL="3429000" indent="-228600" algn="ctr" defTabSz="820738" eaLnBrk="0" fontAlgn="base" hangingPunct="0">
              <a:spcBef>
                <a:spcPct val="0"/>
              </a:spcBef>
              <a:spcAft>
                <a:spcPct val="0"/>
              </a:spcAft>
              <a:buChar char="•"/>
              <a:defRPr sz="1600" b="1">
                <a:solidFill>
                  <a:schemeClr val="bg1"/>
                </a:solidFill>
                <a:latin typeface="Arial" charset="0"/>
              </a:defRPr>
            </a:lvl8pPr>
            <a:lvl9pPr marL="3886200" indent="-228600" algn="ctr" defTabSz="820738" eaLnBrk="0" fontAlgn="base" hangingPunct="0">
              <a:spcBef>
                <a:spcPct val="0"/>
              </a:spcBef>
              <a:spcAft>
                <a:spcPct val="0"/>
              </a:spcAft>
              <a:buChar char="•"/>
              <a:defRPr sz="1600" b="1">
                <a:solidFill>
                  <a:schemeClr val="bg1"/>
                </a:solidFill>
                <a:latin typeface="Arial" charset="0"/>
              </a:defRPr>
            </a:lvl9pPr>
          </a:lstStyle>
          <a:p>
            <a:pPr algn="r">
              <a:buFontTx/>
              <a:buNone/>
            </a:pPr>
            <a:r>
              <a:rPr lang="en-US" sz="2400" dirty="0"/>
              <a:t>Investor Presentation</a:t>
            </a:r>
          </a:p>
        </p:txBody>
      </p:sp>
      <p:sp>
        <p:nvSpPr>
          <p:cNvPr id="30724" name="Text Box 8"/>
          <p:cNvSpPr txBox="1">
            <a:spLocks noChangeArrowheads="1"/>
          </p:cNvSpPr>
          <p:nvPr>
            <p:custDataLst>
              <p:tags r:id="rId3"/>
            </p:custDataLst>
          </p:nvPr>
        </p:nvSpPr>
        <p:spPr bwMode="auto">
          <a:xfrm>
            <a:off x="2133600" y="3346450"/>
            <a:ext cx="6629400" cy="421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defTabSz="820738" eaLnBrk="0" hangingPunct="0">
              <a:defRPr sz="1600" b="1">
                <a:solidFill>
                  <a:schemeClr val="bg1"/>
                </a:solidFill>
                <a:latin typeface="Arial" charset="0"/>
              </a:defRPr>
            </a:lvl1pPr>
            <a:lvl2pPr marL="742950" indent="-285750" defTabSz="820738" eaLnBrk="0" hangingPunct="0">
              <a:defRPr sz="1600" b="1">
                <a:solidFill>
                  <a:schemeClr val="bg1"/>
                </a:solidFill>
                <a:latin typeface="Arial" charset="0"/>
              </a:defRPr>
            </a:lvl2pPr>
            <a:lvl3pPr marL="1143000" indent="-228600" defTabSz="820738" eaLnBrk="0" hangingPunct="0">
              <a:defRPr sz="1600" b="1">
                <a:solidFill>
                  <a:schemeClr val="bg1"/>
                </a:solidFill>
                <a:latin typeface="Arial" charset="0"/>
              </a:defRPr>
            </a:lvl3pPr>
            <a:lvl4pPr marL="1600200" indent="-228600" defTabSz="820738" eaLnBrk="0" hangingPunct="0">
              <a:defRPr sz="1600" b="1">
                <a:solidFill>
                  <a:schemeClr val="bg1"/>
                </a:solidFill>
                <a:latin typeface="Arial" charset="0"/>
              </a:defRPr>
            </a:lvl4pPr>
            <a:lvl5pPr marL="2057400" indent="-228600" defTabSz="820738" eaLnBrk="0" hangingPunct="0">
              <a:defRPr sz="1600" b="1">
                <a:solidFill>
                  <a:schemeClr val="bg1"/>
                </a:solidFill>
                <a:latin typeface="Arial" charset="0"/>
              </a:defRPr>
            </a:lvl5pPr>
            <a:lvl6pPr marL="2514600" indent="-228600" algn="ctr" defTabSz="820738" eaLnBrk="0" fontAlgn="base" hangingPunct="0">
              <a:spcBef>
                <a:spcPct val="0"/>
              </a:spcBef>
              <a:spcAft>
                <a:spcPct val="0"/>
              </a:spcAft>
              <a:buChar char="•"/>
              <a:defRPr sz="1600" b="1">
                <a:solidFill>
                  <a:schemeClr val="bg1"/>
                </a:solidFill>
                <a:latin typeface="Arial" charset="0"/>
              </a:defRPr>
            </a:lvl6pPr>
            <a:lvl7pPr marL="2971800" indent="-228600" algn="ctr" defTabSz="820738" eaLnBrk="0" fontAlgn="base" hangingPunct="0">
              <a:spcBef>
                <a:spcPct val="0"/>
              </a:spcBef>
              <a:spcAft>
                <a:spcPct val="0"/>
              </a:spcAft>
              <a:buChar char="•"/>
              <a:defRPr sz="1600" b="1">
                <a:solidFill>
                  <a:schemeClr val="bg1"/>
                </a:solidFill>
                <a:latin typeface="Arial" charset="0"/>
              </a:defRPr>
            </a:lvl7pPr>
            <a:lvl8pPr marL="3429000" indent="-228600" algn="ctr" defTabSz="820738" eaLnBrk="0" fontAlgn="base" hangingPunct="0">
              <a:spcBef>
                <a:spcPct val="0"/>
              </a:spcBef>
              <a:spcAft>
                <a:spcPct val="0"/>
              </a:spcAft>
              <a:buChar char="•"/>
              <a:defRPr sz="1600" b="1">
                <a:solidFill>
                  <a:schemeClr val="bg1"/>
                </a:solidFill>
                <a:latin typeface="Arial" charset="0"/>
              </a:defRPr>
            </a:lvl8pPr>
            <a:lvl9pPr marL="3886200" indent="-228600" algn="ctr" defTabSz="820738" eaLnBrk="0" fontAlgn="base" hangingPunct="0">
              <a:spcBef>
                <a:spcPct val="0"/>
              </a:spcBef>
              <a:spcAft>
                <a:spcPct val="0"/>
              </a:spcAft>
              <a:buChar char="•"/>
              <a:defRPr sz="1600" b="1">
                <a:solidFill>
                  <a:schemeClr val="bg1"/>
                </a:solidFill>
                <a:latin typeface="Arial" charset="0"/>
              </a:defRPr>
            </a:lvl9pPr>
          </a:lstStyle>
          <a:p>
            <a:pPr algn="r">
              <a:buFontTx/>
              <a:buNone/>
            </a:pPr>
            <a:r>
              <a:rPr lang="en-US" sz="1100" b="0" dirty="0" smtClean="0"/>
              <a:t>Historical Financial Data as of June 30, 2</a:t>
            </a:r>
          </a:p>
          <a:p>
            <a:pPr algn="r">
              <a:buFontTx/>
              <a:buNone/>
            </a:pPr>
            <a:r>
              <a:rPr lang="en-US" sz="1100" b="0" dirty="0" smtClean="0"/>
              <a:t>Select Other Data as of September, 2013</a:t>
            </a:r>
            <a:endParaRPr lang="en-US" sz="1100" b="0" dirty="0"/>
          </a:p>
        </p:txBody>
      </p:sp>
      <p:sp>
        <p:nvSpPr>
          <p:cNvPr id="4" name="Title 3"/>
          <p:cNvSpPr>
            <a:spLocks noGrp="1"/>
          </p:cNvSpPr>
          <p:nvPr>
            <p:ph type="ctrTitle"/>
          </p:nvPr>
        </p:nvSpPr>
        <p:spPr>
          <a:xfrm>
            <a:off x="3937837" y="3003853"/>
            <a:ext cx="4825314" cy="821523"/>
          </a:xfrm>
        </p:spPr>
        <p:txBody>
          <a:bodyPr/>
          <a:lstStyle/>
          <a:p>
            <a:r>
              <a:rPr lang="en-US" dirty="0" smtClean="0">
                <a:solidFill>
                  <a:schemeClr val="tx1"/>
                </a:solidFill>
              </a:rPr>
              <a:t>NYSE: GTN</a:t>
            </a:r>
            <a:br>
              <a:rPr lang="en-US" dirty="0" smtClean="0">
                <a:solidFill>
                  <a:schemeClr val="tx1"/>
                </a:solidFill>
              </a:rPr>
            </a:br>
            <a:r>
              <a:rPr lang="en-US" dirty="0" smtClean="0">
                <a:solidFill>
                  <a:schemeClr val="tx1"/>
                </a:solidFill>
              </a:rPr>
              <a:t>Investor Presentation</a:t>
            </a:r>
            <a:endParaRPr lang="en-US" dirty="0">
              <a:solidFill>
                <a:schemeClr val="tx1"/>
              </a:solidFill>
            </a:endParaRPr>
          </a:p>
        </p:txBody>
      </p:sp>
      <p:sp>
        <p:nvSpPr>
          <p:cNvPr id="5" name="Subtitle 4"/>
          <p:cNvSpPr>
            <a:spLocks noGrp="1"/>
          </p:cNvSpPr>
          <p:nvPr>
            <p:ph type="subTitle" idx="1"/>
          </p:nvPr>
        </p:nvSpPr>
        <p:spPr>
          <a:xfrm>
            <a:off x="1794298" y="3898900"/>
            <a:ext cx="6968701" cy="632241"/>
          </a:xfrm>
        </p:spPr>
        <p:txBody>
          <a:bodyPr/>
          <a:lstStyle/>
          <a:p>
            <a:r>
              <a:rPr lang="en-US" dirty="0" smtClean="0">
                <a:solidFill>
                  <a:schemeClr val="tx1"/>
                </a:solidFill>
              </a:rPr>
              <a:t>Historical Financial Data as of </a:t>
            </a:r>
            <a:r>
              <a:rPr lang="en-US" dirty="0" smtClean="0"/>
              <a:t>September</a:t>
            </a:r>
            <a:r>
              <a:rPr lang="en-US" dirty="0" smtClean="0">
                <a:solidFill>
                  <a:schemeClr val="tx1"/>
                </a:solidFill>
              </a:rPr>
              <a:t> 30, 2013</a:t>
            </a:r>
          </a:p>
          <a:p>
            <a:r>
              <a:rPr lang="en-US" dirty="0" smtClean="0">
                <a:solidFill>
                  <a:schemeClr val="tx1"/>
                </a:solidFill>
              </a:rPr>
              <a:t>Select Other Data as of </a:t>
            </a:r>
            <a:r>
              <a:rPr lang="en-US" dirty="0" smtClean="0"/>
              <a:t>November 1,</a:t>
            </a:r>
            <a:r>
              <a:rPr lang="en-US" dirty="0" smtClean="0">
                <a:solidFill>
                  <a:schemeClr val="tx1"/>
                </a:solidFill>
              </a:rPr>
              <a:t> 2013</a:t>
            </a:r>
            <a:endParaRPr lang="en-US" dirty="0">
              <a:solidFill>
                <a:schemeClr val="tx1"/>
              </a:solidFill>
            </a:endParaRPr>
          </a:p>
        </p:txBody>
      </p:sp>
    </p:spTree>
    <p:custDataLst>
      <p:tags r:id="rId1"/>
    </p:custDataLst>
    <p:extLst>
      <p:ext uri="{BB962C8B-B14F-4D97-AF65-F5344CB8AC3E}">
        <p14:creationId xmlns:p14="http://schemas.microsoft.com/office/powerpoint/2010/main" val="7081229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custDataLst>
              <p:tags r:id="rId3"/>
            </p:custDataLst>
            <p:extLst>
              <p:ext uri="{D42A27DB-BD31-4B8C-83A1-F6EECF244321}">
                <p14:modId xmlns:p14="http://schemas.microsoft.com/office/powerpoint/2010/main" val="2972102632"/>
              </p:ext>
            </p:extLst>
          </p:nvPr>
        </p:nvGraphicFramePr>
        <p:xfrm>
          <a:off x="5794375" y="1915012"/>
          <a:ext cx="2978150" cy="1950834"/>
        </p:xfrm>
        <a:graphic>
          <a:graphicData uri="http://schemas.openxmlformats.org/presentationml/2006/ole">
            <mc:AlternateContent xmlns:mc="http://schemas.openxmlformats.org/markup-compatibility/2006">
              <mc:Choice xmlns:v="urn:schemas-microsoft-com:vml" Requires="v">
                <p:oleObj spid="_x0000_s41666" name="Chart" r:id="rId21" imgW="3095743" imgH="2028803" progId="MSGraph.Chart.8">
                  <p:embed followColorScheme="full"/>
                </p:oleObj>
              </mc:Choice>
              <mc:Fallback>
                <p:oleObj name="Chart" r:id="rId21" imgW="3095743" imgH="2028803" progId="MSGraph.Chart.8">
                  <p:embed followColorScheme="full"/>
                  <p:pic>
                    <p:nvPicPr>
                      <p:cNvPr id="0" name=""/>
                      <p:cNvPicPr>
                        <a:picLocks noChangeAspect="1" noChangeArrowheads="1"/>
                      </p:cNvPicPr>
                      <p:nvPr/>
                    </p:nvPicPr>
                    <p:blipFill>
                      <a:blip r:embed="rId22"/>
                      <a:srcRect/>
                      <a:stretch>
                        <a:fillRect/>
                      </a:stretch>
                    </p:blipFill>
                    <p:spPr bwMode="auto">
                      <a:xfrm>
                        <a:off x="5794375" y="1915012"/>
                        <a:ext cx="2978150" cy="19508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14" name="Rectangle 2"/>
          <p:cNvSpPr>
            <a:spLocks noChangeArrowheads="1"/>
          </p:cNvSpPr>
          <p:nvPr>
            <p:custDataLst>
              <p:tags r:id="rId4"/>
            </p:custDataLst>
          </p:nvPr>
        </p:nvSpPr>
        <p:spPr bwMode="gray">
          <a:xfrm>
            <a:off x="2544763" y="1425575"/>
            <a:ext cx="3036887" cy="365125"/>
          </a:xfrm>
          <a:prstGeom prst="rect">
            <a:avLst/>
          </a:prstGeom>
          <a:solidFill>
            <a:schemeClr val="accent1"/>
          </a:solidFill>
          <a:ln>
            <a:noFill/>
          </a:ln>
          <a:effectLst/>
          <a:extLst>
            <a:ext uri="{91240B29-F687-4F45-9708-019B960494DF}">
              <a14:hiddenLine xmlns:a14="http://schemas.microsoft.com/office/drawing/2010/main" w="127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lstStyle/>
          <a:p>
            <a:pPr>
              <a:buFontTx/>
              <a:buNone/>
            </a:pPr>
            <a:r>
              <a:rPr lang="en-US" sz="1000" dirty="0"/>
              <a:t>National Average vs. Gray</a:t>
            </a:r>
            <a:br>
              <a:rPr lang="en-US" sz="1000" dirty="0"/>
            </a:br>
            <a:r>
              <a:rPr lang="en-US" sz="1000" dirty="0"/>
              <a:t>November </a:t>
            </a:r>
            <a:r>
              <a:rPr lang="en-US" sz="1000" dirty="0" smtClean="0"/>
              <a:t>’12 </a:t>
            </a:r>
            <a:r>
              <a:rPr lang="en-US" sz="1000" dirty="0"/>
              <a:t>Household Share</a:t>
            </a:r>
          </a:p>
        </p:txBody>
      </p:sp>
      <p:sp>
        <p:nvSpPr>
          <p:cNvPr id="13315" name="Rectangle 3"/>
          <p:cNvSpPr>
            <a:spLocks noGrp="1" noChangeArrowheads="1"/>
          </p:cNvSpPr>
          <p:nvPr>
            <p:ph type="title"/>
            <p:custDataLst>
              <p:tags r:id="rId5"/>
            </p:custDataLst>
          </p:nvPr>
        </p:nvSpPr>
        <p:spPr>
          <a:xfrm>
            <a:off x="473075" y="255632"/>
            <a:ext cx="6911975" cy="698412"/>
          </a:xfrm>
        </p:spPr>
        <p:txBody>
          <a:bodyPr/>
          <a:lstStyle/>
          <a:p>
            <a:r>
              <a:rPr lang="en-US" dirty="0" smtClean="0"/>
              <a:t>Gray’s Stations Dominate Local News </a:t>
            </a:r>
            <a:br>
              <a:rPr lang="en-US" dirty="0" smtClean="0"/>
            </a:br>
            <a:r>
              <a:rPr lang="en-US" dirty="0" smtClean="0"/>
              <a:t>and Information</a:t>
            </a:r>
          </a:p>
        </p:txBody>
      </p:sp>
      <p:sp>
        <p:nvSpPr>
          <p:cNvPr id="13316" name="Text Box 4" hidden="1"/>
          <p:cNvSpPr txBox="1">
            <a:spLocks noChangeArrowheads="1"/>
          </p:cNvSpPr>
          <p:nvPr>
            <p:custDataLst>
              <p:tags r:id="rId6"/>
            </p:custDataLst>
          </p:nvPr>
        </p:nvSpPr>
        <p:spPr bwMode="auto">
          <a:xfrm>
            <a:off x="4445000" y="6400800"/>
            <a:ext cx="2540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50800" rIns="0" bIns="50800">
            <a:spAutoFit/>
          </a:bodyPr>
          <a:lstStyle>
            <a:lvl1pPr defTabSz="820738" eaLnBrk="0" hangingPunct="0">
              <a:defRPr sz="1600" b="1">
                <a:solidFill>
                  <a:schemeClr val="bg1"/>
                </a:solidFill>
                <a:latin typeface="Arial" charset="0"/>
              </a:defRPr>
            </a:lvl1pPr>
            <a:lvl2pPr marL="742950" indent="-285750" defTabSz="820738" eaLnBrk="0" hangingPunct="0">
              <a:defRPr sz="1600" b="1">
                <a:solidFill>
                  <a:schemeClr val="bg1"/>
                </a:solidFill>
                <a:latin typeface="Arial" charset="0"/>
              </a:defRPr>
            </a:lvl2pPr>
            <a:lvl3pPr marL="1143000" indent="-228600" defTabSz="820738" eaLnBrk="0" hangingPunct="0">
              <a:defRPr sz="1600" b="1">
                <a:solidFill>
                  <a:schemeClr val="bg1"/>
                </a:solidFill>
                <a:latin typeface="Arial" charset="0"/>
              </a:defRPr>
            </a:lvl3pPr>
            <a:lvl4pPr marL="1600200" indent="-228600" defTabSz="820738" eaLnBrk="0" hangingPunct="0">
              <a:defRPr sz="1600" b="1">
                <a:solidFill>
                  <a:schemeClr val="bg1"/>
                </a:solidFill>
                <a:latin typeface="Arial" charset="0"/>
              </a:defRPr>
            </a:lvl4pPr>
            <a:lvl5pPr marL="2057400" indent="-228600" defTabSz="820738" eaLnBrk="0" hangingPunct="0">
              <a:defRPr sz="1600" b="1">
                <a:solidFill>
                  <a:schemeClr val="bg1"/>
                </a:solidFill>
                <a:latin typeface="Arial" charset="0"/>
              </a:defRPr>
            </a:lvl5pPr>
            <a:lvl6pPr marL="2514600" indent="-228600" algn="ctr" defTabSz="820738" eaLnBrk="0" fontAlgn="base" hangingPunct="0">
              <a:spcBef>
                <a:spcPct val="0"/>
              </a:spcBef>
              <a:spcAft>
                <a:spcPct val="0"/>
              </a:spcAft>
              <a:buChar char="•"/>
              <a:defRPr sz="1600" b="1">
                <a:solidFill>
                  <a:schemeClr val="bg1"/>
                </a:solidFill>
                <a:latin typeface="Arial" charset="0"/>
              </a:defRPr>
            </a:lvl6pPr>
            <a:lvl7pPr marL="2971800" indent="-228600" algn="ctr" defTabSz="820738" eaLnBrk="0" fontAlgn="base" hangingPunct="0">
              <a:spcBef>
                <a:spcPct val="0"/>
              </a:spcBef>
              <a:spcAft>
                <a:spcPct val="0"/>
              </a:spcAft>
              <a:buChar char="•"/>
              <a:defRPr sz="1600" b="1">
                <a:solidFill>
                  <a:schemeClr val="bg1"/>
                </a:solidFill>
                <a:latin typeface="Arial" charset="0"/>
              </a:defRPr>
            </a:lvl7pPr>
            <a:lvl8pPr marL="3429000" indent="-228600" algn="ctr" defTabSz="820738" eaLnBrk="0" fontAlgn="base" hangingPunct="0">
              <a:spcBef>
                <a:spcPct val="0"/>
              </a:spcBef>
              <a:spcAft>
                <a:spcPct val="0"/>
              </a:spcAft>
              <a:buChar char="•"/>
              <a:defRPr sz="1600" b="1">
                <a:solidFill>
                  <a:schemeClr val="bg1"/>
                </a:solidFill>
                <a:latin typeface="Arial" charset="0"/>
              </a:defRPr>
            </a:lvl8pPr>
            <a:lvl9pPr marL="3886200" indent="-228600" algn="ctr" defTabSz="820738" eaLnBrk="0" fontAlgn="base" hangingPunct="0">
              <a:spcBef>
                <a:spcPct val="0"/>
              </a:spcBef>
              <a:spcAft>
                <a:spcPct val="0"/>
              </a:spcAft>
              <a:buChar char="•"/>
              <a:defRPr sz="1600" b="1">
                <a:solidFill>
                  <a:schemeClr val="bg1"/>
                </a:solidFill>
                <a:latin typeface="Arial" charset="0"/>
              </a:defRPr>
            </a:lvl9pPr>
          </a:lstStyle>
          <a:p>
            <a:pPr>
              <a:buFontTx/>
              <a:buNone/>
            </a:pPr>
            <a:r>
              <a:rPr lang="en-US" sz="1000" dirty="0">
                <a:solidFill>
                  <a:srgbClr val="000000"/>
                </a:solidFill>
              </a:rPr>
              <a:t>11</a:t>
            </a:r>
          </a:p>
        </p:txBody>
      </p:sp>
      <p:sp>
        <p:nvSpPr>
          <p:cNvPr id="13318" name="Rectangle 6"/>
          <p:cNvSpPr>
            <a:spLocks noChangeArrowheads="1"/>
          </p:cNvSpPr>
          <p:nvPr>
            <p:custDataLst>
              <p:tags r:id="rId7"/>
            </p:custDataLst>
          </p:nvPr>
        </p:nvSpPr>
        <p:spPr bwMode="gray">
          <a:xfrm>
            <a:off x="258763" y="1595755"/>
            <a:ext cx="1579562" cy="3014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1029" rIns="0" bIns="41029">
            <a:spAutoFit/>
          </a:bodyPr>
          <a:lstStyle/>
          <a:p>
            <a:pPr marL="342900" indent="-342900" algn="l" eaLnBrk="0" hangingPunct="0">
              <a:lnSpc>
                <a:spcPct val="110000"/>
              </a:lnSpc>
              <a:spcBef>
                <a:spcPct val="35000"/>
              </a:spcBef>
              <a:buClr>
                <a:schemeClr val="bg1"/>
              </a:buClr>
              <a:buFont typeface="Wingdings" pitchFamily="2" charset="2"/>
              <a:buChar char="n"/>
            </a:pPr>
            <a:endParaRPr lang="en-US" sz="1400" b="0" dirty="0"/>
          </a:p>
        </p:txBody>
      </p:sp>
      <p:graphicFrame>
        <p:nvGraphicFramePr>
          <p:cNvPr id="13322" name="Object 10"/>
          <p:cNvGraphicFramePr>
            <a:graphicFrameLocks noChangeAspect="1"/>
          </p:cNvGraphicFramePr>
          <p:nvPr>
            <p:custDataLst>
              <p:tags r:id="rId8"/>
            </p:custDataLst>
            <p:extLst>
              <p:ext uri="{D42A27DB-BD31-4B8C-83A1-F6EECF244321}">
                <p14:modId xmlns:p14="http://schemas.microsoft.com/office/powerpoint/2010/main" val="1379719079"/>
              </p:ext>
            </p:extLst>
          </p:nvPr>
        </p:nvGraphicFramePr>
        <p:xfrm>
          <a:off x="2598738" y="4324350"/>
          <a:ext cx="3097212" cy="2028825"/>
        </p:xfrm>
        <a:graphic>
          <a:graphicData uri="http://schemas.openxmlformats.org/presentationml/2006/ole">
            <mc:AlternateContent xmlns:mc="http://schemas.openxmlformats.org/markup-compatibility/2006">
              <mc:Choice xmlns:v="urn:schemas-microsoft-com:vml" Requires="v">
                <p:oleObj spid="_x0000_s41667" name="Chart" r:id="rId23" imgW="3095743" imgH="2028803" progId="MSGraph.Chart.8">
                  <p:embed followColorScheme="full"/>
                </p:oleObj>
              </mc:Choice>
              <mc:Fallback>
                <p:oleObj name="Chart" r:id="rId23" imgW="3095743" imgH="2028803" progId="MSGraph.Chart.8">
                  <p:embed followColorScheme="full"/>
                  <p:pic>
                    <p:nvPicPr>
                      <p:cNvPr id="0" name=""/>
                      <p:cNvPicPr>
                        <a:picLocks noChangeAspect="1" noChangeArrowheads="1"/>
                      </p:cNvPicPr>
                      <p:nvPr/>
                    </p:nvPicPr>
                    <p:blipFill>
                      <a:blip r:embed="rId24"/>
                      <a:srcRect/>
                      <a:stretch>
                        <a:fillRect/>
                      </a:stretch>
                    </p:blipFill>
                    <p:spPr bwMode="auto">
                      <a:xfrm>
                        <a:off x="2598738" y="4324350"/>
                        <a:ext cx="3097212"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
        <p:nvSpPr>
          <p:cNvPr id="13323" name="Rectangle 11"/>
          <p:cNvSpPr>
            <a:spLocks noChangeArrowheads="1"/>
          </p:cNvSpPr>
          <p:nvPr>
            <p:custDataLst>
              <p:tags r:id="rId9"/>
            </p:custDataLst>
          </p:nvPr>
        </p:nvSpPr>
        <p:spPr bwMode="gray">
          <a:xfrm>
            <a:off x="2544763" y="3924300"/>
            <a:ext cx="3036887" cy="365125"/>
          </a:xfrm>
          <a:prstGeom prst="rect">
            <a:avLst/>
          </a:prstGeom>
          <a:solidFill>
            <a:schemeClr val="accent1"/>
          </a:solidFill>
          <a:ln>
            <a:noFill/>
          </a:ln>
          <a:effectLst/>
          <a:extLst>
            <a:ext uri="{91240B29-F687-4F45-9708-019B960494DF}">
              <a14:hiddenLine xmlns:a14="http://schemas.microsoft.com/office/drawing/2010/main" w="127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lstStyle/>
          <a:p>
            <a:pPr>
              <a:buFontTx/>
              <a:buNone/>
            </a:pPr>
            <a:r>
              <a:rPr lang="en-US" sz="1000" dirty="0"/>
              <a:t>NBC vs. Gray</a:t>
            </a:r>
            <a:br>
              <a:rPr lang="en-US" sz="1000" dirty="0"/>
            </a:br>
            <a:r>
              <a:rPr lang="en-US" sz="1000" dirty="0"/>
              <a:t>November </a:t>
            </a:r>
            <a:r>
              <a:rPr lang="en-US" sz="1000" dirty="0" smtClean="0"/>
              <a:t>’12 </a:t>
            </a:r>
            <a:r>
              <a:rPr lang="en-US" sz="1000" dirty="0"/>
              <a:t>Household Share</a:t>
            </a:r>
          </a:p>
        </p:txBody>
      </p:sp>
      <p:sp>
        <p:nvSpPr>
          <p:cNvPr id="13324" name="Rectangle 12"/>
          <p:cNvSpPr>
            <a:spLocks noChangeArrowheads="1"/>
          </p:cNvSpPr>
          <p:nvPr>
            <p:custDataLst>
              <p:tags r:id="rId10"/>
            </p:custDataLst>
          </p:nvPr>
        </p:nvSpPr>
        <p:spPr bwMode="gray">
          <a:xfrm>
            <a:off x="5824538" y="3924300"/>
            <a:ext cx="3036887" cy="365125"/>
          </a:xfrm>
          <a:prstGeom prst="rect">
            <a:avLst/>
          </a:prstGeom>
          <a:solidFill>
            <a:schemeClr val="accent1"/>
          </a:solidFill>
          <a:ln>
            <a:noFill/>
          </a:ln>
          <a:effectLst/>
          <a:extLst>
            <a:ext uri="{91240B29-F687-4F45-9708-019B960494DF}">
              <a14:hiddenLine xmlns:a14="http://schemas.microsoft.com/office/drawing/2010/main" w="127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lstStyle/>
          <a:p>
            <a:pPr>
              <a:buFontTx/>
              <a:buNone/>
            </a:pPr>
            <a:r>
              <a:rPr lang="en-US" sz="1000" dirty="0"/>
              <a:t>ABC vs. Gray</a:t>
            </a:r>
            <a:br>
              <a:rPr lang="en-US" sz="1000" dirty="0"/>
            </a:br>
            <a:r>
              <a:rPr lang="en-US" sz="1000" dirty="0"/>
              <a:t>November </a:t>
            </a:r>
            <a:r>
              <a:rPr lang="en-US" sz="1000" dirty="0" smtClean="0"/>
              <a:t>’12 </a:t>
            </a:r>
            <a:r>
              <a:rPr lang="en-US" sz="1000" dirty="0"/>
              <a:t>Household Share</a:t>
            </a:r>
          </a:p>
        </p:txBody>
      </p:sp>
      <p:sp>
        <p:nvSpPr>
          <p:cNvPr id="13325" name="Rectangle 13"/>
          <p:cNvSpPr>
            <a:spLocks noChangeArrowheads="1"/>
          </p:cNvSpPr>
          <p:nvPr>
            <p:custDataLst>
              <p:tags r:id="rId11"/>
            </p:custDataLst>
          </p:nvPr>
        </p:nvSpPr>
        <p:spPr bwMode="gray">
          <a:xfrm>
            <a:off x="5824538" y="1425575"/>
            <a:ext cx="3036887" cy="365125"/>
          </a:xfrm>
          <a:prstGeom prst="rect">
            <a:avLst/>
          </a:prstGeom>
          <a:solidFill>
            <a:schemeClr val="accent1"/>
          </a:solidFill>
          <a:ln>
            <a:noFill/>
          </a:ln>
          <a:effectLst/>
          <a:extLst>
            <a:ext uri="{91240B29-F687-4F45-9708-019B960494DF}">
              <a14:hiddenLine xmlns:a14="http://schemas.microsoft.com/office/drawing/2010/main" w="127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lstStyle/>
          <a:p>
            <a:pPr>
              <a:buFontTx/>
              <a:buNone/>
            </a:pPr>
            <a:r>
              <a:rPr lang="en-US" sz="1000" dirty="0"/>
              <a:t>CBS vs. Gray</a:t>
            </a:r>
            <a:br>
              <a:rPr lang="en-US" sz="1000" dirty="0"/>
            </a:br>
            <a:r>
              <a:rPr lang="en-US" sz="1000" dirty="0"/>
              <a:t>November </a:t>
            </a:r>
            <a:r>
              <a:rPr lang="en-US" sz="1000" dirty="0" smtClean="0"/>
              <a:t>’12 </a:t>
            </a:r>
            <a:r>
              <a:rPr lang="en-US" sz="1000" dirty="0"/>
              <a:t>Household Share</a:t>
            </a:r>
          </a:p>
        </p:txBody>
      </p:sp>
      <p:sp>
        <p:nvSpPr>
          <p:cNvPr id="13327" name="Rectangle 15"/>
          <p:cNvSpPr>
            <a:spLocks noChangeArrowheads="1"/>
          </p:cNvSpPr>
          <p:nvPr>
            <p:custDataLst>
              <p:tags r:id="rId12"/>
            </p:custDataLst>
          </p:nvPr>
        </p:nvSpPr>
        <p:spPr bwMode="gray">
          <a:xfrm>
            <a:off x="3848100" y="6121400"/>
            <a:ext cx="292100" cy="203200"/>
          </a:xfrm>
          <a:prstGeom prst="rect">
            <a:avLst/>
          </a:prstGeom>
          <a:solidFill>
            <a:schemeClr val="bg1"/>
          </a:solidFill>
          <a:ln>
            <a:noFill/>
          </a:ln>
          <a:effectLst/>
          <a:extLst>
            <a:ext uri="{91240B29-F687-4F45-9708-019B960494DF}">
              <a14:hiddenLine xmlns:a14="http://schemas.microsoft.com/office/drawing/2010/main" w="127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buFontTx/>
              <a:buNone/>
            </a:pPr>
            <a:endParaRPr lang="en-US" sz="1400" dirty="0"/>
          </a:p>
        </p:txBody>
      </p:sp>
      <p:sp>
        <p:nvSpPr>
          <p:cNvPr id="13328" name="Rectangle 16"/>
          <p:cNvSpPr>
            <a:spLocks noChangeArrowheads="1"/>
          </p:cNvSpPr>
          <p:nvPr>
            <p:custDataLst>
              <p:tags r:id="rId13"/>
            </p:custDataLst>
          </p:nvPr>
        </p:nvSpPr>
        <p:spPr bwMode="gray">
          <a:xfrm>
            <a:off x="7080250" y="6134100"/>
            <a:ext cx="292100" cy="165100"/>
          </a:xfrm>
          <a:prstGeom prst="rect">
            <a:avLst/>
          </a:prstGeom>
          <a:solidFill>
            <a:schemeClr val="bg1"/>
          </a:solidFill>
          <a:ln>
            <a:noFill/>
          </a:ln>
          <a:effectLst/>
          <a:extLst>
            <a:ext uri="{91240B29-F687-4F45-9708-019B960494DF}">
              <a14:hiddenLine xmlns:a14="http://schemas.microsoft.com/office/drawing/2010/main" w="127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buFontTx/>
              <a:buNone/>
            </a:pPr>
            <a:endParaRPr lang="en-US" sz="1400" dirty="0"/>
          </a:p>
        </p:txBody>
      </p:sp>
      <p:pic>
        <p:nvPicPr>
          <p:cNvPr id="13329" name="Picture 17" descr="am5200~1"/>
          <p:cNvPicPr>
            <a:picLocks noChangeAspect="1" noChangeArrowheads="1"/>
          </p:cNvPicPr>
          <p:nvPr>
            <p:custDataLst>
              <p:tags r:id="rId14"/>
            </p:custDataLst>
          </p:nvPr>
        </p:nvPicPr>
        <p:blipFill>
          <a:blip r:embed="rId25" cstate="print">
            <a:extLst>
              <a:ext uri="{28A0092B-C50C-407E-A947-70E740481C1C}">
                <a14:useLocalDpi xmlns:a14="http://schemas.microsoft.com/office/drawing/2010/main" val="0"/>
              </a:ext>
            </a:extLst>
          </a:blip>
          <a:srcRect l="-20689" r="-20689"/>
          <a:stretch>
            <a:fillRect/>
          </a:stretch>
        </p:blipFill>
        <p:spPr bwMode="auto">
          <a:xfrm>
            <a:off x="7080250" y="6116030"/>
            <a:ext cx="260350" cy="1841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30" name="Picture 18" descr="nbcnat~3"/>
          <p:cNvPicPr>
            <a:picLocks noChangeAspect="1" noChangeArrowheads="1"/>
          </p:cNvPicPr>
          <p:nvPr>
            <p:custDataLst>
              <p:tags r:id="rId15"/>
            </p:custDataLst>
          </p:nvPr>
        </p:nvPicPr>
        <p:blipFill>
          <a:blip r:embed="rId26" cstate="print">
            <a:extLst>
              <a:ext uri="{28A0092B-C50C-407E-A947-70E740481C1C}">
                <a14:useLocalDpi xmlns:a14="http://schemas.microsoft.com/office/drawing/2010/main" val="0"/>
              </a:ext>
            </a:extLst>
          </a:blip>
          <a:srcRect b="36482"/>
          <a:stretch>
            <a:fillRect/>
          </a:stretch>
        </p:blipFill>
        <p:spPr bwMode="auto">
          <a:xfrm>
            <a:off x="3855085" y="6136600"/>
            <a:ext cx="265430" cy="15192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Object 2"/>
          <p:cNvGraphicFramePr>
            <a:graphicFrameLocks noChangeAspect="1"/>
          </p:cNvGraphicFramePr>
          <p:nvPr>
            <p:custDataLst>
              <p:tags r:id="rId16"/>
            </p:custDataLst>
            <p:extLst>
              <p:ext uri="{D42A27DB-BD31-4B8C-83A1-F6EECF244321}">
                <p14:modId xmlns:p14="http://schemas.microsoft.com/office/powerpoint/2010/main" val="3057012608"/>
              </p:ext>
            </p:extLst>
          </p:nvPr>
        </p:nvGraphicFramePr>
        <p:xfrm>
          <a:off x="5823744" y="4319956"/>
          <a:ext cx="3097212" cy="2028825"/>
        </p:xfrm>
        <a:graphic>
          <a:graphicData uri="http://schemas.openxmlformats.org/presentationml/2006/ole">
            <mc:AlternateContent xmlns:mc="http://schemas.openxmlformats.org/markup-compatibility/2006">
              <mc:Choice xmlns:v="urn:schemas-microsoft-com:vml" Requires="v">
                <p:oleObj spid="_x0000_s41668" name="Chart" r:id="rId27" imgW="3095743" imgH="2028803" progId="MSGraph.Chart.8">
                  <p:embed followColorScheme="full"/>
                </p:oleObj>
              </mc:Choice>
              <mc:Fallback>
                <p:oleObj name="Chart" r:id="rId27" imgW="3095743" imgH="2028803" progId="MSGraph.Chart.8">
                  <p:embed followColorScheme="full"/>
                  <p:pic>
                    <p:nvPicPr>
                      <p:cNvPr id="0" name=""/>
                      <p:cNvPicPr>
                        <a:picLocks noChangeAspect="1" noChangeArrowheads="1"/>
                      </p:cNvPicPr>
                      <p:nvPr/>
                    </p:nvPicPr>
                    <p:blipFill>
                      <a:blip r:embed="rId28"/>
                      <a:srcRect/>
                      <a:stretch>
                        <a:fillRect/>
                      </a:stretch>
                    </p:blipFill>
                    <p:spPr bwMode="auto">
                      <a:xfrm>
                        <a:off x="5823744" y="4319956"/>
                        <a:ext cx="3097212"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graphicFrame>
        <p:nvGraphicFramePr>
          <p:cNvPr id="31148" name="Object 1452"/>
          <p:cNvGraphicFramePr>
            <a:graphicFrameLocks noChangeAspect="1"/>
          </p:cNvGraphicFramePr>
          <p:nvPr>
            <p:custDataLst>
              <p:tags r:id="rId17"/>
            </p:custDataLst>
            <p:extLst>
              <p:ext uri="{D42A27DB-BD31-4B8C-83A1-F6EECF244321}">
                <p14:modId xmlns:p14="http://schemas.microsoft.com/office/powerpoint/2010/main" val="3340522557"/>
              </p:ext>
            </p:extLst>
          </p:nvPr>
        </p:nvGraphicFramePr>
        <p:xfrm>
          <a:off x="2590800" y="1714500"/>
          <a:ext cx="3086100" cy="2019300"/>
        </p:xfrm>
        <a:graphic>
          <a:graphicData uri="http://schemas.openxmlformats.org/presentationml/2006/ole">
            <mc:AlternateContent xmlns:mc="http://schemas.openxmlformats.org/markup-compatibility/2006">
              <mc:Choice xmlns:v="urn:schemas-microsoft-com:vml" Requires="v">
                <p:oleObj spid="_x0000_s41669" name="Chart" r:id="rId29" imgW="3095743" imgH="2028803" progId="MSGraph.Chart.8">
                  <p:embed followColorScheme="full"/>
                </p:oleObj>
              </mc:Choice>
              <mc:Fallback>
                <p:oleObj name="Chart" r:id="rId29" imgW="3095743" imgH="2028803" progId="MSGraph.Chart.8">
                  <p:embed followColorScheme="full"/>
                  <p:pic>
                    <p:nvPicPr>
                      <p:cNvPr id="0" name=""/>
                      <p:cNvPicPr>
                        <a:picLocks noChangeAspect="1" noChangeArrowheads="1"/>
                      </p:cNvPicPr>
                      <p:nvPr/>
                    </p:nvPicPr>
                    <p:blipFill>
                      <a:blip r:embed="rId30"/>
                      <a:srcRect/>
                      <a:stretch>
                        <a:fillRect/>
                      </a:stretch>
                    </p:blipFill>
                    <p:spPr bwMode="auto">
                      <a:xfrm>
                        <a:off x="2590800" y="1714500"/>
                        <a:ext cx="30861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pic>
        <p:nvPicPr>
          <p:cNvPr id="19" name="Picture 8" descr="cbscor~1"/>
          <p:cNvPicPr>
            <a:picLocks noChangeAspect="1" noChangeArrowheads="1"/>
          </p:cNvPicPr>
          <p:nvPr>
            <p:custDataLst>
              <p:tags r:id="rId18"/>
            </p:custDataLst>
          </p:nvPr>
        </p:nvPicPr>
        <p:blipFill>
          <a:blip r:embed="rId31" cstate="print">
            <a:extLst>
              <a:ext uri="{28A0092B-C50C-407E-A947-70E740481C1C}">
                <a14:useLocalDpi xmlns:a14="http://schemas.microsoft.com/office/drawing/2010/main" val="0"/>
              </a:ext>
            </a:extLst>
          </a:blip>
          <a:srcRect b="30968"/>
          <a:stretch>
            <a:fillRect/>
          </a:stretch>
        </p:blipFill>
        <p:spPr bwMode="auto">
          <a:xfrm>
            <a:off x="6990753" y="3692554"/>
            <a:ext cx="292625" cy="92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9184" y="1441938"/>
            <a:ext cx="2319215" cy="4311437"/>
          </a:xfrm>
          <a:prstGeom prst="rect">
            <a:avLst/>
          </a:prstGeom>
          <a:noFill/>
        </p:spPr>
        <p:txBody>
          <a:bodyPr wrap="square" rtlCol="0">
            <a:spAutoFit/>
          </a:bodyPr>
          <a:lstStyle/>
          <a:p>
            <a:pPr marL="342900" indent="-342900" algn="l" eaLnBrk="0" hangingPunct="0">
              <a:lnSpc>
                <a:spcPct val="110000"/>
              </a:lnSpc>
              <a:spcBef>
                <a:spcPts val="400"/>
              </a:spcBef>
              <a:spcAft>
                <a:spcPts val="400"/>
              </a:spcAft>
              <a:buFont typeface="Wingdings" pitchFamily="2" charset="2"/>
              <a:buChar char="§"/>
            </a:pPr>
            <a:r>
              <a:rPr lang="en-US" sz="1500" b="0" dirty="0">
                <a:solidFill>
                  <a:schemeClr val="tx1"/>
                </a:solidFill>
              </a:rPr>
              <a:t>Gray’s Early Evening newscasts outperform the national average by 71</a:t>
            </a:r>
            <a:r>
              <a:rPr lang="en-US" sz="1500" b="0" dirty="0" smtClean="0">
                <a:solidFill>
                  <a:schemeClr val="tx1"/>
                </a:solidFill>
              </a:rPr>
              <a:t>%</a:t>
            </a:r>
          </a:p>
          <a:p>
            <a:pPr marL="342900" indent="-342900" algn="l" eaLnBrk="0" hangingPunct="0">
              <a:lnSpc>
                <a:spcPct val="110000"/>
              </a:lnSpc>
              <a:spcBef>
                <a:spcPts val="400"/>
              </a:spcBef>
              <a:spcAft>
                <a:spcPts val="400"/>
              </a:spcAft>
              <a:buFont typeface="Wingdings" pitchFamily="2" charset="2"/>
              <a:buChar char="§"/>
            </a:pPr>
            <a:endParaRPr lang="en-US" sz="1500" b="0" dirty="0">
              <a:solidFill>
                <a:schemeClr val="tx1"/>
              </a:solidFill>
            </a:endParaRPr>
          </a:p>
          <a:p>
            <a:pPr marL="342900" indent="-342900" algn="l" eaLnBrk="0" hangingPunct="0">
              <a:lnSpc>
                <a:spcPct val="110000"/>
              </a:lnSpc>
              <a:spcBef>
                <a:spcPts val="400"/>
              </a:spcBef>
              <a:spcAft>
                <a:spcPts val="400"/>
              </a:spcAft>
              <a:buFont typeface="Wingdings" pitchFamily="2" charset="2"/>
              <a:buChar char="§"/>
            </a:pPr>
            <a:r>
              <a:rPr lang="en-US" sz="1500" b="0" dirty="0">
                <a:solidFill>
                  <a:schemeClr val="tx1"/>
                </a:solidFill>
              </a:rPr>
              <a:t>Gray’s late local news outperforms the national average by 53%</a:t>
            </a:r>
          </a:p>
          <a:p>
            <a:pPr marL="342900" indent="-342900" algn="l" eaLnBrk="0" hangingPunct="0">
              <a:lnSpc>
                <a:spcPct val="110000"/>
              </a:lnSpc>
              <a:spcBef>
                <a:spcPts val="400"/>
              </a:spcBef>
              <a:spcAft>
                <a:spcPts val="400"/>
              </a:spcAft>
              <a:buFont typeface="Wingdings" pitchFamily="2" charset="2"/>
              <a:buChar char="§"/>
            </a:pPr>
            <a:endParaRPr lang="en-US" sz="1500" b="0" dirty="0" smtClean="0">
              <a:solidFill>
                <a:schemeClr val="tx1"/>
              </a:solidFill>
            </a:endParaRPr>
          </a:p>
          <a:p>
            <a:pPr marL="342900" indent="-342900" algn="l" eaLnBrk="0" hangingPunct="0">
              <a:lnSpc>
                <a:spcPct val="110000"/>
              </a:lnSpc>
              <a:spcBef>
                <a:spcPts val="400"/>
              </a:spcBef>
              <a:spcAft>
                <a:spcPts val="400"/>
              </a:spcAft>
              <a:buFont typeface="Wingdings" pitchFamily="2" charset="2"/>
              <a:buChar char="§"/>
            </a:pPr>
            <a:r>
              <a:rPr lang="en-US" sz="1500" b="0" dirty="0" smtClean="0">
                <a:solidFill>
                  <a:schemeClr val="tx1"/>
                </a:solidFill>
              </a:rPr>
              <a:t>Better </a:t>
            </a:r>
            <a:r>
              <a:rPr lang="en-US" sz="1500" b="0" dirty="0">
                <a:solidFill>
                  <a:schemeClr val="tx1"/>
                </a:solidFill>
              </a:rPr>
              <a:t>than national average for all major affiliate news programs</a:t>
            </a:r>
            <a:endParaRPr lang="en-US" sz="1500" dirty="0">
              <a:solidFill>
                <a:schemeClr val="tx1"/>
              </a:solidFill>
            </a:endParaRPr>
          </a:p>
        </p:txBody>
      </p:sp>
      <p:sp>
        <p:nvSpPr>
          <p:cNvPr id="6" name="TextBox 5"/>
          <p:cNvSpPr txBox="1"/>
          <p:nvPr/>
        </p:nvSpPr>
        <p:spPr>
          <a:xfrm>
            <a:off x="464820" y="6324600"/>
            <a:ext cx="4457700" cy="230832"/>
          </a:xfrm>
          <a:prstGeom prst="rect">
            <a:avLst/>
          </a:prstGeom>
          <a:noFill/>
        </p:spPr>
        <p:txBody>
          <a:bodyPr wrap="square" rtlCol="0">
            <a:spAutoFit/>
          </a:bodyPr>
          <a:lstStyle/>
          <a:p>
            <a:pPr algn="l">
              <a:buNone/>
            </a:pPr>
            <a:r>
              <a:rPr lang="en-US" sz="900" b="0" dirty="0">
                <a:solidFill>
                  <a:schemeClr val="tx1"/>
                </a:solidFill>
              </a:rPr>
              <a:t>Does not include stations under LMA or SSA agreements with </a:t>
            </a:r>
            <a:r>
              <a:rPr lang="en-US" sz="900" b="0" dirty="0" smtClean="0">
                <a:solidFill>
                  <a:schemeClr val="tx1"/>
                </a:solidFill>
              </a:rPr>
              <a:t>Gray.</a:t>
            </a:r>
            <a:endParaRPr lang="en-US" sz="900" dirty="0"/>
          </a:p>
        </p:txBody>
      </p:sp>
    </p:spTree>
    <p:custDataLst>
      <p:tags r:id="rId2"/>
    </p:custDataLst>
    <p:extLst>
      <p:ext uri="{BB962C8B-B14F-4D97-AF65-F5344CB8AC3E}">
        <p14:creationId xmlns:p14="http://schemas.microsoft.com/office/powerpoint/2010/main" val="23427174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custDataLst>
              <p:tags r:id="rId3"/>
            </p:custDataLst>
          </p:nvPr>
        </p:nvSpPr>
        <p:spPr>
          <a:xfrm>
            <a:off x="402739" y="258763"/>
            <a:ext cx="7127875" cy="692150"/>
          </a:xfrm>
        </p:spPr>
        <p:txBody>
          <a:bodyPr/>
          <a:lstStyle/>
          <a:p>
            <a:r>
              <a:rPr lang="en-US" dirty="0" smtClean="0"/>
              <a:t>Stable Markets – Concentration on DMAs 61-208 </a:t>
            </a:r>
            <a:br>
              <a:rPr lang="en-US" dirty="0" smtClean="0"/>
            </a:br>
            <a:r>
              <a:rPr lang="en-US" dirty="0" smtClean="0"/>
              <a:t>With Focus on State Capitals / Collegiate Presence</a:t>
            </a:r>
          </a:p>
        </p:txBody>
      </p:sp>
      <p:sp>
        <p:nvSpPr>
          <p:cNvPr id="1031" name="Text Box 24" hidden="1"/>
          <p:cNvSpPr txBox="1">
            <a:spLocks noChangeArrowheads="1"/>
          </p:cNvSpPr>
          <p:nvPr>
            <p:custDataLst>
              <p:tags r:id="rId4"/>
            </p:custDataLst>
          </p:nvPr>
        </p:nvSpPr>
        <p:spPr bwMode="auto">
          <a:xfrm>
            <a:off x="4445000" y="6400800"/>
            <a:ext cx="2540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50800" rIns="0" bIns="50800">
            <a:spAutoFit/>
          </a:bodyPr>
          <a:lstStyle>
            <a:lvl1pPr defTabSz="820738" eaLnBrk="0" hangingPunct="0">
              <a:defRPr sz="1600" b="1">
                <a:solidFill>
                  <a:schemeClr val="bg1"/>
                </a:solidFill>
                <a:latin typeface="Arial" charset="0"/>
              </a:defRPr>
            </a:lvl1pPr>
            <a:lvl2pPr marL="742950" indent="-285750" defTabSz="820738" eaLnBrk="0" hangingPunct="0">
              <a:defRPr sz="1600" b="1">
                <a:solidFill>
                  <a:schemeClr val="bg1"/>
                </a:solidFill>
                <a:latin typeface="Arial" charset="0"/>
              </a:defRPr>
            </a:lvl2pPr>
            <a:lvl3pPr marL="1143000" indent="-228600" defTabSz="820738" eaLnBrk="0" hangingPunct="0">
              <a:defRPr sz="1600" b="1">
                <a:solidFill>
                  <a:schemeClr val="bg1"/>
                </a:solidFill>
                <a:latin typeface="Arial" charset="0"/>
              </a:defRPr>
            </a:lvl3pPr>
            <a:lvl4pPr marL="1600200" indent="-228600" defTabSz="820738" eaLnBrk="0" hangingPunct="0">
              <a:defRPr sz="1600" b="1">
                <a:solidFill>
                  <a:schemeClr val="bg1"/>
                </a:solidFill>
                <a:latin typeface="Arial" charset="0"/>
              </a:defRPr>
            </a:lvl4pPr>
            <a:lvl5pPr marL="2057400" indent="-228600" defTabSz="820738" eaLnBrk="0" hangingPunct="0">
              <a:defRPr sz="1600" b="1">
                <a:solidFill>
                  <a:schemeClr val="bg1"/>
                </a:solidFill>
                <a:latin typeface="Arial" charset="0"/>
              </a:defRPr>
            </a:lvl5pPr>
            <a:lvl6pPr marL="2514600" indent="-228600" algn="ctr" defTabSz="820738" eaLnBrk="0" fontAlgn="base" hangingPunct="0">
              <a:spcBef>
                <a:spcPct val="0"/>
              </a:spcBef>
              <a:spcAft>
                <a:spcPct val="0"/>
              </a:spcAft>
              <a:buChar char="•"/>
              <a:defRPr sz="1600" b="1">
                <a:solidFill>
                  <a:schemeClr val="bg1"/>
                </a:solidFill>
                <a:latin typeface="Arial" charset="0"/>
              </a:defRPr>
            </a:lvl6pPr>
            <a:lvl7pPr marL="2971800" indent="-228600" algn="ctr" defTabSz="820738" eaLnBrk="0" fontAlgn="base" hangingPunct="0">
              <a:spcBef>
                <a:spcPct val="0"/>
              </a:spcBef>
              <a:spcAft>
                <a:spcPct val="0"/>
              </a:spcAft>
              <a:buChar char="•"/>
              <a:defRPr sz="1600" b="1">
                <a:solidFill>
                  <a:schemeClr val="bg1"/>
                </a:solidFill>
                <a:latin typeface="Arial" charset="0"/>
              </a:defRPr>
            </a:lvl7pPr>
            <a:lvl8pPr marL="3429000" indent="-228600" algn="ctr" defTabSz="820738" eaLnBrk="0" fontAlgn="base" hangingPunct="0">
              <a:spcBef>
                <a:spcPct val="0"/>
              </a:spcBef>
              <a:spcAft>
                <a:spcPct val="0"/>
              </a:spcAft>
              <a:buChar char="•"/>
              <a:defRPr sz="1600" b="1">
                <a:solidFill>
                  <a:schemeClr val="bg1"/>
                </a:solidFill>
                <a:latin typeface="Arial" charset="0"/>
              </a:defRPr>
            </a:lvl8pPr>
            <a:lvl9pPr marL="3886200" indent="-228600" algn="ctr" defTabSz="820738" eaLnBrk="0" fontAlgn="base" hangingPunct="0">
              <a:spcBef>
                <a:spcPct val="0"/>
              </a:spcBef>
              <a:spcAft>
                <a:spcPct val="0"/>
              </a:spcAft>
              <a:buChar char="•"/>
              <a:defRPr sz="1600" b="1">
                <a:solidFill>
                  <a:schemeClr val="bg1"/>
                </a:solidFill>
                <a:latin typeface="Arial" charset="0"/>
              </a:defRPr>
            </a:lvl9pPr>
          </a:lstStyle>
          <a:p>
            <a:pPr>
              <a:buFontTx/>
              <a:buNone/>
            </a:pPr>
            <a:r>
              <a:rPr lang="en-US" sz="1000" dirty="0">
                <a:solidFill>
                  <a:srgbClr val="000000"/>
                </a:solidFill>
              </a:rPr>
              <a:t>6</a:t>
            </a:r>
          </a:p>
        </p:txBody>
      </p:sp>
      <p:sp>
        <p:nvSpPr>
          <p:cNvPr id="1032" name="Text Box 25"/>
          <p:cNvSpPr txBox="1">
            <a:spLocks noChangeArrowheads="1"/>
          </p:cNvSpPr>
          <p:nvPr>
            <p:custDataLst>
              <p:tags r:id="rId5"/>
            </p:custDataLst>
          </p:nvPr>
        </p:nvSpPr>
        <p:spPr bwMode="auto">
          <a:xfrm>
            <a:off x="246063" y="6410685"/>
            <a:ext cx="6350000" cy="130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99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marL="227013" indent="-227013" eaLnBrk="0" hangingPunct="0">
              <a:tabLst>
                <a:tab pos="457200" algn="l"/>
              </a:tabLst>
              <a:defRPr sz="1600" b="1">
                <a:solidFill>
                  <a:schemeClr val="bg1"/>
                </a:solidFill>
                <a:latin typeface="Arial" charset="0"/>
              </a:defRPr>
            </a:lvl1pPr>
            <a:lvl2pPr marL="742950" indent="-285750" eaLnBrk="0" hangingPunct="0">
              <a:tabLst>
                <a:tab pos="457200" algn="l"/>
              </a:tabLst>
              <a:defRPr sz="1600" b="1">
                <a:solidFill>
                  <a:schemeClr val="bg1"/>
                </a:solidFill>
                <a:latin typeface="Arial" charset="0"/>
              </a:defRPr>
            </a:lvl2pPr>
            <a:lvl3pPr marL="1143000" indent="-228600" eaLnBrk="0" hangingPunct="0">
              <a:tabLst>
                <a:tab pos="457200" algn="l"/>
              </a:tabLst>
              <a:defRPr sz="1600" b="1">
                <a:solidFill>
                  <a:schemeClr val="bg1"/>
                </a:solidFill>
                <a:latin typeface="Arial" charset="0"/>
              </a:defRPr>
            </a:lvl3pPr>
            <a:lvl4pPr marL="1600200" indent="-228600" eaLnBrk="0" hangingPunct="0">
              <a:tabLst>
                <a:tab pos="457200" algn="l"/>
              </a:tabLst>
              <a:defRPr sz="1600" b="1">
                <a:solidFill>
                  <a:schemeClr val="bg1"/>
                </a:solidFill>
                <a:latin typeface="Arial" charset="0"/>
              </a:defRPr>
            </a:lvl4pPr>
            <a:lvl5pPr marL="2057400" indent="-228600" eaLnBrk="0" hangingPunct="0">
              <a:tabLst>
                <a:tab pos="457200" algn="l"/>
              </a:tabLst>
              <a:defRPr sz="1600" b="1">
                <a:solidFill>
                  <a:schemeClr val="bg1"/>
                </a:solidFill>
                <a:latin typeface="Arial" charset="0"/>
              </a:defRPr>
            </a:lvl5pPr>
            <a:lvl6pPr marL="2514600" indent="-228600" algn="ctr" eaLnBrk="0" fontAlgn="base" hangingPunct="0">
              <a:spcBef>
                <a:spcPct val="0"/>
              </a:spcBef>
              <a:spcAft>
                <a:spcPct val="0"/>
              </a:spcAft>
              <a:buChar char="•"/>
              <a:tabLst>
                <a:tab pos="457200" algn="l"/>
              </a:tabLst>
              <a:defRPr sz="1600" b="1">
                <a:solidFill>
                  <a:schemeClr val="bg1"/>
                </a:solidFill>
                <a:latin typeface="Arial" charset="0"/>
              </a:defRPr>
            </a:lvl6pPr>
            <a:lvl7pPr marL="2971800" indent="-228600" algn="ctr" eaLnBrk="0" fontAlgn="base" hangingPunct="0">
              <a:spcBef>
                <a:spcPct val="0"/>
              </a:spcBef>
              <a:spcAft>
                <a:spcPct val="0"/>
              </a:spcAft>
              <a:buChar char="•"/>
              <a:tabLst>
                <a:tab pos="457200" algn="l"/>
              </a:tabLst>
              <a:defRPr sz="1600" b="1">
                <a:solidFill>
                  <a:schemeClr val="bg1"/>
                </a:solidFill>
                <a:latin typeface="Arial" charset="0"/>
              </a:defRPr>
            </a:lvl7pPr>
            <a:lvl8pPr marL="3429000" indent="-228600" algn="ctr" eaLnBrk="0" fontAlgn="base" hangingPunct="0">
              <a:spcBef>
                <a:spcPct val="0"/>
              </a:spcBef>
              <a:spcAft>
                <a:spcPct val="0"/>
              </a:spcAft>
              <a:buChar char="•"/>
              <a:tabLst>
                <a:tab pos="457200" algn="l"/>
              </a:tabLst>
              <a:defRPr sz="1600" b="1">
                <a:solidFill>
                  <a:schemeClr val="bg1"/>
                </a:solidFill>
                <a:latin typeface="Arial" charset="0"/>
              </a:defRPr>
            </a:lvl8pPr>
            <a:lvl9pPr marL="3886200" indent="-228600" algn="ctr" eaLnBrk="0" fontAlgn="base" hangingPunct="0">
              <a:spcBef>
                <a:spcPct val="0"/>
              </a:spcBef>
              <a:spcAft>
                <a:spcPct val="0"/>
              </a:spcAft>
              <a:buChar char="•"/>
              <a:tabLst>
                <a:tab pos="457200" algn="l"/>
              </a:tabLst>
              <a:defRPr sz="1600" b="1">
                <a:solidFill>
                  <a:schemeClr val="bg1"/>
                </a:solidFill>
                <a:latin typeface="Arial" charset="0"/>
              </a:defRPr>
            </a:lvl9pPr>
          </a:lstStyle>
          <a:p>
            <a:pPr algn="l" eaLnBrk="1" hangingPunct="1">
              <a:buFontTx/>
              <a:buNone/>
            </a:pPr>
            <a:r>
              <a:rPr lang="en-US" sz="700" b="0" i="1" dirty="0">
                <a:solidFill>
                  <a:srgbClr val="000000"/>
                </a:solidFill>
              </a:rPr>
              <a:t>____________________</a:t>
            </a:r>
          </a:p>
          <a:p>
            <a:pPr algn="l">
              <a:lnSpc>
                <a:spcPct val="95000"/>
              </a:lnSpc>
              <a:buFontTx/>
              <a:buNone/>
            </a:pPr>
            <a:r>
              <a:rPr lang="en-US" sz="800" b="0" dirty="0">
                <a:solidFill>
                  <a:schemeClr val="tx1"/>
                </a:solidFill>
              </a:rPr>
              <a:t>Note: Shading indicates DMA includes state capital.  Enrollment in thousands</a:t>
            </a:r>
            <a:r>
              <a:rPr lang="en-US" sz="800" b="0" dirty="0" smtClean="0">
                <a:solidFill>
                  <a:schemeClr val="tx1"/>
                </a:solidFill>
              </a:rPr>
              <a:t>.</a:t>
            </a:r>
          </a:p>
          <a:p>
            <a:pPr algn="l">
              <a:lnSpc>
                <a:spcPct val="95000"/>
              </a:lnSpc>
              <a:buFontTx/>
              <a:buNone/>
            </a:pPr>
            <a:r>
              <a:rPr lang="en-US" sz="800" b="0" dirty="0" smtClean="0">
                <a:solidFill>
                  <a:schemeClr val="tx1"/>
                </a:solidFill>
              </a:rPr>
              <a:t>(1) Stations under LMA or SSA agreements with Gray.</a:t>
            </a:r>
            <a:r>
              <a:rPr lang="en-US" sz="700" b="0" i="1" dirty="0">
                <a:solidFill>
                  <a:schemeClr val="tx1"/>
                </a:solidFill>
              </a:rPr>
              <a:t>	</a:t>
            </a:r>
          </a:p>
        </p:txBody>
      </p:sp>
      <p:sp>
        <p:nvSpPr>
          <p:cNvPr id="1033" name="AutoShape 26"/>
          <p:cNvSpPr>
            <a:spLocks noChangeArrowheads="1"/>
          </p:cNvSpPr>
          <p:nvPr>
            <p:custDataLst>
              <p:tags r:id="rId6"/>
            </p:custDataLst>
          </p:nvPr>
        </p:nvSpPr>
        <p:spPr bwMode="auto">
          <a:xfrm>
            <a:off x="4882356" y="5706077"/>
            <a:ext cx="3576638" cy="704608"/>
          </a:xfrm>
          <a:prstGeom prst="roundRect">
            <a:avLst>
              <a:gd name="adj" fmla="val 16667"/>
            </a:avLst>
          </a:prstGeom>
          <a:noFill/>
          <a:ln>
            <a:noFill/>
          </a:ln>
          <a:effectLst/>
          <a:extLst/>
        </p:spPr>
        <p:txBody>
          <a:bodyPr vert="horz" lIns="0" tIns="41029" rIns="0" bIns="41029">
            <a:spAutoFit/>
          </a:bodyPr>
          <a:lstStyle/>
          <a:p>
            <a:pPr marL="176213" indent="-176213" algn="l" eaLnBrk="0" hangingPunct="0">
              <a:spcBef>
                <a:spcPts val="100"/>
              </a:spcBef>
              <a:spcAft>
                <a:spcPts val="100"/>
              </a:spcAft>
              <a:buFont typeface="Wingdings" pitchFamily="2" charset="2"/>
              <a:buChar char="§"/>
            </a:pPr>
            <a:r>
              <a:rPr lang="en-US" sz="1200" b="0" kern="0" dirty="0">
                <a:solidFill>
                  <a:schemeClr val="tx1"/>
                </a:solidFill>
                <a:latin typeface="Arial"/>
              </a:rPr>
              <a:t>Gray stations cover </a:t>
            </a:r>
            <a:r>
              <a:rPr lang="en-US" sz="1200" b="0" kern="0" dirty="0" smtClean="0">
                <a:solidFill>
                  <a:schemeClr val="tx1"/>
                </a:solidFill>
                <a:latin typeface="Arial"/>
              </a:rPr>
              <a:t>9 </a:t>
            </a:r>
            <a:r>
              <a:rPr lang="en-US" sz="1200" b="0" kern="0" dirty="0">
                <a:solidFill>
                  <a:schemeClr val="tx1"/>
                </a:solidFill>
                <a:latin typeface="Arial"/>
              </a:rPr>
              <a:t>state capitals and </a:t>
            </a:r>
            <a:r>
              <a:rPr lang="en-US" sz="1200" b="0" kern="0" dirty="0" smtClean="0">
                <a:solidFill>
                  <a:schemeClr val="tx1"/>
                </a:solidFill>
                <a:latin typeface="Arial"/>
              </a:rPr>
              <a:t>18 </a:t>
            </a:r>
            <a:r>
              <a:rPr lang="en-US" sz="1200" b="0" kern="0" dirty="0">
                <a:solidFill>
                  <a:schemeClr val="tx1"/>
                </a:solidFill>
                <a:latin typeface="Arial"/>
              </a:rPr>
              <a:t>university towns, representing enrollment of approximately </a:t>
            </a:r>
            <a:r>
              <a:rPr lang="en-US" sz="1200" b="0" kern="0" dirty="0" smtClean="0">
                <a:solidFill>
                  <a:schemeClr val="tx1"/>
                </a:solidFill>
                <a:latin typeface="Arial"/>
              </a:rPr>
              <a:t>487,000 </a:t>
            </a:r>
            <a:r>
              <a:rPr lang="en-US" sz="1200" b="0" kern="0" dirty="0">
                <a:solidFill>
                  <a:schemeClr val="tx1"/>
                </a:solidFill>
                <a:latin typeface="Arial"/>
              </a:rPr>
              <a:t>students</a:t>
            </a:r>
          </a:p>
        </p:txBody>
      </p:sp>
      <p:sp>
        <p:nvSpPr>
          <p:cNvPr id="1034" name="AutoShape 27"/>
          <p:cNvSpPr>
            <a:spLocks noChangeArrowheads="1"/>
          </p:cNvSpPr>
          <p:nvPr>
            <p:custDataLst>
              <p:tags r:id="rId7"/>
            </p:custDataLst>
          </p:nvPr>
        </p:nvSpPr>
        <p:spPr bwMode="gray">
          <a:xfrm>
            <a:off x="387985" y="5421038"/>
            <a:ext cx="4023360" cy="891893"/>
          </a:xfrm>
          <a:prstGeom prst="roundRect">
            <a:avLst>
              <a:gd name="adj" fmla="val 16667"/>
            </a:avLst>
          </a:prstGeom>
          <a:noFill/>
          <a:ln>
            <a:noFill/>
          </a:ln>
          <a:effectLst/>
          <a:extLst/>
        </p:spPr>
        <p:txBody>
          <a:bodyPr wrap="square" lIns="0" tIns="41029" rIns="0" bIns="41029">
            <a:spAutoFit/>
          </a:bodyPr>
          <a:lstStyle/>
          <a:p>
            <a:pPr algn="l" eaLnBrk="0" hangingPunct="0">
              <a:spcBef>
                <a:spcPts val="100"/>
              </a:spcBef>
              <a:spcAft>
                <a:spcPts val="100"/>
              </a:spcAft>
              <a:buNone/>
            </a:pPr>
            <a:r>
              <a:rPr lang="en-US" sz="1050" b="0" dirty="0">
                <a:solidFill>
                  <a:schemeClr val="tx1"/>
                </a:solidFill>
              </a:rPr>
              <a:t>Why university towns and state capitals?</a:t>
            </a:r>
          </a:p>
          <a:p>
            <a:pPr marL="404813" lvl="1" indent="-176213" algn="l" eaLnBrk="0" hangingPunct="0">
              <a:spcBef>
                <a:spcPts val="100"/>
              </a:spcBef>
              <a:spcAft>
                <a:spcPts val="100"/>
              </a:spcAft>
              <a:buFont typeface="Wingdings" pitchFamily="2" charset="2"/>
              <a:buChar char="§"/>
            </a:pPr>
            <a:r>
              <a:rPr lang="en-US" sz="1050" b="0" dirty="0">
                <a:solidFill>
                  <a:schemeClr val="tx1"/>
                </a:solidFill>
              </a:rPr>
              <a:t>Better demographics</a:t>
            </a:r>
          </a:p>
          <a:p>
            <a:pPr marL="404813" lvl="1" indent="-176213" algn="l" eaLnBrk="0" hangingPunct="0">
              <a:spcBef>
                <a:spcPts val="100"/>
              </a:spcBef>
              <a:spcAft>
                <a:spcPts val="100"/>
              </a:spcAft>
              <a:buFont typeface="Wingdings" pitchFamily="2" charset="2"/>
              <a:buChar char="§"/>
            </a:pPr>
            <a:r>
              <a:rPr lang="en-US" sz="1050" b="0" dirty="0">
                <a:solidFill>
                  <a:schemeClr val="tx1"/>
                </a:solidFill>
              </a:rPr>
              <a:t>More stable economies</a:t>
            </a:r>
          </a:p>
          <a:p>
            <a:pPr marL="404813" lvl="1" indent="-176213" algn="l" eaLnBrk="0" hangingPunct="0">
              <a:spcBef>
                <a:spcPts val="100"/>
              </a:spcBef>
              <a:spcAft>
                <a:spcPts val="100"/>
              </a:spcAft>
              <a:buFont typeface="Wingdings" pitchFamily="2" charset="2"/>
              <a:buChar char="§"/>
            </a:pPr>
            <a:r>
              <a:rPr lang="en-US" sz="1050" b="0" dirty="0">
                <a:solidFill>
                  <a:schemeClr val="tx1"/>
                </a:solidFill>
              </a:rPr>
              <a:t>Affinity between station and university sports teams</a:t>
            </a:r>
          </a:p>
        </p:txBody>
      </p:sp>
      <p:sp>
        <p:nvSpPr>
          <p:cNvPr id="1027" name="AutoShape 90"/>
          <p:cNvSpPr>
            <a:spLocks noChangeAspect="1" noChangeArrowheads="1"/>
          </p:cNvSpPr>
          <p:nvPr/>
        </p:nvSpPr>
        <p:spPr bwMode="auto">
          <a:xfrm>
            <a:off x="-2682875" y="1022350"/>
            <a:ext cx="7734300" cy="423545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16" name="Rectangle 185"/>
          <p:cNvSpPr>
            <a:spLocks noChangeArrowheads="1"/>
          </p:cNvSpPr>
          <p:nvPr/>
        </p:nvSpPr>
        <p:spPr bwMode="auto">
          <a:xfrm>
            <a:off x="661988" y="4206876"/>
            <a:ext cx="3560762" cy="44132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pic>
        <p:nvPicPr>
          <p:cNvPr id="117" name="Picture 13"/>
          <p:cNvPicPr>
            <a:picLocks noChangeAspect="1" noChangeArrowheads="1"/>
          </p:cNvPicPr>
          <p:nvPr>
            <p:custDataLst>
              <p:tags r:id="rId8"/>
            </p:custDataLst>
          </p:nvPr>
        </p:nvPicPr>
        <p:blipFill>
          <a:blip r:embed="rId29" cstate="print">
            <a:extLst>
              <a:ext uri="{28A0092B-C50C-407E-A947-70E740481C1C}">
                <a14:useLocalDpi xmlns:a14="http://schemas.microsoft.com/office/drawing/2010/main" val="0"/>
              </a:ext>
            </a:extLst>
          </a:blip>
          <a:srcRect l="59402" t="2422" r="2066"/>
          <a:stretch>
            <a:fillRect/>
          </a:stretch>
        </p:blipFill>
        <p:spPr bwMode="auto">
          <a:xfrm>
            <a:off x="2521744" y="4694238"/>
            <a:ext cx="412750" cy="2603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cmpd="dbl">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8" name="Picture 16"/>
          <p:cNvPicPr>
            <a:picLocks noChangeAspect="1" noChangeArrowheads="1"/>
          </p:cNvPicPr>
          <p:nvPr>
            <p:custDataLst>
              <p:tags r:id="rId9"/>
            </p:custDataLst>
          </p:nvPr>
        </p:nvPicPr>
        <p:blipFill>
          <a:blip r:embed="rId30" cstate="print">
            <a:extLst>
              <a:ext uri="{28A0092B-C50C-407E-A947-70E740481C1C}">
                <a14:useLocalDpi xmlns:a14="http://schemas.microsoft.com/office/drawing/2010/main" val="0"/>
              </a:ext>
            </a:extLst>
          </a:blip>
          <a:srcRect l="23915" t="6166" r="20000" b="28751"/>
          <a:stretch>
            <a:fillRect/>
          </a:stretch>
        </p:blipFill>
        <p:spPr bwMode="auto">
          <a:xfrm>
            <a:off x="6818313" y="4738688"/>
            <a:ext cx="363537" cy="2682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cmpd="dbl">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19" name="Group 180"/>
          <p:cNvGrpSpPr>
            <a:grpSpLocks noChangeAspect="1"/>
          </p:cNvGrpSpPr>
          <p:nvPr/>
        </p:nvGrpSpPr>
        <p:grpSpPr bwMode="auto">
          <a:xfrm>
            <a:off x="661988" y="1295400"/>
            <a:ext cx="7742237" cy="4208463"/>
            <a:chOff x="416" y="810"/>
            <a:chExt cx="4877" cy="2651"/>
          </a:xfrm>
        </p:grpSpPr>
        <p:sp>
          <p:nvSpPr>
            <p:cNvPr id="120" name="Rectangle 182"/>
            <p:cNvSpPr>
              <a:spLocks noChangeArrowheads="1"/>
            </p:cNvSpPr>
            <p:nvPr/>
          </p:nvSpPr>
          <p:spPr bwMode="auto">
            <a:xfrm>
              <a:off x="416" y="1279"/>
              <a:ext cx="2245" cy="27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21" name="Rectangle 181"/>
            <p:cNvSpPr>
              <a:spLocks noChangeArrowheads="1"/>
            </p:cNvSpPr>
            <p:nvPr/>
          </p:nvSpPr>
          <p:spPr bwMode="auto">
            <a:xfrm>
              <a:off x="431" y="3183"/>
              <a:ext cx="2250" cy="27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22" name="Rectangle 183"/>
            <p:cNvSpPr>
              <a:spLocks noChangeArrowheads="1"/>
            </p:cNvSpPr>
            <p:nvPr/>
          </p:nvSpPr>
          <p:spPr bwMode="auto">
            <a:xfrm>
              <a:off x="416" y="1552"/>
              <a:ext cx="2245" cy="27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23" name="Rectangle 184"/>
            <p:cNvSpPr>
              <a:spLocks noChangeArrowheads="1"/>
            </p:cNvSpPr>
            <p:nvPr/>
          </p:nvSpPr>
          <p:spPr bwMode="auto">
            <a:xfrm>
              <a:off x="3043" y="1552"/>
              <a:ext cx="2250" cy="27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24" name="Rectangle 185"/>
            <p:cNvSpPr>
              <a:spLocks noChangeArrowheads="1"/>
            </p:cNvSpPr>
            <p:nvPr/>
          </p:nvSpPr>
          <p:spPr bwMode="auto">
            <a:xfrm>
              <a:off x="416" y="1817"/>
              <a:ext cx="2243" cy="559"/>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25" name="Rectangle 186"/>
            <p:cNvSpPr>
              <a:spLocks noChangeArrowheads="1"/>
            </p:cNvSpPr>
            <p:nvPr/>
          </p:nvSpPr>
          <p:spPr bwMode="auto">
            <a:xfrm>
              <a:off x="3043" y="2376"/>
              <a:ext cx="2250" cy="27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26" name="Rectangle 187"/>
            <p:cNvSpPr>
              <a:spLocks noChangeArrowheads="1"/>
            </p:cNvSpPr>
            <p:nvPr/>
          </p:nvSpPr>
          <p:spPr bwMode="auto">
            <a:xfrm>
              <a:off x="3043" y="1816"/>
              <a:ext cx="2250" cy="55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27" name="Rectangle 188"/>
            <p:cNvSpPr>
              <a:spLocks noChangeArrowheads="1"/>
            </p:cNvSpPr>
            <p:nvPr/>
          </p:nvSpPr>
          <p:spPr bwMode="auto">
            <a:xfrm>
              <a:off x="2206" y="810"/>
              <a:ext cx="39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None/>
              </a:pPr>
              <a:r>
                <a:rPr lang="en-US" sz="800" dirty="0">
                  <a:solidFill>
                    <a:srgbClr val="000000"/>
                  </a:solidFill>
                </a:rPr>
                <a:t>Approximate</a:t>
              </a:r>
              <a:endParaRPr lang="en-US" dirty="0"/>
            </a:p>
          </p:txBody>
        </p:sp>
        <p:sp>
          <p:nvSpPr>
            <p:cNvPr id="128" name="Rectangle 189"/>
            <p:cNvSpPr>
              <a:spLocks noChangeArrowheads="1"/>
            </p:cNvSpPr>
            <p:nvPr/>
          </p:nvSpPr>
          <p:spPr bwMode="auto">
            <a:xfrm>
              <a:off x="4833" y="810"/>
              <a:ext cx="39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None/>
              </a:pPr>
              <a:r>
                <a:rPr lang="en-US" sz="800" dirty="0">
                  <a:solidFill>
                    <a:srgbClr val="000000"/>
                  </a:solidFill>
                </a:rPr>
                <a:t>Approximate</a:t>
              </a:r>
              <a:endParaRPr lang="en-US" dirty="0"/>
            </a:p>
          </p:txBody>
        </p:sp>
        <p:sp>
          <p:nvSpPr>
            <p:cNvPr id="129" name="Rectangle 190"/>
            <p:cNvSpPr>
              <a:spLocks noChangeArrowheads="1"/>
            </p:cNvSpPr>
            <p:nvPr/>
          </p:nvSpPr>
          <p:spPr bwMode="auto">
            <a:xfrm>
              <a:off x="800" y="908"/>
              <a:ext cx="20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None/>
              </a:pPr>
              <a:r>
                <a:rPr lang="en-US" sz="800" dirty="0">
                  <a:solidFill>
                    <a:srgbClr val="000000"/>
                  </a:solidFill>
                </a:rPr>
                <a:t>Market</a:t>
              </a:r>
              <a:endParaRPr lang="en-US" dirty="0"/>
            </a:p>
          </p:txBody>
        </p:sp>
        <p:sp>
          <p:nvSpPr>
            <p:cNvPr id="130" name="Rectangle 191"/>
            <p:cNvSpPr>
              <a:spLocks noChangeArrowheads="1"/>
            </p:cNvSpPr>
            <p:nvPr/>
          </p:nvSpPr>
          <p:spPr bwMode="auto">
            <a:xfrm>
              <a:off x="431" y="991"/>
              <a:ext cx="902"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31" name="Rectangle 192"/>
            <p:cNvSpPr>
              <a:spLocks noChangeArrowheads="1"/>
            </p:cNvSpPr>
            <p:nvPr/>
          </p:nvSpPr>
          <p:spPr bwMode="auto">
            <a:xfrm>
              <a:off x="1595" y="908"/>
              <a:ext cx="31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None/>
              </a:pPr>
              <a:r>
                <a:rPr lang="en-US" sz="800" dirty="0">
                  <a:solidFill>
                    <a:srgbClr val="000000"/>
                  </a:solidFill>
                </a:rPr>
                <a:t>College(s)</a:t>
              </a:r>
              <a:endParaRPr lang="en-US" dirty="0"/>
            </a:p>
          </p:txBody>
        </p:sp>
        <p:sp>
          <p:nvSpPr>
            <p:cNvPr id="132" name="Rectangle 193"/>
            <p:cNvSpPr>
              <a:spLocks noChangeArrowheads="1"/>
            </p:cNvSpPr>
            <p:nvPr/>
          </p:nvSpPr>
          <p:spPr bwMode="auto">
            <a:xfrm>
              <a:off x="1358" y="991"/>
              <a:ext cx="72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33" name="Rectangle 194"/>
            <p:cNvSpPr>
              <a:spLocks noChangeArrowheads="1"/>
            </p:cNvSpPr>
            <p:nvPr/>
          </p:nvSpPr>
          <p:spPr bwMode="auto">
            <a:xfrm>
              <a:off x="2235" y="908"/>
              <a:ext cx="33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None/>
              </a:pPr>
              <a:r>
                <a:rPr lang="en-US" sz="800" dirty="0">
                  <a:solidFill>
                    <a:srgbClr val="000000"/>
                  </a:solidFill>
                </a:rPr>
                <a:t>Enrollment</a:t>
              </a:r>
              <a:endParaRPr lang="en-US" dirty="0"/>
            </a:p>
          </p:txBody>
        </p:sp>
        <p:sp>
          <p:nvSpPr>
            <p:cNvPr id="134" name="Rectangle 195"/>
            <p:cNvSpPr>
              <a:spLocks noChangeArrowheads="1"/>
            </p:cNvSpPr>
            <p:nvPr/>
          </p:nvSpPr>
          <p:spPr bwMode="auto">
            <a:xfrm>
              <a:off x="2105" y="991"/>
              <a:ext cx="54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35" name="Rectangle 196"/>
            <p:cNvSpPr>
              <a:spLocks noChangeArrowheads="1"/>
            </p:cNvSpPr>
            <p:nvPr/>
          </p:nvSpPr>
          <p:spPr bwMode="auto">
            <a:xfrm>
              <a:off x="3427" y="908"/>
              <a:ext cx="20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None/>
              </a:pPr>
              <a:r>
                <a:rPr lang="en-US" sz="800" dirty="0">
                  <a:solidFill>
                    <a:srgbClr val="000000"/>
                  </a:solidFill>
                </a:rPr>
                <a:t>Market</a:t>
              </a:r>
              <a:endParaRPr lang="en-US" dirty="0"/>
            </a:p>
          </p:txBody>
        </p:sp>
        <p:sp>
          <p:nvSpPr>
            <p:cNvPr id="136" name="Rectangle 197"/>
            <p:cNvSpPr>
              <a:spLocks noChangeArrowheads="1"/>
            </p:cNvSpPr>
            <p:nvPr/>
          </p:nvSpPr>
          <p:spPr bwMode="auto">
            <a:xfrm>
              <a:off x="3058" y="991"/>
              <a:ext cx="90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37" name="Rectangle 198"/>
            <p:cNvSpPr>
              <a:spLocks noChangeArrowheads="1"/>
            </p:cNvSpPr>
            <p:nvPr/>
          </p:nvSpPr>
          <p:spPr bwMode="auto">
            <a:xfrm>
              <a:off x="4222" y="908"/>
              <a:ext cx="31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None/>
              </a:pPr>
              <a:r>
                <a:rPr lang="en-US" sz="800" dirty="0">
                  <a:solidFill>
                    <a:srgbClr val="000000"/>
                  </a:solidFill>
                </a:rPr>
                <a:t>College(s)</a:t>
              </a:r>
              <a:endParaRPr lang="en-US" dirty="0"/>
            </a:p>
          </p:txBody>
        </p:sp>
        <p:sp>
          <p:nvSpPr>
            <p:cNvPr id="138" name="Rectangle 199"/>
            <p:cNvSpPr>
              <a:spLocks noChangeArrowheads="1"/>
            </p:cNvSpPr>
            <p:nvPr/>
          </p:nvSpPr>
          <p:spPr bwMode="auto">
            <a:xfrm>
              <a:off x="3985" y="991"/>
              <a:ext cx="72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39" name="Rectangle 200"/>
            <p:cNvSpPr>
              <a:spLocks noChangeArrowheads="1"/>
            </p:cNvSpPr>
            <p:nvPr/>
          </p:nvSpPr>
          <p:spPr bwMode="auto">
            <a:xfrm>
              <a:off x="4861" y="908"/>
              <a:ext cx="33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None/>
              </a:pPr>
              <a:r>
                <a:rPr lang="en-US" sz="800" dirty="0">
                  <a:solidFill>
                    <a:srgbClr val="000000"/>
                  </a:solidFill>
                </a:rPr>
                <a:t>Enrollment</a:t>
              </a:r>
              <a:endParaRPr lang="en-US" dirty="0"/>
            </a:p>
          </p:txBody>
        </p:sp>
        <p:sp>
          <p:nvSpPr>
            <p:cNvPr id="140" name="Rectangle 201"/>
            <p:cNvSpPr>
              <a:spLocks noChangeArrowheads="1"/>
            </p:cNvSpPr>
            <p:nvPr/>
          </p:nvSpPr>
          <p:spPr bwMode="auto">
            <a:xfrm>
              <a:off x="4732" y="991"/>
              <a:ext cx="541"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41" name="Rectangle 202"/>
            <p:cNvSpPr>
              <a:spLocks noChangeArrowheads="1"/>
            </p:cNvSpPr>
            <p:nvPr/>
          </p:nvSpPr>
          <p:spPr bwMode="auto">
            <a:xfrm>
              <a:off x="464" y="1104"/>
              <a:ext cx="28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None/>
              </a:pPr>
              <a:r>
                <a:rPr lang="en-US" sz="800" b="0" dirty="0">
                  <a:solidFill>
                    <a:srgbClr val="000000"/>
                  </a:solidFill>
                </a:rPr>
                <a:t>Waco, TX</a:t>
              </a:r>
              <a:endParaRPr lang="en-US" dirty="0"/>
            </a:p>
          </p:txBody>
        </p:sp>
        <p:sp>
          <p:nvSpPr>
            <p:cNvPr id="142" name="Rectangle 203"/>
            <p:cNvSpPr>
              <a:spLocks noChangeArrowheads="1"/>
            </p:cNvSpPr>
            <p:nvPr/>
          </p:nvSpPr>
          <p:spPr bwMode="auto">
            <a:xfrm>
              <a:off x="2408" y="1104"/>
              <a:ext cx="7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None/>
              </a:pPr>
              <a:r>
                <a:rPr lang="en-US" sz="800" b="0" dirty="0" smtClean="0">
                  <a:solidFill>
                    <a:srgbClr val="000000"/>
                  </a:solidFill>
                </a:rPr>
                <a:t>62</a:t>
              </a:r>
              <a:endParaRPr lang="en-US" dirty="0"/>
            </a:p>
          </p:txBody>
        </p:sp>
        <p:sp>
          <p:nvSpPr>
            <p:cNvPr id="143" name="Rectangle 204"/>
            <p:cNvSpPr>
              <a:spLocks noChangeArrowheads="1"/>
            </p:cNvSpPr>
            <p:nvPr/>
          </p:nvSpPr>
          <p:spPr bwMode="auto">
            <a:xfrm>
              <a:off x="440" y="3306"/>
              <a:ext cx="33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None/>
              </a:pPr>
              <a:r>
                <a:rPr lang="en-US" sz="800" b="0" dirty="0">
                  <a:solidFill>
                    <a:srgbClr val="000000"/>
                  </a:solidFill>
                </a:rPr>
                <a:t>Lincoln, NE</a:t>
              </a:r>
              <a:endParaRPr lang="en-US" dirty="0"/>
            </a:p>
          </p:txBody>
        </p:sp>
        <p:sp>
          <p:nvSpPr>
            <p:cNvPr id="144" name="Rectangle 205"/>
            <p:cNvSpPr>
              <a:spLocks noChangeArrowheads="1"/>
            </p:cNvSpPr>
            <p:nvPr/>
          </p:nvSpPr>
          <p:spPr bwMode="auto">
            <a:xfrm>
              <a:off x="2408" y="3299"/>
              <a:ext cx="7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None/>
              </a:pPr>
              <a:r>
                <a:rPr lang="en-US" sz="800" b="0" dirty="0" smtClean="0">
                  <a:solidFill>
                    <a:srgbClr val="000000"/>
                  </a:solidFill>
                </a:rPr>
                <a:t>24</a:t>
              </a:r>
              <a:endParaRPr lang="en-US" dirty="0"/>
            </a:p>
          </p:txBody>
        </p:sp>
        <p:sp>
          <p:nvSpPr>
            <p:cNvPr id="145" name="Rectangle 206"/>
            <p:cNvSpPr>
              <a:spLocks noChangeArrowheads="1"/>
            </p:cNvSpPr>
            <p:nvPr/>
          </p:nvSpPr>
          <p:spPr bwMode="auto">
            <a:xfrm>
              <a:off x="456" y="1377"/>
              <a:ext cx="50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None/>
              </a:pPr>
              <a:r>
                <a:rPr lang="en-US" sz="800" b="0" dirty="0">
                  <a:solidFill>
                    <a:srgbClr val="000000"/>
                  </a:solidFill>
                </a:rPr>
                <a:t>Topeka, KS         </a:t>
              </a:r>
              <a:endParaRPr lang="en-US" dirty="0"/>
            </a:p>
          </p:txBody>
        </p:sp>
        <p:sp>
          <p:nvSpPr>
            <p:cNvPr id="146" name="Rectangle 207"/>
            <p:cNvSpPr>
              <a:spLocks noChangeArrowheads="1"/>
            </p:cNvSpPr>
            <p:nvPr/>
          </p:nvSpPr>
          <p:spPr bwMode="auto">
            <a:xfrm>
              <a:off x="2408" y="1377"/>
              <a:ext cx="7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FontTx/>
                <a:buNone/>
              </a:pPr>
              <a:r>
                <a:rPr lang="en-US" sz="800" b="0" dirty="0" smtClean="0">
                  <a:solidFill>
                    <a:srgbClr val="000000"/>
                  </a:solidFill>
                </a:rPr>
                <a:t>53</a:t>
              </a:r>
              <a:endParaRPr lang="en-US" dirty="0"/>
            </a:p>
          </p:txBody>
        </p:sp>
        <p:sp>
          <p:nvSpPr>
            <p:cNvPr id="147" name="Rectangle 208"/>
            <p:cNvSpPr>
              <a:spLocks noChangeArrowheads="1"/>
            </p:cNvSpPr>
            <p:nvPr/>
          </p:nvSpPr>
          <p:spPr bwMode="auto">
            <a:xfrm>
              <a:off x="3074" y="1104"/>
              <a:ext cx="54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None/>
              </a:pPr>
              <a:r>
                <a:rPr lang="en-US" sz="800" b="0" dirty="0" smtClean="0">
                  <a:solidFill>
                    <a:srgbClr val="000000"/>
                  </a:solidFill>
                </a:rPr>
                <a:t>Bowling Green, KY</a:t>
              </a:r>
              <a:endParaRPr lang="en-US" dirty="0"/>
            </a:p>
          </p:txBody>
        </p:sp>
        <p:sp>
          <p:nvSpPr>
            <p:cNvPr id="148" name="Rectangle 209"/>
            <p:cNvSpPr>
              <a:spLocks noChangeArrowheads="1"/>
            </p:cNvSpPr>
            <p:nvPr/>
          </p:nvSpPr>
          <p:spPr bwMode="auto">
            <a:xfrm>
              <a:off x="5030" y="1104"/>
              <a:ext cx="7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None/>
              </a:pPr>
              <a:r>
                <a:rPr lang="en-US" sz="800" b="0" dirty="0" smtClean="0">
                  <a:solidFill>
                    <a:srgbClr val="000000"/>
                  </a:solidFill>
                </a:rPr>
                <a:t>21</a:t>
              </a:r>
              <a:endParaRPr lang="en-US" dirty="0"/>
            </a:p>
          </p:txBody>
        </p:sp>
        <p:sp>
          <p:nvSpPr>
            <p:cNvPr id="149" name="Rectangle 210"/>
            <p:cNvSpPr>
              <a:spLocks noChangeArrowheads="1"/>
            </p:cNvSpPr>
            <p:nvPr/>
          </p:nvSpPr>
          <p:spPr bwMode="auto">
            <a:xfrm>
              <a:off x="461" y="1650"/>
              <a:ext cx="48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None/>
              </a:pPr>
              <a:r>
                <a:rPr lang="en-US" sz="800" b="0" dirty="0">
                  <a:solidFill>
                    <a:srgbClr val="000000"/>
                  </a:solidFill>
                </a:rPr>
                <a:t>Lansing, MI        </a:t>
              </a:r>
              <a:endParaRPr lang="en-US" dirty="0"/>
            </a:p>
          </p:txBody>
        </p:sp>
        <p:sp>
          <p:nvSpPr>
            <p:cNvPr id="150" name="Rectangle 211"/>
            <p:cNvSpPr>
              <a:spLocks noChangeArrowheads="1"/>
            </p:cNvSpPr>
            <p:nvPr/>
          </p:nvSpPr>
          <p:spPr bwMode="auto">
            <a:xfrm>
              <a:off x="2408" y="1650"/>
              <a:ext cx="7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None/>
              </a:pPr>
              <a:r>
                <a:rPr lang="en-US" sz="800" b="0" dirty="0" smtClean="0">
                  <a:solidFill>
                    <a:srgbClr val="000000"/>
                  </a:solidFill>
                </a:rPr>
                <a:t>49</a:t>
              </a:r>
              <a:endParaRPr lang="en-US" dirty="0"/>
            </a:p>
          </p:txBody>
        </p:sp>
        <p:sp>
          <p:nvSpPr>
            <p:cNvPr id="151" name="Rectangle 212"/>
            <p:cNvSpPr>
              <a:spLocks noChangeArrowheads="1"/>
            </p:cNvSpPr>
            <p:nvPr/>
          </p:nvSpPr>
          <p:spPr bwMode="auto">
            <a:xfrm>
              <a:off x="3019" y="1379"/>
              <a:ext cx="70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buNone/>
              </a:pPr>
              <a:r>
                <a:rPr lang="en-US" sz="800" b="0" dirty="0" smtClean="0">
                  <a:solidFill>
                    <a:srgbClr val="000000"/>
                  </a:solidFill>
                </a:rPr>
                <a:t>Charlottesville, VA</a:t>
              </a:r>
              <a:endParaRPr lang="en-US" dirty="0"/>
            </a:p>
          </p:txBody>
        </p:sp>
        <p:sp>
          <p:nvSpPr>
            <p:cNvPr id="152" name="Rectangle 213"/>
            <p:cNvSpPr>
              <a:spLocks noChangeArrowheads="1"/>
            </p:cNvSpPr>
            <p:nvPr/>
          </p:nvSpPr>
          <p:spPr bwMode="auto">
            <a:xfrm>
              <a:off x="5035" y="1384"/>
              <a:ext cx="7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None/>
              </a:pPr>
              <a:r>
                <a:rPr lang="en-US" sz="800" b="0" dirty="0" smtClean="0">
                  <a:solidFill>
                    <a:srgbClr val="000000"/>
                  </a:solidFill>
                </a:rPr>
                <a:t>21</a:t>
              </a:r>
              <a:endParaRPr lang="en-US" dirty="0"/>
            </a:p>
          </p:txBody>
        </p:sp>
        <p:sp>
          <p:nvSpPr>
            <p:cNvPr id="153" name="Rectangle 214"/>
            <p:cNvSpPr>
              <a:spLocks noChangeArrowheads="1"/>
            </p:cNvSpPr>
            <p:nvPr/>
          </p:nvSpPr>
          <p:spPr bwMode="auto">
            <a:xfrm>
              <a:off x="452" y="1923"/>
              <a:ext cx="46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None/>
              </a:pPr>
              <a:r>
                <a:rPr lang="en-US" sz="800" b="0" dirty="0">
                  <a:solidFill>
                    <a:srgbClr val="000000"/>
                  </a:solidFill>
                </a:rPr>
                <a:t>Tallahassee, FL</a:t>
              </a:r>
              <a:endParaRPr lang="en-US" dirty="0"/>
            </a:p>
          </p:txBody>
        </p:sp>
        <p:sp>
          <p:nvSpPr>
            <p:cNvPr id="154" name="Rectangle 215"/>
            <p:cNvSpPr>
              <a:spLocks noChangeArrowheads="1"/>
            </p:cNvSpPr>
            <p:nvPr/>
          </p:nvSpPr>
          <p:spPr bwMode="auto">
            <a:xfrm>
              <a:off x="2408" y="1923"/>
              <a:ext cx="7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None/>
              </a:pPr>
              <a:r>
                <a:rPr lang="en-US" sz="800" b="0" dirty="0" smtClean="0">
                  <a:solidFill>
                    <a:srgbClr val="000000"/>
                  </a:solidFill>
                </a:rPr>
                <a:t>44</a:t>
              </a:r>
              <a:endParaRPr lang="en-US" dirty="0"/>
            </a:p>
          </p:txBody>
        </p:sp>
        <p:sp>
          <p:nvSpPr>
            <p:cNvPr id="155" name="Rectangle 216"/>
            <p:cNvSpPr>
              <a:spLocks noChangeArrowheads="1"/>
            </p:cNvSpPr>
            <p:nvPr/>
          </p:nvSpPr>
          <p:spPr bwMode="auto">
            <a:xfrm>
              <a:off x="3094" y="1652"/>
              <a:ext cx="51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None/>
              </a:pPr>
              <a:r>
                <a:rPr lang="en-US" sz="800" b="0" dirty="0">
                  <a:solidFill>
                    <a:srgbClr val="000000"/>
                  </a:solidFill>
                </a:rPr>
                <a:t>Harrisonburg, VA </a:t>
              </a:r>
              <a:endParaRPr lang="en-US" dirty="0"/>
            </a:p>
          </p:txBody>
        </p:sp>
        <p:sp>
          <p:nvSpPr>
            <p:cNvPr id="156" name="Rectangle 217"/>
            <p:cNvSpPr>
              <a:spLocks noChangeArrowheads="1"/>
            </p:cNvSpPr>
            <p:nvPr/>
          </p:nvSpPr>
          <p:spPr bwMode="auto">
            <a:xfrm>
              <a:off x="5038" y="1649"/>
              <a:ext cx="7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None/>
              </a:pPr>
              <a:r>
                <a:rPr lang="en-US" sz="800" b="0" dirty="0" smtClean="0">
                  <a:solidFill>
                    <a:srgbClr val="000000"/>
                  </a:solidFill>
                </a:rPr>
                <a:t>20</a:t>
              </a:r>
              <a:endParaRPr lang="en-US" dirty="0"/>
            </a:p>
          </p:txBody>
        </p:sp>
        <p:sp>
          <p:nvSpPr>
            <p:cNvPr id="157" name="Rectangle 218"/>
            <p:cNvSpPr>
              <a:spLocks noChangeArrowheads="1"/>
            </p:cNvSpPr>
            <p:nvPr/>
          </p:nvSpPr>
          <p:spPr bwMode="auto">
            <a:xfrm>
              <a:off x="467" y="2196"/>
              <a:ext cx="36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None/>
              </a:pPr>
              <a:r>
                <a:rPr lang="en-US" sz="800" b="0" dirty="0">
                  <a:solidFill>
                    <a:srgbClr val="000000"/>
                  </a:solidFill>
                </a:rPr>
                <a:t>Madison, WI</a:t>
              </a:r>
              <a:endParaRPr lang="en-US" dirty="0"/>
            </a:p>
          </p:txBody>
        </p:sp>
        <p:sp>
          <p:nvSpPr>
            <p:cNvPr id="158" name="Rectangle 219"/>
            <p:cNvSpPr>
              <a:spLocks noChangeArrowheads="1"/>
            </p:cNvSpPr>
            <p:nvPr/>
          </p:nvSpPr>
          <p:spPr bwMode="auto">
            <a:xfrm>
              <a:off x="2408" y="2196"/>
              <a:ext cx="7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None/>
              </a:pPr>
              <a:r>
                <a:rPr lang="en-US" sz="800" b="0" dirty="0" smtClean="0">
                  <a:solidFill>
                    <a:srgbClr val="000000"/>
                  </a:solidFill>
                </a:rPr>
                <a:t>43</a:t>
              </a:r>
              <a:endParaRPr lang="en-US" dirty="0"/>
            </a:p>
          </p:txBody>
        </p:sp>
        <p:sp>
          <p:nvSpPr>
            <p:cNvPr id="159" name="Rectangle 220"/>
            <p:cNvSpPr>
              <a:spLocks noChangeArrowheads="1"/>
            </p:cNvSpPr>
            <p:nvPr/>
          </p:nvSpPr>
          <p:spPr bwMode="auto">
            <a:xfrm>
              <a:off x="3094" y="1933"/>
              <a:ext cx="57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None/>
              </a:pPr>
              <a:r>
                <a:rPr lang="en-US" sz="800" b="0" dirty="0">
                  <a:solidFill>
                    <a:srgbClr val="000000"/>
                  </a:solidFill>
                </a:rPr>
                <a:t>Reno, NV                </a:t>
              </a:r>
              <a:endParaRPr lang="en-US" dirty="0"/>
            </a:p>
          </p:txBody>
        </p:sp>
        <p:sp>
          <p:nvSpPr>
            <p:cNvPr id="160" name="Rectangle 221"/>
            <p:cNvSpPr>
              <a:spLocks noChangeArrowheads="1"/>
            </p:cNvSpPr>
            <p:nvPr/>
          </p:nvSpPr>
          <p:spPr bwMode="auto">
            <a:xfrm>
              <a:off x="5051" y="1927"/>
              <a:ext cx="7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None/>
              </a:pPr>
              <a:r>
                <a:rPr lang="en-US" sz="800" b="0" dirty="0">
                  <a:solidFill>
                    <a:srgbClr val="000000"/>
                  </a:solidFill>
                </a:rPr>
                <a:t>18</a:t>
              </a:r>
              <a:endParaRPr lang="en-US" dirty="0"/>
            </a:p>
          </p:txBody>
        </p:sp>
        <p:sp>
          <p:nvSpPr>
            <p:cNvPr id="161" name="Rectangle 222"/>
            <p:cNvSpPr>
              <a:spLocks noChangeArrowheads="1"/>
            </p:cNvSpPr>
            <p:nvPr/>
          </p:nvSpPr>
          <p:spPr bwMode="auto">
            <a:xfrm>
              <a:off x="471" y="2469"/>
              <a:ext cx="38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buNone/>
              </a:pPr>
              <a:r>
                <a:rPr lang="en-US" sz="800" b="0" dirty="0" smtClean="0">
                  <a:solidFill>
                    <a:srgbClr val="000000"/>
                  </a:solidFill>
                </a:rPr>
                <a:t>Knoxville, TN</a:t>
              </a:r>
              <a:endParaRPr lang="en-US" dirty="0"/>
            </a:p>
          </p:txBody>
        </p:sp>
        <p:sp>
          <p:nvSpPr>
            <p:cNvPr id="162" name="Rectangle 223"/>
            <p:cNvSpPr>
              <a:spLocks noChangeArrowheads="1"/>
            </p:cNvSpPr>
            <p:nvPr/>
          </p:nvSpPr>
          <p:spPr bwMode="auto">
            <a:xfrm>
              <a:off x="2408" y="2469"/>
              <a:ext cx="7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None/>
              </a:pPr>
              <a:r>
                <a:rPr lang="en-US" sz="800" b="0" dirty="0" smtClean="0">
                  <a:solidFill>
                    <a:srgbClr val="000000"/>
                  </a:solidFill>
                </a:rPr>
                <a:t>30</a:t>
              </a:r>
              <a:endParaRPr lang="en-US" dirty="0"/>
            </a:p>
          </p:txBody>
        </p:sp>
        <p:sp>
          <p:nvSpPr>
            <p:cNvPr id="163" name="Rectangle 224"/>
            <p:cNvSpPr>
              <a:spLocks noChangeArrowheads="1"/>
            </p:cNvSpPr>
            <p:nvPr/>
          </p:nvSpPr>
          <p:spPr bwMode="auto">
            <a:xfrm>
              <a:off x="2828" y="2191"/>
              <a:ext cx="136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buNone/>
              </a:pPr>
              <a:r>
                <a:rPr lang="en-US" sz="800" b="0" dirty="0">
                  <a:solidFill>
                    <a:srgbClr val="000000"/>
                  </a:solidFill>
                </a:rPr>
                <a:t>Charleston-Huntington, WV</a:t>
              </a:r>
              <a:endParaRPr lang="en-US" dirty="0"/>
            </a:p>
          </p:txBody>
        </p:sp>
        <p:sp>
          <p:nvSpPr>
            <p:cNvPr id="164" name="Rectangle 225"/>
            <p:cNvSpPr>
              <a:spLocks noChangeArrowheads="1"/>
            </p:cNvSpPr>
            <p:nvPr/>
          </p:nvSpPr>
          <p:spPr bwMode="auto">
            <a:xfrm>
              <a:off x="5051" y="2191"/>
              <a:ext cx="7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None/>
              </a:pPr>
              <a:r>
                <a:rPr lang="en-US" sz="800" b="0" dirty="0">
                  <a:solidFill>
                    <a:srgbClr val="000000"/>
                  </a:solidFill>
                </a:rPr>
                <a:t>14</a:t>
              </a:r>
              <a:endParaRPr lang="en-US" dirty="0"/>
            </a:p>
          </p:txBody>
        </p:sp>
        <p:sp>
          <p:nvSpPr>
            <p:cNvPr id="165" name="Rectangle 226"/>
            <p:cNvSpPr>
              <a:spLocks noChangeArrowheads="1"/>
            </p:cNvSpPr>
            <p:nvPr/>
          </p:nvSpPr>
          <p:spPr bwMode="auto">
            <a:xfrm>
              <a:off x="461" y="2742"/>
              <a:ext cx="40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None/>
              </a:pPr>
              <a:r>
                <a:rPr lang="en-US" sz="800" b="0" dirty="0" smtClean="0">
                  <a:solidFill>
                    <a:srgbClr val="000000"/>
                  </a:solidFill>
                </a:rPr>
                <a:t>Lexington, KY</a:t>
              </a:r>
              <a:endParaRPr lang="en-US" dirty="0"/>
            </a:p>
          </p:txBody>
        </p:sp>
        <p:sp>
          <p:nvSpPr>
            <p:cNvPr id="166" name="Rectangle 227"/>
            <p:cNvSpPr>
              <a:spLocks noChangeArrowheads="1"/>
            </p:cNvSpPr>
            <p:nvPr/>
          </p:nvSpPr>
          <p:spPr bwMode="auto">
            <a:xfrm>
              <a:off x="2408" y="2742"/>
              <a:ext cx="7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None/>
              </a:pPr>
              <a:r>
                <a:rPr lang="en-US" sz="800" b="0" dirty="0" smtClean="0">
                  <a:solidFill>
                    <a:srgbClr val="000000"/>
                  </a:solidFill>
                </a:rPr>
                <a:t>29</a:t>
              </a:r>
              <a:endParaRPr lang="en-US" dirty="0"/>
            </a:p>
          </p:txBody>
        </p:sp>
        <p:sp>
          <p:nvSpPr>
            <p:cNvPr id="167" name="Rectangle 228"/>
            <p:cNvSpPr>
              <a:spLocks noChangeArrowheads="1"/>
            </p:cNvSpPr>
            <p:nvPr/>
          </p:nvSpPr>
          <p:spPr bwMode="auto">
            <a:xfrm>
              <a:off x="3104" y="2742"/>
              <a:ext cx="82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None/>
              </a:pPr>
              <a:r>
                <a:rPr lang="en-US" sz="800" b="0" dirty="0">
                  <a:solidFill>
                    <a:srgbClr val="000000"/>
                  </a:solidFill>
                </a:rPr>
                <a:t>South Bend, IN                    </a:t>
              </a:r>
              <a:endParaRPr lang="en-US" dirty="0"/>
            </a:p>
          </p:txBody>
        </p:sp>
        <p:sp>
          <p:nvSpPr>
            <p:cNvPr id="168" name="Rectangle 229"/>
            <p:cNvSpPr>
              <a:spLocks noChangeArrowheads="1"/>
            </p:cNvSpPr>
            <p:nvPr/>
          </p:nvSpPr>
          <p:spPr bwMode="auto">
            <a:xfrm>
              <a:off x="5035" y="2742"/>
              <a:ext cx="7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None/>
              </a:pPr>
              <a:r>
                <a:rPr lang="en-US" sz="800" b="0" dirty="0">
                  <a:solidFill>
                    <a:srgbClr val="000000"/>
                  </a:solidFill>
                </a:rPr>
                <a:t>12</a:t>
              </a:r>
              <a:endParaRPr lang="en-US" dirty="0"/>
            </a:p>
          </p:txBody>
        </p:sp>
        <p:sp>
          <p:nvSpPr>
            <p:cNvPr id="169" name="Rectangle 230"/>
            <p:cNvSpPr>
              <a:spLocks noChangeArrowheads="1"/>
            </p:cNvSpPr>
            <p:nvPr/>
          </p:nvSpPr>
          <p:spPr bwMode="auto">
            <a:xfrm>
              <a:off x="461" y="3015"/>
              <a:ext cx="42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None/>
              </a:pPr>
              <a:r>
                <a:rPr lang="en-US" sz="800" b="0" dirty="0" smtClean="0">
                  <a:solidFill>
                    <a:srgbClr val="000000"/>
                  </a:solidFill>
                </a:rPr>
                <a:t>Greenville, NC</a:t>
              </a:r>
              <a:endParaRPr lang="en-US" dirty="0"/>
            </a:p>
          </p:txBody>
        </p:sp>
        <p:sp>
          <p:nvSpPr>
            <p:cNvPr id="170" name="Rectangle 231"/>
            <p:cNvSpPr>
              <a:spLocks noChangeArrowheads="1"/>
            </p:cNvSpPr>
            <p:nvPr/>
          </p:nvSpPr>
          <p:spPr bwMode="auto">
            <a:xfrm>
              <a:off x="2408" y="3015"/>
              <a:ext cx="7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None/>
              </a:pPr>
              <a:r>
                <a:rPr lang="en-US" sz="800" b="0" dirty="0" smtClean="0">
                  <a:solidFill>
                    <a:srgbClr val="000000"/>
                  </a:solidFill>
                </a:rPr>
                <a:t>28</a:t>
              </a:r>
              <a:endParaRPr lang="en-US" dirty="0"/>
            </a:p>
          </p:txBody>
        </p:sp>
        <p:sp>
          <p:nvSpPr>
            <p:cNvPr id="171" name="Rectangle 232"/>
            <p:cNvSpPr>
              <a:spLocks noChangeArrowheads="1"/>
            </p:cNvSpPr>
            <p:nvPr/>
          </p:nvSpPr>
          <p:spPr bwMode="auto">
            <a:xfrm>
              <a:off x="2993" y="3015"/>
              <a:ext cx="8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buNone/>
              </a:pPr>
              <a:r>
                <a:rPr lang="en-US" sz="800" b="0" dirty="0">
                  <a:solidFill>
                    <a:srgbClr val="000000"/>
                  </a:solidFill>
                </a:rPr>
                <a:t>Colorado Springs, CO</a:t>
              </a:r>
              <a:endParaRPr lang="en-US" dirty="0"/>
            </a:p>
          </p:txBody>
        </p:sp>
        <p:sp>
          <p:nvSpPr>
            <p:cNvPr id="172" name="Rectangle 233"/>
            <p:cNvSpPr>
              <a:spLocks noChangeArrowheads="1"/>
            </p:cNvSpPr>
            <p:nvPr/>
          </p:nvSpPr>
          <p:spPr bwMode="auto">
            <a:xfrm>
              <a:off x="5069" y="3015"/>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None/>
              </a:pPr>
              <a:r>
                <a:rPr lang="en-US" sz="800" b="0" dirty="0" smtClean="0">
                  <a:solidFill>
                    <a:srgbClr val="000000"/>
                  </a:solidFill>
                </a:rPr>
                <a:t>4</a:t>
              </a:r>
              <a:endParaRPr lang="en-US" dirty="0"/>
            </a:p>
          </p:txBody>
        </p:sp>
        <p:sp>
          <p:nvSpPr>
            <p:cNvPr id="173" name="Rectangle 234"/>
            <p:cNvSpPr>
              <a:spLocks noChangeArrowheads="1"/>
            </p:cNvSpPr>
            <p:nvPr/>
          </p:nvSpPr>
          <p:spPr bwMode="auto">
            <a:xfrm>
              <a:off x="3106" y="3288"/>
              <a:ext cx="6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None/>
              </a:pPr>
              <a:r>
                <a:rPr lang="en-US" sz="800" b="0" dirty="0">
                  <a:solidFill>
                    <a:srgbClr val="000000"/>
                  </a:solidFill>
                </a:rPr>
                <a:t>Parkersburg, WV       </a:t>
              </a:r>
              <a:endParaRPr lang="en-US" dirty="0"/>
            </a:p>
          </p:txBody>
        </p:sp>
        <p:sp>
          <p:nvSpPr>
            <p:cNvPr id="174" name="Rectangle 235"/>
            <p:cNvSpPr>
              <a:spLocks noChangeArrowheads="1"/>
            </p:cNvSpPr>
            <p:nvPr/>
          </p:nvSpPr>
          <p:spPr bwMode="auto">
            <a:xfrm>
              <a:off x="5069" y="3288"/>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None/>
              </a:pPr>
              <a:r>
                <a:rPr lang="en-US" sz="800" b="0" dirty="0">
                  <a:solidFill>
                    <a:srgbClr val="000000"/>
                  </a:solidFill>
                </a:rPr>
                <a:t>2</a:t>
              </a:r>
              <a:endParaRPr lang="en-US" dirty="0"/>
            </a:p>
          </p:txBody>
        </p:sp>
        <p:sp>
          <p:nvSpPr>
            <p:cNvPr id="175" name="Line 236"/>
            <p:cNvSpPr>
              <a:spLocks noChangeShapeType="1"/>
            </p:cNvSpPr>
            <p:nvPr/>
          </p:nvSpPr>
          <p:spPr bwMode="auto">
            <a:xfrm>
              <a:off x="416" y="1279"/>
              <a:ext cx="224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6" name="Rectangle 237"/>
            <p:cNvSpPr>
              <a:spLocks noChangeArrowheads="1"/>
            </p:cNvSpPr>
            <p:nvPr/>
          </p:nvSpPr>
          <p:spPr bwMode="auto">
            <a:xfrm>
              <a:off x="416" y="1279"/>
              <a:ext cx="224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77" name="Line 238"/>
            <p:cNvSpPr>
              <a:spLocks noChangeShapeType="1"/>
            </p:cNvSpPr>
            <p:nvPr/>
          </p:nvSpPr>
          <p:spPr bwMode="auto">
            <a:xfrm>
              <a:off x="416" y="1552"/>
              <a:ext cx="224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78" name="Rectangle 239"/>
            <p:cNvSpPr>
              <a:spLocks noChangeArrowheads="1"/>
            </p:cNvSpPr>
            <p:nvPr/>
          </p:nvSpPr>
          <p:spPr bwMode="auto">
            <a:xfrm>
              <a:off x="416" y="1552"/>
              <a:ext cx="224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79" name="Line 240"/>
            <p:cNvSpPr>
              <a:spLocks noChangeShapeType="1"/>
            </p:cNvSpPr>
            <p:nvPr/>
          </p:nvSpPr>
          <p:spPr bwMode="auto">
            <a:xfrm>
              <a:off x="416" y="1825"/>
              <a:ext cx="224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0" name="Rectangle 241"/>
            <p:cNvSpPr>
              <a:spLocks noChangeArrowheads="1"/>
            </p:cNvSpPr>
            <p:nvPr/>
          </p:nvSpPr>
          <p:spPr bwMode="auto">
            <a:xfrm>
              <a:off x="416" y="1825"/>
              <a:ext cx="224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81" name="Line 242"/>
            <p:cNvSpPr>
              <a:spLocks noChangeShapeType="1"/>
            </p:cNvSpPr>
            <p:nvPr/>
          </p:nvSpPr>
          <p:spPr bwMode="auto">
            <a:xfrm>
              <a:off x="416" y="2098"/>
              <a:ext cx="224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2" name="Rectangle 243"/>
            <p:cNvSpPr>
              <a:spLocks noChangeArrowheads="1"/>
            </p:cNvSpPr>
            <p:nvPr/>
          </p:nvSpPr>
          <p:spPr bwMode="auto">
            <a:xfrm>
              <a:off x="416" y="2098"/>
              <a:ext cx="224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83" name="Line 244"/>
            <p:cNvSpPr>
              <a:spLocks noChangeShapeType="1"/>
            </p:cNvSpPr>
            <p:nvPr/>
          </p:nvSpPr>
          <p:spPr bwMode="auto">
            <a:xfrm>
              <a:off x="416" y="2371"/>
              <a:ext cx="224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4" name="Rectangle 245"/>
            <p:cNvSpPr>
              <a:spLocks noChangeArrowheads="1"/>
            </p:cNvSpPr>
            <p:nvPr/>
          </p:nvSpPr>
          <p:spPr bwMode="auto">
            <a:xfrm>
              <a:off x="416" y="2371"/>
              <a:ext cx="224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85" name="Line 246"/>
            <p:cNvSpPr>
              <a:spLocks noChangeShapeType="1"/>
            </p:cNvSpPr>
            <p:nvPr/>
          </p:nvSpPr>
          <p:spPr bwMode="auto">
            <a:xfrm>
              <a:off x="416" y="2644"/>
              <a:ext cx="224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6" name="Rectangle 247"/>
            <p:cNvSpPr>
              <a:spLocks noChangeArrowheads="1"/>
            </p:cNvSpPr>
            <p:nvPr/>
          </p:nvSpPr>
          <p:spPr bwMode="auto">
            <a:xfrm>
              <a:off x="416" y="2644"/>
              <a:ext cx="224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87" name="Line 248"/>
            <p:cNvSpPr>
              <a:spLocks noChangeShapeType="1"/>
            </p:cNvSpPr>
            <p:nvPr/>
          </p:nvSpPr>
          <p:spPr bwMode="auto">
            <a:xfrm>
              <a:off x="416" y="2917"/>
              <a:ext cx="224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8" name="Rectangle 249"/>
            <p:cNvSpPr>
              <a:spLocks noChangeArrowheads="1"/>
            </p:cNvSpPr>
            <p:nvPr/>
          </p:nvSpPr>
          <p:spPr bwMode="auto">
            <a:xfrm>
              <a:off x="416" y="2917"/>
              <a:ext cx="224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89" name="Line 250"/>
            <p:cNvSpPr>
              <a:spLocks noChangeShapeType="1"/>
            </p:cNvSpPr>
            <p:nvPr/>
          </p:nvSpPr>
          <p:spPr bwMode="auto">
            <a:xfrm>
              <a:off x="3043" y="1279"/>
              <a:ext cx="224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90" name="Rectangle 251"/>
            <p:cNvSpPr>
              <a:spLocks noChangeArrowheads="1"/>
            </p:cNvSpPr>
            <p:nvPr/>
          </p:nvSpPr>
          <p:spPr bwMode="auto">
            <a:xfrm>
              <a:off x="3043" y="1279"/>
              <a:ext cx="2250"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91" name="Line 252"/>
            <p:cNvSpPr>
              <a:spLocks noChangeShapeType="1"/>
            </p:cNvSpPr>
            <p:nvPr/>
          </p:nvSpPr>
          <p:spPr bwMode="auto">
            <a:xfrm>
              <a:off x="3043" y="1552"/>
              <a:ext cx="224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92" name="Rectangle 253"/>
            <p:cNvSpPr>
              <a:spLocks noChangeArrowheads="1"/>
            </p:cNvSpPr>
            <p:nvPr/>
          </p:nvSpPr>
          <p:spPr bwMode="auto">
            <a:xfrm>
              <a:off x="3043" y="1552"/>
              <a:ext cx="2250"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93" name="Line 254"/>
            <p:cNvSpPr>
              <a:spLocks noChangeShapeType="1"/>
            </p:cNvSpPr>
            <p:nvPr/>
          </p:nvSpPr>
          <p:spPr bwMode="auto">
            <a:xfrm>
              <a:off x="3043" y="1825"/>
              <a:ext cx="224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94" name="Rectangle 255"/>
            <p:cNvSpPr>
              <a:spLocks noChangeArrowheads="1"/>
            </p:cNvSpPr>
            <p:nvPr/>
          </p:nvSpPr>
          <p:spPr bwMode="auto">
            <a:xfrm>
              <a:off x="3043" y="1825"/>
              <a:ext cx="2250"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95" name="Line 256"/>
            <p:cNvSpPr>
              <a:spLocks noChangeShapeType="1"/>
            </p:cNvSpPr>
            <p:nvPr/>
          </p:nvSpPr>
          <p:spPr bwMode="auto">
            <a:xfrm>
              <a:off x="3043" y="2098"/>
              <a:ext cx="224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96" name="Rectangle 257"/>
            <p:cNvSpPr>
              <a:spLocks noChangeArrowheads="1"/>
            </p:cNvSpPr>
            <p:nvPr/>
          </p:nvSpPr>
          <p:spPr bwMode="auto">
            <a:xfrm>
              <a:off x="3043" y="2098"/>
              <a:ext cx="2250"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97" name="Line 258"/>
            <p:cNvSpPr>
              <a:spLocks noChangeShapeType="1"/>
            </p:cNvSpPr>
            <p:nvPr/>
          </p:nvSpPr>
          <p:spPr bwMode="auto">
            <a:xfrm>
              <a:off x="3043" y="2371"/>
              <a:ext cx="224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98" name="Rectangle 259"/>
            <p:cNvSpPr>
              <a:spLocks noChangeArrowheads="1"/>
            </p:cNvSpPr>
            <p:nvPr/>
          </p:nvSpPr>
          <p:spPr bwMode="auto">
            <a:xfrm>
              <a:off x="3043" y="2371"/>
              <a:ext cx="2250"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99" name="Line 260"/>
            <p:cNvSpPr>
              <a:spLocks noChangeShapeType="1"/>
            </p:cNvSpPr>
            <p:nvPr/>
          </p:nvSpPr>
          <p:spPr bwMode="auto">
            <a:xfrm>
              <a:off x="3043" y="2644"/>
              <a:ext cx="224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0" name="Rectangle 261"/>
            <p:cNvSpPr>
              <a:spLocks noChangeArrowheads="1"/>
            </p:cNvSpPr>
            <p:nvPr/>
          </p:nvSpPr>
          <p:spPr bwMode="auto">
            <a:xfrm>
              <a:off x="3043" y="2644"/>
              <a:ext cx="2250"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01" name="Line 262"/>
            <p:cNvSpPr>
              <a:spLocks noChangeShapeType="1"/>
            </p:cNvSpPr>
            <p:nvPr/>
          </p:nvSpPr>
          <p:spPr bwMode="auto">
            <a:xfrm>
              <a:off x="3019" y="2917"/>
              <a:ext cx="226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2" name="Rectangle 263"/>
            <p:cNvSpPr>
              <a:spLocks noChangeArrowheads="1"/>
            </p:cNvSpPr>
            <p:nvPr/>
          </p:nvSpPr>
          <p:spPr bwMode="auto">
            <a:xfrm>
              <a:off x="3043" y="2917"/>
              <a:ext cx="2250"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03" name="Line 264"/>
            <p:cNvSpPr>
              <a:spLocks noChangeShapeType="1"/>
            </p:cNvSpPr>
            <p:nvPr/>
          </p:nvSpPr>
          <p:spPr bwMode="auto">
            <a:xfrm>
              <a:off x="3043" y="3190"/>
              <a:ext cx="224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4" name="Rectangle 265"/>
            <p:cNvSpPr>
              <a:spLocks noChangeArrowheads="1"/>
            </p:cNvSpPr>
            <p:nvPr/>
          </p:nvSpPr>
          <p:spPr bwMode="auto">
            <a:xfrm>
              <a:off x="3043" y="3190"/>
              <a:ext cx="2250"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grpSp>
      <p:graphicFrame>
        <p:nvGraphicFramePr>
          <p:cNvPr id="205" name="Object 4"/>
          <p:cNvGraphicFramePr>
            <a:graphicFrameLocks noChangeAspect="1"/>
          </p:cNvGraphicFramePr>
          <p:nvPr>
            <p:custDataLst>
              <p:tags r:id="rId10"/>
            </p:custDataLst>
            <p:extLst>
              <p:ext uri="{D42A27DB-BD31-4B8C-83A1-F6EECF244321}">
                <p14:modId xmlns:p14="http://schemas.microsoft.com/office/powerpoint/2010/main" val="222092180"/>
              </p:ext>
            </p:extLst>
          </p:nvPr>
        </p:nvGraphicFramePr>
        <p:xfrm>
          <a:off x="2612231" y="3883025"/>
          <a:ext cx="234950" cy="215900"/>
        </p:xfrm>
        <a:graphic>
          <a:graphicData uri="http://schemas.openxmlformats.org/presentationml/2006/ole">
            <mc:AlternateContent xmlns:mc="http://schemas.openxmlformats.org/markup-compatibility/2006">
              <mc:Choice xmlns:v="urn:schemas-microsoft-com:vml" Requires="v">
                <p:oleObj spid="_x0000_s42512" name="Photo Editor Photo" r:id="rId31" imgW="857143" imgH="790476" progId="">
                  <p:embed/>
                </p:oleObj>
              </mc:Choice>
              <mc:Fallback>
                <p:oleObj name="Photo Editor Photo" r:id="rId31" imgW="857143" imgH="790476" progId="">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612231" y="3883025"/>
                        <a:ext cx="2349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6" name="Object 6"/>
          <p:cNvGraphicFramePr>
            <a:graphicFrameLocks noChangeAspect="1"/>
          </p:cNvGraphicFramePr>
          <p:nvPr>
            <p:custDataLst>
              <p:tags r:id="rId11"/>
            </p:custDataLst>
          </p:nvPr>
        </p:nvGraphicFramePr>
        <p:xfrm>
          <a:off x="2428875" y="1644650"/>
          <a:ext cx="274638" cy="287338"/>
        </p:xfrm>
        <a:graphic>
          <a:graphicData uri="http://schemas.openxmlformats.org/presentationml/2006/ole">
            <mc:AlternateContent xmlns:mc="http://schemas.openxmlformats.org/markup-compatibility/2006">
              <mc:Choice xmlns:v="urn:schemas-microsoft-com:vml" Requires="v">
                <p:oleObj spid="_x0000_s42513" name="Photo Editor Photo" r:id="rId33" imgW="1142857" imgH="1209524" progId="">
                  <p:embed/>
                </p:oleObj>
              </mc:Choice>
              <mc:Fallback>
                <p:oleObj name="Photo Editor Photo" r:id="rId33" imgW="1142857" imgH="1209524" progId="">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2428875" y="1644650"/>
                        <a:ext cx="274638"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07" name="Picture 7"/>
          <p:cNvPicPr>
            <a:picLocks noChangeAspect="1" noChangeArrowheads="1"/>
          </p:cNvPicPr>
          <p:nvPr>
            <p:custDataLst>
              <p:tags r:id="rId12"/>
            </p:custDataLst>
          </p:nvPr>
        </p:nvPicPr>
        <p:blipFill>
          <a:blip r:embed="rId35" cstate="print">
            <a:extLst>
              <a:ext uri="{28A0092B-C50C-407E-A947-70E740481C1C}">
                <a14:useLocalDpi xmlns:a14="http://schemas.microsoft.com/office/drawing/2010/main" val="0"/>
              </a:ext>
            </a:extLst>
          </a:blip>
          <a:srcRect/>
          <a:stretch>
            <a:fillRect/>
          </a:stretch>
        </p:blipFill>
        <p:spPr bwMode="auto">
          <a:xfrm>
            <a:off x="2551113" y="3409950"/>
            <a:ext cx="354012"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8" name="Picture 9"/>
          <p:cNvPicPr>
            <a:picLocks noChangeAspect="1" noChangeArrowheads="1"/>
          </p:cNvPicPr>
          <p:nvPr>
            <p:custDataLst>
              <p:tags r:id="rId13"/>
            </p:custDataLst>
          </p:nvPr>
        </p:nvPicPr>
        <p:blipFill>
          <a:blip r:embed="rId36" cstate="print">
            <a:extLst>
              <a:ext uri="{28A0092B-C50C-407E-A947-70E740481C1C}">
                <a14:useLocalDpi xmlns:a14="http://schemas.microsoft.com/office/drawing/2010/main" val="0"/>
              </a:ext>
            </a:extLst>
          </a:blip>
          <a:srcRect/>
          <a:stretch>
            <a:fillRect/>
          </a:stretch>
        </p:blipFill>
        <p:spPr bwMode="auto">
          <a:xfrm>
            <a:off x="2806700" y="3011488"/>
            <a:ext cx="282575"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9" name="Picture 10"/>
          <p:cNvPicPr>
            <a:picLocks noChangeAspect="1" noChangeArrowheads="1"/>
          </p:cNvPicPr>
          <p:nvPr>
            <p:custDataLst>
              <p:tags r:id="rId14"/>
            </p:custDataLst>
          </p:nvPr>
        </p:nvPicPr>
        <p:blipFill>
          <a:blip r:embed="rId37" cstate="print">
            <a:extLst>
              <a:ext uri="{28A0092B-C50C-407E-A947-70E740481C1C}">
                <a14:useLocalDpi xmlns:a14="http://schemas.microsoft.com/office/drawing/2010/main" val="0"/>
              </a:ext>
            </a:extLst>
          </a:blip>
          <a:srcRect l="9775" t="27731" r="12096" b="16759"/>
          <a:stretch>
            <a:fillRect/>
          </a:stretch>
        </p:blipFill>
        <p:spPr bwMode="auto">
          <a:xfrm>
            <a:off x="2443163" y="2138363"/>
            <a:ext cx="228600" cy="2460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cmpd="dbl">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0" name="Picture 11"/>
          <p:cNvPicPr>
            <a:picLocks noChangeAspect="1" noChangeArrowheads="1"/>
          </p:cNvPicPr>
          <p:nvPr>
            <p:custDataLst>
              <p:tags r:id="rId15"/>
            </p:custDataLst>
          </p:nvPr>
        </p:nvPicPr>
        <p:blipFill>
          <a:blip r:embed="rId38" cstate="print">
            <a:extLst>
              <a:ext uri="{28A0092B-C50C-407E-A947-70E740481C1C}">
                <a14:useLocalDpi xmlns:a14="http://schemas.microsoft.com/office/drawing/2010/main" val="0"/>
              </a:ext>
            </a:extLst>
          </a:blip>
          <a:srcRect r="82387"/>
          <a:stretch>
            <a:fillRect/>
          </a:stretch>
        </p:blipFill>
        <p:spPr bwMode="auto">
          <a:xfrm>
            <a:off x="2776538" y="2159000"/>
            <a:ext cx="239712" cy="1920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cmpd="dbl">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1" name="Picture 12"/>
          <p:cNvPicPr>
            <a:picLocks noChangeAspect="1" noChangeArrowheads="1"/>
          </p:cNvPicPr>
          <p:nvPr>
            <p:custDataLst>
              <p:tags r:id="rId16"/>
            </p:custDataLst>
          </p:nvPr>
        </p:nvPicPr>
        <p:blipFill>
          <a:blip r:embed="rId39" cstate="print">
            <a:extLst>
              <a:ext uri="{28A0092B-C50C-407E-A947-70E740481C1C}">
                <a14:useLocalDpi xmlns:a14="http://schemas.microsoft.com/office/drawing/2010/main" val="0"/>
              </a:ext>
            </a:extLst>
          </a:blip>
          <a:srcRect l="37709" t="1224" r="6770" b="7492"/>
          <a:stretch>
            <a:fillRect/>
          </a:stretch>
        </p:blipFill>
        <p:spPr bwMode="auto">
          <a:xfrm>
            <a:off x="2795588" y="1644650"/>
            <a:ext cx="234950" cy="263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cmpd="dbl">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2" name="Picture 14"/>
          <p:cNvPicPr>
            <a:picLocks noChangeAspect="1" noChangeArrowheads="1"/>
          </p:cNvPicPr>
          <p:nvPr>
            <p:custDataLst>
              <p:tags r:id="rId17"/>
            </p:custDataLst>
          </p:nvPr>
        </p:nvPicPr>
        <p:blipFill>
          <a:blip r:embed="rId40" cstate="print">
            <a:extLst>
              <a:ext uri="{28A0092B-C50C-407E-A947-70E740481C1C}">
                <a14:useLocalDpi xmlns:a14="http://schemas.microsoft.com/office/drawing/2010/main" val="0"/>
              </a:ext>
            </a:extLst>
          </a:blip>
          <a:srcRect l="15065" r="15588" b="17834"/>
          <a:stretch>
            <a:fillRect/>
          </a:stretch>
        </p:blipFill>
        <p:spPr bwMode="auto">
          <a:xfrm>
            <a:off x="2157413" y="3052763"/>
            <a:ext cx="571500" cy="1333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cmpd="dbl">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3" name="Picture 15"/>
          <p:cNvPicPr>
            <a:picLocks noChangeAspect="1" noChangeArrowheads="1"/>
          </p:cNvPicPr>
          <p:nvPr>
            <p:custDataLst>
              <p:tags r:id="rId18"/>
            </p:custDataLst>
          </p:nvPr>
        </p:nvPicPr>
        <p:blipFill>
          <a:blip r:embed="rId41" cstate="print">
            <a:extLst>
              <a:ext uri="{28A0092B-C50C-407E-A947-70E740481C1C}">
                <a14:useLocalDpi xmlns:a14="http://schemas.microsoft.com/office/drawing/2010/main" val="0"/>
              </a:ext>
            </a:extLst>
          </a:blip>
          <a:srcRect t="4579" b="42308"/>
          <a:stretch>
            <a:fillRect/>
          </a:stretch>
        </p:blipFill>
        <p:spPr bwMode="auto">
          <a:xfrm>
            <a:off x="6735603" y="2597149"/>
            <a:ext cx="477838" cy="1936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cmpd="dbl">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214" name="Object 22"/>
          <p:cNvGraphicFramePr>
            <a:graphicFrameLocks noChangeAspect="1"/>
          </p:cNvGraphicFramePr>
          <p:nvPr>
            <p:custDataLst>
              <p:tags r:id="rId19"/>
            </p:custDataLst>
          </p:nvPr>
        </p:nvGraphicFramePr>
        <p:xfrm>
          <a:off x="2587625" y="2586038"/>
          <a:ext cx="234950" cy="230187"/>
        </p:xfrm>
        <a:graphic>
          <a:graphicData uri="http://schemas.openxmlformats.org/presentationml/2006/ole">
            <mc:AlternateContent xmlns:mc="http://schemas.openxmlformats.org/markup-compatibility/2006">
              <mc:Choice xmlns:v="urn:schemas-microsoft-com:vml" Requires="v">
                <p:oleObj spid="_x0000_s42514" name="Photo Editor Photo" r:id="rId42" imgW="1181265" imgH="1171429" progId="">
                  <p:embed/>
                </p:oleObj>
              </mc:Choice>
              <mc:Fallback>
                <p:oleObj name="Photo Editor Photo" r:id="rId42" imgW="1181265" imgH="1171429" progId="">
                  <p:embed/>
                  <p:pic>
                    <p:nvPicPr>
                      <p:cNvPr id="0" name=""/>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2587625" y="2586038"/>
                        <a:ext cx="234950" cy="23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15" name="Picture 5"/>
          <p:cNvPicPr>
            <a:picLocks noChangeAspect="1" noChangeArrowheads="1"/>
          </p:cNvPicPr>
          <p:nvPr>
            <p:custDataLst>
              <p:tags r:id="rId20"/>
            </p:custDataLst>
          </p:nvPr>
        </p:nvPicPr>
        <p:blipFill>
          <a:blip r:embed="rId44" cstate="print">
            <a:extLst>
              <a:ext uri="{28A0092B-C50C-407E-A947-70E740481C1C}">
                <a14:useLocalDpi xmlns:a14="http://schemas.microsoft.com/office/drawing/2010/main" val="0"/>
              </a:ext>
            </a:extLst>
          </a:blip>
          <a:srcRect/>
          <a:stretch>
            <a:fillRect/>
          </a:stretch>
        </p:blipFill>
        <p:spPr bwMode="auto">
          <a:xfrm>
            <a:off x="2585244" y="4272440"/>
            <a:ext cx="311150"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6" name="Picture 8"/>
          <p:cNvPicPr>
            <a:picLocks noChangeAspect="1" noChangeArrowheads="1"/>
          </p:cNvPicPr>
          <p:nvPr>
            <p:custDataLst>
              <p:tags r:id="rId21"/>
            </p:custDataLst>
          </p:nvPr>
        </p:nvPicPr>
        <p:blipFill>
          <a:blip r:embed="rId45" cstate="print">
            <a:extLst>
              <a:ext uri="{28A0092B-C50C-407E-A947-70E740481C1C}">
                <a14:useLocalDpi xmlns:a14="http://schemas.microsoft.com/office/drawing/2010/main" val="0"/>
              </a:ext>
            </a:extLst>
          </a:blip>
          <a:srcRect/>
          <a:stretch>
            <a:fillRect/>
          </a:stretch>
        </p:blipFill>
        <p:spPr bwMode="auto">
          <a:xfrm>
            <a:off x="2573021" y="5128418"/>
            <a:ext cx="322262" cy="32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7" name="Picture 17"/>
          <p:cNvPicPr>
            <a:picLocks noChangeAspect="1" noChangeArrowheads="1"/>
          </p:cNvPicPr>
          <p:nvPr>
            <p:custDataLst>
              <p:tags r:id="rId22"/>
            </p:custDataLst>
          </p:nvPr>
        </p:nvPicPr>
        <p:blipFill>
          <a:blip r:embed="rId46" cstate="print">
            <a:extLst>
              <a:ext uri="{28A0092B-C50C-407E-A947-70E740481C1C}">
                <a14:useLocalDpi xmlns:a14="http://schemas.microsoft.com/office/drawing/2010/main" val="0"/>
              </a:ext>
            </a:extLst>
          </a:blip>
          <a:srcRect r="67036" b="14102"/>
          <a:stretch>
            <a:fillRect/>
          </a:stretch>
        </p:blipFill>
        <p:spPr bwMode="auto">
          <a:xfrm>
            <a:off x="6783229" y="1701799"/>
            <a:ext cx="323850" cy="2444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cmpd="dbl">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8" name="Picture 19" descr="va-title-col3-vsabre"/>
          <p:cNvPicPr>
            <a:picLocks noChangeAspect="1" noChangeArrowheads="1"/>
          </p:cNvPicPr>
          <p:nvPr>
            <p:custDataLst>
              <p:tags r:id="rId23"/>
            </p:custDataLst>
          </p:nvPr>
        </p:nvPicPr>
        <p:blipFill>
          <a:blip r:embed="rId47" cstate="print">
            <a:extLst>
              <a:ext uri="{28A0092B-C50C-407E-A947-70E740481C1C}">
                <a14:useLocalDpi xmlns:a14="http://schemas.microsoft.com/office/drawing/2010/main" val="0"/>
              </a:ext>
            </a:extLst>
          </a:blip>
          <a:srcRect/>
          <a:stretch>
            <a:fillRect/>
          </a:stretch>
        </p:blipFill>
        <p:spPr bwMode="auto">
          <a:xfrm>
            <a:off x="6809422" y="2138363"/>
            <a:ext cx="3048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 name="Picture 20" descr="wolf"/>
          <p:cNvPicPr>
            <a:picLocks noChangeAspect="1" noChangeArrowheads="1"/>
          </p:cNvPicPr>
          <p:nvPr>
            <p:custDataLst>
              <p:tags r:id="rId24"/>
            </p:custDataLst>
          </p:nvPr>
        </p:nvPicPr>
        <p:blipFill>
          <a:blip r:embed="rId48" cstate="print">
            <a:extLst>
              <a:ext uri="{28A0092B-C50C-407E-A947-70E740481C1C}">
                <a14:useLocalDpi xmlns:a14="http://schemas.microsoft.com/office/drawing/2010/main" val="0"/>
              </a:ext>
            </a:extLst>
          </a:blip>
          <a:srcRect/>
          <a:stretch>
            <a:fillRect/>
          </a:stretch>
        </p:blipFill>
        <p:spPr bwMode="auto">
          <a:xfrm>
            <a:off x="6799421" y="3011488"/>
            <a:ext cx="34766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 name="Picture 21"/>
          <p:cNvPicPr>
            <a:picLocks noChangeAspect="1" noChangeArrowheads="1"/>
          </p:cNvPicPr>
          <p:nvPr>
            <p:custDataLst>
              <p:tags r:id="rId25"/>
            </p:custDataLst>
          </p:nvPr>
        </p:nvPicPr>
        <p:blipFill>
          <a:blip r:embed="rId49" cstate="print">
            <a:extLst>
              <a:ext uri="{28A0092B-C50C-407E-A947-70E740481C1C}">
                <a14:useLocalDpi xmlns:a14="http://schemas.microsoft.com/office/drawing/2010/main" val="0"/>
              </a:ext>
            </a:extLst>
          </a:blip>
          <a:srcRect/>
          <a:stretch>
            <a:fillRect/>
          </a:stretch>
        </p:blipFill>
        <p:spPr bwMode="auto">
          <a:xfrm>
            <a:off x="6816725" y="4275138"/>
            <a:ext cx="336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 name="Picture 23"/>
          <p:cNvPicPr>
            <a:picLocks noChangeAspect="1" noChangeArrowheads="1"/>
          </p:cNvPicPr>
          <p:nvPr>
            <p:custDataLst>
              <p:tags r:id="rId26"/>
            </p:custDataLst>
          </p:nvPr>
        </p:nvPicPr>
        <p:blipFill>
          <a:blip r:embed="rId50" cstate="print">
            <a:extLst>
              <a:ext uri="{28A0092B-C50C-407E-A947-70E740481C1C}">
                <a14:useLocalDpi xmlns:a14="http://schemas.microsoft.com/office/drawing/2010/main" val="0"/>
              </a:ext>
            </a:extLst>
          </a:blip>
          <a:srcRect l="17952" r="25533"/>
          <a:stretch>
            <a:fillRect/>
          </a:stretch>
        </p:blipFill>
        <p:spPr bwMode="gray">
          <a:xfrm>
            <a:off x="6846728" y="3415506"/>
            <a:ext cx="230187" cy="28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22" name="Picture 288" descr="marietta"/>
          <p:cNvPicPr>
            <a:picLocks noChangeAspect="1" noChangeArrowheads="1"/>
          </p:cNvPicPr>
          <p:nvPr/>
        </p:nvPicPr>
        <p:blipFill>
          <a:blip r:embed="rId51" cstate="print">
            <a:extLst>
              <a:ext uri="{28A0092B-C50C-407E-A947-70E740481C1C}">
                <a14:useLocalDpi xmlns:a14="http://schemas.microsoft.com/office/drawing/2010/main" val="0"/>
              </a:ext>
            </a:extLst>
          </a:blip>
          <a:srcRect/>
          <a:stretch>
            <a:fillRect/>
          </a:stretch>
        </p:blipFill>
        <p:spPr bwMode="auto">
          <a:xfrm>
            <a:off x="6670675" y="5149850"/>
            <a:ext cx="64452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3" name="AutoShape 2"/>
          <p:cNvSpPr>
            <a:spLocks noChangeAspect="1" noChangeArrowheads="1"/>
          </p:cNvSpPr>
          <p:nvPr/>
        </p:nvSpPr>
        <p:spPr bwMode="auto">
          <a:xfrm>
            <a:off x="660400" y="1270000"/>
            <a:ext cx="7734300" cy="423545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24" name="Rectangle 251"/>
          <p:cNvSpPr>
            <a:spLocks noChangeArrowheads="1"/>
          </p:cNvSpPr>
          <p:nvPr/>
        </p:nvSpPr>
        <p:spPr bwMode="auto">
          <a:xfrm>
            <a:off x="685800" y="5052696"/>
            <a:ext cx="3571875"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25" name="Rectangle 251"/>
          <p:cNvSpPr>
            <a:spLocks noChangeArrowheads="1"/>
          </p:cNvSpPr>
          <p:nvPr/>
        </p:nvSpPr>
        <p:spPr bwMode="auto">
          <a:xfrm>
            <a:off x="682626" y="5501481"/>
            <a:ext cx="3571875"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26" name="Rectangle 224"/>
          <p:cNvSpPr>
            <a:spLocks noChangeArrowheads="1"/>
          </p:cNvSpPr>
          <p:nvPr/>
        </p:nvSpPr>
        <p:spPr bwMode="auto">
          <a:xfrm>
            <a:off x="4932362" y="3929062"/>
            <a:ext cx="877092"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a:buNone/>
            </a:pPr>
            <a:r>
              <a:rPr lang="en-US" sz="800" b="0" dirty="0" smtClean="0">
                <a:solidFill>
                  <a:srgbClr val="000000"/>
                </a:solidFill>
              </a:rPr>
              <a:t>Cheyenne, WY</a:t>
            </a:r>
            <a:r>
              <a:rPr lang="en-US" sz="800" b="0" baseline="30000" dirty="0" smtClean="0">
                <a:solidFill>
                  <a:srgbClr val="000000"/>
                </a:solidFill>
              </a:rPr>
              <a:t>(1)</a:t>
            </a:r>
            <a:endParaRPr lang="en-US" dirty="0"/>
          </a:p>
        </p:txBody>
      </p:sp>
      <p:sp>
        <p:nvSpPr>
          <p:cNvPr id="2" name="Rectangle 1"/>
          <p:cNvSpPr/>
          <p:nvPr/>
        </p:nvSpPr>
        <p:spPr>
          <a:xfrm>
            <a:off x="7871846" y="3883252"/>
            <a:ext cx="383154" cy="215444"/>
          </a:xfrm>
          <a:prstGeom prst="rect">
            <a:avLst/>
          </a:prstGeom>
        </p:spPr>
        <p:txBody>
          <a:bodyPr wrap="square">
            <a:spAutoFit/>
          </a:bodyPr>
          <a:lstStyle/>
          <a:p>
            <a:pPr>
              <a:buNone/>
            </a:pPr>
            <a:r>
              <a:rPr lang="en-US" sz="800" b="0" dirty="0" smtClean="0">
                <a:solidFill>
                  <a:srgbClr val="000000"/>
                </a:solidFill>
              </a:rPr>
              <a:t>13</a:t>
            </a:r>
            <a:endParaRPr lang="en-US" sz="800" dirty="0"/>
          </a:p>
        </p:txBody>
      </p:sp>
      <p:pic>
        <p:nvPicPr>
          <p:cNvPr id="42475" name="Picture 491" descr="C:\Users\dottie.boudreau\Desktop\image.png"/>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6828103" y="3826141"/>
            <a:ext cx="343956" cy="34395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2"/>
    </p:custDataLst>
    <p:extLst>
      <p:ext uri="{BB962C8B-B14F-4D97-AF65-F5344CB8AC3E}">
        <p14:creationId xmlns:p14="http://schemas.microsoft.com/office/powerpoint/2010/main" val="31689291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075" y="280545"/>
            <a:ext cx="7108825" cy="667635"/>
          </a:xfrm>
        </p:spPr>
        <p:txBody>
          <a:bodyPr/>
          <a:lstStyle/>
          <a:p>
            <a:r>
              <a:rPr lang="en-US" sz="1900" dirty="0" smtClean="0"/>
              <a:t>Operational Strategy Focused on </a:t>
            </a:r>
            <a:br>
              <a:rPr lang="en-US" sz="1900" dirty="0" smtClean="0"/>
            </a:br>
            <a:r>
              <a:rPr lang="en-US" sz="1900" dirty="0" smtClean="0"/>
              <a:t>Market Leadership and Growth</a:t>
            </a:r>
            <a:endParaRPr lang="en-US" sz="1900" dirty="0"/>
          </a:p>
        </p:txBody>
      </p:sp>
      <p:sp>
        <p:nvSpPr>
          <p:cNvPr id="4" name="TextBox 3"/>
          <p:cNvSpPr txBox="1"/>
          <p:nvPr/>
        </p:nvSpPr>
        <p:spPr>
          <a:xfrm>
            <a:off x="95251" y="1439010"/>
            <a:ext cx="2886074" cy="4821833"/>
          </a:xfrm>
          <a:prstGeom prst="rect">
            <a:avLst/>
          </a:prstGeom>
          <a:noFill/>
        </p:spPr>
        <p:txBody>
          <a:bodyPr wrap="square" rtlCol="0">
            <a:spAutoFit/>
          </a:bodyPr>
          <a:lstStyle/>
          <a:p>
            <a:pPr marL="176213" indent="-176213" algn="l" eaLnBrk="0" hangingPunct="0">
              <a:spcBef>
                <a:spcPts val="1000"/>
              </a:spcBef>
              <a:spcAft>
                <a:spcPts val="1000"/>
              </a:spcAft>
              <a:buFont typeface="Wingdings" pitchFamily="2" charset="2"/>
              <a:buChar char="§"/>
            </a:pPr>
            <a:r>
              <a:rPr lang="en-US" sz="1400" b="0" dirty="0">
                <a:solidFill>
                  <a:schemeClr val="tx1"/>
                </a:solidFill>
              </a:rPr>
              <a:t>Maintain and </a:t>
            </a:r>
            <a:r>
              <a:rPr lang="en-US" sz="1400" b="0" dirty="0" smtClean="0">
                <a:solidFill>
                  <a:schemeClr val="tx1"/>
                </a:solidFill>
              </a:rPr>
              <a:t>grow </a:t>
            </a:r>
            <a:r>
              <a:rPr lang="en-US" sz="1400" b="0" dirty="0">
                <a:solidFill>
                  <a:schemeClr val="tx1"/>
                </a:solidFill>
              </a:rPr>
              <a:t>our </a:t>
            </a:r>
            <a:r>
              <a:rPr lang="en-US" sz="1400" b="0" dirty="0" smtClean="0">
                <a:solidFill>
                  <a:schemeClr val="tx1"/>
                </a:solidFill>
              </a:rPr>
              <a:t>market leadership position</a:t>
            </a:r>
          </a:p>
          <a:p>
            <a:pPr marL="176213" indent="-176213" algn="l" eaLnBrk="0" hangingPunct="0">
              <a:spcBef>
                <a:spcPts val="1000"/>
              </a:spcBef>
              <a:spcAft>
                <a:spcPts val="1000"/>
              </a:spcAft>
              <a:buFont typeface="Wingdings" pitchFamily="2" charset="2"/>
              <a:buChar char="§"/>
            </a:pPr>
            <a:r>
              <a:rPr lang="en-US" sz="1400" b="0" dirty="0" smtClean="0">
                <a:solidFill>
                  <a:schemeClr val="tx1"/>
                </a:solidFill>
              </a:rPr>
              <a:t>Continue to prudently invest in </a:t>
            </a:r>
            <a:r>
              <a:rPr lang="en-US" sz="1400" b="0" dirty="0">
                <a:solidFill>
                  <a:schemeClr val="tx1"/>
                </a:solidFill>
              </a:rPr>
              <a:t>local </a:t>
            </a:r>
            <a:r>
              <a:rPr lang="en-US" sz="1400" b="0" dirty="0" smtClean="0">
                <a:solidFill>
                  <a:schemeClr val="tx1"/>
                </a:solidFill>
              </a:rPr>
              <a:t>content and news</a:t>
            </a:r>
            <a:r>
              <a:rPr lang="en-US" sz="1400" b="0" dirty="0">
                <a:solidFill>
                  <a:schemeClr val="tx1"/>
                </a:solidFill>
              </a:rPr>
              <a:t>, syndicated </a:t>
            </a:r>
            <a:r>
              <a:rPr lang="en-US" sz="1400" b="0" dirty="0" smtClean="0">
                <a:solidFill>
                  <a:schemeClr val="tx1"/>
                </a:solidFill>
              </a:rPr>
              <a:t>programs, top talent and community relationships</a:t>
            </a:r>
          </a:p>
          <a:p>
            <a:pPr marL="176213" indent="-176213" algn="l" eaLnBrk="0" hangingPunct="0">
              <a:spcBef>
                <a:spcPts val="1000"/>
              </a:spcBef>
              <a:spcAft>
                <a:spcPts val="1000"/>
              </a:spcAft>
              <a:buFont typeface="Wingdings" pitchFamily="2" charset="2"/>
              <a:buChar char="§"/>
            </a:pPr>
            <a:r>
              <a:rPr lang="en-US" sz="1400" b="0" dirty="0" smtClean="0">
                <a:solidFill>
                  <a:schemeClr val="tx1"/>
                </a:solidFill>
              </a:rPr>
              <a:t>Seek new media opportunities </a:t>
            </a:r>
            <a:r>
              <a:rPr lang="en-US" sz="1400" b="0" dirty="0">
                <a:solidFill>
                  <a:schemeClr val="tx1"/>
                </a:solidFill>
              </a:rPr>
              <a:t>– </a:t>
            </a:r>
            <a:r>
              <a:rPr lang="en-US" sz="1400" b="0" dirty="0" smtClean="0">
                <a:solidFill>
                  <a:schemeClr val="tx1"/>
                </a:solidFill>
              </a:rPr>
              <a:t>currently operates </a:t>
            </a:r>
            <a:r>
              <a:rPr lang="en-US" sz="1400" b="0" dirty="0">
                <a:solidFill>
                  <a:schemeClr val="tx1"/>
                </a:solidFill>
              </a:rPr>
              <a:t>web, mobile and desktop applications in all of our markets</a:t>
            </a:r>
            <a:endParaRPr lang="en-US" sz="1400" b="0" dirty="0" smtClean="0">
              <a:solidFill>
                <a:schemeClr val="tx1"/>
              </a:solidFill>
            </a:endParaRPr>
          </a:p>
          <a:p>
            <a:pPr marL="176213" indent="-176213" algn="l" eaLnBrk="0" hangingPunct="0">
              <a:spcBef>
                <a:spcPts val="1000"/>
              </a:spcBef>
              <a:spcAft>
                <a:spcPts val="1000"/>
              </a:spcAft>
              <a:buFont typeface="Wingdings" pitchFamily="2" charset="2"/>
              <a:buChar char="§"/>
            </a:pPr>
            <a:r>
              <a:rPr lang="en-US" sz="1400" b="0" dirty="0" smtClean="0">
                <a:solidFill>
                  <a:schemeClr val="tx1"/>
                </a:solidFill>
              </a:rPr>
              <a:t>Monetize digital spectrum through growth in spectrum channels</a:t>
            </a:r>
          </a:p>
          <a:p>
            <a:pPr marL="176213" indent="-176213" algn="l" eaLnBrk="0" hangingPunct="0">
              <a:spcBef>
                <a:spcPts val="1000"/>
              </a:spcBef>
              <a:spcAft>
                <a:spcPts val="1000"/>
              </a:spcAft>
              <a:buFont typeface="Wingdings" pitchFamily="2" charset="2"/>
              <a:buChar char="§"/>
            </a:pPr>
            <a:r>
              <a:rPr lang="en-US" sz="1400" b="0" dirty="0" smtClean="0">
                <a:solidFill>
                  <a:schemeClr val="tx1"/>
                </a:solidFill>
              </a:rPr>
              <a:t>Pursue selective strategic transactions</a:t>
            </a:r>
          </a:p>
          <a:p>
            <a:pPr marL="176213" indent="-176213" algn="l" eaLnBrk="0" hangingPunct="0">
              <a:spcBef>
                <a:spcPts val="1000"/>
              </a:spcBef>
              <a:spcAft>
                <a:spcPts val="1000"/>
              </a:spcAft>
              <a:buFont typeface="Wingdings" pitchFamily="2" charset="2"/>
              <a:buChar char="§"/>
            </a:pPr>
            <a:r>
              <a:rPr lang="en-US" sz="1400" b="0" dirty="0" smtClean="0">
                <a:solidFill>
                  <a:schemeClr val="tx1"/>
                </a:solidFill>
              </a:rPr>
              <a:t>Drive free cash flow generation</a:t>
            </a:r>
          </a:p>
        </p:txBody>
      </p:sp>
      <p:sp>
        <p:nvSpPr>
          <p:cNvPr id="5" name="Rectangle 13"/>
          <p:cNvSpPr>
            <a:spLocks noChangeArrowheads="1"/>
          </p:cNvSpPr>
          <p:nvPr>
            <p:custDataLst>
              <p:tags r:id="rId1"/>
            </p:custDataLst>
          </p:nvPr>
        </p:nvSpPr>
        <p:spPr bwMode="gray">
          <a:xfrm>
            <a:off x="4483100" y="5368923"/>
            <a:ext cx="4572000" cy="731520"/>
          </a:xfrm>
          <a:prstGeom prst="rect">
            <a:avLst/>
          </a:prstGeom>
          <a:solidFill>
            <a:schemeClr val="accent1"/>
          </a:solidFill>
          <a:ln>
            <a:noFill/>
          </a:ln>
          <a:effectLst/>
          <a:extLst>
            <a:ext uri="{91240B29-F687-4F45-9708-019B960494DF}">
              <a14:hiddenLine xmlns:a14="http://schemas.microsoft.com/office/drawing/2010/main" w="127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lstStyle/>
          <a:p>
            <a:pPr algn="l">
              <a:buFontTx/>
              <a:buNone/>
            </a:pPr>
            <a:r>
              <a:rPr lang="en-US" dirty="0" smtClean="0"/>
              <a:t>  Core Advertising Growth</a:t>
            </a:r>
            <a:endParaRPr lang="en-US" baseline="30000" dirty="0"/>
          </a:p>
        </p:txBody>
      </p:sp>
      <p:sp>
        <p:nvSpPr>
          <p:cNvPr id="10" name="Rectangle 13"/>
          <p:cNvSpPr>
            <a:spLocks noChangeArrowheads="1"/>
          </p:cNvSpPr>
          <p:nvPr>
            <p:custDataLst>
              <p:tags r:id="rId2"/>
            </p:custDataLst>
          </p:nvPr>
        </p:nvSpPr>
        <p:spPr bwMode="gray">
          <a:xfrm>
            <a:off x="4483100" y="4604532"/>
            <a:ext cx="4114800" cy="731520"/>
          </a:xfrm>
          <a:prstGeom prst="rect">
            <a:avLst/>
          </a:prstGeom>
          <a:solidFill>
            <a:srgbClr val="CF6E0D"/>
          </a:solidFill>
          <a:ln>
            <a:noFill/>
          </a:ln>
          <a:effectLst/>
          <a:extLst/>
        </p:spPr>
        <p:txBody>
          <a:bodyPr lIns="45720" rIns="45720" anchor="ctr"/>
          <a:lstStyle/>
          <a:p>
            <a:pPr algn="l">
              <a:buFontTx/>
              <a:buNone/>
            </a:pPr>
            <a:r>
              <a:rPr lang="en-US" dirty="0" smtClean="0"/>
              <a:t>  Political Revenue</a:t>
            </a:r>
            <a:endParaRPr lang="en-US" baseline="30000" dirty="0"/>
          </a:p>
        </p:txBody>
      </p:sp>
      <p:sp>
        <p:nvSpPr>
          <p:cNvPr id="11" name="Rectangle 13"/>
          <p:cNvSpPr>
            <a:spLocks noChangeArrowheads="1"/>
          </p:cNvSpPr>
          <p:nvPr>
            <p:custDataLst>
              <p:tags r:id="rId3"/>
            </p:custDataLst>
          </p:nvPr>
        </p:nvSpPr>
        <p:spPr bwMode="gray">
          <a:xfrm>
            <a:off x="4483100" y="3840139"/>
            <a:ext cx="3657600" cy="731520"/>
          </a:xfrm>
          <a:prstGeom prst="rect">
            <a:avLst/>
          </a:prstGeom>
          <a:solidFill>
            <a:srgbClr val="00A565"/>
          </a:solidFill>
          <a:ln>
            <a:noFill/>
          </a:ln>
          <a:effectLst/>
          <a:extLst/>
        </p:spPr>
        <p:txBody>
          <a:bodyPr lIns="45720" rIns="45720" anchor="ctr"/>
          <a:lstStyle/>
          <a:p>
            <a:pPr algn="l">
              <a:buFontTx/>
              <a:buNone/>
            </a:pPr>
            <a:r>
              <a:rPr lang="en-US" dirty="0" smtClean="0"/>
              <a:t>  Retransmission Revenue</a:t>
            </a:r>
            <a:endParaRPr lang="en-US" baseline="30000" dirty="0"/>
          </a:p>
        </p:txBody>
      </p:sp>
      <p:sp>
        <p:nvSpPr>
          <p:cNvPr id="12" name="Rectangle 13"/>
          <p:cNvSpPr>
            <a:spLocks noChangeArrowheads="1"/>
          </p:cNvSpPr>
          <p:nvPr>
            <p:custDataLst>
              <p:tags r:id="rId4"/>
            </p:custDataLst>
          </p:nvPr>
        </p:nvSpPr>
        <p:spPr bwMode="gray">
          <a:xfrm>
            <a:off x="4483100" y="3075746"/>
            <a:ext cx="3200400" cy="731520"/>
          </a:xfrm>
          <a:prstGeom prst="rect">
            <a:avLst/>
          </a:prstGeom>
          <a:solidFill>
            <a:srgbClr val="C1494B"/>
          </a:solidFill>
          <a:ln>
            <a:noFill/>
          </a:ln>
          <a:effectLst/>
          <a:extLst/>
        </p:spPr>
        <p:txBody>
          <a:bodyPr lIns="45720" rIns="45720" anchor="ctr"/>
          <a:lstStyle/>
          <a:p>
            <a:pPr algn="l">
              <a:buFontTx/>
              <a:buNone/>
            </a:pPr>
            <a:r>
              <a:rPr lang="en-US" dirty="0" smtClean="0"/>
              <a:t>  Internet and Socialization</a:t>
            </a:r>
            <a:endParaRPr lang="en-US" baseline="30000" dirty="0"/>
          </a:p>
        </p:txBody>
      </p:sp>
      <p:sp>
        <p:nvSpPr>
          <p:cNvPr id="13" name="Rectangle 13"/>
          <p:cNvSpPr>
            <a:spLocks noChangeArrowheads="1"/>
          </p:cNvSpPr>
          <p:nvPr>
            <p:custDataLst>
              <p:tags r:id="rId5"/>
            </p:custDataLst>
          </p:nvPr>
        </p:nvSpPr>
        <p:spPr bwMode="gray">
          <a:xfrm>
            <a:off x="4483100" y="2311353"/>
            <a:ext cx="2743200" cy="731520"/>
          </a:xfrm>
          <a:prstGeom prst="rect">
            <a:avLst/>
          </a:prstGeom>
          <a:solidFill>
            <a:srgbClr val="C5C1CF"/>
          </a:solidFill>
          <a:ln>
            <a:noFill/>
          </a:ln>
          <a:effectLst/>
          <a:extLst/>
        </p:spPr>
        <p:txBody>
          <a:bodyPr lIns="45720" rIns="45720" anchor="ctr"/>
          <a:lstStyle/>
          <a:p>
            <a:pPr algn="l">
              <a:buFontTx/>
              <a:buNone/>
            </a:pPr>
            <a:r>
              <a:rPr lang="en-US" dirty="0" smtClean="0"/>
              <a:t>  Accretive Partnerships</a:t>
            </a:r>
            <a:endParaRPr lang="en-US" baseline="30000" dirty="0"/>
          </a:p>
        </p:txBody>
      </p:sp>
      <p:sp>
        <p:nvSpPr>
          <p:cNvPr id="14" name="Rectangle 13"/>
          <p:cNvSpPr>
            <a:spLocks noChangeArrowheads="1"/>
          </p:cNvSpPr>
          <p:nvPr>
            <p:custDataLst>
              <p:tags r:id="rId6"/>
            </p:custDataLst>
          </p:nvPr>
        </p:nvSpPr>
        <p:spPr bwMode="gray">
          <a:xfrm>
            <a:off x="4483100" y="1546960"/>
            <a:ext cx="2286000" cy="731520"/>
          </a:xfrm>
          <a:prstGeom prst="rect">
            <a:avLst/>
          </a:prstGeom>
          <a:solidFill>
            <a:srgbClr val="14BEC8"/>
          </a:solidFill>
          <a:ln>
            <a:noFill/>
          </a:ln>
          <a:effectLst/>
          <a:extLst/>
        </p:spPr>
        <p:txBody>
          <a:bodyPr lIns="45720" rIns="45720" anchor="ctr"/>
          <a:lstStyle/>
          <a:p>
            <a:pPr algn="l">
              <a:buFontTx/>
              <a:buNone/>
            </a:pPr>
            <a:r>
              <a:rPr lang="en-US" dirty="0" smtClean="0"/>
              <a:t>  Monetize Spectrum</a:t>
            </a:r>
            <a:endParaRPr lang="en-US" baseline="30000" dirty="0"/>
          </a:p>
        </p:txBody>
      </p:sp>
      <p:sp>
        <p:nvSpPr>
          <p:cNvPr id="3" name="Down Arrow 2"/>
          <p:cNvSpPr/>
          <p:nvPr/>
        </p:nvSpPr>
        <p:spPr bwMode="auto">
          <a:xfrm rot="10800000">
            <a:off x="2867025" y="1537428"/>
            <a:ext cx="1558924" cy="4553483"/>
          </a:xfrm>
          <a:prstGeom prst="downArrow">
            <a:avLst/>
          </a:prstGeom>
          <a:solidFill>
            <a:srgbClr val="92D050"/>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820738"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p:txBody>
      </p:sp>
      <p:sp>
        <p:nvSpPr>
          <p:cNvPr id="15" name="TextBox 14"/>
          <p:cNvSpPr txBox="1"/>
          <p:nvPr/>
        </p:nvSpPr>
        <p:spPr>
          <a:xfrm>
            <a:off x="3138464" y="3295348"/>
            <a:ext cx="1019175" cy="1338828"/>
          </a:xfrm>
          <a:prstGeom prst="rect">
            <a:avLst/>
          </a:prstGeom>
          <a:noFill/>
        </p:spPr>
        <p:txBody>
          <a:bodyPr wrap="square" rtlCol="0">
            <a:spAutoFit/>
          </a:bodyPr>
          <a:lstStyle/>
          <a:p>
            <a:pPr>
              <a:buNone/>
            </a:pPr>
            <a:r>
              <a:rPr lang="en-US" sz="1100" dirty="0" smtClean="0"/>
              <a:t>Maintain</a:t>
            </a:r>
          </a:p>
          <a:p>
            <a:pPr>
              <a:buNone/>
            </a:pPr>
            <a:endParaRPr lang="en-US" sz="300" dirty="0" smtClean="0"/>
          </a:p>
          <a:p>
            <a:pPr>
              <a:buNone/>
            </a:pPr>
            <a:r>
              <a:rPr lang="en-US" sz="1100" dirty="0" smtClean="0"/>
              <a:t>Leadership </a:t>
            </a:r>
          </a:p>
          <a:p>
            <a:pPr>
              <a:buNone/>
            </a:pPr>
            <a:endParaRPr lang="en-US" sz="300" dirty="0" smtClean="0"/>
          </a:p>
          <a:p>
            <a:pPr>
              <a:buNone/>
            </a:pPr>
            <a:r>
              <a:rPr lang="en-US" sz="1100" dirty="0" smtClean="0"/>
              <a:t>and Grow </a:t>
            </a:r>
          </a:p>
          <a:p>
            <a:pPr>
              <a:buNone/>
            </a:pPr>
            <a:endParaRPr lang="en-US" sz="300" dirty="0" smtClean="0"/>
          </a:p>
          <a:p>
            <a:pPr>
              <a:buNone/>
            </a:pPr>
            <a:r>
              <a:rPr lang="en-US" sz="1100" dirty="0" smtClean="0"/>
              <a:t>Free </a:t>
            </a:r>
          </a:p>
          <a:p>
            <a:pPr>
              <a:buNone/>
            </a:pPr>
            <a:endParaRPr lang="en-US" sz="300" dirty="0" smtClean="0"/>
          </a:p>
          <a:p>
            <a:pPr>
              <a:buNone/>
            </a:pPr>
            <a:r>
              <a:rPr lang="en-US" sz="1100" dirty="0" smtClean="0"/>
              <a:t>Cash </a:t>
            </a:r>
          </a:p>
          <a:p>
            <a:pPr>
              <a:buNone/>
            </a:pPr>
            <a:endParaRPr lang="en-US" sz="300" dirty="0" smtClean="0"/>
          </a:p>
          <a:p>
            <a:pPr>
              <a:buNone/>
            </a:pPr>
            <a:r>
              <a:rPr lang="en-US" sz="1100" dirty="0" smtClean="0"/>
              <a:t>Flow</a:t>
            </a:r>
            <a:endParaRPr lang="en-US" sz="1100" dirty="0"/>
          </a:p>
        </p:txBody>
      </p:sp>
    </p:spTree>
    <p:extLst>
      <p:ext uri="{BB962C8B-B14F-4D97-AF65-F5344CB8AC3E}">
        <p14:creationId xmlns:p14="http://schemas.microsoft.com/office/powerpoint/2010/main" val="24695009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Gray TV has Significant Opportunity to Grow</a:t>
            </a:r>
            <a:endParaRPr lang="en-US" dirty="0"/>
          </a:p>
        </p:txBody>
      </p:sp>
      <p:sp>
        <p:nvSpPr>
          <p:cNvPr id="11" name="Text Box 25"/>
          <p:cNvSpPr txBox="1">
            <a:spLocks noChangeArrowheads="1"/>
          </p:cNvSpPr>
          <p:nvPr>
            <p:custDataLst>
              <p:tags r:id="rId1"/>
            </p:custDataLst>
          </p:nvPr>
        </p:nvSpPr>
        <p:spPr bwMode="auto">
          <a:xfrm>
            <a:off x="246063" y="6350000"/>
            <a:ext cx="6350000" cy="130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99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marL="227013" indent="-227013" eaLnBrk="0" hangingPunct="0">
              <a:tabLst>
                <a:tab pos="457200" algn="l"/>
              </a:tabLst>
              <a:defRPr sz="1600" b="1">
                <a:solidFill>
                  <a:schemeClr val="bg1"/>
                </a:solidFill>
                <a:latin typeface="Arial" charset="0"/>
              </a:defRPr>
            </a:lvl1pPr>
            <a:lvl2pPr marL="742950" indent="-285750" eaLnBrk="0" hangingPunct="0">
              <a:tabLst>
                <a:tab pos="457200" algn="l"/>
              </a:tabLst>
              <a:defRPr sz="1600" b="1">
                <a:solidFill>
                  <a:schemeClr val="bg1"/>
                </a:solidFill>
                <a:latin typeface="Arial" charset="0"/>
              </a:defRPr>
            </a:lvl2pPr>
            <a:lvl3pPr marL="1143000" indent="-228600" eaLnBrk="0" hangingPunct="0">
              <a:tabLst>
                <a:tab pos="457200" algn="l"/>
              </a:tabLst>
              <a:defRPr sz="1600" b="1">
                <a:solidFill>
                  <a:schemeClr val="bg1"/>
                </a:solidFill>
                <a:latin typeface="Arial" charset="0"/>
              </a:defRPr>
            </a:lvl3pPr>
            <a:lvl4pPr marL="1600200" indent="-228600" eaLnBrk="0" hangingPunct="0">
              <a:tabLst>
                <a:tab pos="457200" algn="l"/>
              </a:tabLst>
              <a:defRPr sz="1600" b="1">
                <a:solidFill>
                  <a:schemeClr val="bg1"/>
                </a:solidFill>
                <a:latin typeface="Arial" charset="0"/>
              </a:defRPr>
            </a:lvl4pPr>
            <a:lvl5pPr marL="2057400" indent="-228600" eaLnBrk="0" hangingPunct="0">
              <a:tabLst>
                <a:tab pos="457200" algn="l"/>
              </a:tabLst>
              <a:defRPr sz="1600" b="1">
                <a:solidFill>
                  <a:schemeClr val="bg1"/>
                </a:solidFill>
                <a:latin typeface="Arial" charset="0"/>
              </a:defRPr>
            </a:lvl5pPr>
            <a:lvl6pPr marL="2514600" indent="-228600" algn="ctr" eaLnBrk="0" fontAlgn="base" hangingPunct="0">
              <a:spcBef>
                <a:spcPct val="0"/>
              </a:spcBef>
              <a:spcAft>
                <a:spcPct val="0"/>
              </a:spcAft>
              <a:buChar char="•"/>
              <a:tabLst>
                <a:tab pos="457200" algn="l"/>
              </a:tabLst>
              <a:defRPr sz="1600" b="1">
                <a:solidFill>
                  <a:schemeClr val="bg1"/>
                </a:solidFill>
                <a:latin typeface="Arial" charset="0"/>
              </a:defRPr>
            </a:lvl6pPr>
            <a:lvl7pPr marL="2971800" indent="-228600" algn="ctr" eaLnBrk="0" fontAlgn="base" hangingPunct="0">
              <a:spcBef>
                <a:spcPct val="0"/>
              </a:spcBef>
              <a:spcAft>
                <a:spcPct val="0"/>
              </a:spcAft>
              <a:buChar char="•"/>
              <a:tabLst>
                <a:tab pos="457200" algn="l"/>
              </a:tabLst>
              <a:defRPr sz="1600" b="1">
                <a:solidFill>
                  <a:schemeClr val="bg1"/>
                </a:solidFill>
                <a:latin typeface="Arial" charset="0"/>
              </a:defRPr>
            </a:lvl7pPr>
            <a:lvl8pPr marL="3429000" indent="-228600" algn="ctr" eaLnBrk="0" fontAlgn="base" hangingPunct="0">
              <a:spcBef>
                <a:spcPct val="0"/>
              </a:spcBef>
              <a:spcAft>
                <a:spcPct val="0"/>
              </a:spcAft>
              <a:buChar char="•"/>
              <a:tabLst>
                <a:tab pos="457200" algn="l"/>
              </a:tabLst>
              <a:defRPr sz="1600" b="1">
                <a:solidFill>
                  <a:schemeClr val="bg1"/>
                </a:solidFill>
                <a:latin typeface="Arial" charset="0"/>
              </a:defRPr>
            </a:lvl8pPr>
            <a:lvl9pPr marL="3886200" indent="-228600" algn="ctr" eaLnBrk="0" fontAlgn="base" hangingPunct="0">
              <a:spcBef>
                <a:spcPct val="0"/>
              </a:spcBef>
              <a:spcAft>
                <a:spcPct val="0"/>
              </a:spcAft>
              <a:buChar char="•"/>
              <a:tabLst>
                <a:tab pos="457200" algn="l"/>
              </a:tabLst>
              <a:defRPr sz="1600" b="1">
                <a:solidFill>
                  <a:schemeClr val="bg1"/>
                </a:solidFill>
                <a:latin typeface="Arial" charset="0"/>
              </a:defRPr>
            </a:lvl9pPr>
          </a:lstStyle>
          <a:p>
            <a:pPr algn="l" eaLnBrk="1" hangingPunct="1">
              <a:buFontTx/>
              <a:buNone/>
            </a:pPr>
            <a:r>
              <a:rPr lang="en-US" sz="700" b="0" i="1" dirty="0">
                <a:solidFill>
                  <a:srgbClr val="000000"/>
                </a:solidFill>
              </a:rPr>
              <a:t>____________________</a:t>
            </a:r>
          </a:p>
          <a:p>
            <a:pPr algn="l">
              <a:lnSpc>
                <a:spcPct val="95000"/>
              </a:lnSpc>
              <a:buFontTx/>
              <a:buNone/>
            </a:pPr>
            <a:r>
              <a:rPr lang="en-US" sz="800" b="0" dirty="0" smtClean="0">
                <a:solidFill>
                  <a:schemeClr val="tx1"/>
                </a:solidFill>
              </a:rPr>
              <a:t>Source: Company filings, BIA Investing in Television 2013 and SNL </a:t>
            </a:r>
            <a:r>
              <a:rPr lang="en-US" sz="800" b="0" dirty="0" err="1" smtClean="0">
                <a:solidFill>
                  <a:schemeClr val="tx1"/>
                </a:solidFill>
              </a:rPr>
              <a:t>Kagan</a:t>
            </a:r>
            <a:endParaRPr lang="en-US" sz="800" b="0" dirty="0" smtClean="0">
              <a:solidFill>
                <a:schemeClr val="tx1"/>
              </a:solidFill>
            </a:endParaRPr>
          </a:p>
          <a:p>
            <a:pPr algn="l">
              <a:lnSpc>
                <a:spcPct val="95000"/>
              </a:lnSpc>
              <a:buFontTx/>
              <a:buNone/>
            </a:pPr>
            <a:r>
              <a:rPr lang="en-US" sz="800" b="0" dirty="0" smtClean="0">
                <a:solidFill>
                  <a:schemeClr val="tx1"/>
                </a:solidFill>
              </a:rPr>
              <a:t>Includes stations under LMA or SSA agreements with Gray.</a:t>
            </a:r>
            <a:r>
              <a:rPr lang="en-US" sz="700" b="0" i="1" dirty="0">
                <a:solidFill>
                  <a:schemeClr val="tx1"/>
                </a:solidFill>
              </a:rPr>
              <a:t>	</a:t>
            </a:r>
          </a:p>
        </p:txBody>
      </p:sp>
      <p:cxnSp>
        <p:nvCxnSpPr>
          <p:cNvPr id="6" name="Straight Arrow Connector 5"/>
          <p:cNvCxnSpPr/>
          <p:nvPr/>
        </p:nvCxnSpPr>
        <p:spPr bwMode="auto">
          <a:xfrm flipV="1">
            <a:off x="7381875" y="2543175"/>
            <a:ext cx="0" cy="2514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 name="Straight Connector 7"/>
          <p:cNvCxnSpPr/>
          <p:nvPr/>
        </p:nvCxnSpPr>
        <p:spPr bwMode="auto">
          <a:xfrm>
            <a:off x="5610225" y="2466975"/>
            <a:ext cx="3314700" cy="0"/>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12" name="TextBox 11"/>
          <p:cNvSpPr txBox="1"/>
          <p:nvPr/>
        </p:nvSpPr>
        <p:spPr>
          <a:xfrm>
            <a:off x="5562599" y="2133600"/>
            <a:ext cx="3400425" cy="323165"/>
          </a:xfrm>
          <a:prstGeom prst="rect">
            <a:avLst/>
          </a:prstGeom>
          <a:noFill/>
        </p:spPr>
        <p:txBody>
          <a:bodyPr wrap="square" rtlCol="0">
            <a:spAutoFit/>
          </a:bodyPr>
          <a:lstStyle/>
          <a:p>
            <a:pPr>
              <a:buNone/>
            </a:pPr>
            <a:r>
              <a:rPr lang="en-US" sz="1500" b="0" dirty="0" smtClean="0">
                <a:solidFill>
                  <a:schemeClr val="tx1"/>
                </a:solidFill>
              </a:rPr>
              <a:t>FCC U.S. TV Household Cap of 39%</a:t>
            </a:r>
            <a:endParaRPr lang="en-US" sz="1500" b="0" dirty="0">
              <a:solidFill>
                <a:schemeClr val="tx1"/>
              </a:solidFill>
            </a:endParaRPr>
          </a:p>
        </p:txBody>
      </p:sp>
      <p:grpSp>
        <p:nvGrpSpPr>
          <p:cNvPr id="3" name="Group 4"/>
          <p:cNvGrpSpPr>
            <a:grpSpLocks noChangeAspect="1"/>
          </p:cNvGrpSpPr>
          <p:nvPr/>
        </p:nvGrpSpPr>
        <p:grpSpPr bwMode="auto">
          <a:xfrm>
            <a:off x="109538" y="1403350"/>
            <a:ext cx="8924925" cy="4860925"/>
            <a:chOff x="69" y="884"/>
            <a:chExt cx="5622" cy="3062"/>
          </a:xfrm>
        </p:grpSpPr>
        <p:sp>
          <p:nvSpPr>
            <p:cNvPr id="5" name="AutoShape 3"/>
            <p:cNvSpPr>
              <a:spLocks noChangeAspect="1" noChangeArrowheads="1" noTextEdit="1"/>
            </p:cNvSpPr>
            <p:nvPr/>
          </p:nvSpPr>
          <p:spPr bwMode="auto">
            <a:xfrm>
              <a:off x="69" y="884"/>
              <a:ext cx="5622" cy="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5"/>
            <p:cNvSpPr>
              <a:spLocks noChangeArrowheads="1"/>
            </p:cNvSpPr>
            <p:nvPr/>
          </p:nvSpPr>
          <p:spPr bwMode="auto">
            <a:xfrm>
              <a:off x="4562" y="3373"/>
              <a:ext cx="195" cy="349"/>
            </a:xfrm>
            <a:prstGeom prst="rect">
              <a:avLst/>
            </a:prstGeom>
            <a:solidFill>
              <a:srgbClr val="CF6E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6"/>
            <p:cNvSpPr>
              <a:spLocks noEditPoints="1"/>
            </p:cNvSpPr>
            <p:nvPr/>
          </p:nvSpPr>
          <p:spPr bwMode="auto">
            <a:xfrm>
              <a:off x="172" y="1252"/>
              <a:ext cx="5463" cy="2470"/>
            </a:xfrm>
            <a:custGeom>
              <a:avLst/>
              <a:gdLst>
                <a:gd name="T0" fmla="*/ 195 w 5463"/>
                <a:gd name="T1" fmla="*/ 0 h 2470"/>
                <a:gd name="T2" fmla="*/ 0 w 5463"/>
                <a:gd name="T3" fmla="*/ 2470 h 2470"/>
                <a:gd name="T4" fmla="*/ 293 w 5463"/>
                <a:gd name="T5" fmla="*/ 298 h 2470"/>
                <a:gd name="T6" fmla="*/ 488 w 5463"/>
                <a:gd name="T7" fmla="*/ 2470 h 2470"/>
                <a:gd name="T8" fmla="*/ 293 w 5463"/>
                <a:gd name="T9" fmla="*/ 298 h 2470"/>
                <a:gd name="T10" fmla="*/ 781 w 5463"/>
                <a:gd name="T11" fmla="*/ 337 h 2470"/>
                <a:gd name="T12" fmla="*/ 586 w 5463"/>
                <a:gd name="T13" fmla="*/ 2470 h 2470"/>
                <a:gd name="T14" fmla="*/ 879 w 5463"/>
                <a:gd name="T15" fmla="*/ 387 h 2470"/>
                <a:gd name="T16" fmla="*/ 1074 w 5463"/>
                <a:gd name="T17" fmla="*/ 2470 h 2470"/>
                <a:gd name="T18" fmla="*/ 879 w 5463"/>
                <a:gd name="T19" fmla="*/ 387 h 2470"/>
                <a:gd name="T20" fmla="*/ 1366 w 5463"/>
                <a:gd name="T21" fmla="*/ 786 h 2470"/>
                <a:gd name="T22" fmla="*/ 1171 w 5463"/>
                <a:gd name="T23" fmla="*/ 2470 h 2470"/>
                <a:gd name="T24" fmla="*/ 1464 w 5463"/>
                <a:gd name="T25" fmla="*/ 955 h 2470"/>
                <a:gd name="T26" fmla="*/ 1658 w 5463"/>
                <a:gd name="T27" fmla="*/ 2470 h 2470"/>
                <a:gd name="T28" fmla="*/ 1464 w 5463"/>
                <a:gd name="T29" fmla="*/ 955 h 2470"/>
                <a:gd name="T30" fmla="*/ 1951 w 5463"/>
                <a:gd name="T31" fmla="*/ 1178 h 2470"/>
                <a:gd name="T32" fmla="*/ 1756 w 5463"/>
                <a:gd name="T33" fmla="*/ 2470 h 2470"/>
                <a:gd name="T34" fmla="*/ 2049 w 5463"/>
                <a:gd name="T35" fmla="*/ 1460 h 2470"/>
                <a:gd name="T36" fmla="*/ 2244 w 5463"/>
                <a:gd name="T37" fmla="*/ 2470 h 2470"/>
                <a:gd name="T38" fmla="*/ 2049 w 5463"/>
                <a:gd name="T39" fmla="*/ 1460 h 2470"/>
                <a:gd name="T40" fmla="*/ 2537 w 5463"/>
                <a:gd name="T41" fmla="*/ 1645 h 2470"/>
                <a:gd name="T42" fmla="*/ 2341 w 5463"/>
                <a:gd name="T43" fmla="*/ 2470 h 2470"/>
                <a:gd name="T44" fmla="*/ 2634 w 5463"/>
                <a:gd name="T45" fmla="*/ 1679 h 2470"/>
                <a:gd name="T46" fmla="*/ 2829 w 5463"/>
                <a:gd name="T47" fmla="*/ 2470 h 2470"/>
                <a:gd name="T48" fmla="*/ 2634 w 5463"/>
                <a:gd name="T49" fmla="*/ 1679 h 2470"/>
                <a:gd name="T50" fmla="*/ 3122 w 5463"/>
                <a:gd name="T51" fmla="*/ 1740 h 2470"/>
                <a:gd name="T52" fmla="*/ 2927 w 5463"/>
                <a:gd name="T53" fmla="*/ 2470 h 2470"/>
                <a:gd name="T54" fmla="*/ 3220 w 5463"/>
                <a:gd name="T55" fmla="*/ 1762 h 2470"/>
                <a:gd name="T56" fmla="*/ 3415 w 5463"/>
                <a:gd name="T57" fmla="*/ 2470 h 2470"/>
                <a:gd name="T58" fmla="*/ 3220 w 5463"/>
                <a:gd name="T59" fmla="*/ 1762 h 2470"/>
                <a:gd name="T60" fmla="*/ 3708 w 5463"/>
                <a:gd name="T61" fmla="*/ 1879 h 2470"/>
                <a:gd name="T62" fmla="*/ 3512 w 5463"/>
                <a:gd name="T63" fmla="*/ 2470 h 2470"/>
                <a:gd name="T64" fmla="*/ 3804 w 5463"/>
                <a:gd name="T65" fmla="*/ 1880 h 2470"/>
                <a:gd name="T66" fmla="*/ 3999 w 5463"/>
                <a:gd name="T67" fmla="*/ 2470 h 2470"/>
                <a:gd name="T68" fmla="*/ 3804 w 5463"/>
                <a:gd name="T69" fmla="*/ 1880 h 2470"/>
                <a:gd name="T70" fmla="*/ 4292 w 5463"/>
                <a:gd name="T71" fmla="*/ 1908 h 2470"/>
                <a:gd name="T72" fmla="*/ 4097 w 5463"/>
                <a:gd name="T73" fmla="*/ 2470 h 2470"/>
                <a:gd name="T74" fmla="*/ 4682 w 5463"/>
                <a:gd name="T75" fmla="*/ 2218 h 2470"/>
                <a:gd name="T76" fmla="*/ 4878 w 5463"/>
                <a:gd name="T77" fmla="*/ 2470 h 2470"/>
                <a:gd name="T78" fmla="*/ 4682 w 5463"/>
                <a:gd name="T79" fmla="*/ 2218 h 2470"/>
                <a:gd name="T80" fmla="*/ 5170 w 5463"/>
                <a:gd name="T81" fmla="*/ 2362 h 2470"/>
                <a:gd name="T82" fmla="*/ 4975 w 5463"/>
                <a:gd name="T83" fmla="*/ 2470 h 2470"/>
                <a:gd name="T84" fmla="*/ 5268 w 5463"/>
                <a:gd name="T85" fmla="*/ 2392 h 2470"/>
                <a:gd name="T86" fmla="*/ 5463 w 5463"/>
                <a:gd name="T87" fmla="*/ 2470 h 2470"/>
                <a:gd name="T88" fmla="*/ 5268 w 5463"/>
                <a:gd name="T89" fmla="*/ 2392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463" h="2470">
                  <a:moveTo>
                    <a:pt x="0" y="0"/>
                  </a:moveTo>
                  <a:lnTo>
                    <a:pt x="195" y="0"/>
                  </a:lnTo>
                  <a:lnTo>
                    <a:pt x="195" y="2470"/>
                  </a:lnTo>
                  <a:lnTo>
                    <a:pt x="0" y="2470"/>
                  </a:lnTo>
                  <a:lnTo>
                    <a:pt x="0" y="0"/>
                  </a:lnTo>
                  <a:close/>
                  <a:moveTo>
                    <a:pt x="293" y="298"/>
                  </a:moveTo>
                  <a:lnTo>
                    <a:pt x="488" y="298"/>
                  </a:lnTo>
                  <a:lnTo>
                    <a:pt x="488" y="2470"/>
                  </a:lnTo>
                  <a:lnTo>
                    <a:pt x="293" y="2470"/>
                  </a:lnTo>
                  <a:lnTo>
                    <a:pt x="293" y="298"/>
                  </a:lnTo>
                  <a:close/>
                  <a:moveTo>
                    <a:pt x="586" y="337"/>
                  </a:moveTo>
                  <a:lnTo>
                    <a:pt x="781" y="337"/>
                  </a:lnTo>
                  <a:lnTo>
                    <a:pt x="781" y="2470"/>
                  </a:lnTo>
                  <a:lnTo>
                    <a:pt x="586" y="2470"/>
                  </a:lnTo>
                  <a:lnTo>
                    <a:pt x="586" y="337"/>
                  </a:lnTo>
                  <a:close/>
                  <a:moveTo>
                    <a:pt x="879" y="387"/>
                  </a:moveTo>
                  <a:lnTo>
                    <a:pt x="1074" y="387"/>
                  </a:lnTo>
                  <a:lnTo>
                    <a:pt x="1074" y="2470"/>
                  </a:lnTo>
                  <a:lnTo>
                    <a:pt x="879" y="2470"/>
                  </a:lnTo>
                  <a:lnTo>
                    <a:pt x="879" y="387"/>
                  </a:lnTo>
                  <a:close/>
                  <a:moveTo>
                    <a:pt x="1171" y="786"/>
                  </a:moveTo>
                  <a:lnTo>
                    <a:pt x="1366" y="786"/>
                  </a:lnTo>
                  <a:lnTo>
                    <a:pt x="1366" y="2470"/>
                  </a:lnTo>
                  <a:lnTo>
                    <a:pt x="1171" y="2470"/>
                  </a:lnTo>
                  <a:lnTo>
                    <a:pt x="1171" y="786"/>
                  </a:lnTo>
                  <a:close/>
                  <a:moveTo>
                    <a:pt x="1464" y="955"/>
                  </a:moveTo>
                  <a:lnTo>
                    <a:pt x="1658" y="955"/>
                  </a:lnTo>
                  <a:lnTo>
                    <a:pt x="1658" y="2470"/>
                  </a:lnTo>
                  <a:lnTo>
                    <a:pt x="1464" y="2470"/>
                  </a:lnTo>
                  <a:lnTo>
                    <a:pt x="1464" y="955"/>
                  </a:lnTo>
                  <a:close/>
                  <a:moveTo>
                    <a:pt x="1756" y="1178"/>
                  </a:moveTo>
                  <a:lnTo>
                    <a:pt x="1951" y="1178"/>
                  </a:lnTo>
                  <a:lnTo>
                    <a:pt x="1951" y="2470"/>
                  </a:lnTo>
                  <a:lnTo>
                    <a:pt x="1756" y="2470"/>
                  </a:lnTo>
                  <a:lnTo>
                    <a:pt x="1756" y="1178"/>
                  </a:lnTo>
                  <a:close/>
                  <a:moveTo>
                    <a:pt x="2049" y="1460"/>
                  </a:moveTo>
                  <a:lnTo>
                    <a:pt x="2244" y="1460"/>
                  </a:lnTo>
                  <a:lnTo>
                    <a:pt x="2244" y="2470"/>
                  </a:lnTo>
                  <a:lnTo>
                    <a:pt x="2049" y="2470"/>
                  </a:lnTo>
                  <a:lnTo>
                    <a:pt x="2049" y="1460"/>
                  </a:lnTo>
                  <a:close/>
                  <a:moveTo>
                    <a:pt x="2341" y="1645"/>
                  </a:moveTo>
                  <a:lnTo>
                    <a:pt x="2537" y="1645"/>
                  </a:lnTo>
                  <a:lnTo>
                    <a:pt x="2537" y="2470"/>
                  </a:lnTo>
                  <a:lnTo>
                    <a:pt x="2341" y="2470"/>
                  </a:lnTo>
                  <a:lnTo>
                    <a:pt x="2341" y="1645"/>
                  </a:lnTo>
                  <a:close/>
                  <a:moveTo>
                    <a:pt x="2634" y="1679"/>
                  </a:moveTo>
                  <a:lnTo>
                    <a:pt x="2829" y="1679"/>
                  </a:lnTo>
                  <a:lnTo>
                    <a:pt x="2829" y="2470"/>
                  </a:lnTo>
                  <a:lnTo>
                    <a:pt x="2634" y="2470"/>
                  </a:lnTo>
                  <a:lnTo>
                    <a:pt x="2634" y="1679"/>
                  </a:lnTo>
                  <a:close/>
                  <a:moveTo>
                    <a:pt x="2927" y="1740"/>
                  </a:moveTo>
                  <a:lnTo>
                    <a:pt x="3122" y="1740"/>
                  </a:lnTo>
                  <a:lnTo>
                    <a:pt x="3122" y="2470"/>
                  </a:lnTo>
                  <a:lnTo>
                    <a:pt x="2927" y="2470"/>
                  </a:lnTo>
                  <a:lnTo>
                    <a:pt x="2927" y="1740"/>
                  </a:lnTo>
                  <a:close/>
                  <a:moveTo>
                    <a:pt x="3220" y="1762"/>
                  </a:moveTo>
                  <a:lnTo>
                    <a:pt x="3415" y="1762"/>
                  </a:lnTo>
                  <a:lnTo>
                    <a:pt x="3415" y="2470"/>
                  </a:lnTo>
                  <a:lnTo>
                    <a:pt x="3220" y="2470"/>
                  </a:lnTo>
                  <a:lnTo>
                    <a:pt x="3220" y="1762"/>
                  </a:lnTo>
                  <a:close/>
                  <a:moveTo>
                    <a:pt x="3512" y="1879"/>
                  </a:moveTo>
                  <a:lnTo>
                    <a:pt x="3708" y="1879"/>
                  </a:lnTo>
                  <a:lnTo>
                    <a:pt x="3708" y="2470"/>
                  </a:lnTo>
                  <a:lnTo>
                    <a:pt x="3512" y="2470"/>
                  </a:lnTo>
                  <a:lnTo>
                    <a:pt x="3512" y="1879"/>
                  </a:lnTo>
                  <a:close/>
                  <a:moveTo>
                    <a:pt x="3804" y="1880"/>
                  </a:moveTo>
                  <a:lnTo>
                    <a:pt x="3999" y="1880"/>
                  </a:lnTo>
                  <a:lnTo>
                    <a:pt x="3999" y="2470"/>
                  </a:lnTo>
                  <a:lnTo>
                    <a:pt x="3804" y="2470"/>
                  </a:lnTo>
                  <a:lnTo>
                    <a:pt x="3804" y="1880"/>
                  </a:lnTo>
                  <a:close/>
                  <a:moveTo>
                    <a:pt x="4097" y="1908"/>
                  </a:moveTo>
                  <a:lnTo>
                    <a:pt x="4292" y="1908"/>
                  </a:lnTo>
                  <a:lnTo>
                    <a:pt x="4292" y="2470"/>
                  </a:lnTo>
                  <a:lnTo>
                    <a:pt x="4097" y="2470"/>
                  </a:lnTo>
                  <a:lnTo>
                    <a:pt x="4097" y="1908"/>
                  </a:lnTo>
                  <a:close/>
                  <a:moveTo>
                    <a:pt x="4682" y="2218"/>
                  </a:moveTo>
                  <a:lnTo>
                    <a:pt x="4878" y="2218"/>
                  </a:lnTo>
                  <a:lnTo>
                    <a:pt x="4878" y="2470"/>
                  </a:lnTo>
                  <a:lnTo>
                    <a:pt x="4682" y="2470"/>
                  </a:lnTo>
                  <a:lnTo>
                    <a:pt x="4682" y="2218"/>
                  </a:lnTo>
                  <a:close/>
                  <a:moveTo>
                    <a:pt x="4975" y="2362"/>
                  </a:moveTo>
                  <a:lnTo>
                    <a:pt x="5170" y="2362"/>
                  </a:lnTo>
                  <a:lnTo>
                    <a:pt x="5170" y="2470"/>
                  </a:lnTo>
                  <a:lnTo>
                    <a:pt x="4975" y="2470"/>
                  </a:lnTo>
                  <a:lnTo>
                    <a:pt x="4975" y="2362"/>
                  </a:lnTo>
                  <a:close/>
                  <a:moveTo>
                    <a:pt x="5268" y="2392"/>
                  </a:moveTo>
                  <a:lnTo>
                    <a:pt x="5463" y="2392"/>
                  </a:lnTo>
                  <a:lnTo>
                    <a:pt x="5463" y="2470"/>
                  </a:lnTo>
                  <a:lnTo>
                    <a:pt x="5268" y="2470"/>
                  </a:lnTo>
                  <a:lnTo>
                    <a:pt x="5268" y="2392"/>
                  </a:lnTo>
                  <a:close/>
                </a:path>
              </a:pathLst>
            </a:custGeom>
            <a:solidFill>
              <a:srgbClr val="2E44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7"/>
            <p:cNvSpPr>
              <a:spLocks noChangeArrowheads="1"/>
            </p:cNvSpPr>
            <p:nvPr/>
          </p:nvSpPr>
          <p:spPr bwMode="auto">
            <a:xfrm>
              <a:off x="123" y="3719"/>
              <a:ext cx="5561" cy="6"/>
            </a:xfrm>
            <a:prstGeom prst="rect">
              <a:avLst/>
            </a:prstGeom>
            <a:solidFill>
              <a:srgbClr val="868686"/>
            </a:solidFill>
            <a:ln w="1"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noEditPoints="1"/>
            </p:cNvSpPr>
            <p:nvPr/>
          </p:nvSpPr>
          <p:spPr bwMode="auto">
            <a:xfrm>
              <a:off x="120" y="3722"/>
              <a:ext cx="5567" cy="21"/>
            </a:xfrm>
            <a:custGeom>
              <a:avLst/>
              <a:gdLst>
                <a:gd name="T0" fmla="*/ 6 w 5567"/>
                <a:gd name="T1" fmla="*/ 21 h 21"/>
                <a:gd name="T2" fmla="*/ 0 w 5567"/>
                <a:gd name="T3" fmla="*/ 0 h 21"/>
                <a:gd name="T4" fmla="*/ 299 w 5567"/>
                <a:gd name="T5" fmla="*/ 0 h 21"/>
                <a:gd name="T6" fmla="*/ 293 w 5567"/>
                <a:gd name="T7" fmla="*/ 21 h 21"/>
                <a:gd name="T8" fmla="*/ 299 w 5567"/>
                <a:gd name="T9" fmla="*/ 0 h 21"/>
                <a:gd name="T10" fmla="*/ 592 w 5567"/>
                <a:gd name="T11" fmla="*/ 21 h 21"/>
                <a:gd name="T12" fmla="*/ 586 w 5567"/>
                <a:gd name="T13" fmla="*/ 0 h 21"/>
                <a:gd name="T14" fmla="*/ 885 w 5567"/>
                <a:gd name="T15" fmla="*/ 0 h 21"/>
                <a:gd name="T16" fmla="*/ 879 w 5567"/>
                <a:gd name="T17" fmla="*/ 21 h 21"/>
                <a:gd name="T18" fmla="*/ 885 w 5567"/>
                <a:gd name="T19" fmla="*/ 0 h 21"/>
                <a:gd name="T20" fmla="*/ 1178 w 5567"/>
                <a:gd name="T21" fmla="*/ 21 h 21"/>
                <a:gd name="T22" fmla="*/ 1172 w 5567"/>
                <a:gd name="T23" fmla="*/ 0 h 21"/>
                <a:gd name="T24" fmla="*/ 1469 w 5567"/>
                <a:gd name="T25" fmla="*/ 0 h 21"/>
                <a:gd name="T26" fmla="*/ 1464 w 5567"/>
                <a:gd name="T27" fmla="*/ 21 h 21"/>
                <a:gd name="T28" fmla="*/ 1469 w 5567"/>
                <a:gd name="T29" fmla="*/ 0 h 21"/>
                <a:gd name="T30" fmla="*/ 1762 w 5567"/>
                <a:gd name="T31" fmla="*/ 21 h 21"/>
                <a:gd name="T32" fmla="*/ 1757 w 5567"/>
                <a:gd name="T33" fmla="*/ 0 h 21"/>
                <a:gd name="T34" fmla="*/ 2055 w 5567"/>
                <a:gd name="T35" fmla="*/ 0 h 21"/>
                <a:gd name="T36" fmla="*/ 2049 w 5567"/>
                <a:gd name="T37" fmla="*/ 21 h 21"/>
                <a:gd name="T38" fmla="*/ 2055 w 5567"/>
                <a:gd name="T39" fmla="*/ 0 h 21"/>
                <a:gd name="T40" fmla="*/ 2348 w 5567"/>
                <a:gd name="T41" fmla="*/ 21 h 21"/>
                <a:gd name="T42" fmla="*/ 2342 w 5567"/>
                <a:gd name="T43" fmla="*/ 0 h 21"/>
                <a:gd name="T44" fmla="*/ 2640 w 5567"/>
                <a:gd name="T45" fmla="*/ 0 h 21"/>
                <a:gd name="T46" fmla="*/ 2634 w 5567"/>
                <a:gd name="T47" fmla="*/ 21 h 21"/>
                <a:gd name="T48" fmla="*/ 2640 w 5567"/>
                <a:gd name="T49" fmla="*/ 0 h 21"/>
                <a:gd name="T50" fmla="*/ 2933 w 5567"/>
                <a:gd name="T51" fmla="*/ 21 h 21"/>
                <a:gd name="T52" fmla="*/ 2927 w 5567"/>
                <a:gd name="T53" fmla="*/ 0 h 21"/>
                <a:gd name="T54" fmla="*/ 3226 w 5567"/>
                <a:gd name="T55" fmla="*/ 0 h 21"/>
                <a:gd name="T56" fmla="*/ 3220 w 5567"/>
                <a:gd name="T57" fmla="*/ 21 h 21"/>
                <a:gd name="T58" fmla="*/ 3226 w 5567"/>
                <a:gd name="T59" fmla="*/ 0 h 21"/>
                <a:gd name="T60" fmla="*/ 3519 w 5567"/>
                <a:gd name="T61" fmla="*/ 21 h 21"/>
                <a:gd name="T62" fmla="*/ 3513 w 5567"/>
                <a:gd name="T63" fmla="*/ 0 h 21"/>
                <a:gd name="T64" fmla="*/ 3810 w 5567"/>
                <a:gd name="T65" fmla="*/ 0 h 21"/>
                <a:gd name="T66" fmla="*/ 3805 w 5567"/>
                <a:gd name="T67" fmla="*/ 21 h 21"/>
                <a:gd name="T68" fmla="*/ 3810 w 5567"/>
                <a:gd name="T69" fmla="*/ 0 h 21"/>
                <a:gd name="T70" fmla="*/ 4103 w 5567"/>
                <a:gd name="T71" fmla="*/ 21 h 21"/>
                <a:gd name="T72" fmla="*/ 4098 w 5567"/>
                <a:gd name="T73" fmla="*/ 0 h 21"/>
                <a:gd name="T74" fmla="*/ 4396 w 5567"/>
                <a:gd name="T75" fmla="*/ 0 h 21"/>
                <a:gd name="T76" fmla="*/ 4390 w 5567"/>
                <a:gd name="T77" fmla="*/ 21 h 21"/>
                <a:gd name="T78" fmla="*/ 4396 w 5567"/>
                <a:gd name="T79" fmla="*/ 0 h 21"/>
                <a:gd name="T80" fmla="*/ 4689 w 5567"/>
                <a:gd name="T81" fmla="*/ 21 h 21"/>
                <a:gd name="T82" fmla="*/ 4683 w 5567"/>
                <a:gd name="T83" fmla="*/ 0 h 21"/>
                <a:gd name="T84" fmla="*/ 4981 w 5567"/>
                <a:gd name="T85" fmla="*/ 0 h 21"/>
                <a:gd name="T86" fmla="*/ 4975 w 5567"/>
                <a:gd name="T87" fmla="*/ 21 h 21"/>
                <a:gd name="T88" fmla="*/ 4981 w 5567"/>
                <a:gd name="T89" fmla="*/ 0 h 21"/>
                <a:gd name="T90" fmla="*/ 5274 w 5567"/>
                <a:gd name="T91" fmla="*/ 21 h 21"/>
                <a:gd name="T92" fmla="*/ 5268 w 5567"/>
                <a:gd name="T93" fmla="*/ 0 h 21"/>
                <a:gd name="T94" fmla="*/ 5567 w 5567"/>
                <a:gd name="T95" fmla="*/ 0 h 21"/>
                <a:gd name="T96" fmla="*/ 5561 w 5567"/>
                <a:gd name="T97" fmla="*/ 21 h 21"/>
                <a:gd name="T98" fmla="*/ 5567 w 5567"/>
                <a:gd name="T9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67" h="21">
                  <a:moveTo>
                    <a:pt x="6" y="0"/>
                  </a:moveTo>
                  <a:lnTo>
                    <a:pt x="6" y="21"/>
                  </a:lnTo>
                  <a:lnTo>
                    <a:pt x="0" y="21"/>
                  </a:lnTo>
                  <a:lnTo>
                    <a:pt x="0" y="0"/>
                  </a:lnTo>
                  <a:lnTo>
                    <a:pt x="6" y="0"/>
                  </a:lnTo>
                  <a:close/>
                  <a:moveTo>
                    <a:pt x="299" y="0"/>
                  </a:moveTo>
                  <a:lnTo>
                    <a:pt x="299" y="21"/>
                  </a:lnTo>
                  <a:lnTo>
                    <a:pt x="293" y="21"/>
                  </a:lnTo>
                  <a:lnTo>
                    <a:pt x="293" y="0"/>
                  </a:lnTo>
                  <a:lnTo>
                    <a:pt x="299" y="0"/>
                  </a:lnTo>
                  <a:close/>
                  <a:moveTo>
                    <a:pt x="592" y="0"/>
                  </a:moveTo>
                  <a:lnTo>
                    <a:pt x="592" y="21"/>
                  </a:lnTo>
                  <a:lnTo>
                    <a:pt x="586" y="21"/>
                  </a:lnTo>
                  <a:lnTo>
                    <a:pt x="586" y="0"/>
                  </a:lnTo>
                  <a:lnTo>
                    <a:pt x="592" y="0"/>
                  </a:lnTo>
                  <a:close/>
                  <a:moveTo>
                    <a:pt x="885" y="0"/>
                  </a:moveTo>
                  <a:lnTo>
                    <a:pt x="885" y="21"/>
                  </a:lnTo>
                  <a:lnTo>
                    <a:pt x="879" y="21"/>
                  </a:lnTo>
                  <a:lnTo>
                    <a:pt x="879" y="0"/>
                  </a:lnTo>
                  <a:lnTo>
                    <a:pt x="885" y="0"/>
                  </a:lnTo>
                  <a:close/>
                  <a:moveTo>
                    <a:pt x="1178" y="0"/>
                  </a:moveTo>
                  <a:lnTo>
                    <a:pt x="1178" y="21"/>
                  </a:lnTo>
                  <a:lnTo>
                    <a:pt x="1172" y="21"/>
                  </a:lnTo>
                  <a:lnTo>
                    <a:pt x="1172" y="0"/>
                  </a:lnTo>
                  <a:lnTo>
                    <a:pt x="1178" y="0"/>
                  </a:lnTo>
                  <a:close/>
                  <a:moveTo>
                    <a:pt x="1469" y="0"/>
                  </a:moveTo>
                  <a:lnTo>
                    <a:pt x="1469" y="21"/>
                  </a:lnTo>
                  <a:lnTo>
                    <a:pt x="1464" y="21"/>
                  </a:lnTo>
                  <a:lnTo>
                    <a:pt x="1464" y="0"/>
                  </a:lnTo>
                  <a:lnTo>
                    <a:pt x="1469" y="0"/>
                  </a:lnTo>
                  <a:close/>
                  <a:moveTo>
                    <a:pt x="1762" y="0"/>
                  </a:moveTo>
                  <a:lnTo>
                    <a:pt x="1762" y="21"/>
                  </a:lnTo>
                  <a:lnTo>
                    <a:pt x="1757" y="21"/>
                  </a:lnTo>
                  <a:lnTo>
                    <a:pt x="1757" y="0"/>
                  </a:lnTo>
                  <a:lnTo>
                    <a:pt x="1762" y="0"/>
                  </a:lnTo>
                  <a:close/>
                  <a:moveTo>
                    <a:pt x="2055" y="0"/>
                  </a:moveTo>
                  <a:lnTo>
                    <a:pt x="2055" y="21"/>
                  </a:lnTo>
                  <a:lnTo>
                    <a:pt x="2049" y="21"/>
                  </a:lnTo>
                  <a:lnTo>
                    <a:pt x="2049" y="0"/>
                  </a:lnTo>
                  <a:lnTo>
                    <a:pt x="2055" y="0"/>
                  </a:lnTo>
                  <a:close/>
                  <a:moveTo>
                    <a:pt x="2348" y="0"/>
                  </a:moveTo>
                  <a:lnTo>
                    <a:pt x="2348" y="21"/>
                  </a:lnTo>
                  <a:lnTo>
                    <a:pt x="2342" y="21"/>
                  </a:lnTo>
                  <a:lnTo>
                    <a:pt x="2342" y="0"/>
                  </a:lnTo>
                  <a:lnTo>
                    <a:pt x="2348" y="0"/>
                  </a:lnTo>
                  <a:close/>
                  <a:moveTo>
                    <a:pt x="2640" y="0"/>
                  </a:moveTo>
                  <a:lnTo>
                    <a:pt x="2640" y="21"/>
                  </a:lnTo>
                  <a:lnTo>
                    <a:pt x="2634" y="21"/>
                  </a:lnTo>
                  <a:lnTo>
                    <a:pt x="2634" y="0"/>
                  </a:lnTo>
                  <a:lnTo>
                    <a:pt x="2640" y="0"/>
                  </a:lnTo>
                  <a:close/>
                  <a:moveTo>
                    <a:pt x="2933" y="0"/>
                  </a:moveTo>
                  <a:lnTo>
                    <a:pt x="2933" y="21"/>
                  </a:lnTo>
                  <a:lnTo>
                    <a:pt x="2927" y="21"/>
                  </a:lnTo>
                  <a:lnTo>
                    <a:pt x="2927" y="0"/>
                  </a:lnTo>
                  <a:lnTo>
                    <a:pt x="2933" y="0"/>
                  </a:lnTo>
                  <a:close/>
                  <a:moveTo>
                    <a:pt x="3226" y="0"/>
                  </a:moveTo>
                  <a:lnTo>
                    <a:pt x="3226" y="21"/>
                  </a:lnTo>
                  <a:lnTo>
                    <a:pt x="3220" y="21"/>
                  </a:lnTo>
                  <a:lnTo>
                    <a:pt x="3220" y="0"/>
                  </a:lnTo>
                  <a:lnTo>
                    <a:pt x="3226" y="0"/>
                  </a:lnTo>
                  <a:close/>
                  <a:moveTo>
                    <a:pt x="3519" y="0"/>
                  </a:moveTo>
                  <a:lnTo>
                    <a:pt x="3519" y="21"/>
                  </a:lnTo>
                  <a:lnTo>
                    <a:pt x="3513" y="21"/>
                  </a:lnTo>
                  <a:lnTo>
                    <a:pt x="3513" y="0"/>
                  </a:lnTo>
                  <a:lnTo>
                    <a:pt x="3519" y="0"/>
                  </a:lnTo>
                  <a:close/>
                  <a:moveTo>
                    <a:pt x="3810" y="0"/>
                  </a:moveTo>
                  <a:lnTo>
                    <a:pt x="3810" y="21"/>
                  </a:lnTo>
                  <a:lnTo>
                    <a:pt x="3805" y="21"/>
                  </a:lnTo>
                  <a:lnTo>
                    <a:pt x="3805" y="0"/>
                  </a:lnTo>
                  <a:lnTo>
                    <a:pt x="3810" y="0"/>
                  </a:lnTo>
                  <a:close/>
                  <a:moveTo>
                    <a:pt x="4103" y="0"/>
                  </a:moveTo>
                  <a:lnTo>
                    <a:pt x="4103" y="21"/>
                  </a:lnTo>
                  <a:lnTo>
                    <a:pt x="4098" y="21"/>
                  </a:lnTo>
                  <a:lnTo>
                    <a:pt x="4098" y="0"/>
                  </a:lnTo>
                  <a:lnTo>
                    <a:pt x="4103" y="0"/>
                  </a:lnTo>
                  <a:close/>
                  <a:moveTo>
                    <a:pt x="4396" y="0"/>
                  </a:moveTo>
                  <a:lnTo>
                    <a:pt x="4396" y="21"/>
                  </a:lnTo>
                  <a:lnTo>
                    <a:pt x="4390" y="21"/>
                  </a:lnTo>
                  <a:lnTo>
                    <a:pt x="4390" y="0"/>
                  </a:lnTo>
                  <a:lnTo>
                    <a:pt x="4396" y="0"/>
                  </a:lnTo>
                  <a:close/>
                  <a:moveTo>
                    <a:pt x="4689" y="0"/>
                  </a:moveTo>
                  <a:lnTo>
                    <a:pt x="4689" y="21"/>
                  </a:lnTo>
                  <a:lnTo>
                    <a:pt x="4683" y="21"/>
                  </a:lnTo>
                  <a:lnTo>
                    <a:pt x="4683" y="0"/>
                  </a:lnTo>
                  <a:lnTo>
                    <a:pt x="4689" y="0"/>
                  </a:lnTo>
                  <a:close/>
                  <a:moveTo>
                    <a:pt x="4981" y="0"/>
                  </a:moveTo>
                  <a:lnTo>
                    <a:pt x="4981" y="21"/>
                  </a:lnTo>
                  <a:lnTo>
                    <a:pt x="4975" y="21"/>
                  </a:lnTo>
                  <a:lnTo>
                    <a:pt x="4975" y="0"/>
                  </a:lnTo>
                  <a:lnTo>
                    <a:pt x="4981" y="0"/>
                  </a:lnTo>
                  <a:close/>
                  <a:moveTo>
                    <a:pt x="5274" y="0"/>
                  </a:moveTo>
                  <a:lnTo>
                    <a:pt x="5274" y="21"/>
                  </a:lnTo>
                  <a:lnTo>
                    <a:pt x="5268" y="21"/>
                  </a:lnTo>
                  <a:lnTo>
                    <a:pt x="5268" y="0"/>
                  </a:lnTo>
                  <a:lnTo>
                    <a:pt x="5274" y="0"/>
                  </a:lnTo>
                  <a:close/>
                  <a:moveTo>
                    <a:pt x="5567" y="0"/>
                  </a:moveTo>
                  <a:lnTo>
                    <a:pt x="5567" y="21"/>
                  </a:lnTo>
                  <a:lnTo>
                    <a:pt x="5561" y="21"/>
                  </a:lnTo>
                  <a:lnTo>
                    <a:pt x="5561" y="0"/>
                  </a:lnTo>
                  <a:lnTo>
                    <a:pt x="5567" y="0"/>
                  </a:lnTo>
                  <a:close/>
                </a:path>
              </a:pathLst>
            </a:custGeom>
            <a:solidFill>
              <a:srgbClr val="868686"/>
            </a:solidFill>
            <a:ln w="1"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14" name="Rectangle 9"/>
            <p:cNvSpPr>
              <a:spLocks noChangeArrowheads="1"/>
            </p:cNvSpPr>
            <p:nvPr/>
          </p:nvSpPr>
          <p:spPr bwMode="auto">
            <a:xfrm>
              <a:off x="190" y="1128"/>
              <a:ext cx="19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44%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0"/>
            <p:cNvSpPr>
              <a:spLocks noChangeArrowheads="1"/>
            </p:cNvSpPr>
            <p:nvPr/>
          </p:nvSpPr>
          <p:spPr bwMode="auto">
            <a:xfrm>
              <a:off x="483" y="1425"/>
              <a:ext cx="19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39%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11"/>
            <p:cNvSpPr>
              <a:spLocks noChangeArrowheads="1"/>
            </p:cNvSpPr>
            <p:nvPr/>
          </p:nvSpPr>
          <p:spPr bwMode="auto">
            <a:xfrm>
              <a:off x="775" y="1464"/>
              <a:ext cx="19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38%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12"/>
            <p:cNvSpPr>
              <a:spLocks noChangeArrowheads="1"/>
            </p:cNvSpPr>
            <p:nvPr/>
          </p:nvSpPr>
          <p:spPr bwMode="auto">
            <a:xfrm>
              <a:off x="1068" y="1515"/>
              <a:ext cx="19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37%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13"/>
            <p:cNvSpPr>
              <a:spLocks noChangeArrowheads="1"/>
            </p:cNvSpPr>
            <p:nvPr/>
          </p:nvSpPr>
          <p:spPr bwMode="auto">
            <a:xfrm>
              <a:off x="1361" y="1913"/>
              <a:ext cx="19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30%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4"/>
            <p:cNvSpPr>
              <a:spLocks noChangeArrowheads="1"/>
            </p:cNvSpPr>
            <p:nvPr/>
          </p:nvSpPr>
          <p:spPr bwMode="auto">
            <a:xfrm>
              <a:off x="1653" y="2082"/>
              <a:ext cx="19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27%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Rectangle 15"/>
            <p:cNvSpPr>
              <a:spLocks noChangeArrowheads="1"/>
            </p:cNvSpPr>
            <p:nvPr/>
          </p:nvSpPr>
          <p:spPr bwMode="auto">
            <a:xfrm>
              <a:off x="1946" y="2306"/>
              <a:ext cx="19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23%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Rectangle 16"/>
            <p:cNvSpPr>
              <a:spLocks noChangeArrowheads="1"/>
            </p:cNvSpPr>
            <p:nvPr/>
          </p:nvSpPr>
          <p:spPr bwMode="auto">
            <a:xfrm>
              <a:off x="2239" y="2587"/>
              <a:ext cx="19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Rectangle 17"/>
            <p:cNvSpPr>
              <a:spLocks noChangeArrowheads="1"/>
            </p:cNvSpPr>
            <p:nvPr/>
          </p:nvSpPr>
          <p:spPr bwMode="auto">
            <a:xfrm>
              <a:off x="2531" y="2773"/>
              <a:ext cx="19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Rectangle 18"/>
            <p:cNvSpPr>
              <a:spLocks noChangeArrowheads="1"/>
            </p:cNvSpPr>
            <p:nvPr/>
          </p:nvSpPr>
          <p:spPr bwMode="auto">
            <a:xfrm>
              <a:off x="2824" y="2806"/>
              <a:ext cx="19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Rectangle 19"/>
            <p:cNvSpPr>
              <a:spLocks noChangeArrowheads="1"/>
            </p:cNvSpPr>
            <p:nvPr/>
          </p:nvSpPr>
          <p:spPr bwMode="auto">
            <a:xfrm>
              <a:off x="3117" y="2867"/>
              <a:ext cx="19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20"/>
            <p:cNvSpPr>
              <a:spLocks noChangeArrowheads="1"/>
            </p:cNvSpPr>
            <p:nvPr/>
          </p:nvSpPr>
          <p:spPr bwMode="auto">
            <a:xfrm>
              <a:off x="3409" y="2890"/>
              <a:ext cx="19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Rectangle 21"/>
            <p:cNvSpPr>
              <a:spLocks noChangeArrowheads="1"/>
            </p:cNvSpPr>
            <p:nvPr/>
          </p:nvSpPr>
          <p:spPr bwMode="auto">
            <a:xfrm>
              <a:off x="3702" y="3007"/>
              <a:ext cx="19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Rectangle 22"/>
            <p:cNvSpPr>
              <a:spLocks noChangeArrowheads="1"/>
            </p:cNvSpPr>
            <p:nvPr/>
          </p:nvSpPr>
          <p:spPr bwMode="auto">
            <a:xfrm>
              <a:off x="3994" y="3008"/>
              <a:ext cx="19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Rectangle 23"/>
            <p:cNvSpPr>
              <a:spLocks noChangeArrowheads="1"/>
            </p:cNvSpPr>
            <p:nvPr/>
          </p:nvSpPr>
          <p:spPr bwMode="auto">
            <a:xfrm>
              <a:off x="4287" y="3036"/>
              <a:ext cx="19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Rectangle 24"/>
            <p:cNvSpPr>
              <a:spLocks noChangeArrowheads="1"/>
            </p:cNvSpPr>
            <p:nvPr/>
          </p:nvSpPr>
          <p:spPr bwMode="auto">
            <a:xfrm>
              <a:off x="4568" y="3249"/>
              <a:ext cx="18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6.5%</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 name="Rectangle 25"/>
            <p:cNvSpPr>
              <a:spLocks noChangeArrowheads="1"/>
            </p:cNvSpPr>
            <p:nvPr/>
          </p:nvSpPr>
          <p:spPr bwMode="auto">
            <a:xfrm>
              <a:off x="4894" y="3345"/>
              <a:ext cx="151"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 name="Rectangle 26"/>
            <p:cNvSpPr>
              <a:spLocks noChangeArrowheads="1"/>
            </p:cNvSpPr>
            <p:nvPr/>
          </p:nvSpPr>
          <p:spPr bwMode="auto">
            <a:xfrm>
              <a:off x="5187" y="3489"/>
              <a:ext cx="15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 name="Rectangle 27"/>
            <p:cNvSpPr>
              <a:spLocks noChangeArrowheads="1"/>
            </p:cNvSpPr>
            <p:nvPr/>
          </p:nvSpPr>
          <p:spPr bwMode="auto">
            <a:xfrm>
              <a:off x="5480" y="3519"/>
              <a:ext cx="15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 name="Rectangle 28"/>
            <p:cNvSpPr>
              <a:spLocks noChangeArrowheads="1"/>
            </p:cNvSpPr>
            <p:nvPr/>
          </p:nvSpPr>
          <p:spPr bwMode="auto">
            <a:xfrm>
              <a:off x="148" y="3765"/>
              <a:ext cx="27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Tribune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 name="Rectangle 29"/>
            <p:cNvSpPr>
              <a:spLocks noChangeArrowheads="1"/>
            </p:cNvSpPr>
            <p:nvPr/>
          </p:nvSpPr>
          <p:spPr bwMode="auto">
            <a:xfrm>
              <a:off x="445" y="3765"/>
              <a:ext cx="26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Sinclair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 name="Rectangle 30"/>
            <p:cNvSpPr>
              <a:spLocks noChangeArrowheads="1"/>
            </p:cNvSpPr>
            <p:nvPr/>
          </p:nvSpPr>
          <p:spPr bwMode="auto">
            <a:xfrm>
              <a:off x="782" y="3765"/>
              <a:ext cx="17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CBS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 name="Rectangle 31"/>
            <p:cNvSpPr>
              <a:spLocks noChangeArrowheads="1"/>
            </p:cNvSpPr>
            <p:nvPr/>
          </p:nvSpPr>
          <p:spPr bwMode="auto">
            <a:xfrm>
              <a:off x="1074" y="3765"/>
              <a:ext cx="17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FOX</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7" name="Rectangle 32"/>
            <p:cNvSpPr>
              <a:spLocks noChangeArrowheads="1"/>
            </p:cNvSpPr>
            <p:nvPr/>
          </p:nvSpPr>
          <p:spPr bwMode="auto">
            <a:xfrm>
              <a:off x="1303" y="3765"/>
              <a:ext cx="2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Gannett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8" name="Rectangle 33"/>
            <p:cNvSpPr>
              <a:spLocks noChangeArrowheads="1"/>
            </p:cNvSpPr>
            <p:nvPr/>
          </p:nvSpPr>
          <p:spPr bwMode="auto">
            <a:xfrm>
              <a:off x="1658" y="3765"/>
              <a:ext cx="18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NBC</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9" name="Rectangle 34"/>
            <p:cNvSpPr>
              <a:spLocks noChangeArrowheads="1"/>
            </p:cNvSpPr>
            <p:nvPr/>
          </p:nvSpPr>
          <p:spPr bwMode="auto">
            <a:xfrm>
              <a:off x="1952" y="3765"/>
              <a:ext cx="18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ABC</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0" name="Rectangle 35"/>
            <p:cNvSpPr>
              <a:spLocks noChangeArrowheads="1"/>
            </p:cNvSpPr>
            <p:nvPr/>
          </p:nvSpPr>
          <p:spPr bwMode="auto">
            <a:xfrm>
              <a:off x="2213" y="3765"/>
              <a:ext cx="2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Hearst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 name="Rectangle 36"/>
            <p:cNvSpPr>
              <a:spLocks noChangeArrowheads="1"/>
            </p:cNvSpPr>
            <p:nvPr/>
          </p:nvSpPr>
          <p:spPr bwMode="auto">
            <a:xfrm>
              <a:off x="2513" y="3765"/>
              <a:ext cx="22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Media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 name="Rectangle 37"/>
            <p:cNvSpPr>
              <a:spLocks noChangeArrowheads="1"/>
            </p:cNvSpPr>
            <p:nvPr/>
          </p:nvSpPr>
          <p:spPr bwMode="auto">
            <a:xfrm>
              <a:off x="2483" y="3847"/>
              <a:ext cx="2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General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3" name="Rectangle 38"/>
            <p:cNvSpPr>
              <a:spLocks noChangeArrowheads="1"/>
            </p:cNvSpPr>
            <p:nvPr/>
          </p:nvSpPr>
          <p:spPr bwMode="auto">
            <a:xfrm>
              <a:off x="2780" y="3765"/>
              <a:ext cx="27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Nexstar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4" name="Rectangle 39"/>
            <p:cNvSpPr>
              <a:spLocks noChangeArrowheads="1"/>
            </p:cNvSpPr>
            <p:nvPr/>
          </p:nvSpPr>
          <p:spPr bwMode="auto">
            <a:xfrm>
              <a:off x="3139" y="3765"/>
              <a:ext cx="15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EW</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5" name="Rectangle 40"/>
            <p:cNvSpPr>
              <a:spLocks noChangeArrowheads="1"/>
            </p:cNvSpPr>
            <p:nvPr/>
          </p:nvSpPr>
          <p:spPr bwMode="auto">
            <a:xfrm>
              <a:off x="3077" y="3847"/>
              <a:ext cx="27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Scripps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 name="Rectangle 41"/>
            <p:cNvSpPr>
              <a:spLocks noChangeArrowheads="1"/>
            </p:cNvSpPr>
            <p:nvPr/>
          </p:nvSpPr>
          <p:spPr bwMode="auto">
            <a:xfrm>
              <a:off x="3357" y="3765"/>
              <a:ext cx="29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Raycom</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7" name="Rectangle 42"/>
            <p:cNvSpPr>
              <a:spLocks noChangeArrowheads="1"/>
            </p:cNvSpPr>
            <p:nvPr/>
          </p:nvSpPr>
          <p:spPr bwMode="auto">
            <a:xfrm>
              <a:off x="3718" y="3765"/>
              <a:ext cx="15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Cox</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8" name="Rectangle 43"/>
            <p:cNvSpPr>
              <a:spLocks noChangeArrowheads="1"/>
            </p:cNvSpPr>
            <p:nvPr/>
          </p:nvSpPr>
          <p:spPr bwMode="auto">
            <a:xfrm>
              <a:off x="3963" y="3765"/>
              <a:ext cx="25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LIN TV</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 name="Rectangle 44"/>
            <p:cNvSpPr>
              <a:spLocks noChangeArrowheads="1"/>
            </p:cNvSpPr>
            <p:nvPr/>
          </p:nvSpPr>
          <p:spPr bwMode="auto">
            <a:xfrm>
              <a:off x="4227" y="3765"/>
              <a:ext cx="31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Meredith</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0" name="Rectangle 45"/>
            <p:cNvSpPr>
              <a:spLocks noChangeArrowheads="1"/>
            </p:cNvSpPr>
            <p:nvPr/>
          </p:nvSpPr>
          <p:spPr bwMode="auto">
            <a:xfrm>
              <a:off x="4582" y="3765"/>
              <a:ext cx="18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Gray</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 name="Rectangle 46"/>
            <p:cNvSpPr>
              <a:spLocks noChangeArrowheads="1"/>
            </p:cNvSpPr>
            <p:nvPr/>
          </p:nvSpPr>
          <p:spPr bwMode="auto">
            <a:xfrm>
              <a:off x="4834" y="3765"/>
              <a:ext cx="26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Journal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2" name="Rectangle 47"/>
            <p:cNvSpPr>
              <a:spLocks noChangeArrowheads="1"/>
            </p:cNvSpPr>
            <p:nvPr/>
          </p:nvSpPr>
          <p:spPr bwMode="auto">
            <a:xfrm>
              <a:off x="5133" y="3765"/>
              <a:ext cx="255"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Quincy</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 name="Rectangle 48"/>
            <p:cNvSpPr>
              <a:spLocks noChangeArrowheads="1"/>
            </p:cNvSpPr>
            <p:nvPr/>
          </p:nvSpPr>
          <p:spPr bwMode="auto">
            <a:xfrm>
              <a:off x="5454" y="3765"/>
              <a:ext cx="19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Hoak</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12032481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custDataLst>
              <p:tags r:id="rId2"/>
            </p:custDataLst>
          </p:nvPr>
        </p:nvSpPr>
        <p:spPr/>
        <p:txBody>
          <a:bodyPr/>
          <a:lstStyle/>
          <a:p>
            <a:r>
              <a:rPr lang="en-US" dirty="0" smtClean="0"/>
              <a:t>Strategic Acquisitions and Duopoly Opportunities</a:t>
            </a:r>
          </a:p>
        </p:txBody>
      </p:sp>
      <p:sp>
        <p:nvSpPr>
          <p:cNvPr id="6148" name="AutoShape 12"/>
          <p:cNvSpPr>
            <a:spLocks noChangeArrowheads="1"/>
          </p:cNvSpPr>
          <p:nvPr>
            <p:custDataLst>
              <p:tags r:id="rId3"/>
            </p:custDataLst>
          </p:nvPr>
        </p:nvSpPr>
        <p:spPr bwMode="gray">
          <a:xfrm>
            <a:off x="158825" y="1648725"/>
            <a:ext cx="4289350" cy="4442530"/>
          </a:xfrm>
          <a:prstGeom prst="flowChartAlternateProcess">
            <a:avLst/>
          </a:prstGeom>
          <a:noFill/>
          <a:ln>
            <a:noFill/>
          </a:ln>
          <a:effectLst/>
          <a:extLst/>
        </p:spPr>
        <p:txBody>
          <a:bodyPr lIns="45720" rIns="45720" anchor="t" anchorCtr="0"/>
          <a:lstStyle/>
          <a:p>
            <a:pPr marL="342900" indent="-342900" algn="l" eaLnBrk="0" hangingPunct="0">
              <a:spcBef>
                <a:spcPts val="800"/>
              </a:spcBef>
              <a:spcAft>
                <a:spcPts val="800"/>
              </a:spcAft>
              <a:buSzPct val="80000"/>
              <a:buFont typeface="Wingdings" pitchFamily="2" charset="2"/>
              <a:buChar char="n"/>
              <a:tabLst>
                <a:tab pos="685800" algn="l"/>
              </a:tabLst>
            </a:pPr>
            <a:r>
              <a:rPr lang="en-US" sz="1500" b="0" dirty="0" smtClean="0">
                <a:solidFill>
                  <a:schemeClr val="tx1"/>
                </a:solidFill>
              </a:rPr>
              <a:t>Industry continues to consolidate rapidly</a:t>
            </a:r>
          </a:p>
          <a:p>
            <a:pPr marL="342900" indent="-342900" algn="l" eaLnBrk="0" hangingPunct="0">
              <a:spcBef>
                <a:spcPts val="800"/>
              </a:spcBef>
              <a:spcAft>
                <a:spcPts val="800"/>
              </a:spcAft>
              <a:buSzPct val="80000"/>
              <a:buFont typeface="Wingdings" pitchFamily="2" charset="2"/>
              <a:buChar char="n"/>
              <a:tabLst>
                <a:tab pos="685800" algn="l"/>
              </a:tabLst>
            </a:pPr>
            <a:r>
              <a:rPr lang="en-US" sz="1500" b="0" dirty="0" smtClean="0">
                <a:solidFill>
                  <a:schemeClr val="tx1"/>
                </a:solidFill>
              </a:rPr>
              <a:t>Gray TV’s strategic </a:t>
            </a:r>
            <a:r>
              <a:rPr lang="en-US" sz="1500" b="0" dirty="0">
                <a:solidFill>
                  <a:schemeClr val="tx1"/>
                </a:solidFill>
              </a:rPr>
              <a:t>transactions should not be impacted by proposed regulatory thresholds</a:t>
            </a:r>
          </a:p>
          <a:p>
            <a:pPr marL="342900" indent="-342900" algn="l" eaLnBrk="0" hangingPunct="0">
              <a:spcBef>
                <a:spcPts val="800"/>
              </a:spcBef>
              <a:spcAft>
                <a:spcPts val="800"/>
              </a:spcAft>
              <a:buSzPct val="80000"/>
              <a:buFont typeface="Wingdings" pitchFamily="2" charset="2"/>
              <a:buChar char="n"/>
              <a:tabLst>
                <a:tab pos="685800" algn="l"/>
              </a:tabLst>
            </a:pPr>
            <a:r>
              <a:rPr lang="en-US" sz="1500" b="0" dirty="0" smtClean="0">
                <a:solidFill>
                  <a:schemeClr val="tx1"/>
                </a:solidFill>
              </a:rPr>
              <a:t>Gray TV is focused on prudently increasing its scale through accretive acquisitions and partnerships</a:t>
            </a:r>
          </a:p>
          <a:p>
            <a:pPr marL="342900" indent="-342900" algn="l" eaLnBrk="0" hangingPunct="0">
              <a:spcBef>
                <a:spcPts val="800"/>
              </a:spcBef>
              <a:spcAft>
                <a:spcPts val="800"/>
              </a:spcAft>
              <a:buSzPct val="80000"/>
              <a:buFont typeface="Wingdings" pitchFamily="2" charset="2"/>
              <a:buChar char="n"/>
              <a:tabLst>
                <a:tab pos="685800" algn="l"/>
              </a:tabLst>
            </a:pPr>
            <a:r>
              <a:rPr lang="en-US" sz="1500" b="0" dirty="0" smtClean="0">
                <a:solidFill>
                  <a:schemeClr val="tx1"/>
                </a:solidFill>
              </a:rPr>
              <a:t>In discussions with several partners across our markets for duopoly, JSA / SSA opportunities</a:t>
            </a:r>
          </a:p>
          <a:p>
            <a:pPr marL="342900" indent="-342900" algn="l" eaLnBrk="0" hangingPunct="0">
              <a:spcBef>
                <a:spcPts val="800"/>
              </a:spcBef>
              <a:spcAft>
                <a:spcPts val="800"/>
              </a:spcAft>
              <a:buSzPct val="80000"/>
              <a:buFont typeface="Wingdings" pitchFamily="2" charset="2"/>
              <a:buChar char="n"/>
              <a:tabLst>
                <a:tab pos="685800" algn="l"/>
              </a:tabLst>
            </a:pPr>
            <a:r>
              <a:rPr lang="en-US" sz="1500" b="0" dirty="0" smtClean="0">
                <a:solidFill>
                  <a:schemeClr val="tx1"/>
                </a:solidFill>
              </a:rPr>
              <a:t>Increase in scale adds to operating leverage and negotiation power</a:t>
            </a:r>
          </a:p>
          <a:p>
            <a:pPr marL="342900" indent="-342900" algn="l" eaLnBrk="0" hangingPunct="0">
              <a:spcBef>
                <a:spcPts val="800"/>
              </a:spcBef>
              <a:spcAft>
                <a:spcPts val="800"/>
              </a:spcAft>
              <a:buSzPct val="80000"/>
              <a:buFont typeface="Wingdings" pitchFamily="2" charset="2"/>
              <a:buChar char="n"/>
              <a:tabLst>
                <a:tab pos="685800" algn="l"/>
              </a:tabLst>
            </a:pPr>
            <a:r>
              <a:rPr lang="en-US" sz="1500" b="0" dirty="0" smtClean="0">
                <a:solidFill>
                  <a:schemeClr val="tx1"/>
                </a:solidFill>
              </a:rPr>
              <a:t>Growth in free cash flow generation</a:t>
            </a:r>
          </a:p>
          <a:p>
            <a:pPr marL="342900" indent="-342900" algn="l" eaLnBrk="0" hangingPunct="0">
              <a:spcBef>
                <a:spcPts val="800"/>
              </a:spcBef>
              <a:spcAft>
                <a:spcPts val="800"/>
              </a:spcAft>
              <a:buSzPct val="80000"/>
              <a:buFont typeface="Wingdings" pitchFamily="2" charset="2"/>
              <a:buChar char="n"/>
              <a:tabLst>
                <a:tab pos="685800" algn="l"/>
              </a:tabLst>
            </a:pPr>
            <a:endParaRPr lang="en-US" sz="1500" b="0" dirty="0">
              <a:solidFill>
                <a:schemeClr val="tx1"/>
              </a:solidFill>
            </a:endParaRPr>
          </a:p>
        </p:txBody>
      </p:sp>
      <p:sp>
        <p:nvSpPr>
          <p:cNvPr id="6151" name="Rectangle 18"/>
          <p:cNvSpPr>
            <a:spLocks noChangeArrowheads="1"/>
          </p:cNvSpPr>
          <p:nvPr>
            <p:custDataLst>
              <p:tags r:id="rId4"/>
            </p:custDataLst>
          </p:nvPr>
        </p:nvSpPr>
        <p:spPr bwMode="gray">
          <a:xfrm>
            <a:off x="4448175" y="1910925"/>
            <a:ext cx="4257675" cy="317500"/>
          </a:xfrm>
          <a:prstGeom prst="rect">
            <a:avLst/>
          </a:prstGeom>
          <a:solidFill>
            <a:schemeClr val="accent1"/>
          </a:solidFill>
          <a:ln>
            <a:noFill/>
          </a:ln>
          <a:effectLst/>
          <a:extLst>
            <a:ext uri="{91240B29-F687-4F45-9708-019B960494DF}">
              <a14:hiddenLine xmlns:a14="http://schemas.microsoft.com/office/drawing/2010/main" w="127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b"/>
          <a:lstStyle/>
          <a:p>
            <a:pPr>
              <a:buFontTx/>
              <a:buNone/>
            </a:pPr>
            <a:r>
              <a:rPr lang="en-US" sz="1400" dirty="0" smtClean="0"/>
              <a:t>Illustrative Stock Price Accretion</a:t>
            </a:r>
            <a:endParaRPr lang="en-US" sz="1400" dirty="0"/>
          </a:p>
        </p:txBody>
      </p:sp>
      <p:sp>
        <p:nvSpPr>
          <p:cNvPr id="3" name="TextBox 2"/>
          <p:cNvSpPr txBox="1"/>
          <p:nvPr>
            <p:custDataLst>
              <p:tags r:id="rId5"/>
            </p:custDataLst>
          </p:nvPr>
        </p:nvSpPr>
        <p:spPr>
          <a:xfrm>
            <a:off x="294004" y="6170455"/>
            <a:ext cx="7425056" cy="338554"/>
          </a:xfrm>
          <a:prstGeom prst="rect">
            <a:avLst/>
          </a:prstGeom>
          <a:noFill/>
        </p:spPr>
        <p:txBody>
          <a:bodyPr wrap="square" rtlCol="0">
            <a:spAutoFit/>
          </a:bodyPr>
          <a:lstStyle/>
          <a:p>
            <a:pPr algn="l">
              <a:buNone/>
            </a:pPr>
            <a:r>
              <a:rPr lang="en-US" sz="800" b="0" dirty="0" smtClean="0">
                <a:solidFill>
                  <a:schemeClr val="tx1"/>
                </a:solidFill>
              </a:rPr>
              <a:t>_______________</a:t>
            </a:r>
          </a:p>
          <a:p>
            <a:pPr algn="l">
              <a:buNone/>
            </a:pPr>
            <a:r>
              <a:rPr lang="en-US" sz="800" b="0" dirty="0" smtClean="0">
                <a:solidFill>
                  <a:schemeClr val="tx1"/>
                </a:solidFill>
              </a:rPr>
              <a:t>Source: Company filings</a:t>
            </a:r>
          </a:p>
        </p:txBody>
      </p:sp>
      <p:sp>
        <p:nvSpPr>
          <p:cNvPr id="39" name="Rectangle 4"/>
          <p:cNvSpPr>
            <a:spLocks noChangeArrowheads="1"/>
          </p:cNvSpPr>
          <p:nvPr>
            <p:custDataLst>
              <p:tags r:id="rId6"/>
            </p:custDataLst>
          </p:nvPr>
        </p:nvSpPr>
        <p:spPr bwMode="gray">
          <a:xfrm>
            <a:off x="196850" y="1378705"/>
            <a:ext cx="82311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1029" rIns="0" bIns="41029"/>
          <a:lstStyle/>
          <a:p>
            <a:pPr marL="176213" indent="-176213" algn="l" eaLnBrk="0" hangingPunct="0">
              <a:lnSpc>
                <a:spcPct val="110000"/>
              </a:lnSpc>
              <a:spcBef>
                <a:spcPct val="35000"/>
              </a:spcBef>
              <a:buClr>
                <a:schemeClr val="tx1"/>
              </a:buClr>
              <a:buSzPct val="80000"/>
              <a:buFont typeface="Wingdings" pitchFamily="2" charset="2"/>
              <a:buNone/>
            </a:pPr>
            <a:r>
              <a:rPr lang="en-US" sz="1800" b="0" dirty="0" smtClean="0">
                <a:solidFill>
                  <a:srgbClr val="000000"/>
                </a:solidFill>
              </a:rPr>
              <a:t>Potential for Equity Value Creation Through Accretive Acquisitions / Duopolies</a:t>
            </a:r>
            <a:endParaRPr lang="en-US" sz="1800" b="0" dirty="0">
              <a:solidFill>
                <a:srgbClr val="000000"/>
              </a:solidFill>
            </a:endParaRPr>
          </a:p>
        </p:txBody>
      </p:sp>
      <p:pic>
        <p:nvPicPr>
          <p:cNvPr id="44044" name="Picture 12"/>
          <p:cNvPicPr>
            <a:picLocks noChangeAspect="1" noChangeArrowheads="1"/>
          </p:cNvPicPr>
          <p:nvPr>
            <p:custDataLst>
              <p:tags r:id="rId7"/>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4774132" y="2348567"/>
            <a:ext cx="3873968" cy="3764138"/>
          </a:xfrm>
          <a:prstGeom prst="rect">
            <a:avLst/>
          </a:prstGeom>
          <a:noFill/>
          <a:ln>
            <a:noFill/>
          </a:ln>
          <a:effectLst/>
          <a:extLst>
            <a:ext uri="{909E8E84-426E-40DD-AFC4-6F175D3DCCD1}">
              <a14:hiddenFill xmlns:a14="http://schemas.microsoft.com/office/drawing/2010/main">
                <a:solidFill>
                  <a:srgbClr val="2E4497"/>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Shape 19"/>
          <p:cNvSpPr/>
          <p:nvPr/>
        </p:nvSpPr>
        <p:spPr>
          <a:xfrm>
            <a:off x="5505651" y="2492943"/>
            <a:ext cx="3033692" cy="3060832"/>
          </a:xfrm>
          <a:prstGeom prst="swooshArrow">
            <a:avLst>
              <a:gd name="adj1" fmla="val 25000"/>
              <a:gd name="adj2" fmla="val 25000"/>
            </a:avLst>
          </a:prstGeom>
          <a:solidFill>
            <a:schemeClr val="accent2"/>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a:buNone/>
            </a:pPr>
            <a:endParaRPr lang="en-US" dirty="0"/>
          </a:p>
        </p:txBody>
      </p:sp>
      <p:sp>
        <p:nvSpPr>
          <p:cNvPr id="6" name="TextBox 5"/>
          <p:cNvSpPr txBox="1"/>
          <p:nvPr/>
        </p:nvSpPr>
        <p:spPr>
          <a:xfrm>
            <a:off x="5958037" y="6103079"/>
            <a:ext cx="1789898" cy="246221"/>
          </a:xfrm>
          <a:prstGeom prst="rect">
            <a:avLst/>
          </a:prstGeom>
          <a:noFill/>
        </p:spPr>
        <p:txBody>
          <a:bodyPr wrap="square" rtlCol="0">
            <a:spAutoFit/>
          </a:bodyPr>
          <a:lstStyle/>
          <a:p>
            <a:pPr>
              <a:buNone/>
            </a:pPr>
            <a:r>
              <a:rPr lang="en-US" sz="1000" dirty="0" smtClean="0">
                <a:solidFill>
                  <a:schemeClr val="tx1"/>
                </a:solidFill>
              </a:rPr>
              <a:t>Blended Buyer’s Multiple</a:t>
            </a:r>
            <a:endParaRPr lang="en-US" sz="1000" dirty="0">
              <a:solidFill>
                <a:schemeClr val="tx1"/>
              </a:solidFill>
            </a:endParaRPr>
          </a:p>
        </p:txBody>
      </p:sp>
      <p:sp>
        <p:nvSpPr>
          <p:cNvPr id="27" name="TextBox 26"/>
          <p:cNvSpPr txBox="1"/>
          <p:nvPr/>
        </p:nvSpPr>
        <p:spPr>
          <a:xfrm rot="16200000">
            <a:off x="3953137" y="3873856"/>
            <a:ext cx="1385758" cy="400110"/>
          </a:xfrm>
          <a:prstGeom prst="rect">
            <a:avLst/>
          </a:prstGeom>
          <a:noFill/>
        </p:spPr>
        <p:txBody>
          <a:bodyPr wrap="square" rtlCol="0">
            <a:spAutoFit/>
          </a:bodyPr>
          <a:lstStyle/>
          <a:p>
            <a:pPr>
              <a:buNone/>
            </a:pPr>
            <a:r>
              <a:rPr lang="en-US" sz="1000" dirty="0" smtClean="0">
                <a:solidFill>
                  <a:schemeClr val="tx1"/>
                </a:solidFill>
              </a:rPr>
              <a:t>Stock Price Accretion</a:t>
            </a:r>
            <a:endParaRPr lang="en-US" sz="1000" dirty="0">
              <a:solidFill>
                <a:schemeClr val="tx1"/>
              </a:solidFill>
            </a:endParaRPr>
          </a:p>
        </p:txBody>
      </p:sp>
      <p:sp>
        <p:nvSpPr>
          <p:cNvPr id="28" name="TextBox 27"/>
          <p:cNvSpPr txBox="1"/>
          <p:nvPr/>
        </p:nvSpPr>
        <p:spPr>
          <a:xfrm>
            <a:off x="6862800" y="3081144"/>
            <a:ext cx="1789898" cy="430887"/>
          </a:xfrm>
          <a:prstGeom prst="rect">
            <a:avLst/>
          </a:prstGeom>
          <a:noFill/>
        </p:spPr>
        <p:txBody>
          <a:bodyPr wrap="square" rtlCol="0">
            <a:spAutoFit/>
          </a:bodyPr>
          <a:lstStyle/>
          <a:p>
            <a:pPr>
              <a:buNone/>
            </a:pPr>
            <a:r>
              <a:rPr lang="en-US" sz="1100" dirty="0" smtClean="0"/>
              <a:t>Acquisitions / </a:t>
            </a:r>
          </a:p>
          <a:p>
            <a:pPr>
              <a:buNone/>
            </a:pPr>
            <a:r>
              <a:rPr lang="en-US" sz="1100" dirty="0" smtClean="0"/>
              <a:t>Duopolies</a:t>
            </a:r>
            <a:endParaRPr lang="en-US" sz="1100" dirty="0"/>
          </a:p>
        </p:txBody>
      </p:sp>
    </p:spTree>
    <p:custDataLst>
      <p:tags r:id="rId1"/>
    </p:custDataLst>
    <p:extLst>
      <p:ext uri="{BB962C8B-B14F-4D97-AF65-F5344CB8AC3E}">
        <p14:creationId xmlns:p14="http://schemas.microsoft.com/office/powerpoint/2010/main" val="29929179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Revenue Mix Continues to Diversify</a:t>
            </a:r>
            <a:endParaRPr lang="en-US" dirty="0"/>
          </a:p>
        </p:txBody>
      </p:sp>
      <p:pic>
        <p:nvPicPr>
          <p:cNvPr id="45058" name="Picture 2"/>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484903" y="3030669"/>
            <a:ext cx="3579371" cy="3233699"/>
          </a:xfrm>
          <a:prstGeom prst="rect">
            <a:avLst/>
          </a:prstGeom>
          <a:noFill/>
          <a:ln>
            <a:noFill/>
          </a:ln>
          <a:effectLst/>
          <a:extLst>
            <a:ext uri="{909E8E84-426E-40DD-AFC4-6F175D3DCCD1}">
              <a14:hiddenFill xmlns:a14="http://schemas.microsoft.com/office/drawing/2010/main">
                <a:solidFill>
                  <a:srgbClr val="2E4497"/>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7"/>
          <p:cNvSpPr>
            <a:spLocks noChangeArrowheads="1"/>
          </p:cNvSpPr>
          <p:nvPr>
            <p:custDataLst>
              <p:tags r:id="rId2"/>
            </p:custDataLst>
          </p:nvPr>
        </p:nvSpPr>
        <p:spPr bwMode="gray">
          <a:xfrm>
            <a:off x="484903" y="2598869"/>
            <a:ext cx="3597098" cy="365125"/>
          </a:xfrm>
          <a:prstGeom prst="rect">
            <a:avLst/>
          </a:prstGeom>
          <a:solidFill>
            <a:schemeClr val="accent1"/>
          </a:solidFill>
          <a:ln>
            <a:noFill/>
          </a:ln>
          <a:effectLst/>
          <a:extLst>
            <a:ext uri="{91240B29-F687-4F45-9708-019B960494DF}">
              <a14:hiddenLine xmlns:a14="http://schemas.microsoft.com/office/drawing/2010/main" w="127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lstStyle/>
          <a:p>
            <a:pPr>
              <a:buFontTx/>
              <a:buNone/>
            </a:pPr>
            <a:r>
              <a:rPr lang="en-US" dirty="0" smtClean="0"/>
              <a:t>2008 Net Revenue Mix: $327 mm </a:t>
            </a:r>
            <a:endParaRPr lang="en-US" dirty="0"/>
          </a:p>
        </p:txBody>
      </p:sp>
      <p:sp>
        <p:nvSpPr>
          <p:cNvPr id="7" name="AutoShape 35"/>
          <p:cNvSpPr>
            <a:spLocks noChangeArrowheads="1"/>
          </p:cNvSpPr>
          <p:nvPr/>
        </p:nvSpPr>
        <p:spPr bwMode="auto">
          <a:xfrm rot="5400000">
            <a:off x="2987648" y="4436174"/>
            <a:ext cx="3319574" cy="569971"/>
          </a:xfrm>
          <a:prstGeom prst="triangle">
            <a:avLst>
              <a:gd name="adj" fmla="val 50000"/>
            </a:avLst>
          </a:prstGeom>
          <a:gradFill rotWithShape="1">
            <a:gsLst>
              <a:gs pos="31000">
                <a:schemeClr val="accent1"/>
              </a:gs>
              <a:gs pos="100000">
                <a:srgbClr val="FFFFFF"/>
              </a:gs>
            </a:gsLst>
            <a:lin ang="5400000" scaled="1"/>
          </a:gradFill>
          <a:ln>
            <a:noFill/>
          </a:ln>
          <a:extLst/>
        </p:spPr>
        <p:txBody>
          <a:bodyPr rIns="45720" anchor="ctr"/>
          <a:lstStyle/>
          <a:p>
            <a:pPr fontAlgn="auto">
              <a:spcBef>
                <a:spcPct val="50000"/>
              </a:spcBef>
              <a:spcAft>
                <a:spcPts val="0"/>
              </a:spcAft>
              <a:defRPr/>
            </a:pPr>
            <a:endParaRPr lang="en-US" sz="1600" b="0" i="1" kern="0" noProof="1">
              <a:solidFill>
                <a:srgbClr val="000000"/>
              </a:solidFill>
              <a:latin typeface="+mj-lt"/>
            </a:endParaRPr>
          </a:p>
        </p:txBody>
      </p:sp>
      <p:sp>
        <p:nvSpPr>
          <p:cNvPr id="8" name="Rectangle 7"/>
          <p:cNvSpPr>
            <a:spLocks noChangeArrowheads="1"/>
          </p:cNvSpPr>
          <p:nvPr>
            <p:custDataLst>
              <p:tags r:id="rId3"/>
            </p:custDataLst>
          </p:nvPr>
        </p:nvSpPr>
        <p:spPr bwMode="gray">
          <a:xfrm>
            <a:off x="5062715" y="2598869"/>
            <a:ext cx="3597098" cy="365125"/>
          </a:xfrm>
          <a:prstGeom prst="rect">
            <a:avLst/>
          </a:prstGeom>
          <a:solidFill>
            <a:schemeClr val="accent1"/>
          </a:solidFill>
          <a:ln>
            <a:noFill/>
          </a:ln>
          <a:effectLst/>
          <a:extLst>
            <a:ext uri="{91240B29-F687-4F45-9708-019B960494DF}">
              <a14:hiddenLine xmlns:a14="http://schemas.microsoft.com/office/drawing/2010/main" w="127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lstStyle/>
          <a:p>
            <a:pPr>
              <a:buFontTx/>
              <a:buNone/>
            </a:pPr>
            <a:r>
              <a:rPr lang="en-US" dirty="0" smtClean="0"/>
              <a:t>2012 Net Revenue Mix: $405 mm </a:t>
            </a:r>
            <a:endParaRPr lang="en-US" dirty="0"/>
          </a:p>
        </p:txBody>
      </p:sp>
      <p:pic>
        <p:nvPicPr>
          <p:cNvPr id="45059" name="Picture 3"/>
          <p:cNvPicPr>
            <a:picLocks noChangeAspect="1" noChangeArrowheads="1"/>
          </p:cNvPicPr>
          <p:nvPr>
            <p:custDataLst>
              <p:tags r:id="rId4"/>
            </p:custDataLst>
          </p:nvPr>
        </p:nvPicPr>
        <p:blipFill>
          <a:blip r:embed="rId8">
            <a:extLst>
              <a:ext uri="{28A0092B-C50C-407E-A947-70E740481C1C}">
                <a14:useLocalDpi xmlns:a14="http://schemas.microsoft.com/office/drawing/2010/main" val="0"/>
              </a:ext>
            </a:extLst>
          </a:blip>
          <a:srcRect/>
          <a:stretch>
            <a:fillRect/>
          </a:stretch>
        </p:blipFill>
        <p:spPr bwMode="auto">
          <a:xfrm>
            <a:off x="5051664" y="2829240"/>
            <a:ext cx="3589156" cy="3432620"/>
          </a:xfrm>
          <a:prstGeom prst="rect">
            <a:avLst/>
          </a:prstGeom>
          <a:noFill/>
          <a:ln>
            <a:noFill/>
          </a:ln>
          <a:effectLst/>
          <a:extLst>
            <a:ext uri="{909E8E84-426E-40DD-AFC4-6F175D3DCCD1}">
              <a14:hiddenFill xmlns:a14="http://schemas.microsoft.com/office/drawing/2010/main">
                <a:solidFill>
                  <a:srgbClr val="2E4497"/>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AutoShape 7"/>
          <p:cNvSpPr>
            <a:spLocks noChangeArrowheads="1"/>
          </p:cNvSpPr>
          <p:nvPr>
            <p:custDataLst>
              <p:tags r:id="rId5"/>
            </p:custDataLst>
          </p:nvPr>
        </p:nvSpPr>
        <p:spPr bwMode="auto">
          <a:xfrm>
            <a:off x="768378" y="1233842"/>
            <a:ext cx="7607244" cy="1283490"/>
          </a:xfrm>
          <a:prstGeom prst="roundRect">
            <a:avLst>
              <a:gd name="adj" fmla="val 16667"/>
            </a:avLst>
          </a:prstGeom>
          <a:noFill/>
          <a:ln>
            <a:noFill/>
          </a:ln>
          <a:effectLst/>
          <a:extLst/>
        </p:spPr>
        <p:txBody>
          <a:bodyPr vert="horz" wrap="square" lIns="0" tIns="41029" rIns="0" bIns="41029">
            <a:spAutoFit/>
          </a:bodyPr>
          <a:lstStyle/>
          <a:p>
            <a:pPr marL="285750" indent="-285750" algn="l" eaLnBrk="0" hangingPunct="0">
              <a:spcBef>
                <a:spcPts val="0"/>
              </a:spcBef>
              <a:spcAft>
                <a:spcPts val="600"/>
              </a:spcAft>
              <a:buFont typeface="Wingdings" pitchFamily="2" charset="2"/>
              <a:buChar char="§"/>
            </a:pPr>
            <a:r>
              <a:rPr lang="en-US" sz="1500" b="0" kern="0" dirty="0" smtClean="0">
                <a:solidFill>
                  <a:schemeClr val="tx1"/>
                </a:solidFill>
                <a:latin typeface="Arial"/>
              </a:rPr>
              <a:t>Growth in Net Revenue, driven by core revenue, political, retransmission and internet</a:t>
            </a:r>
          </a:p>
          <a:p>
            <a:pPr marL="285750" indent="-285750" algn="l" eaLnBrk="0" hangingPunct="0">
              <a:spcBef>
                <a:spcPts val="0"/>
              </a:spcBef>
              <a:spcAft>
                <a:spcPts val="600"/>
              </a:spcAft>
              <a:buFont typeface="Wingdings" pitchFamily="2" charset="2"/>
              <a:buChar char="§"/>
            </a:pPr>
            <a:r>
              <a:rPr lang="en-US" sz="1500" b="0" kern="0" dirty="0" smtClean="0">
                <a:solidFill>
                  <a:schemeClr val="tx1"/>
                </a:solidFill>
                <a:latin typeface="Arial"/>
              </a:rPr>
              <a:t>Revenue mix continues to diversify from traditional ad-based sources to new media ad-based – Internet, and subscriber driven – Retransmission</a:t>
            </a:r>
          </a:p>
          <a:p>
            <a:pPr marL="285750" indent="-285750" algn="l" eaLnBrk="0" hangingPunct="0">
              <a:spcBef>
                <a:spcPts val="0"/>
              </a:spcBef>
              <a:spcAft>
                <a:spcPts val="600"/>
              </a:spcAft>
              <a:buFont typeface="Wingdings" pitchFamily="2" charset="2"/>
              <a:buChar char="§"/>
            </a:pPr>
            <a:r>
              <a:rPr lang="en-US" sz="1500" b="0" kern="0" dirty="0" smtClean="0">
                <a:solidFill>
                  <a:schemeClr val="tx1"/>
                </a:solidFill>
                <a:latin typeface="Arial"/>
              </a:rPr>
              <a:t>Lowers overall revenue volatility</a:t>
            </a:r>
            <a:endParaRPr lang="en-US" sz="1500" b="0" kern="0" dirty="0">
              <a:solidFill>
                <a:schemeClr val="tx1"/>
              </a:solidFill>
              <a:latin typeface="Arial"/>
            </a:endParaRPr>
          </a:p>
        </p:txBody>
      </p:sp>
      <p:sp>
        <p:nvSpPr>
          <p:cNvPr id="3" name="TextBox 2"/>
          <p:cNvSpPr txBox="1"/>
          <p:nvPr/>
        </p:nvSpPr>
        <p:spPr>
          <a:xfrm>
            <a:off x="352425" y="6273090"/>
            <a:ext cx="5962650" cy="246221"/>
          </a:xfrm>
          <a:prstGeom prst="rect">
            <a:avLst/>
          </a:prstGeom>
          <a:noFill/>
        </p:spPr>
        <p:txBody>
          <a:bodyPr wrap="square" rtlCol="0">
            <a:spAutoFit/>
          </a:bodyPr>
          <a:lstStyle/>
          <a:p>
            <a:pPr algn="l">
              <a:buNone/>
            </a:pPr>
            <a:r>
              <a:rPr lang="en-US" sz="1000" b="0" dirty="0" smtClean="0">
                <a:solidFill>
                  <a:schemeClr val="tx1"/>
                </a:solidFill>
              </a:rPr>
              <a:t>Does not include stations under LMA or SSA agreements with Gray.</a:t>
            </a:r>
            <a:endParaRPr lang="en-US" sz="1000" b="0" dirty="0">
              <a:solidFill>
                <a:schemeClr val="tx1"/>
              </a:solidFill>
            </a:endParaRPr>
          </a:p>
        </p:txBody>
      </p:sp>
    </p:spTree>
    <p:extLst>
      <p:ext uri="{BB962C8B-B14F-4D97-AF65-F5344CB8AC3E}">
        <p14:creationId xmlns:p14="http://schemas.microsoft.com/office/powerpoint/2010/main" val="15651597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92" name="Object 26"/>
          <p:cNvGraphicFramePr>
            <a:graphicFrameLocks noChangeAspect="1"/>
          </p:cNvGraphicFramePr>
          <p:nvPr>
            <p:custDataLst>
              <p:tags r:id="rId3"/>
            </p:custDataLst>
            <p:extLst>
              <p:ext uri="{D42A27DB-BD31-4B8C-83A1-F6EECF244321}">
                <p14:modId xmlns:p14="http://schemas.microsoft.com/office/powerpoint/2010/main" val="407938649"/>
              </p:ext>
            </p:extLst>
          </p:nvPr>
        </p:nvGraphicFramePr>
        <p:xfrm>
          <a:off x="1320427" y="1551518"/>
          <a:ext cx="5968159" cy="2416843"/>
        </p:xfrm>
        <a:graphic>
          <a:graphicData uri="http://schemas.openxmlformats.org/presentationml/2006/ole">
            <mc:AlternateContent xmlns:mc="http://schemas.openxmlformats.org/markup-compatibility/2006">
              <mc:Choice xmlns:v="urn:schemas-microsoft-com:vml" Requires="v">
                <p:oleObj spid="_x0000_s43358" name="Chart" r:id="rId29" imgW="4933984" imgH="1943155" progId="MSGraph.Chart.8">
                  <p:embed followColorScheme="full"/>
                </p:oleObj>
              </mc:Choice>
              <mc:Fallback>
                <p:oleObj name="Chart" r:id="rId29" imgW="4933984" imgH="1943155" progId="MSGraph.Chart.8">
                  <p:embed followColorScheme="full"/>
                  <p:pic>
                    <p:nvPicPr>
                      <p:cNvPr id="0" name=""/>
                      <p:cNvPicPr>
                        <a:picLocks noChangeAspect="1" noChangeArrowheads="1"/>
                      </p:cNvPicPr>
                      <p:nvPr/>
                    </p:nvPicPr>
                    <p:blipFill>
                      <a:blip r:embed="rId30"/>
                      <a:srcRect/>
                      <a:stretch>
                        <a:fillRect/>
                      </a:stretch>
                    </p:blipFill>
                    <p:spPr bwMode="auto">
                      <a:xfrm>
                        <a:off x="1320427" y="1551518"/>
                        <a:ext cx="5968159" cy="24168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97" name="Text Box 34"/>
          <p:cNvSpPr txBox="1">
            <a:spLocks noChangeArrowheads="1"/>
          </p:cNvSpPr>
          <p:nvPr>
            <p:custDataLst>
              <p:tags r:id="rId4"/>
            </p:custDataLst>
          </p:nvPr>
        </p:nvSpPr>
        <p:spPr bwMode="gray">
          <a:xfrm>
            <a:off x="4156869" y="4399518"/>
            <a:ext cx="22129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b">
            <a:spAutoFit/>
          </a:bodyPr>
          <a:lstStyle>
            <a:lvl1pPr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algn="ctr" eaLnBrk="0" fontAlgn="base" hangingPunct="0">
              <a:spcBef>
                <a:spcPct val="0"/>
              </a:spcBef>
              <a:spcAft>
                <a:spcPct val="0"/>
              </a:spcAft>
              <a:buChar char="•"/>
              <a:defRPr sz="1600" b="1">
                <a:solidFill>
                  <a:schemeClr val="bg1"/>
                </a:solidFill>
                <a:latin typeface="Arial" charset="0"/>
              </a:defRPr>
            </a:lvl6pPr>
            <a:lvl7pPr marL="2971800" indent="-228600" algn="ctr" eaLnBrk="0" fontAlgn="base" hangingPunct="0">
              <a:spcBef>
                <a:spcPct val="0"/>
              </a:spcBef>
              <a:spcAft>
                <a:spcPct val="0"/>
              </a:spcAft>
              <a:buChar char="•"/>
              <a:defRPr sz="1600" b="1">
                <a:solidFill>
                  <a:schemeClr val="bg1"/>
                </a:solidFill>
                <a:latin typeface="Arial" charset="0"/>
              </a:defRPr>
            </a:lvl7pPr>
            <a:lvl8pPr marL="3429000" indent="-228600" algn="ctr" eaLnBrk="0" fontAlgn="base" hangingPunct="0">
              <a:spcBef>
                <a:spcPct val="0"/>
              </a:spcBef>
              <a:spcAft>
                <a:spcPct val="0"/>
              </a:spcAft>
              <a:buChar char="•"/>
              <a:defRPr sz="1600" b="1">
                <a:solidFill>
                  <a:schemeClr val="bg1"/>
                </a:solidFill>
                <a:latin typeface="Arial" charset="0"/>
              </a:defRPr>
            </a:lvl8pPr>
            <a:lvl9pPr marL="3886200" indent="-228600" algn="ctr" eaLnBrk="0" fontAlgn="base" hangingPunct="0">
              <a:spcBef>
                <a:spcPct val="0"/>
              </a:spcBef>
              <a:spcAft>
                <a:spcPct val="0"/>
              </a:spcAft>
              <a:buChar char="•"/>
              <a:defRPr sz="1600" b="1">
                <a:solidFill>
                  <a:schemeClr val="bg1"/>
                </a:solidFill>
                <a:latin typeface="Arial" charset="0"/>
              </a:defRPr>
            </a:lvl9pPr>
          </a:lstStyle>
          <a:p>
            <a:pPr eaLnBrk="1" hangingPunct="1">
              <a:buFontTx/>
              <a:buNone/>
            </a:pPr>
            <a:r>
              <a:rPr lang="en-US" sz="900" dirty="0">
                <a:solidFill>
                  <a:schemeClr val="tx1"/>
                </a:solidFill>
              </a:rPr>
              <a:t>All </a:t>
            </a:r>
            <a:r>
              <a:rPr lang="en-US" sz="900" dirty="0" smtClean="0">
                <a:solidFill>
                  <a:schemeClr val="tx1"/>
                </a:solidFill>
              </a:rPr>
              <a:t>Secondary Channels</a:t>
            </a:r>
            <a:endParaRPr lang="en-US" sz="900" dirty="0">
              <a:solidFill>
                <a:schemeClr val="tx1"/>
              </a:solidFill>
            </a:endParaRPr>
          </a:p>
          <a:p>
            <a:pPr eaLnBrk="1" hangingPunct="1">
              <a:buFontTx/>
              <a:buNone/>
            </a:pPr>
            <a:r>
              <a:rPr lang="en-US" sz="900" dirty="0">
                <a:solidFill>
                  <a:schemeClr val="tx1"/>
                </a:solidFill>
              </a:rPr>
              <a:t>&amp; Other</a:t>
            </a:r>
          </a:p>
        </p:txBody>
      </p:sp>
      <p:graphicFrame>
        <p:nvGraphicFramePr>
          <p:cNvPr id="2" name="Chart 1"/>
          <p:cNvGraphicFramePr/>
          <p:nvPr>
            <p:extLst>
              <p:ext uri="{D42A27DB-BD31-4B8C-83A1-F6EECF244321}">
                <p14:modId xmlns:p14="http://schemas.microsoft.com/office/powerpoint/2010/main" val="2714995786"/>
              </p:ext>
            </p:extLst>
          </p:nvPr>
        </p:nvGraphicFramePr>
        <p:xfrm>
          <a:off x="3067050" y="4533900"/>
          <a:ext cx="2949575" cy="1443037"/>
        </p:xfrm>
        <a:graphic>
          <a:graphicData uri="http://schemas.openxmlformats.org/drawingml/2006/chart">
            <c:chart xmlns:c="http://schemas.openxmlformats.org/drawingml/2006/chart" xmlns:r="http://schemas.openxmlformats.org/officeDocument/2006/relationships" r:id="rId31"/>
          </a:graphicData>
        </a:graphic>
      </p:graphicFrame>
      <p:sp>
        <p:nvSpPr>
          <p:cNvPr id="15398" name="Text Box 35"/>
          <p:cNvSpPr txBox="1">
            <a:spLocks noChangeArrowheads="1"/>
          </p:cNvSpPr>
          <p:nvPr>
            <p:custDataLst>
              <p:tags r:id="rId5"/>
            </p:custDataLst>
          </p:nvPr>
        </p:nvSpPr>
        <p:spPr bwMode="gray">
          <a:xfrm>
            <a:off x="7232650" y="4347131"/>
            <a:ext cx="15795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b">
            <a:spAutoFit/>
          </a:bodyPr>
          <a:lstStyle>
            <a:lvl1pPr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algn="ctr" eaLnBrk="0" fontAlgn="base" hangingPunct="0">
              <a:spcBef>
                <a:spcPct val="0"/>
              </a:spcBef>
              <a:spcAft>
                <a:spcPct val="0"/>
              </a:spcAft>
              <a:buChar char="•"/>
              <a:defRPr sz="1600" b="1">
                <a:solidFill>
                  <a:schemeClr val="bg1"/>
                </a:solidFill>
                <a:latin typeface="Arial" charset="0"/>
              </a:defRPr>
            </a:lvl6pPr>
            <a:lvl7pPr marL="2971800" indent="-228600" algn="ctr" eaLnBrk="0" fontAlgn="base" hangingPunct="0">
              <a:spcBef>
                <a:spcPct val="0"/>
              </a:spcBef>
              <a:spcAft>
                <a:spcPct val="0"/>
              </a:spcAft>
              <a:buChar char="•"/>
              <a:defRPr sz="1600" b="1">
                <a:solidFill>
                  <a:schemeClr val="bg1"/>
                </a:solidFill>
                <a:latin typeface="Arial" charset="0"/>
              </a:defRPr>
            </a:lvl7pPr>
            <a:lvl8pPr marL="3429000" indent="-228600" algn="ctr" eaLnBrk="0" fontAlgn="base" hangingPunct="0">
              <a:spcBef>
                <a:spcPct val="0"/>
              </a:spcBef>
              <a:spcAft>
                <a:spcPct val="0"/>
              </a:spcAft>
              <a:buChar char="•"/>
              <a:defRPr sz="1600" b="1">
                <a:solidFill>
                  <a:schemeClr val="bg1"/>
                </a:solidFill>
                <a:latin typeface="Arial" charset="0"/>
              </a:defRPr>
            </a:lvl8pPr>
            <a:lvl9pPr marL="3886200" indent="-228600" algn="ctr" eaLnBrk="0" fontAlgn="base" hangingPunct="0">
              <a:spcBef>
                <a:spcPct val="0"/>
              </a:spcBef>
              <a:spcAft>
                <a:spcPct val="0"/>
              </a:spcAft>
              <a:buChar char="•"/>
              <a:defRPr sz="1600" b="1">
                <a:solidFill>
                  <a:schemeClr val="bg1"/>
                </a:solidFill>
                <a:latin typeface="Arial" charset="0"/>
              </a:defRPr>
            </a:lvl9pPr>
          </a:lstStyle>
          <a:p>
            <a:pPr eaLnBrk="1" hangingPunct="1">
              <a:buFontTx/>
              <a:buNone/>
            </a:pPr>
            <a:r>
              <a:rPr lang="en-US" sz="900" dirty="0">
                <a:solidFill>
                  <a:schemeClr val="tx1"/>
                </a:solidFill>
              </a:rPr>
              <a:t>All </a:t>
            </a:r>
            <a:r>
              <a:rPr lang="en-US" sz="900" dirty="0" smtClean="0">
                <a:solidFill>
                  <a:schemeClr val="tx1"/>
                </a:solidFill>
              </a:rPr>
              <a:t>Secondary Channels</a:t>
            </a:r>
            <a:endParaRPr lang="en-US" sz="900" dirty="0">
              <a:solidFill>
                <a:schemeClr val="tx1"/>
              </a:solidFill>
            </a:endParaRPr>
          </a:p>
          <a:p>
            <a:pPr eaLnBrk="1" hangingPunct="1">
              <a:buFontTx/>
              <a:buNone/>
            </a:pPr>
            <a:r>
              <a:rPr lang="en-US" sz="900" dirty="0">
                <a:solidFill>
                  <a:schemeClr val="tx1"/>
                </a:solidFill>
              </a:rPr>
              <a:t>&amp; Other</a:t>
            </a:r>
          </a:p>
        </p:txBody>
      </p:sp>
      <p:graphicFrame>
        <p:nvGraphicFramePr>
          <p:cNvPr id="51" name="Object 17"/>
          <p:cNvGraphicFramePr>
            <a:graphicFrameLocks noChangeAspect="1"/>
          </p:cNvGraphicFramePr>
          <p:nvPr>
            <p:custDataLst>
              <p:tags r:id="rId6"/>
            </p:custDataLst>
            <p:extLst>
              <p:ext uri="{D42A27DB-BD31-4B8C-83A1-F6EECF244321}">
                <p14:modId xmlns:p14="http://schemas.microsoft.com/office/powerpoint/2010/main" val="3071485337"/>
              </p:ext>
            </p:extLst>
          </p:nvPr>
        </p:nvGraphicFramePr>
        <p:xfrm>
          <a:off x="5479257" y="4410075"/>
          <a:ext cx="3937000" cy="2079625"/>
        </p:xfrm>
        <a:graphic>
          <a:graphicData uri="http://schemas.openxmlformats.org/drawingml/2006/chart">
            <c:chart xmlns:c="http://schemas.openxmlformats.org/drawingml/2006/chart" xmlns:r="http://schemas.openxmlformats.org/officeDocument/2006/relationships" r:id="rId32"/>
          </a:graphicData>
        </a:graphic>
      </p:graphicFrame>
      <p:graphicFrame>
        <p:nvGraphicFramePr>
          <p:cNvPr id="15374" name="Object 25"/>
          <p:cNvGraphicFramePr>
            <a:graphicFrameLocks noChangeAspect="1"/>
          </p:cNvGraphicFramePr>
          <p:nvPr>
            <p:custDataLst>
              <p:tags r:id="rId7"/>
            </p:custDataLst>
            <p:extLst>
              <p:ext uri="{D42A27DB-BD31-4B8C-83A1-F6EECF244321}">
                <p14:modId xmlns:p14="http://schemas.microsoft.com/office/powerpoint/2010/main" val="3035857470"/>
              </p:ext>
            </p:extLst>
          </p:nvPr>
        </p:nvGraphicFramePr>
        <p:xfrm>
          <a:off x="3525513" y="1418596"/>
          <a:ext cx="8672149" cy="3510948"/>
        </p:xfrm>
        <a:graphic>
          <a:graphicData uri="http://schemas.openxmlformats.org/presentationml/2006/ole">
            <mc:AlternateContent xmlns:mc="http://schemas.openxmlformats.org/markup-compatibility/2006">
              <mc:Choice xmlns:v="urn:schemas-microsoft-com:vml" Requires="v">
                <p:oleObj spid="_x0000_s43359" name="Chart" r:id="rId33" imgW="7458159" imgH="3019293" progId="MSGraph.Chart.8">
                  <p:embed followColorScheme="full"/>
                </p:oleObj>
              </mc:Choice>
              <mc:Fallback>
                <p:oleObj name="Chart" r:id="rId33" imgW="7458159" imgH="3019293" progId="MSGraph.Chart.8">
                  <p:embed followColorScheme="full"/>
                  <p:pic>
                    <p:nvPicPr>
                      <p:cNvPr id="0" name=""/>
                      <p:cNvPicPr>
                        <a:picLocks noChangeAspect="1" noChangeArrowheads="1"/>
                      </p:cNvPicPr>
                      <p:nvPr/>
                    </p:nvPicPr>
                    <p:blipFill>
                      <a:blip r:embed="rId34"/>
                      <a:srcRect/>
                      <a:stretch>
                        <a:fillRect/>
                      </a:stretch>
                    </p:blipFill>
                    <p:spPr bwMode="auto">
                      <a:xfrm>
                        <a:off x="3525513" y="1418596"/>
                        <a:ext cx="8672149" cy="351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pic>
        <p:nvPicPr>
          <p:cNvPr id="15381" name="Picture 9" descr="nbcnat~3"/>
          <p:cNvPicPr>
            <a:picLocks noChangeAspect="1" noChangeArrowheads="1"/>
          </p:cNvPicPr>
          <p:nvPr>
            <p:custDataLst>
              <p:tags r:id="rId8"/>
            </p:custDataLst>
          </p:nvPr>
        </p:nvPicPr>
        <p:blipFill>
          <a:blip r:embed="rId35" cstate="print">
            <a:extLst>
              <a:ext uri="{28A0092B-C50C-407E-A947-70E740481C1C}">
                <a14:useLocalDpi xmlns:a14="http://schemas.microsoft.com/office/drawing/2010/main" val="0"/>
              </a:ext>
            </a:extLst>
          </a:blip>
          <a:srcRect b="36400"/>
          <a:stretch>
            <a:fillRect/>
          </a:stretch>
        </p:blipFill>
        <p:spPr bwMode="auto">
          <a:xfrm>
            <a:off x="8193788" y="4966494"/>
            <a:ext cx="393700"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0" name="Object 17"/>
          <p:cNvGraphicFramePr>
            <a:graphicFrameLocks noChangeAspect="1"/>
          </p:cNvGraphicFramePr>
          <p:nvPr>
            <p:custDataLst>
              <p:tags r:id="rId9"/>
            </p:custDataLst>
            <p:extLst>
              <p:ext uri="{D42A27DB-BD31-4B8C-83A1-F6EECF244321}">
                <p14:modId xmlns:p14="http://schemas.microsoft.com/office/powerpoint/2010/main" val="1302367850"/>
              </p:ext>
            </p:extLst>
          </p:nvPr>
        </p:nvGraphicFramePr>
        <p:xfrm>
          <a:off x="2642235" y="4403725"/>
          <a:ext cx="3690563" cy="1949450"/>
        </p:xfrm>
        <a:graphic>
          <a:graphicData uri="http://schemas.openxmlformats.org/drawingml/2006/chart">
            <c:chart xmlns:c="http://schemas.openxmlformats.org/drawingml/2006/chart" xmlns:r="http://schemas.openxmlformats.org/officeDocument/2006/relationships" r:id="rId36"/>
          </a:graphicData>
        </a:graphic>
      </p:graphicFrame>
      <p:sp>
        <p:nvSpPr>
          <p:cNvPr id="15362" name="AutoShape 50"/>
          <p:cNvSpPr>
            <a:spLocks noChangeAspect="1" noChangeArrowheads="1" noTextEdit="1"/>
          </p:cNvSpPr>
          <p:nvPr/>
        </p:nvSpPr>
        <p:spPr bwMode="auto">
          <a:xfrm>
            <a:off x="5540375" y="4403725"/>
            <a:ext cx="40386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5363" name="AutoShape 36"/>
          <p:cNvSpPr>
            <a:spLocks noChangeAspect="1" noChangeArrowheads="1" noTextEdit="1"/>
          </p:cNvSpPr>
          <p:nvPr/>
        </p:nvSpPr>
        <p:spPr bwMode="auto">
          <a:xfrm>
            <a:off x="7553325" y="3719513"/>
            <a:ext cx="40386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5375" name="Rectangle 3"/>
          <p:cNvSpPr>
            <a:spLocks noGrp="1" noChangeArrowheads="1"/>
          </p:cNvSpPr>
          <p:nvPr>
            <p:ph type="title"/>
            <p:custDataLst>
              <p:tags r:id="rId10"/>
            </p:custDataLst>
          </p:nvPr>
        </p:nvSpPr>
        <p:spPr/>
        <p:txBody>
          <a:bodyPr/>
          <a:lstStyle/>
          <a:p>
            <a:r>
              <a:rPr lang="en-US" dirty="0" smtClean="0"/>
              <a:t>Diversification Across Networks and Markets</a:t>
            </a:r>
          </a:p>
        </p:txBody>
      </p:sp>
      <p:sp>
        <p:nvSpPr>
          <p:cNvPr id="15376" name="Text Box 4" hidden="1"/>
          <p:cNvSpPr txBox="1">
            <a:spLocks noChangeArrowheads="1"/>
          </p:cNvSpPr>
          <p:nvPr>
            <p:custDataLst>
              <p:tags r:id="rId11"/>
            </p:custDataLst>
          </p:nvPr>
        </p:nvSpPr>
        <p:spPr bwMode="auto">
          <a:xfrm>
            <a:off x="4445000" y="6400800"/>
            <a:ext cx="2540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50800" rIns="0" bIns="50800">
            <a:spAutoFit/>
          </a:bodyPr>
          <a:lstStyle>
            <a:lvl1pPr defTabSz="820738" eaLnBrk="0" hangingPunct="0">
              <a:defRPr sz="1600" b="1">
                <a:solidFill>
                  <a:schemeClr val="bg1"/>
                </a:solidFill>
                <a:latin typeface="Arial" charset="0"/>
              </a:defRPr>
            </a:lvl1pPr>
            <a:lvl2pPr marL="742950" indent="-285750" defTabSz="820738" eaLnBrk="0" hangingPunct="0">
              <a:defRPr sz="1600" b="1">
                <a:solidFill>
                  <a:schemeClr val="bg1"/>
                </a:solidFill>
                <a:latin typeface="Arial" charset="0"/>
              </a:defRPr>
            </a:lvl2pPr>
            <a:lvl3pPr marL="1143000" indent="-228600" defTabSz="820738" eaLnBrk="0" hangingPunct="0">
              <a:defRPr sz="1600" b="1">
                <a:solidFill>
                  <a:schemeClr val="bg1"/>
                </a:solidFill>
                <a:latin typeface="Arial" charset="0"/>
              </a:defRPr>
            </a:lvl3pPr>
            <a:lvl4pPr marL="1600200" indent="-228600" defTabSz="820738" eaLnBrk="0" hangingPunct="0">
              <a:defRPr sz="1600" b="1">
                <a:solidFill>
                  <a:schemeClr val="bg1"/>
                </a:solidFill>
                <a:latin typeface="Arial" charset="0"/>
              </a:defRPr>
            </a:lvl4pPr>
            <a:lvl5pPr marL="2057400" indent="-228600" defTabSz="820738" eaLnBrk="0" hangingPunct="0">
              <a:defRPr sz="1600" b="1">
                <a:solidFill>
                  <a:schemeClr val="bg1"/>
                </a:solidFill>
                <a:latin typeface="Arial" charset="0"/>
              </a:defRPr>
            </a:lvl5pPr>
            <a:lvl6pPr marL="2514600" indent="-228600" algn="ctr" defTabSz="820738" eaLnBrk="0" fontAlgn="base" hangingPunct="0">
              <a:spcBef>
                <a:spcPct val="0"/>
              </a:spcBef>
              <a:spcAft>
                <a:spcPct val="0"/>
              </a:spcAft>
              <a:buChar char="•"/>
              <a:defRPr sz="1600" b="1">
                <a:solidFill>
                  <a:schemeClr val="bg1"/>
                </a:solidFill>
                <a:latin typeface="Arial" charset="0"/>
              </a:defRPr>
            </a:lvl6pPr>
            <a:lvl7pPr marL="2971800" indent="-228600" algn="ctr" defTabSz="820738" eaLnBrk="0" fontAlgn="base" hangingPunct="0">
              <a:spcBef>
                <a:spcPct val="0"/>
              </a:spcBef>
              <a:spcAft>
                <a:spcPct val="0"/>
              </a:spcAft>
              <a:buChar char="•"/>
              <a:defRPr sz="1600" b="1">
                <a:solidFill>
                  <a:schemeClr val="bg1"/>
                </a:solidFill>
                <a:latin typeface="Arial" charset="0"/>
              </a:defRPr>
            </a:lvl7pPr>
            <a:lvl8pPr marL="3429000" indent="-228600" algn="ctr" defTabSz="820738" eaLnBrk="0" fontAlgn="base" hangingPunct="0">
              <a:spcBef>
                <a:spcPct val="0"/>
              </a:spcBef>
              <a:spcAft>
                <a:spcPct val="0"/>
              </a:spcAft>
              <a:buChar char="•"/>
              <a:defRPr sz="1600" b="1">
                <a:solidFill>
                  <a:schemeClr val="bg1"/>
                </a:solidFill>
                <a:latin typeface="Arial" charset="0"/>
              </a:defRPr>
            </a:lvl8pPr>
            <a:lvl9pPr marL="3886200" indent="-228600" algn="ctr" defTabSz="820738" eaLnBrk="0" fontAlgn="base" hangingPunct="0">
              <a:spcBef>
                <a:spcPct val="0"/>
              </a:spcBef>
              <a:spcAft>
                <a:spcPct val="0"/>
              </a:spcAft>
              <a:buChar char="•"/>
              <a:defRPr sz="1600" b="1">
                <a:solidFill>
                  <a:schemeClr val="bg1"/>
                </a:solidFill>
                <a:latin typeface="Arial" charset="0"/>
              </a:defRPr>
            </a:lvl9pPr>
          </a:lstStyle>
          <a:p>
            <a:pPr>
              <a:buFontTx/>
              <a:buNone/>
            </a:pPr>
            <a:r>
              <a:rPr lang="en-US" sz="1000" dirty="0">
                <a:solidFill>
                  <a:srgbClr val="000000"/>
                </a:solidFill>
              </a:rPr>
              <a:t>13</a:t>
            </a:r>
          </a:p>
        </p:txBody>
      </p:sp>
      <p:sp>
        <p:nvSpPr>
          <p:cNvPr id="15377" name="Rectangle 5"/>
          <p:cNvSpPr>
            <a:spLocks noChangeArrowheads="1"/>
          </p:cNvSpPr>
          <p:nvPr>
            <p:custDataLst>
              <p:tags r:id="rId12"/>
            </p:custDataLst>
          </p:nvPr>
        </p:nvSpPr>
        <p:spPr bwMode="gray">
          <a:xfrm>
            <a:off x="285749" y="2041670"/>
            <a:ext cx="2815004" cy="3947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p>
            <a:pPr algn="l" eaLnBrk="0" hangingPunct="0">
              <a:lnSpc>
                <a:spcPct val="110000"/>
              </a:lnSpc>
              <a:spcBef>
                <a:spcPts val="200"/>
              </a:spcBef>
              <a:buClr>
                <a:schemeClr val="tx1"/>
              </a:buClr>
              <a:buSzPct val="80000"/>
              <a:buNone/>
            </a:pPr>
            <a:r>
              <a:rPr lang="en-US" sz="1400" b="0" u="sng" dirty="0" smtClean="0">
                <a:solidFill>
                  <a:srgbClr val="000000"/>
                </a:solidFill>
              </a:rPr>
              <a:t>51 Big 4 Affiliates</a:t>
            </a:r>
            <a:r>
              <a:rPr lang="en-US" sz="1400" b="0" u="sng" dirty="0" smtClean="0">
                <a:solidFill>
                  <a:srgbClr val="000000"/>
                </a:solidFill>
                <a:sym typeface="Wingdings" pitchFamily="2" charset="2"/>
              </a:rPr>
              <a:t>:</a:t>
            </a:r>
            <a:r>
              <a:rPr lang="en-US" sz="1400" b="0" baseline="30000" dirty="0" smtClean="0">
                <a:solidFill>
                  <a:srgbClr val="000000"/>
                </a:solidFill>
                <a:sym typeface="Wingdings" pitchFamily="2" charset="2"/>
              </a:rPr>
              <a:t>(4)</a:t>
            </a:r>
            <a:endParaRPr lang="en-US" sz="1400" b="0" u="sng" dirty="0" smtClean="0">
              <a:solidFill>
                <a:srgbClr val="000000"/>
              </a:solidFill>
            </a:endParaRPr>
          </a:p>
          <a:p>
            <a:pPr marL="342900" indent="-342900" algn="l" eaLnBrk="0" hangingPunct="0">
              <a:lnSpc>
                <a:spcPct val="110000"/>
              </a:lnSpc>
              <a:spcBef>
                <a:spcPts val="200"/>
              </a:spcBef>
              <a:buClr>
                <a:schemeClr val="tx1"/>
              </a:buClr>
              <a:buSzPct val="80000"/>
              <a:buFont typeface="Wingdings" pitchFamily="2" charset="2"/>
              <a:buChar char="n"/>
            </a:pPr>
            <a:r>
              <a:rPr lang="en-US" sz="1300" b="0" dirty="0" smtClean="0">
                <a:solidFill>
                  <a:srgbClr val="000000"/>
                </a:solidFill>
              </a:rPr>
              <a:t>23 CBS</a:t>
            </a:r>
          </a:p>
          <a:p>
            <a:pPr marL="342900" indent="-342900" algn="l" eaLnBrk="0" hangingPunct="0">
              <a:lnSpc>
                <a:spcPct val="110000"/>
              </a:lnSpc>
              <a:spcBef>
                <a:spcPts val="200"/>
              </a:spcBef>
              <a:buClr>
                <a:schemeClr val="tx1"/>
              </a:buClr>
              <a:buSzPct val="80000"/>
              <a:buFont typeface="Wingdings" pitchFamily="2" charset="2"/>
              <a:buChar char="n"/>
            </a:pPr>
            <a:r>
              <a:rPr lang="en-US" sz="1300" b="0" dirty="0" smtClean="0">
                <a:solidFill>
                  <a:srgbClr val="000000"/>
                </a:solidFill>
              </a:rPr>
              <a:t>14 </a:t>
            </a:r>
            <a:r>
              <a:rPr lang="en-US" sz="1300" b="0" dirty="0">
                <a:solidFill>
                  <a:srgbClr val="000000"/>
                </a:solidFill>
              </a:rPr>
              <a:t>NBC</a:t>
            </a:r>
          </a:p>
          <a:p>
            <a:pPr marL="342900" indent="-342900" algn="l" eaLnBrk="0" hangingPunct="0">
              <a:lnSpc>
                <a:spcPct val="110000"/>
              </a:lnSpc>
              <a:spcBef>
                <a:spcPts val="200"/>
              </a:spcBef>
              <a:buClr>
                <a:schemeClr val="tx1"/>
              </a:buClr>
              <a:buSzPct val="80000"/>
              <a:buFont typeface="Wingdings" pitchFamily="2" charset="2"/>
              <a:buChar char="n"/>
            </a:pPr>
            <a:r>
              <a:rPr lang="en-US" sz="1300" b="0" dirty="0" smtClean="0">
                <a:solidFill>
                  <a:srgbClr val="000000"/>
                </a:solidFill>
              </a:rPr>
              <a:t>9 </a:t>
            </a:r>
            <a:r>
              <a:rPr lang="en-US" sz="1300" b="0" dirty="0">
                <a:solidFill>
                  <a:srgbClr val="000000"/>
                </a:solidFill>
              </a:rPr>
              <a:t>ABC</a:t>
            </a:r>
          </a:p>
          <a:p>
            <a:pPr marL="342900" indent="-342900" algn="l" eaLnBrk="0" hangingPunct="0">
              <a:lnSpc>
                <a:spcPct val="110000"/>
              </a:lnSpc>
              <a:spcBef>
                <a:spcPts val="200"/>
              </a:spcBef>
              <a:buClr>
                <a:schemeClr val="tx1"/>
              </a:buClr>
              <a:buSzPct val="80000"/>
              <a:buFont typeface="Wingdings" pitchFamily="2" charset="2"/>
              <a:buChar char="n"/>
            </a:pPr>
            <a:r>
              <a:rPr lang="en-US" sz="1300" b="0" dirty="0">
                <a:solidFill>
                  <a:srgbClr val="000000"/>
                </a:solidFill>
              </a:rPr>
              <a:t>5</a:t>
            </a:r>
            <a:r>
              <a:rPr lang="en-US" sz="1300" b="0" dirty="0" smtClean="0">
                <a:solidFill>
                  <a:srgbClr val="000000"/>
                </a:solidFill>
              </a:rPr>
              <a:t> FOX</a:t>
            </a:r>
          </a:p>
          <a:p>
            <a:pPr algn="l" eaLnBrk="0" hangingPunct="0">
              <a:lnSpc>
                <a:spcPct val="110000"/>
              </a:lnSpc>
              <a:spcBef>
                <a:spcPts val="200"/>
              </a:spcBef>
              <a:buClr>
                <a:schemeClr val="tx1"/>
              </a:buClr>
              <a:buSzPct val="80000"/>
              <a:buNone/>
            </a:pPr>
            <a:endParaRPr lang="en-US" sz="1400" b="0" dirty="0" smtClean="0">
              <a:solidFill>
                <a:srgbClr val="000000"/>
              </a:solidFill>
            </a:endParaRPr>
          </a:p>
          <a:p>
            <a:pPr algn="l" eaLnBrk="0" hangingPunct="0">
              <a:lnSpc>
                <a:spcPct val="110000"/>
              </a:lnSpc>
              <a:spcBef>
                <a:spcPts val="200"/>
              </a:spcBef>
              <a:buClr>
                <a:schemeClr val="tx1"/>
              </a:buClr>
              <a:buSzPct val="80000"/>
              <a:buNone/>
            </a:pPr>
            <a:r>
              <a:rPr lang="en-US" sz="1400" b="0" u="sng" dirty="0" smtClean="0">
                <a:solidFill>
                  <a:srgbClr val="000000"/>
                </a:solidFill>
              </a:rPr>
              <a:t>47 Additional Channels with 56 Affiliations</a:t>
            </a:r>
            <a:r>
              <a:rPr lang="en-US" sz="1400" b="0" baseline="30000" dirty="0" smtClean="0">
                <a:solidFill>
                  <a:srgbClr val="000000"/>
                </a:solidFill>
                <a:sym typeface="Wingdings" pitchFamily="2" charset="2"/>
              </a:rPr>
              <a:t>(2)(4)</a:t>
            </a:r>
            <a:endParaRPr lang="en-US" sz="1400" b="0" dirty="0">
              <a:solidFill>
                <a:srgbClr val="000000"/>
              </a:solidFill>
            </a:endParaRPr>
          </a:p>
          <a:p>
            <a:pPr marL="342900" indent="-342900" algn="l" eaLnBrk="0" hangingPunct="0">
              <a:lnSpc>
                <a:spcPct val="110000"/>
              </a:lnSpc>
              <a:spcBef>
                <a:spcPts val="200"/>
              </a:spcBef>
              <a:buClr>
                <a:schemeClr val="tx1"/>
              </a:buClr>
              <a:buSzPct val="80000"/>
              <a:buFont typeface="Wingdings" pitchFamily="2" charset="2"/>
              <a:buChar char="n"/>
            </a:pPr>
            <a:r>
              <a:rPr lang="en-US" sz="1300" b="0" dirty="0" smtClean="0">
                <a:solidFill>
                  <a:srgbClr val="000000"/>
                </a:solidFill>
              </a:rPr>
              <a:t>11 CW</a:t>
            </a:r>
          </a:p>
          <a:p>
            <a:pPr marL="342900" indent="-342900" algn="l" eaLnBrk="0" hangingPunct="0">
              <a:lnSpc>
                <a:spcPct val="110000"/>
              </a:lnSpc>
              <a:spcBef>
                <a:spcPts val="200"/>
              </a:spcBef>
              <a:buClr>
                <a:schemeClr val="tx1"/>
              </a:buClr>
              <a:buSzPct val="80000"/>
              <a:buFont typeface="Wingdings" pitchFamily="2" charset="2"/>
              <a:buChar char="n"/>
            </a:pPr>
            <a:r>
              <a:rPr lang="en-US" sz="1300" b="0" dirty="0" smtClean="0">
                <a:solidFill>
                  <a:srgbClr val="000000"/>
                </a:solidFill>
              </a:rPr>
              <a:t>2 </a:t>
            </a:r>
            <a:r>
              <a:rPr lang="en-US" sz="1300" b="0" dirty="0" err="1" smtClean="0">
                <a:solidFill>
                  <a:srgbClr val="000000"/>
                </a:solidFill>
              </a:rPr>
              <a:t>Telemundo</a:t>
            </a:r>
            <a:endParaRPr lang="en-US" sz="1300" b="0" dirty="0">
              <a:solidFill>
                <a:srgbClr val="000000"/>
              </a:solidFill>
            </a:endParaRPr>
          </a:p>
          <a:p>
            <a:pPr marL="342900" indent="-342900" algn="l" eaLnBrk="0" hangingPunct="0">
              <a:lnSpc>
                <a:spcPct val="110000"/>
              </a:lnSpc>
              <a:spcBef>
                <a:spcPts val="200"/>
              </a:spcBef>
              <a:buClr>
                <a:schemeClr val="tx1"/>
              </a:buClr>
              <a:buSzPct val="80000"/>
              <a:buFont typeface="Wingdings" pitchFamily="2" charset="2"/>
              <a:buChar char="n"/>
            </a:pPr>
            <a:r>
              <a:rPr lang="en-US" sz="1300" b="0" dirty="0" smtClean="0">
                <a:solidFill>
                  <a:srgbClr val="000000"/>
                </a:solidFill>
              </a:rPr>
              <a:t>17 MyNetwork TV</a:t>
            </a:r>
            <a:endParaRPr lang="en-US" sz="1300" b="0" dirty="0">
              <a:solidFill>
                <a:srgbClr val="000000"/>
              </a:solidFill>
            </a:endParaRPr>
          </a:p>
          <a:p>
            <a:pPr marL="342900" indent="-342900" algn="l" eaLnBrk="0" hangingPunct="0">
              <a:lnSpc>
                <a:spcPct val="110000"/>
              </a:lnSpc>
              <a:spcBef>
                <a:spcPts val="200"/>
              </a:spcBef>
              <a:buClr>
                <a:schemeClr val="tx1"/>
              </a:buClr>
              <a:buSzPct val="80000"/>
              <a:buFont typeface="Wingdings" pitchFamily="2" charset="2"/>
              <a:buChar char="n"/>
            </a:pPr>
            <a:r>
              <a:rPr lang="en-US" sz="1300" b="0" dirty="0" smtClean="0">
                <a:solidFill>
                  <a:srgbClr val="000000"/>
                </a:solidFill>
              </a:rPr>
              <a:t>9 ME TV</a:t>
            </a:r>
            <a:endParaRPr lang="en-US" sz="1300" b="0" dirty="0">
              <a:solidFill>
                <a:srgbClr val="000000"/>
              </a:solidFill>
            </a:endParaRPr>
          </a:p>
          <a:p>
            <a:pPr marL="342900" indent="-342900" algn="l" eaLnBrk="0" hangingPunct="0">
              <a:lnSpc>
                <a:spcPct val="110000"/>
              </a:lnSpc>
              <a:spcBef>
                <a:spcPts val="200"/>
              </a:spcBef>
              <a:buClr>
                <a:schemeClr val="tx1"/>
              </a:buClr>
              <a:buSzPct val="80000"/>
              <a:buFont typeface="Wingdings" pitchFamily="2" charset="2"/>
              <a:buChar char="n"/>
            </a:pPr>
            <a:r>
              <a:rPr lang="en-US" sz="1300" b="0" dirty="0" smtClean="0">
                <a:solidFill>
                  <a:srgbClr val="000000"/>
                </a:solidFill>
              </a:rPr>
              <a:t>5 Antenna TV</a:t>
            </a:r>
            <a:endParaRPr lang="en-US" sz="1300" b="0" dirty="0">
              <a:solidFill>
                <a:srgbClr val="000000"/>
              </a:solidFill>
            </a:endParaRPr>
          </a:p>
          <a:p>
            <a:pPr marL="342900" indent="-342900" algn="l" eaLnBrk="0" hangingPunct="0">
              <a:lnSpc>
                <a:spcPct val="110000"/>
              </a:lnSpc>
              <a:spcBef>
                <a:spcPts val="200"/>
              </a:spcBef>
              <a:buClr>
                <a:schemeClr val="tx1"/>
              </a:buClr>
              <a:buSzPct val="80000"/>
              <a:buFont typeface="Wingdings" pitchFamily="2" charset="2"/>
              <a:buChar char="n"/>
            </a:pPr>
            <a:r>
              <a:rPr lang="en-US" sz="1300" b="0" dirty="0">
                <a:solidFill>
                  <a:srgbClr val="000000"/>
                </a:solidFill>
              </a:rPr>
              <a:t>3</a:t>
            </a:r>
            <a:r>
              <a:rPr lang="en-US" sz="1300" b="0" dirty="0" smtClean="0">
                <a:solidFill>
                  <a:srgbClr val="000000"/>
                </a:solidFill>
              </a:rPr>
              <a:t> This TV Network </a:t>
            </a:r>
          </a:p>
          <a:p>
            <a:pPr marL="342900" indent="-342900" algn="l" eaLnBrk="0" hangingPunct="0">
              <a:lnSpc>
                <a:spcPct val="110000"/>
              </a:lnSpc>
              <a:spcBef>
                <a:spcPts val="200"/>
              </a:spcBef>
              <a:buClr>
                <a:schemeClr val="tx1"/>
              </a:buClr>
              <a:buSzPct val="80000"/>
              <a:buFont typeface="Wingdings" pitchFamily="2" charset="2"/>
              <a:buChar char="n"/>
            </a:pPr>
            <a:r>
              <a:rPr lang="en-US" sz="1300" b="0" dirty="0" smtClean="0">
                <a:solidFill>
                  <a:srgbClr val="000000"/>
                </a:solidFill>
              </a:rPr>
              <a:t>1 Live Well Network</a:t>
            </a:r>
            <a:endParaRPr lang="en-US" sz="1300" b="0" dirty="0">
              <a:solidFill>
                <a:srgbClr val="000000"/>
              </a:solidFill>
            </a:endParaRPr>
          </a:p>
          <a:p>
            <a:pPr marL="342900" indent="-342900" algn="l" eaLnBrk="0" hangingPunct="0">
              <a:lnSpc>
                <a:spcPct val="110000"/>
              </a:lnSpc>
              <a:spcBef>
                <a:spcPts val="200"/>
              </a:spcBef>
              <a:buClr>
                <a:schemeClr val="tx1"/>
              </a:buClr>
              <a:buSzPct val="80000"/>
              <a:buFont typeface="Wingdings" pitchFamily="2" charset="2"/>
              <a:buChar char="n"/>
            </a:pPr>
            <a:r>
              <a:rPr lang="en-US" sz="1300" b="0" dirty="0">
                <a:solidFill>
                  <a:srgbClr val="000000"/>
                </a:solidFill>
              </a:rPr>
              <a:t>8</a:t>
            </a:r>
            <a:r>
              <a:rPr lang="en-US" sz="1300" b="0" dirty="0" smtClean="0">
                <a:solidFill>
                  <a:srgbClr val="000000"/>
                </a:solidFill>
              </a:rPr>
              <a:t> Local News/Weather</a:t>
            </a:r>
          </a:p>
        </p:txBody>
      </p:sp>
      <p:sp>
        <p:nvSpPr>
          <p:cNvPr id="15378" name="Text Box 6"/>
          <p:cNvSpPr txBox="1">
            <a:spLocks noChangeArrowheads="1"/>
          </p:cNvSpPr>
          <p:nvPr>
            <p:custDataLst>
              <p:tags r:id="rId13"/>
            </p:custDataLst>
          </p:nvPr>
        </p:nvSpPr>
        <p:spPr bwMode="auto">
          <a:xfrm>
            <a:off x="285749" y="1651069"/>
            <a:ext cx="319722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algn="ctr" eaLnBrk="0" fontAlgn="base" hangingPunct="0">
              <a:spcBef>
                <a:spcPct val="0"/>
              </a:spcBef>
              <a:spcAft>
                <a:spcPct val="0"/>
              </a:spcAft>
              <a:buChar char="•"/>
              <a:defRPr sz="1600" b="1">
                <a:solidFill>
                  <a:schemeClr val="bg1"/>
                </a:solidFill>
                <a:latin typeface="Arial" charset="0"/>
              </a:defRPr>
            </a:lvl6pPr>
            <a:lvl7pPr marL="2971800" indent="-228600" algn="ctr" eaLnBrk="0" fontAlgn="base" hangingPunct="0">
              <a:spcBef>
                <a:spcPct val="0"/>
              </a:spcBef>
              <a:spcAft>
                <a:spcPct val="0"/>
              </a:spcAft>
              <a:buChar char="•"/>
              <a:defRPr sz="1600" b="1">
                <a:solidFill>
                  <a:schemeClr val="bg1"/>
                </a:solidFill>
                <a:latin typeface="Arial" charset="0"/>
              </a:defRPr>
            </a:lvl7pPr>
            <a:lvl8pPr marL="3429000" indent="-228600" algn="ctr" eaLnBrk="0" fontAlgn="base" hangingPunct="0">
              <a:spcBef>
                <a:spcPct val="0"/>
              </a:spcBef>
              <a:spcAft>
                <a:spcPct val="0"/>
              </a:spcAft>
              <a:buChar char="•"/>
              <a:defRPr sz="1600" b="1">
                <a:solidFill>
                  <a:schemeClr val="bg1"/>
                </a:solidFill>
                <a:latin typeface="Arial" charset="0"/>
              </a:defRPr>
            </a:lvl8pPr>
            <a:lvl9pPr marL="3886200" indent="-228600" algn="ctr" eaLnBrk="0" fontAlgn="base" hangingPunct="0">
              <a:spcBef>
                <a:spcPct val="0"/>
              </a:spcBef>
              <a:spcAft>
                <a:spcPct val="0"/>
              </a:spcAft>
              <a:buChar char="•"/>
              <a:defRPr sz="1600" b="1">
                <a:solidFill>
                  <a:schemeClr val="bg1"/>
                </a:solidFill>
                <a:latin typeface="Arial" charset="0"/>
              </a:defRPr>
            </a:lvl9pPr>
          </a:lstStyle>
          <a:p>
            <a:pPr algn="l">
              <a:spcBef>
                <a:spcPts val="200"/>
              </a:spcBef>
              <a:spcAft>
                <a:spcPct val="20000"/>
              </a:spcAft>
              <a:buClr>
                <a:schemeClr val="accent2"/>
              </a:buClr>
              <a:buFont typeface="Wingdings" pitchFamily="2" charset="2"/>
              <a:buNone/>
            </a:pPr>
            <a:r>
              <a:rPr lang="en-US" sz="1400" u="sng" dirty="0" smtClean="0">
                <a:solidFill>
                  <a:srgbClr val="000000"/>
                </a:solidFill>
              </a:rPr>
              <a:t>98 total channels </a:t>
            </a:r>
            <a:r>
              <a:rPr lang="en-US" sz="1400" u="sng" dirty="0">
                <a:solidFill>
                  <a:srgbClr val="000000"/>
                </a:solidFill>
              </a:rPr>
              <a:t>of </a:t>
            </a:r>
            <a:r>
              <a:rPr lang="en-US" sz="1400" u="sng" dirty="0" smtClean="0">
                <a:solidFill>
                  <a:srgbClr val="000000"/>
                </a:solidFill>
              </a:rPr>
              <a:t>programming:</a:t>
            </a:r>
            <a:endParaRPr lang="en-US" sz="1400" u="sng" dirty="0">
              <a:solidFill>
                <a:srgbClr val="000000"/>
              </a:solidFill>
            </a:endParaRPr>
          </a:p>
        </p:txBody>
      </p:sp>
      <p:sp>
        <p:nvSpPr>
          <p:cNvPr id="15379" name="Rectangle 7"/>
          <p:cNvSpPr>
            <a:spLocks noChangeArrowheads="1"/>
          </p:cNvSpPr>
          <p:nvPr>
            <p:custDataLst>
              <p:tags r:id="rId14"/>
            </p:custDataLst>
          </p:nvPr>
        </p:nvSpPr>
        <p:spPr bwMode="gray">
          <a:xfrm>
            <a:off x="250581" y="1249088"/>
            <a:ext cx="2815004" cy="365125"/>
          </a:xfrm>
          <a:prstGeom prst="rect">
            <a:avLst/>
          </a:prstGeom>
          <a:solidFill>
            <a:schemeClr val="accent1"/>
          </a:solidFill>
          <a:ln>
            <a:noFill/>
          </a:ln>
          <a:effectLst/>
          <a:extLst>
            <a:ext uri="{91240B29-F687-4F45-9708-019B960494DF}">
              <a14:hiddenLine xmlns:a14="http://schemas.microsoft.com/office/drawing/2010/main" w="127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lstStyle/>
          <a:p>
            <a:pPr>
              <a:buFontTx/>
              <a:buNone/>
            </a:pPr>
            <a:r>
              <a:rPr lang="en-US" sz="1200" dirty="0"/>
              <a:t>Current Station Mix</a:t>
            </a:r>
          </a:p>
        </p:txBody>
      </p:sp>
      <p:pic>
        <p:nvPicPr>
          <p:cNvPr id="15383" name="Picture 11" descr="fox2"/>
          <p:cNvPicPr>
            <a:picLocks noChangeAspect="1" noChangeArrowheads="1"/>
          </p:cNvPicPr>
          <p:nvPr>
            <p:custDataLst>
              <p:tags r:id="rId15"/>
            </p:custDataLst>
          </p:nvPr>
        </p:nvPicPr>
        <p:blipFill>
          <a:blip r:embed="rId37" cstate="print">
            <a:extLst>
              <a:ext uri="{28A0092B-C50C-407E-A947-70E740481C1C}">
                <a14:useLocalDpi xmlns:a14="http://schemas.microsoft.com/office/drawing/2010/main" val="0"/>
              </a:ext>
            </a:extLst>
          </a:blip>
          <a:srcRect/>
          <a:stretch>
            <a:fillRect/>
          </a:stretch>
        </p:blipFill>
        <p:spPr bwMode="auto">
          <a:xfrm>
            <a:off x="7024688" y="4386263"/>
            <a:ext cx="3175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84" name="Picture 12" descr="am5200~1"/>
          <p:cNvPicPr>
            <a:picLocks noChangeAspect="1" noChangeArrowheads="1"/>
          </p:cNvPicPr>
          <p:nvPr>
            <p:custDataLst>
              <p:tags r:id="rId16"/>
            </p:custDataLst>
          </p:nvPr>
        </p:nvPicPr>
        <p:blipFill>
          <a:blip r:embed="rId38" cstate="print">
            <a:extLst>
              <a:ext uri="{28A0092B-C50C-407E-A947-70E740481C1C}">
                <a14:useLocalDpi xmlns:a14="http://schemas.microsoft.com/office/drawing/2010/main" val="0"/>
              </a:ext>
            </a:extLst>
          </a:blip>
          <a:srcRect/>
          <a:stretch>
            <a:fillRect/>
          </a:stretch>
        </p:blipFill>
        <p:spPr bwMode="auto">
          <a:xfrm>
            <a:off x="6503988" y="4475163"/>
            <a:ext cx="361950"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86" name="Rectangle 14"/>
          <p:cNvSpPr>
            <a:spLocks noChangeArrowheads="1"/>
          </p:cNvSpPr>
          <p:nvPr>
            <p:custDataLst>
              <p:tags r:id="rId17"/>
            </p:custDataLst>
          </p:nvPr>
        </p:nvSpPr>
        <p:spPr bwMode="gray">
          <a:xfrm>
            <a:off x="6078537" y="1249088"/>
            <a:ext cx="2947987" cy="365125"/>
          </a:xfrm>
          <a:prstGeom prst="rect">
            <a:avLst/>
          </a:prstGeom>
          <a:solidFill>
            <a:schemeClr val="accent1"/>
          </a:solidFill>
          <a:ln>
            <a:noFill/>
          </a:ln>
          <a:effectLst/>
          <a:extLst>
            <a:ext uri="{91240B29-F687-4F45-9708-019B960494DF}">
              <a14:hiddenLine xmlns:a14="http://schemas.microsoft.com/office/drawing/2010/main" w="127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lstStyle/>
          <a:p>
            <a:pPr>
              <a:buFontTx/>
              <a:buNone/>
            </a:pPr>
            <a:r>
              <a:rPr lang="en-US" sz="1200" dirty="0" smtClean="0"/>
              <a:t>2012 </a:t>
            </a:r>
            <a:r>
              <a:rPr lang="en-US" sz="1200" baseline="30000" dirty="0" smtClean="0"/>
              <a:t>1</a:t>
            </a:r>
            <a:r>
              <a:rPr lang="en-US" sz="1200" dirty="0" smtClean="0"/>
              <a:t> </a:t>
            </a:r>
            <a:r>
              <a:rPr lang="en-US" sz="1200" dirty="0"/>
              <a:t>BCF: Top 10 Markets</a:t>
            </a:r>
          </a:p>
        </p:txBody>
      </p:sp>
      <p:sp>
        <p:nvSpPr>
          <p:cNvPr id="15387" name="Rectangle 15"/>
          <p:cNvSpPr>
            <a:spLocks noChangeArrowheads="1"/>
          </p:cNvSpPr>
          <p:nvPr>
            <p:custDataLst>
              <p:tags r:id="rId18"/>
            </p:custDataLst>
          </p:nvPr>
        </p:nvSpPr>
        <p:spPr bwMode="gray">
          <a:xfrm>
            <a:off x="6078538" y="3927475"/>
            <a:ext cx="2815004" cy="365125"/>
          </a:xfrm>
          <a:prstGeom prst="rect">
            <a:avLst/>
          </a:prstGeom>
          <a:solidFill>
            <a:schemeClr val="accent1"/>
          </a:solidFill>
          <a:ln>
            <a:noFill/>
          </a:ln>
          <a:effectLst/>
          <a:extLst>
            <a:ext uri="{91240B29-F687-4F45-9708-019B960494DF}">
              <a14:hiddenLine xmlns:a14="http://schemas.microsoft.com/office/drawing/2010/main" w="127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lstStyle/>
          <a:p>
            <a:pPr>
              <a:buFontTx/>
              <a:buNone/>
            </a:pPr>
            <a:r>
              <a:rPr lang="en-US" sz="1200" dirty="0" smtClean="0"/>
              <a:t>2012 </a:t>
            </a:r>
            <a:r>
              <a:rPr lang="en-US" sz="1200" baseline="30000" dirty="0" smtClean="0"/>
              <a:t>1</a:t>
            </a:r>
            <a:r>
              <a:rPr lang="en-US" sz="1200" dirty="0" smtClean="0"/>
              <a:t> </a:t>
            </a:r>
            <a:r>
              <a:rPr lang="en-US" sz="1200" dirty="0"/>
              <a:t>BCF by </a:t>
            </a:r>
            <a:r>
              <a:rPr lang="en-US" sz="1200" dirty="0" smtClean="0"/>
              <a:t>Affiliate: $192.5 mm </a:t>
            </a:r>
            <a:r>
              <a:rPr lang="en-US" sz="1200" baseline="30000" dirty="0" smtClean="0"/>
              <a:t>3</a:t>
            </a:r>
            <a:endParaRPr lang="en-US" sz="1200" baseline="30000" dirty="0"/>
          </a:p>
        </p:txBody>
      </p:sp>
      <p:sp>
        <p:nvSpPr>
          <p:cNvPr id="15388" name="Text Box 16"/>
          <p:cNvSpPr txBox="1">
            <a:spLocks noChangeArrowheads="1"/>
          </p:cNvSpPr>
          <p:nvPr>
            <p:custDataLst>
              <p:tags r:id="rId19"/>
            </p:custDataLst>
          </p:nvPr>
        </p:nvSpPr>
        <p:spPr bwMode="auto">
          <a:xfrm>
            <a:off x="239713" y="6390875"/>
            <a:ext cx="6350000" cy="130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99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marL="227013" indent="-227013"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algn="ctr" eaLnBrk="0" fontAlgn="base" hangingPunct="0">
              <a:spcBef>
                <a:spcPct val="0"/>
              </a:spcBef>
              <a:spcAft>
                <a:spcPct val="0"/>
              </a:spcAft>
              <a:buChar char="•"/>
              <a:defRPr sz="1600" b="1">
                <a:solidFill>
                  <a:schemeClr val="bg1"/>
                </a:solidFill>
                <a:latin typeface="Arial" charset="0"/>
              </a:defRPr>
            </a:lvl6pPr>
            <a:lvl7pPr marL="2971800" indent="-228600" algn="ctr" eaLnBrk="0" fontAlgn="base" hangingPunct="0">
              <a:spcBef>
                <a:spcPct val="0"/>
              </a:spcBef>
              <a:spcAft>
                <a:spcPct val="0"/>
              </a:spcAft>
              <a:buChar char="•"/>
              <a:defRPr sz="1600" b="1">
                <a:solidFill>
                  <a:schemeClr val="bg1"/>
                </a:solidFill>
                <a:latin typeface="Arial" charset="0"/>
              </a:defRPr>
            </a:lvl7pPr>
            <a:lvl8pPr marL="3429000" indent="-228600" algn="ctr" eaLnBrk="0" fontAlgn="base" hangingPunct="0">
              <a:spcBef>
                <a:spcPct val="0"/>
              </a:spcBef>
              <a:spcAft>
                <a:spcPct val="0"/>
              </a:spcAft>
              <a:buChar char="•"/>
              <a:defRPr sz="1600" b="1">
                <a:solidFill>
                  <a:schemeClr val="bg1"/>
                </a:solidFill>
                <a:latin typeface="Arial" charset="0"/>
              </a:defRPr>
            </a:lvl8pPr>
            <a:lvl9pPr marL="3886200" indent="-228600" algn="ctr" eaLnBrk="0" fontAlgn="base" hangingPunct="0">
              <a:spcBef>
                <a:spcPct val="0"/>
              </a:spcBef>
              <a:spcAft>
                <a:spcPct val="0"/>
              </a:spcAft>
              <a:buChar char="•"/>
              <a:defRPr sz="1600" b="1">
                <a:solidFill>
                  <a:schemeClr val="bg1"/>
                </a:solidFill>
                <a:latin typeface="Arial" charset="0"/>
              </a:defRPr>
            </a:lvl9pPr>
          </a:lstStyle>
          <a:p>
            <a:pPr algn="l" eaLnBrk="1" hangingPunct="1">
              <a:buFontTx/>
              <a:buNone/>
            </a:pPr>
            <a:r>
              <a:rPr lang="en-US" sz="700" b="0" i="1" dirty="0">
                <a:solidFill>
                  <a:srgbClr val="000000"/>
                </a:solidFill>
              </a:rPr>
              <a:t>____________________</a:t>
            </a:r>
          </a:p>
          <a:p>
            <a:pPr marL="228600" indent="-228600" algn="l">
              <a:lnSpc>
                <a:spcPct val="95000"/>
              </a:lnSpc>
              <a:buFontTx/>
              <a:buAutoNum type="arabicParenBoth"/>
            </a:pPr>
            <a:r>
              <a:rPr lang="en-US" sz="700" b="0" dirty="0" smtClean="0">
                <a:solidFill>
                  <a:schemeClr val="tx1"/>
                </a:solidFill>
              </a:rPr>
              <a:t>LTM 2012 – Last 12 months ended December 31, 2012.  Does not include stations under LMA or SSA agreements with Gray.</a:t>
            </a:r>
          </a:p>
          <a:p>
            <a:pPr marL="228600" indent="-228600" algn="l">
              <a:lnSpc>
                <a:spcPct val="95000"/>
              </a:lnSpc>
              <a:buAutoNum type="arabicParenBoth" startAt="2"/>
            </a:pPr>
            <a:r>
              <a:rPr lang="en-US" sz="700" b="0" dirty="0" smtClean="0">
                <a:solidFill>
                  <a:schemeClr val="tx1"/>
                </a:solidFill>
              </a:rPr>
              <a:t>Certain additional channels are affiliated with more than one network simultaneously.</a:t>
            </a:r>
          </a:p>
          <a:p>
            <a:pPr marL="228600" indent="-228600" algn="l">
              <a:lnSpc>
                <a:spcPct val="95000"/>
              </a:lnSpc>
              <a:buAutoNum type="arabicParenBoth" startAt="3"/>
            </a:pPr>
            <a:r>
              <a:rPr lang="en-US" sz="700" b="0" dirty="0" smtClean="0">
                <a:solidFill>
                  <a:schemeClr val="tx1"/>
                </a:solidFill>
              </a:rPr>
              <a:t>Excludes corporate expenses.</a:t>
            </a:r>
          </a:p>
          <a:p>
            <a:pPr marL="228600" indent="-228600" algn="l">
              <a:lnSpc>
                <a:spcPct val="95000"/>
              </a:lnSpc>
              <a:buAutoNum type="arabicParenBoth" startAt="3"/>
            </a:pPr>
            <a:r>
              <a:rPr lang="en-US" sz="700" b="0" dirty="0" smtClean="0">
                <a:solidFill>
                  <a:schemeClr val="tx1"/>
                </a:solidFill>
              </a:rPr>
              <a:t>Includes stations under LMA or SSA agreements with Gray.</a:t>
            </a:r>
          </a:p>
          <a:p>
            <a:pPr marL="228600" indent="-228600" algn="l">
              <a:lnSpc>
                <a:spcPct val="95000"/>
              </a:lnSpc>
              <a:buFontTx/>
              <a:buAutoNum type="arabicParenBoth"/>
            </a:pPr>
            <a:endParaRPr lang="en-US" sz="200" b="0" i="1" dirty="0" smtClean="0">
              <a:solidFill>
                <a:schemeClr val="tx1"/>
              </a:solidFill>
            </a:endParaRPr>
          </a:p>
        </p:txBody>
      </p:sp>
      <p:sp>
        <p:nvSpPr>
          <p:cNvPr id="15389" name="Rectangle 17"/>
          <p:cNvSpPr>
            <a:spLocks noChangeArrowheads="1"/>
          </p:cNvSpPr>
          <p:nvPr>
            <p:custDataLst>
              <p:tags r:id="rId20"/>
            </p:custDataLst>
          </p:nvPr>
        </p:nvSpPr>
        <p:spPr bwMode="gray">
          <a:xfrm>
            <a:off x="3164559" y="1249088"/>
            <a:ext cx="2815004" cy="365125"/>
          </a:xfrm>
          <a:prstGeom prst="rect">
            <a:avLst/>
          </a:prstGeom>
          <a:solidFill>
            <a:schemeClr val="accent1"/>
          </a:solidFill>
          <a:ln>
            <a:noFill/>
          </a:ln>
          <a:effectLst/>
          <a:extLst>
            <a:ext uri="{91240B29-F687-4F45-9708-019B960494DF}">
              <a14:hiddenLine xmlns:a14="http://schemas.microsoft.com/office/drawing/2010/main" w="127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lstStyle/>
          <a:p>
            <a:pPr>
              <a:buFontTx/>
              <a:buNone/>
            </a:pPr>
            <a:r>
              <a:rPr lang="en-US" sz="1200" dirty="0" smtClean="0"/>
              <a:t>2012</a:t>
            </a:r>
            <a:r>
              <a:rPr lang="en-US" sz="1200" baseline="30000" dirty="0"/>
              <a:t> </a:t>
            </a:r>
            <a:r>
              <a:rPr lang="en-US" sz="1200" baseline="30000" dirty="0" smtClean="0"/>
              <a:t>1</a:t>
            </a:r>
            <a:r>
              <a:rPr lang="en-US" sz="1200" dirty="0" smtClean="0"/>
              <a:t> </a:t>
            </a:r>
            <a:r>
              <a:rPr lang="en-US" sz="1200" dirty="0"/>
              <a:t>Revenue: Top 10 </a:t>
            </a:r>
            <a:r>
              <a:rPr lang="en-US" sz="1200" dirty="0" smtClean="0"/>
              <a:t>Markets</a:t>
            </a:r>
            <a:endParaRPr lang="en-US" sz="1200" dirty="0"/>
          </a:p>
        </p:txBody>
      </p:sp>
      <p:sp>
        <p:nvSpPr>
          <p:cNvPr id="15390" name="Rectangle 18"/>
          <p:cNvSpPr>
            <a:spLocks noChangeArrowheads="1"/>
          </p:cNvSpPr>
          <p:nvPr>
            <p:custDataLst>
              <p:tags r:id="rId21"/>
            </p:custDataLst>
          </p:nvPr>
        </p:nvSpPr>
        <p:spPr bwMode="gray">
          <a:xfrm>
            <a:off x="3163399" y="3927475"/>
            <a:ext cx="2815004" cy="365125"/>
          </a:xfrm>
          <a:prstGeom prst="rect">
            <a:avLst/>
          </a:prstGeom>
          <a:solidFill>
            <a:schemeClr val="accent1"/>
          </a:solidFill>
          <a:ln>
            <a:noFill/>
          </a:ln>
          <a:effectLst/>
          <a:extLst>
            <a:ext uri="{91240B29-F687-4F45-9708-019B960494DF}">
              <a14:hiddenLine xmlns:a14="http://schemas.microsoft.com/office/drawing/2010/main" w="127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lstStyle/>
          <a:p>
            <a:pPr>
              <a:buFontTx/>
              <a:buNone/>
            </a:pPr>
            <a:r>
              <a:rPr lang="en-US" sz="1200" dirty="0" smtClean="0"/>
              <a:t>2012 </a:t>
            </a:r>
            <a:r>
              <a:rPr lang="en-US" sz="1200" baseline="30000" dirty="0" smtClean="0"/>
              <a:t>1 </a:t>
            </a:r>
            <a:r>
              <a:rPr lang="en-US" sz="1200" dirty="0" smtClean="0"/>
              <a:t>Revenue </a:t>
            </a:r>
            <a:r>
              <a:rPr lang="en-US" sz="1200" dirty="0"/>
              <a:t>by </a:t>
            </a:r>
            <a:r>
              <a:rPr lang="en-US" sz="1200" dirty="0" smtClean="0"/>
              <a:t>Affiliate: $405 mm</a:t>
            </a:r>
            <a:endParaRPr lang="en-US" sz="1200" baseline="30000" dirty="0"/>
          </a:p>
        </p:txBody>
      </p:sp>
      <p:pic>
        <p:nvPicPr>
          <p:cNvPr id="15393" name="Picture 30" descr="nbcnat~3"/>
          <p:cNvPicPr>
            <a:picLocks noChangeAspect="1" noChangeArrowheads="1"/>
          </p:cNvPicPr>
          <p:nvPr>
            <p:custDataLst>
              <p:tags r:id="rId22"/>
            </p:custDataLst>
          </p:nvPr>
        </p:nvPicPr>
        <p:blipFill>
          <a:blip r:embed="rId35" cstate="print">
            <a:extLst>
              <a:ext uri="{28A0092B-C50C-407E-A947-70E740481C1C}">
                <a14:useLocalDpi xmlns:a14="http://schemas.microsoft.com/office/drawing/2010/main" val="0"/>
              </a:ext>
            </a:extLst>
          </a:blip>
          <a:srcRect b="36400"/>
          <a:stretch>
            <a:fillRect/>
          </a:stretch>
        </p:blipFill>
        <p:spPr bwMode="auto">
          <a:xfrm>
            <a:off x="3441700" y="5658803"/>
            <a:ext cx="393700"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94" name="Picture 31" descr="cbscor~1"/>
          <p:cNvPicPr>
            <a:picLocks noChangeAspect="1" noChangeArrowheads="1"/>
          </p:cNvPicPr>
          <p:nvPr>
            <p:custDataLst>
              <p:tags r:id="rId23"/>
            </p:custDataLst>
          </p:nvPr>
        </p:nvPicPr>
        <p:blipFill>
          <a:blip r:embed="rId39" cstate="print">
            <a:extLst>
              <a:ext uri="{28A0092B-C50C-407E-A947-70E740481C1C}">
                <a14:useLocalDpi xmlns:a14="http://schemas.microsoft.com/office/drawing/2010/main" val="0"/>
              </a:ext>
            </a:extLst>
          </a:blip>
          <a:srcRect b="30968"/>
          <a:stretch>
            <a:fillRect/>
          </a:stretch>
        </p:blipFill>
        <p:spPr bwMode="auto">
          <a:xfrm>
            <a:off x="5303838" y="5118100"/>
            <a:ext cx="461962" cy="14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95" name="Picture 32" descr="fox2"/>
          <p:cNvPicPr>
            <a:picLocks noChangeAspect="1" noChangeArrowheads="1"/>
          </p:cNvPicPr>
          <p:nvPr>
            <p:custDataLst>
              <p:tags r:id="rId24"/>
            </p:custDataLst>
          </p:nvPr>
        </p:nvPicPr>
        <p:blipFill>
          <a:blip r:embed="rId37" cstate="print">
            <a:extLst>
              <a:ext uri="{28A0092B-C50C-407E-A947-70E740481C1C}">
                <a14:useLocalDpi xmlns:a14="http://schemas.microsoft.com/office/drawing/2010/main" val="0"/>
              </a:ext>
            </a:extLst>
          </a:blip>
          <a:srcRect/>
          <a:stretch>
            <a:fillRect/>
          </a:stretch>
        </p:blipFill>
        <p:spPr bwMode="auto">
          <a:xfrm>
            <a:off x="4094163" y="4387850"/>
            <a:ext cx="3175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96" name="Picture 33" descr="am5200~1"/>
          <p:cNvPicPr>
            <a:picLocks noChangeAspect="1" noChangeArrowheads="1"/>
          </p:cNvPicPr>
          <p:nvPr>
            <p:custDataLst>
              <p:tags r:id="rId25"/>
            </p:custDataLst>
          </p:nvPr>
        </p:nvPicPr>
        <p:blipFill>
          <a:blip r:embed="rId38" cstate="print">
            <a:extLst>
              <a:ext uri="{28A0092B-C50C-407E-A947-70E740481C1C}">
                <a14:useLocalDpi xmlns:a14="http://schemas.microsoft.com/office/drawing/2010/main" val="0"/>
              </a:ext>
            </a:extLst>
          </a:blip>
          <a:srcRect/>
          <a:stretch>
            <a:fillRect/>
          </a:stretch>
        </p:blipFill>
        <p:spPr bwMode="auto">
          <a:xfrm>
            <a:off x="3569970" y="4495006"/>
            <a:ext cx="31115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31" descr="cbscor~1"/>
          <p:cNvPicPr>
            <a:picLocks noChangeAspect="1" noChangeArrowheads="1"/>
          </p:cNvPicPr>
          <p:nvPr>
            <p:custDataLst>
              <p:tags r:id="rId26"/>
            </p:custDataLst>
          </p:nvPr>
        </p:nvPicPr>
        <p:blipFill>
          <a:blip r:embed="rId39" cstate="print">
            <a:extLst>
              <a:ext uri="{28A0092B-C50C-407E-A947-70E740481C1C}">
                <a14:useLocalDpi xmlns:a14="http://schemas.microsoft.com/office/drawing/2010/main" val="0"/>
              </a:ext>
            </a:extLst>
          </a:blip>
          <a:srcRect b="30968"/>
          <a:stretch>
            <a:fillRect/>
          </a:stretch>
        </p:blipFill>
        <p:spPr bwMode="auto">
          <a:xfrm>
            <a:off x="6430888" y="5904646"/>
            <a:ext cx="461962" cy="14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082571" y="1594129"/>
            <a:ext cx="332142" cy="329321"/>
          </a:xfrm>
          <a:prstGeom prst="rect">
            <a:avLst/>
          </a:prstGeom>
        </p:spPr>
        <p:txBody>
          <a:bodyPr wrap="none">
            <a:spAutoFit/>
          </a:bodyPr>
          <a:lstStyle/>
          <a:p>
            <a:pPr algn="l" eaLnBrk="0" hangingPunct="0">
              <a:lnSpc>
                <a:spcPct val="110000"/>
              </a:lnSpc>
              <a:spcBef>
                <a:spcPts val="200"/>
              </a:spcBef>
              <a:buClr>
                <a:schemeClr val="tx1"/>
              </a:buClr>
              <a:buSzPct val="80000"/>
              <a:buNone/>
            </a:pPr>
            <a:r>
              <a:rPr lang="en-US" sz="1400" b="0" baseline="30000" dirty="0">
                <a:solidFill>
                  <a:srgbClr val="000000"/>
                </a:solidFill>
                <a:sym typeface="Wingdings" pitchFamily="2" charset="2"/>
              </a:rPr>
              <a:t>(4)</a:t>
            </a:r>
            <a:endParaRPr lang="en-US" sz="1400" b="0" u="sng" dirty="0">
              <a:solidFill>
                <a:srgbClr val="000000"/>
              </a:solidFill>
            </a:endParaRPr>
          </a:p>
        </p:txBody>
      </p:sp>
    </p:spTree>
    <p:custDataLst>
      <p:tags r:id="rId2"/>
    </p:custDataLst>
    <p:extLst>
      <p:ext uri="{BB962C8B-B14F-4D97-AF65-F5344CB8AC3E}">
        <p14:creationId xmlns:p14="http://schemas.microsoft.com/office/powerpoint/2010/main" val="18083129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custDataLst>
              <p:tags r:id="rId2"/>
            </p:custDataLst>
          </p:nvPr>
        </p:nvSpPr>
        <p:spPr>
          <a:xfrm>
            <a:off x="473076" y="255632"/>
            <a:ext cx="6581376" cy="698412"/>
          </a:xfrm>
        </p:spPr>
        <p:txBody>
          <a:bodyPr/>
          <a:lstStyle/>
          <a:p>
            <a:r>
              <a:rPr lang="en-US" dirty="0" smtClean="0"/>
              <a:t>Gray is the Leading Beneficiary of </a:t>
            </a:r>
            <a:br>
              <a:rPr lang="en-US" dirty="0" smtClean="0"/>
            </a:br>
            <a:r>
              <a:rPr lang="en-US" dirty="0" smtClean="0"/>
              <a:t>Political Revenue with Large Upside</a:t>
            </a:r>
          </a:p>
        </p:txBody>
      </p:sp>
      <p:sp>
        <p:nvSpPr>
          <p:cNvPr id="17411" name="Text Box 3" hidden="1"/>
          <p:cNvSpPr txBox="1">
            <a:spLocks noChangeArrowheads="1"/>
          </p:cNvSpPr>
          <p:nvPr>
            <p:custDataLst>
              <p:tags r:id="rId3"/>
            </p:custDataLst>
          </p:nvPr>
        </p:nvSpPr>
        <p:spPr bwMode="auto">
          <a:xfrm>
            <a:off x="4445000" y="6400800"/>
            <a:ext cx="2540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50800" rIns="0" bIns="50800">
            <a:spAutoFit/>
          </a:bodyPr>
          <a:lstStyle>
            <a:lvl1pPr defTabSz="820738" eaLnBrk="0" hangingPunct="0">
              <a:defRPr sz="1600" b="1">
                <a:solidFill>
                  <a:schemeClr val="bg1"/>
                </a:solidFill>
                <a:latin typeface="Arial" charset="0"/>
              </a:defRPr>
            </a:lvl1pPr>
            <a:lvl2pPr marL="742950" indent="-285750" defTabSz="820738" eaLnBrk="0" hangingPunct="0">
              <a:defRPr sz="1600" b="1">
                <a:solidFill>
                  <a:schemeClr val="bg1"/>
                </a:solidFill>
                <a:latin typeface="Arial" charset="0"/>
              </a:defRPr>
            </a:lvl2pPr>
            <a:lvl3pPr marL="1143000" indent="-228600" defTabSz="820738" eaLnBrk="0" hangingPunct="0">
              <a:defRPr sz="1600" b="1">
                <a:solidFill>
                  <a:schemeClr val="bg1"/>
                </a:solidFill>
                <a:latin typeface="Arial" charset="0"/>
              </a:defRPr>
            </a:lvl3pPr>
            <a:lvl4pPr marL="1600200" indent="-228600" defTabSz="820738" eaLnBrk="0" hangingPunct="0">
              <a:defRPr sz="1600" b="1">
                <a:solidFill>
                  <a:schemeClr val="bg1"/>
                </a:solidFill>
                <a:latin typeface="Arial" charset="0"/>
              </a:defRPr>
            </a:lvl4pPr>
            <a:lvl5pPr marL="2057400" indent="-228600" defTabSz="820738" eaLnBrk="0" hangingPunct="0">
              <a:defRPr sz="1600" b="1">
                <a:solidFill>
                  <a:schemeClr val="bg1"/>
                </a:solidFill>
                <a:latin typeface="Arial" charset="0"/>
              </a:defRPr>
            </a:lvl5pPr>
            <a:lvl6pPr marL="2514600" indent="-228600" algn="ctr" defTabSz="820738" eaLnBrk="0" fontAlgn="base" hangingPunct="0">
              <a:spcBef>
                <a:spcPct val="0"/>
              </a:spcBef>
              <a:spcAft>
                <a:spcPct val="0"/>
              </a:spcAft>
              <a:buChar char="•"/>
              <a:defRPr sz="1600" b="1">
                <a:solidFill>
                  <a:schemeClr val="bg1"/>
                </a:solidFill>
                <a:latin typeface="Arial" charset="0"/>
              </a:defRPr>
            </a:lvl6pPr>
            <a:lvl7pPr marL="2971800" indent="-228600" algn="ctr" defTabSz="820738" eaLnBrk="0" fontAlgn="base" hangingPunct="0">
              <a:spcBef>
                <a:spcPct val="0"/>
              </a:spcBef>
              <a:spcAft>
                <a:spcPct val="0"/>
              </a:spcAft>
              <a:buChar char="•"/>
              <a:defRPr sz="1600" b="1">
                <a:solidFill>
                  <a:schemeClr val="bg1"/>
                </a:solidFill>
                <a:latin typeface="Arial" charset="0"/>
              </a:defRPr>
            </a:lvl7pPr>
            <a:lvl8pPr marL="3429000" indent="-228600" algn="ctr" defTabSz="820738" eaLnBrk="0" fontAlgn="base" hangingPunct="0">
              <a:spcBef>
                <a:spcPct val="0"/>
              </a:spcBef>
              <a:spcAft>
                <a:spcPct val="0"/>
              </a:spcAft>
              <a:buChar char="•"/>
              <a:defRPr sz="1600" b="1">
                <a:solidFill>
                  <a:schemeClr val="bg1"/>
                </a:solidFill>
                <a:latin typeface="Arial" charset="0"/>
              </a:defRPr>
            </a:lvl8pPr>
            <a:lvl9pPr marL="3886200" indent="-228600" algn="ctr" defTabSz="820738" eaLnBrk="0" fontAlgn="base" hangingPunct="0">
              <a:spcBef>
                <a:spcPct val="0"/>
              </a:spcBef>
              <a:spcAft>
                <a:spcPct val="0"/>
              </a:spcAft>
              <a:buChar char="•"/>
              <a:defRPr sz="1600" b="1">
                <a:solidFill>
                  <a:schemeClr val="bg1"/>
                </a:solidFill>
                <a:latin typeface="Arial" charset="0"/>
              </a:defRPr>
            </a:lvl9pPr>
          </a:lstStyle>
          <a:p>
            <a:pPr>
              <a:buFontTx/>
              <a:buNone/>
            </a:pPr>
            <a:r>
              <a:rPr lang="en-US" sz="1000" dirty="0">
                <a:solidFill>
                  <a:srgbClr val="000000"/>
                </a:solidFill>
              </a:rPr>
              <a:t>15</a:t>
            </a:r>
          </a:p>
        </p:txBody>
      </p:sp>
      <p:sp>
        <p:nvSpPr>
          <p:cNvPr id="17412" name="Rectangle 4"/>
          <p:cNvSpPr>
            <a:spLocks noGrp="1" noChangeArrowheads="1"/>
          </p:cNvSpPr>
          <p:nvPr>
            <p:ph type="body" idx="4294967295"/>
            <p:custDataLst>
              <p:tags r:id="rId4"/>
            </p:custDataLst>
          </p:nvPr>
        </p:nvSpPr>
        <p:spPr>
          <a:xfrm>
            <a:off x="242164" y="1646028"/>
            <a:ext cx="4411384" cy="2345017"/>
          </a:xfrm>
          <a:noFill/>
        </p:spPr>
        <p:txBody>
          <a:bodyPr wrap="square">
            <a:spAutoFit/>
          </a:bodyPr>
          <a:lstStyle/>
          <a:p>
            <a:pPr marL="342900" indent="-280988">
              <a:lnSpc>
                <a:spcPct val="100000"/>
              </a:lnSpc>
              <a:spcBef>
                <a:spcPts val="0"/>
              </a:spcBef>
              <a:spcAft>
                <a:spcPts val="300"/>
              </a:spcAft>
            </a:pPr>
            <a:r>
              <a:rPr lang="en-US" sz="1100" dirty="0" smtClean="0"/>
              <a:t>$86 Million in 2012 – New Record</a:t>
            </a:r>
          </a:p>
          <a:p>
            <a:pPr marL="342900" indent="-280988">
              <a:lnSpc>
                <a:spcPct val="100000"/>
              </a:lnSpc>
              <a:spcBef>
                <a:spcPts val="0"/>
              </a:spcBef>
              <a:spcAft>
                <a:spcPts val="300"/>
              </a:spcAft>
            </a:pPr>
            <a:r>
              <a:rPr lang="en-US" sz="1100" dirty="0" smtClean="0"/>
              <a:t>2011 Odd Year Record $13.5 million</a:t>
            </a:r>
          </a:p>
          <a:p>
            <a:pPr marL="342900" indent="-280988">
              <a:lnSpc>
                <a:spcPct val="100000"/>
              </a:lnSpc>
              <a:spcBef>
                <a:spcPts val="0"/>
              </a:spcBef>
              <a:spcAft>
                <a:spcPts val="300"/>
              </a:spcAft>
            </a:pPr>
            <a:r>
              <a:rPr lang="en-US" sz="1100" dirty="0" smtClean="0"/>
              <a:t>Gray operates in key battleground states</a:t>
            </a:r>
          </a:p>
          <a:p>
            <a:pPr marL="576263" lvl="1" indent="-171450">
              <a:spcBef>
                <a:spcPts val="0"/>
              </a:spcBef>
              <a:spcAft>
                <a:spcPts val="300"/>
              </a:spcAft>
              <a:buFont typeface="Wingdings" pitchFamily="2" charset="2"/>
              <a:buChar char="§"/>
            </a:pPr>
            <a:r>
              <a:rPr lang="en-US" sz="1100" dirty="0" smtClean="0"/>
              <a:t>#1 stations can capture over 50% of the political budget for a market</a:t>
            </a:r>
          </a:p>
          <a:p>
            <a:pPr marL="342900" indent="-280988">
              <a:lnSpc>
                <a:spcPct val="100000"/>
              </a:lnSpc>
              <a:spcBef>
                <a:spcPts val="0"/>
              </a:spcBef>
              <a:spcAft>
                <a:spcPts val="300"/>
              </a:spcAft>
            </a:pPr>
            <a:r>
              <a:rPr lang="en-US" sz="1100" dirty="0" smtClean="0"/>
              <a:t>Supreme Court decision to remove limits on corporate and union spending on political campaigns helps drive political revenue for Gray</a:t>
            </a:r>
          </a:p>
          <a:p>
            <a:pPr marL="342900" indent="-280988">
              <a:lnSpc>
                <a:spcPct val="100000"/>
              </a:lnSpc>
              <a:spcBef>
                <a:spcPts val="0"/>
              </a:spcBef>
              <a:spcAft>
                <a:spcPts val="300"/>
              </a:spcAft>
            </a:pPr>
            <a:r>
              <a:rPr lang="en-US" sz="1100" dirty="0" smtClean="0"/>
              <a:t>Revenue from issue-based political advertising expected to further drive growth</a:t>
            </a:r>
          </a:p>
          <a:p>
            <a:pPr marL="342900" indent="-280988">
              <a:lnSpc>
                <a:spcPct val="100000"/>
              </a:lnSpc>
              <a:spcBef>
                <a:spcPts val="0"/>
              </a:spcBef>
              <a:spcAft>
                <a:spcPts val="300"/>
              </a:spcAft>
            </a:pPr>
            <a:r>
              <a:rPr lang="en-US" sz="1100" dirty="0" smtClean="0"/>
              <a:t>Local news is a key medium for political advertisers to connect with potential voters</a:t>
            </a:r>
          </a:p>
        </p:txBody>
      </p:sp>
      <p:sp>
        <p:nvSpPr>
          <p:cNvPr id="17413" name="Rectangle 5"/>
          <p:cNvSpPr>
            <a:spLocks noChangeArrowheads="1"/>
          </p:cNvSpPr>
          <p:nvPr>
            <p:custDataLst>
              <p:tags r:id="rId5"/>
            </p:custDataLst>
          </p:nvPr>
        </p:nvSpPr>
        <p:spPr bwMode="gray">
          <a:xfrm>
            <a:off x="4774222" y="1267125"/>
            <a:ext cx="4076578" cy="365125"/>
          </a:xfrm>
          <a:prstGeom prst="rect">
            <a:avLst/>
          </a:prstGeom>
          <a:solidFill>
            <a:schemeClr val="accent1"/>
          </a:solidFill>
          <a:ln>
            <a:noFill/>
          </a:ln>
          <a:effectLst/>
          <a:extLst>
            <a:ext uri="{91240B29-F687-4F45-9708-019B960494DF}">
              <a14:hiddenLine xmlns:a14="http://schemas.microsoft.com/office/drawing/2010/main" w="127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nchorCtr="1"/>
          <a:lstStyle/>
          <a:p>
            <a:pPr>
              <a:buFontTx/>
              <a:buNone/>
            </a:pPr>
            <a:r>
              <a:rPr lang="en-US" sz="1400" dirty="0" smtClean="0"/>
              <a:t>2012 </a:t>
            </a:r>
            <a:r>
              <a:rPr lang="en-US" sz="1400" dirty="0"/>
              <a:t>Political as % of </a:t>
            </a:r>
            <a:r>
              <a:rPr lang="en-US" sz="1400" dirty="0" smtClean="0"/>
              <a:t>Total Net Revenue</a:t>
            </a:r>
            <a:endParaRPr lang="en-US" sz="1400" dirty="0"/>
          </a:p>
        </p:txBody>
      </p:sp>
      <p:sp>
        <p:nvSpPr>
          <p:cNvPr id="17414" name="Rectangle 6"/>
          <p:cNvSpPr>
            <a:spLocks noChangeArrowheads="1"/>
          </p:cNvSpPr>
          <p:nvPr>
            <p:custDataLst>
              <p:tags r:id="rId6"/>
            </p:custDataLst>
          </p:nvPr>
        </p:nvSpPr>
        <p:spPr bwMode="gray">
          <a:xfrm>
            <a:off x="242164" y="1267125"/>
            <a:ext cx="4411384" cy="365125"/>
          </a:xfrm>
          <a:prstGeom prst="rect">
            <a:avLst/>
          </a:prstGeom>
          <a:solidFill>
            <a:schemeClr val="accent1"/>
          </a:solidFill>
          <a:ln>
            <a:noFill/>
          </a:ln>
          <a:effectLst/>
          <a:extLst>
            <a:ext uri="{91240B29-F687-4F45-9708-019B960494DF}">
              <a14:hiddenLine xmlns:a14="http://schemas.microsoft.com/office/drawing/2010/main" w="127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nchorCtr="1"/>
          <a:lstStyle/>
          <a:p>
            <a:pPr>
              <a:buFontTx/>
              <a:buNone/>
            </a:pPr>
            <a:r>
              <a:rPr lang="en-US" sz="1400" dirty="0"/>
              <a:t>Gray TV Political Commentary</a:t>
            </a:r>
          </a:p>
        </p:txBody>
      </p:sp>
      <p:sp>
        <p:nvSpPr>
          <p:cNvPr id="17415" name="Rectangle 7"/>
          <p:cNvSpPr>
            <a:spLocks noChangeArrowheads="1"/>
          </p:cNvSpPr>
          <p:nvPr>
            <p:custDataLst>
              <p:tags r:id="rId7"/>
            </p:custDataLst>
          </p:nvPr>
        </p:nvSpPr>
        <p:spPr bwMode="gray">
          <a:xfrm>
            <a:off x="242164" y="4026000"/>
            <a:ext cx="4411384" cy="378693"/>
          </a:xfrm>
          <a:prstGeom prst="rect">
            <a:avLst/>
          </a:prstGeom>
          <a:solidFill>
            <a:schemeClr val="accent1"/>
          </a:solidFill>
          <a:ln>
            <a:noFill/>
          </a:ln>
          <a:effectLst/>
          <a:extLst>
            <a:ext uri="{91240B29-F687-4F45-9708-019B960494DF}">
              <a14:hiddenLine xmlns:a14="http://schemas.microsoft.com/office/drawing/2010/main" w="127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nchorCtr="1"/>
          <a:lstStyle/>
          <a:p>
            <a:pPr>
              <a:buFontTx/>
              <a:buNone/>
            </a:pPr>
            <a:r>
              <a:rPr lang="en-US" sz="1400" dirty="0"/>
              <a:t>Gray TV Political Revenue</a:t>
            </a:r>
          </a:p>
        </p:txBody>
      </p:sp>
      <p:grpSp>
        <p:nvGrpSpPr>
          <p:cNvPr id="17416" name="Group 8"/>
          <p:cNvGrpSpPr>
            <a:grpSpLocks/>
          </p:cNvGrpSpPr>
          <p:nvPr>
            <p:custDataLst>
              <p:tags r:id="rId8"/>
            </p:custDataLst>
          </p:nvPr>
        </p:nvGrpSpPr>
        <p:grpSpPr bwMode="auto">
          <a:xfrm>
            <a:off x="5476875" y="4449863"/>
            <a:ext cx="2909888" cy="1822450"/>
            <a:chOff x="318" y="2234"/>
            <a:chExt cx="2361" cy="1479"/>
          </a:xfrm>
        </p:grpSpPr>
        <p:sp>
          <p:nvSpPr>
            <p:cNvPr id="17421" name="Freeform 9"/>
            <p:cNvSpPr>
              <a:spLocks noChangeAspect="1"/>
            </p:cNvSpPr>
            <p:nvPr>
              <p:custDataLst>
                <p:tags r:id="rId14"/>
              </p:custDataLst>
            </p:nvPr>
          </p:nvSpPr>
          <p:spPr bwMode="gray">
            <a:xfrm>
              <a:off x="351" y="2371"/>
              <a:ext cx="365" cy="307"/>
            </a:xfrm>
            <a:custGeom>
              <a:avLst/>
              <a:gdLst>
                <a:gd name="T0" fmla="*/ 0 w 1646"/>
                <a:gd name="T1" fmla="*/ 0 h 1384"/>
                <a:gd name="T2" fmla="*/ 0 w 1646"/>
                <a:gd name="T3" fmla="*/ 0 h 1384"/>
                <a:gd name="T4" fmla="*/ 0 w 1646"/>
                <a:gd name="T5" fmla="*/ 0 h 1384"/>
                <a:gd name="T6" fmla="*/ 0 w 1646"/>
                <a:gd name="T7" fmla="*/ 0 h 1384"/>
                <a:gd name="T8" fmla="*/ 0 w 1646"/>
                <a:gd name="T9" fmla="*/ 0 h 1384"/>
                <a:gd name="T10" fmla="*/ 0 w 1646"/>
                <a:gd name="T11" fmla="*/ 0 h 1384"/>
                <a:gd name="T12" fmla="*/ 0 w 1646"/>
                <a:gd name="T13" fmla="*/ 0 h 1384"/>
                <a:gd name="T14" fmla="*/ 0 w 1646"/>
                <a:gd name="T15" fmla="*/ 0 h 1384"/>
                <a:gd name="T16" fmla="*/ 0 w 1646"/>
                <a:gd name="T17" fmla="*/ 0 h 1384"/>
                <a:gd name="T18" fmla="*/ 0 w 1646"/>
                <a:gd name="T19" fmla="*/ 0 h 1384"/>
                <a:gd name="T20" fmla="*/ 0 w 1646"/>
                <a:gd name="T21" fmla="*/ 0 h 1384"/>
                <a:gd name="T22" fmla="*/ 0 w 1646"/>
                <a:gd name="T23" fmla="*/ 0 h 1384"/>
                <a:gd name="T24" fmla="*/ 0 w 1646"/>
                <a:gd name="T25" fmla="*/ 0 h 1384"/>
                <a:gd name="T26" fmla="*/ 0 w 1646"/>
                <a:gd name="T27" fmla="*/ 0 h 1384"/>
                <a:gd name="T28" fmla="*/ 0 w 1646"/>
                <a:gd name="T29" fmla="*/ 0 h 1384"/>
                <a:gd name="T30" fmla="*/ 0 w 1646"/>
                <a:gd name="T31" fmla="*/ 0 h 1384"/>
                <a:gd name="T32" fmla="*/ 0 w 1646"/>
                <a:gd name="T33" fmla="*/ 0 h 1384"/>
                <a:gd name="T34" fmla="*/ 0 w 1646"/>
                <a:gd name="T35" fmla="*/ 0 h 1384"/>
                <a:gd name="T36" fmla="*/ 0 w 1646"/>
                <a:gd name="T37" fmla="*/ 0 h 1384"/>
                <a:gd name="T38" fmla="*/ 0 w 1646"/>
                <a:gd name="T39" fmla="*/ 0 h 1384"/>
                <a:gd name="T40" fmla="*/ 0 w 1646"/>
                <a:gd name="T41" fmla="*/ 0 h 1384"/>
                <a:gd name="T42" fmla="*/ 0 w 1646"/>
                <a:gd name="T43" fmla="*/ 0 h 1384"/>
                <a:gd name="T44" fmla="*/ 0 w 1646"/>
                <a:gd name="T45" fmla="*/ 0 h 1384"/>
                <a:gd name="T46" fmla="*/ 0 w 1646"/>
                <a:gd name="T47" fmla="*/ 0 h 1384"/>
                <a:gd name="T48" fmla="*/ 0 w 1646"/>
                <a:gd name="T49" fmla="*/ 0 h 1384"/>
                <a:gd name="T50" fmla="*/ 0 w 1646"/>
                <a:gd name="T51" fmla="*/ 0 h 1384"/>
                <a:gd name="T52" fmla="*/ 0 w 1646"/>
                <a:gd name="T53" fmla="*/ 0 h 1384"/>
                <a:gd name="T54" fmla="*/ 0 w 1646"/>
                <a:gd name="T55" fmla="*/ 0 h 1384"/>
                <a:gd name="T56" fmla="*/ 0 w 1646"/>
                <a:gd name="T57" fmla="*/ 0 h 1384"/>
                <a:gd name="T58" fmla="*/ 0 w 1646"/>
                <a:gd name="T59" fmla="*/ 0 h 1384"/>
                <a:gd name="T60" fmla="*/ 0 w 1646"/>
                <a:gd name="T61" fmla="*/ 0 h 1384"/>
                <a:gd name="T62" fmla="*/ 0 w 1646"/>
                <a:gd name="T63" fmla="*/ 0 h 1384"/>
                <a:gd name="T64" fmla="*/ 0 w 1646"/>
                <a:gd name="T65" fmla="*/ 0 h 1384"/>
                <a:gd name="T66" fmla="*/ 0 w 1646"/>
                <a:gd name="T67" fmla="*/ 0 h 1384"/>
                <a:gd name="T68" fmla="*/ 0 w 1646"/>
                <a:gd name="T69" fmla="*/ 0 h 1384"/>
                <a:gd name="T70" fmla="*/ 0 w 1646"/>
                <a:gd name="T71" fmla="*/ 0 h 1384"/>
                <a:gd name="T72" fmla="*/ 0 w 1646"/>
                <a:gd name="T73" fmla="*/ 0 h 1384"/>
                <a:gd name="T74" fmla="*/ 0 w 1646"/>
                <a:gd name="T75" fmla="*/ 0 h 1384"/>
                <a:gd name="T76" fmla="*/ 0 w 1646"/>
                <a:gd name="T77" fmla="*/ 0 h 1384"/>
                <a:gd name="T78" fmla="*/ 0 w 1646"/>
                <a:gd name="T79" fmla="*/ 0 h 1384"/>
                <a:gd name="T80" fmla="*/ 0 w 1646"/>
                <a:gd name="T81" fmla="*/ 0 h 1384"/>
                <a:gd name="T82" fmla="*/ 0 w 1646"/>
                <a:gd name="T83" fmla="*/ 0 h 1384"/>
                <a:gd name="T84" fmla="*/ 0 w 1646"/>
                <a:gd name="T85" fmla="*/ 0 h 1384"/>
                <a:gd name="T86" fmla="*/ 0 w 1646"/>
                <a:gd name="T87" fmla="*/ 0 h 1384"/>
                <a:gd name="T88" fmla="*/ 0 w 1646"/>
                <a:gd name="T89" fmla="*/ 0 h 1384"/>
                <a:gd name="T90" fmla="*/ 0 w 1646"/>
                <a:gd name="T91" fmla="*/ 0 h 1384"/>
                <a:gd name="T92" fmla="*/ 0 w 1646"/>
                <a:gd name="T93" fmla="*/ 0 h 1384"/>
                <a:gd name="T94" fmla="*/ 0 w 1646"/>
                <a:gd name="T95" fmla="*/ 0 h 1384"/>
                <a:gd name="T96" fmla="*/ 0 w 1646"/>
                <a:gd name="T97" fmla="*/ 0 h 1384"/>
                <a:gd name="T98" fmla="*/ 0 w 1646"/>
                <a:gd name="T99" fmla="*/ 0 h 1384"/>
                <a:gd name="T100" fmla="*/ 0 w 1646"/>
                <a:gd name="T101" fmla="*/ 0 h 1384"/>
                <a:gd name="T102" fmla="*/ 0 w 1646"/>
                <a:gd name="T103" fmla="*/ 0 h 1384"/>
                <a:gd name="T104" fmla="*/ 0 w 1646"/>
                <a:gd name="T105" fmla="*/ 0 h 1384"/>
                <a:gd name="T106" fmla="*/ 0 w 1646"/>
                <a:gd name="T107" fmla="*/ 0 h 1384"/>
                <a:gd name="T108" fmla="*/ 0 w 1646"/>
                <a:gd name="T109" fmla="*/ 0 h 1384"/>
                <a:gd name="T110" fmla="*/ 0 w 1646"/>
                <a:gd name="T111" fmla="*/ 0 h 1384"/>
                <a:gd name="T112" fmla="*/ 0 w 1646"/>
                <a:gd name="T113" fmla="*/ 0 h 1384"/>
                <a:gd name="T114" fmla="*/ 0 w 1646"/>
                <a:gd name="T115" fmla="*/ 0 h 1384"/>
                <a:gd name="T116" fmla="*/ 0 w 1646"/>
                <a:gd name="T117" fmla="*/ 0 h 1384"/>
                <a:gd name="T118" fmla="*/ 0 w 1646"/>
                <a:gd name="T119" fmla="*/ 0 h 1384"/>
                <a:gd name="T120" fmla="*/ 0 w 1646"/>
                <a:gd name="T121" fmla="*/ 0 h 13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646" h="1384">
                  <a:moveTo>
                    <a:pt x="1593" y="404"/>
                  </a:moveTo>
                  <a:lnTo>
                    <a:pt x="1594" y="415"/>
                  </a:lnTo>
                  <a:lnTo>
                    <a:pt x="1597" y="423"/>
                  </a:lnTo>
                  <a:lnTo>
                    <a:pt x="1604" y="432"/>
                  </a:lnTo>
                  <a:lnTo>
                    <a:pt x="1615" y="443"/>
                  </a:lnTo>
                  <a:lnTo>
                    <a:pt x="1632" y="460"/>
                  </a:lnTo>
                  <a:lnTo>
                    <a:pt x="1637" y="466"/>
                  </a:lnTo>
                  <a:lnTo>
                    <a:pt x="1638" y="471"/>
                  </a:lnTo>
                  <a:lnTo>
                    <a:pt x="1640" y="484"/>
                  </a:lnTo>
                  <a:lnTo>
                    <a:pt x="1643" y="503"/>
                  </a:lnTo>
                  <a:lnTo>
                    <a:pt x="1646" y="509"/>
                  </a:lnTo>
                  <a:lnTo>
                    <a:pt x="1641" y="512"/>
                  </a:lnTo>
                  <a:lnTo>
                    <a:pt x="1634" y="519"/>
                  </a:lnTo>
                  <a:lnTo>
                    <a:pt x="1625" y="531"/>
                  </a:lnTo>
                  <a:lnTo>
                    <a:pt x="1622" y="537"/>
                  </a:lnTo>
                  <a:lnTo>
                    <a:pt x="1619" y="543"/>
                  </a:lnTo>
                  <a:lnTo>
                    <a:pt x="1613" y="547"/>
                  </a:lnTo>
                  <a:lnTo>
                    <a:pt x="1601" y="567"/>
                  </a:lnTo>
                  <a:lnTo>
                    <a:pt x="1594" y="573"/>
                  </a:lnTo>
                  <a:lnTo>
                    <a:pt x="1546" y="645"/>
                  </a:lnTo>
                  <a:lnTo>
                    <a:pt x="1526" y="682"/>
                  </a:lnTo>
                  <a:lnTo>
                    <a:pt x="1513" y="698"/>
                  </a:lnTo>
                  <a:lnTo>
                    <a:pt x="1499" y="699"/>
                  </a:lnTo>
                  <a:lnTo>
                    <a:pt x="1482" y="714"/>
                  </a:lnTo>
                  <a:lnTo>
                    <a:pt x="1463" y="745"/>
                  </a:lnTo>
                  <a:lnTo>
                    <a:pt x="1448" y="757"/>
                  </a:lnTo>
                  <a:lnTo>
                    <a:pt x="1438" y="776"/>
                  </a:lnTo>
                  <a:lnTo>
                    <a:pt x="1439" y="784"/>
                  </a:lnTo>
                  <a:lnTo>
                    <a:pt x="1445" y="793"/>
                  </a:lnTo>
                  <a:lnTo>
                    <a:pt x="1438" y="800"/>
                  </a:lnTo>
                  <a:lnTo>
                    <a:pt x="1435" y="807"/>
                  </a:lnTo>
                  <a:lnTo>
                    <a:pt x="1442" y="817"/>
                  </a:lnTo>
                  <a:lnTo>
                    <a:pt x="1457" y="820"/>
                  </a:lnTo>
                  <a:lnTo>
                    <a:pt x="1464" y="826"/>
                  </a:lnTo>
                  <a:lnTo>
                    <a:pt x="1473" y="840"/>
                  </a:lnTo>
                  <a:lnTo>
                    <a:pt x="1484" y="847"/>
                  </a:lnTo>
                  <a:lnTo>
                    <a:pt x="1478" y="859"/>
                  </a:lnTo>
                  <a:lnTo>
                    <a:pt x="1467" y="865"/>
                  </a:lnTo>
                  <a:lnTo>
                    <a:pt x="1469" y="876"/>
                  </a:lnTo>
                  <a:lnTo>
                    <a:pt x="1469" y="887"/>
                  </a:lnTo>
                  <a:lnTo>
                    <a:pt x="1454" y="909"/>
                  </a:lnTo>
                  <a:lnTo>
                    <a:pt x="1441" y="927"/>
                  </a:lnTo>
                  <a:lnTo>
                    <a:pt x="1433" y="965"/>
                  </a:lnTo>
                  <a:lnTo>
                    <a:pt x="1393" y="1139"/>
                  </a:lnTo>
                  <a:lnTo>
                    <a:pt x="1339" y="1384"/>
                  </a:lnTo>
                  <a:lnTo>
                    <a:pt x="1063" y="1316"/>
                  </a:lnTo>
                  <a:lnTo>
                    <a:pt x="788" y="1247"/>
                  </a:lnTo>
                  <a:lnTo>
                    <a:pt x="403" y="1136"/>
                  </a:lnTo>
                  <a:lnTo>
                    <a:pt x="17" y="1021"/>
                  </a:lnTo>
                  <a:lnTo>
                    <a:pt x="6" y="1004"/>
                  </a:lnTo>
                  <a:lnTo>
                    <a:pt x="2" y="995"/>
                  </a:lnTo>
                  <a:lnTo>
                    <a:pt x="0" y="987"/>
                  </a:lnTo>
                  <a:lnTo>
                    <a:pt x="2" y="980"/>
                  </a:lnTo>
                  <a:lnTo>
                    <a:pt x="2" y="971"/>
                  </a:lnTo>
                  <a:lnTo>
                    <a:pt x="5" y="962"/>
                  </a:lnTo>
                  <a:lnTo>
                    <a:pt x="2" y="946"/>
                  </a:lnTo>
                  <a:lnTo>
                    <a:pt x="2" y="928"/>
                  </a:lnTo>
                  <a:lnTo>
                    <a:pt x="8" y="919"/>
                  </a:lnTo>
                  <a:lnTo>
                    <a:pt x="17" y="887"/>
                  </a:lnTo>
                  <a:lnTo>
                    <a:pt x="27" y="876"/>
                  </a:lnTo>
                  <a:lnTo>
                    <a:pt x="34" y="857"/>
                  </a:lnTo>
                  <a:lnTo>
                    <a:pt x="30" y="828"/>
                  </a:lnTo>
                  <a:lnTo>
                    <a:pt x="24" y="820"/>
                  </a:lnTo>
                  <a:lnTo>
                    <a:pt x="23" y="797"/>
                  </a:lnTo>
                  <a:lnTo>
                    <a:pt x="29" y="787"/>
                  </a:lnTo>
                  <a:lnTo>
                    <a:pt x="49" y="769"/>
                  </a:lnTo>
                  <a:lnTo>
                    <a:pt x="74" y="726"/>
                  </a:lnTo>
                  <a:lnTo>
                    <a:pt x="92" y="701"/>
                  </a:lnTo>
                  <a:lnTo>
                    <a:pt x="90" y="690"/>
                  </a:lnTo>
                  <a:lnTo>
                    <a:pt x="95" y="683"/>
                  </a:lnTo>
                  <a:lnTo>
                    <a:pt x="104" y="683"/>
                  </a:lnTo>
                  <a:lnTo>
                    <a:pt x="114" y="670"/>
                  </a:lnTo>
                  <a:lnTo>
                    <a:pt x="129" y="654"/>
                  </a:lnTo>
                  <a:lnTo>
                    <a:pt x="146" y="630"/>
                  </a:lnTo>
                  <a:lnTo>
                    <a:pt x="161" y="600"/>
                  </a:lnTo>
                  <a:lnTo>
                    <a:pt x="179" y="567"/>
                  </a:lnTo>
                  <a:lnTo>
                    <a:pt x="201" y="518"/>
                  </a:lnTo>
                  <a:lnTo>
                    <a:pt x="222" y="468"/>
                  </a:lnTo>
                  <a:lnTo>
                    <a:pt x="259" y="386"/>
                  </a:lnTo>
                  <a:lnTo>
                    <a:pt x="268" y="360"/>
                  </a:lnTo>
                  <a:lnTo>
                    <a:pt x="268" y="348"/>
                  </a:lnTo>
                  <a:lnTo>
                    <a:pt x="274" y="338"/>
                  </a:lnTo>
                  <a:lnTo>
                    <a:pt x="281" y="327"/>
                  </a:lnTo>
                  <a:lnTo>
                    <a:pt x="294" y="304"/>
                  </a:lnTo>
                  <a:lnTo>
                    <a:pt x="301" y="285"/>
                  </a:lnTo>
                  <a:lnTo>
                    <a:pt x="306" y="279"/>
                  </a:lnTo>
                  <a:lnTo>
                    <a:pt x="315" y="260"/>
                  </a:lnTo>
                  <a:lnTo>
                    <a:pt x="330" y="221"/>
                  </a:lnTo>
                  <a:lnTo>
                    <a:pt x="328" y="215"/>
                  </a:lnTo>
                  <a:lnTo>
                    <a:pt x="339" y="189"/>
                  </a:lnTo>
                  <a:lnTo>
                    <a:pt x="346" y="172"/>
                  </a:lnTo>
                  <a:lnTo>
                    <a:pt x="351" y="162"/>
                  </a:lnTo>
                  <a:lnTo>
                    <a:pt x="360" y="142"/>
                  </a:lnTo>
                  <a:lnTo>
                    <a:pt x="363" y="124"/>
                  </a:lnTo>
                  <a:lnTo>
                    <a:pt x="362" y="113"/>
                  </a:lnTo>
                  <a:lnTo>
                    <a:pt x="366" y="109"/>
                  </a:lnTo>
                  <a:lnTo>
                    <a:pt x="371" y="90"/>
                  </a:lnTo>
                  <a:lnTo>
                    <a:pt x="374" y="83"/>
                  </a:lnTo>
                  <a:lnTo>
                    <a:pt x="372" y="77"/>
                  </a:lnTo>
                  <a:lnTo>
                    <a:pt x="372" y="71"/>
                  </a:lnTo>
                  <a:lnTo>
                    <a:pt x="378" y="65"/>
                  </a:lnTo>
                  <a:lnTo>
                    <a:pt x="384" y="65"/>
                  </a:lnTo>
                  <a:lnTo>
                    <a:pt x="387" y="57"/>
                  </a:lnTo>
                  <a:lnTo>
                    <a:pt x="392" y="38"/>
                  </a:lnTo>
                  <a:lnTo>
                    <a:pt x="392" y="25"/>
                  </a:lnTo>
                  <a:lnTo>
                    <a:pt x="389" y="4"/>
                  </a:lnTo>
                  <a:lnTo>
                    <a:pt x="389" y="0"/>
                  </a:lnTo>
                  <a:lnTo>
                    <a:pt x="393" y="0"/>
                  </a:lnTo>
                  <a:lnTo>
                    <a:pt x="400" y="7"/>
                  </a:lnTo>
                  <a:lnTo>
                    <a:pt x="403" y="17"/>
                  </a:lnTo>
                  <a:lnTo>
                    <a:pt x="408" y="19"/>
                  </a:lnTo>
                  <a:lnTo>
                    <a:pt x="415" y="16"/>
                  </a:lnTo>
                  <a:lnTo>
                    <a:pt x="431" y="20"/>
                  </a:lnTo>
                  <a:lnTo>
                    <a:pt x="431" y="28"/>
                  </a:lnTo>
                  <a:lnTo>
                    <a:pt x="439" y="32"/>
                  </a:lnTo>
                  <a:lnTo>
                    <a:pt x="458" y="32"/>
                  </a:lnTo>
                  <a:lnTo>
                    <a:pt x="467" y="29"/>
                  </a:lnTo>
                  <a:lnTo>
                    <a:pt x="480" y="23"/>
                  </a:lnTo>
                  <a:lnTo>
                    <a:pt x="486" y="28"/>
                  </a:lnTo>
                  <a:lnTo>
                    <a:pt x="486" y="34"/>
                  </a:lnTo>
                  <a:lnTo>
                    <a:pt x="489" y="53"/>
                  </a:lnTo>
                  <a:lnTo>
                    <a:pt x="517" y="56"/>
                  </a:lnTo>
                  <a:lnTo>
                    <a:pt x="533" y="62"/>
                  </a:lnTo>
                  <a:lnTo>
                    <a:pt x="550" y="75"/>
                  </a:lnTo>
                  <a:lnTo>
                    <a:pt x="564" y="107"/>
                  </a:lnTo>
                  <a:lnTo>
                    <a:pt x="567" y="149"/>
                  </a:lnTo>
                  <a:lnTo>
                    <a:pt x="557" y="207"/>
                  </a:lnTo>
                  <a:lnTo>
                    <a:pt x="568" y="223"/>
                  </a:lnTo>
                  <a:lnTo>
                    <a:pt x="582" y="226"/>
                  </a:lnTo>
                  <a:lnTo>
                    <a:pt x="592" y="230"/>
                  </a:lnTo>
                  <a:lnTo>
                    <a:pt x="616" y="248"/>
                  </a:lnTo>
                  <a:lnTo>
                    <a:pt x="623" y="255"/>
                  </a:lnTo>
                  <a:lnTo>
                    <a:pt x="635" y="257"/>
                  </a:lnTo>
                  <a:lnTo>
                    <a:pt x="651" y="257"/>
                  </a:lnTo>
                  <a:lnTo>
                    <a:pt x="670" y="254"/>
                  </a:lnTo>
                  <a:lnTo>
                    <a:pt x="694" y="246"/>
                  </a:lnTo>
                  <a:lnTo>
                    <a:pt x="709" y="239"/>
                  </a:lnTo>
                  <a:lnTo>
                    <a:pt x="725" y="239"/>
                  </a:lnTo>
                  <a:lnTo>
                    <a:pt x="734" y="246"/>
                  </a:lnTo>
                  <a:lnTo>
                    <a:pt x="749" y="251"/>
                  </a:lnTo>
                  <a:lnTo>
                    <a:pt x="765" y="248"/>
                  </a:lnTo>
                  <a:lnTo>
                    <a:pt x="775" y="251"/>
                  </a:lnTo>
                  <a:lnTo>
                    <a:pt x="782" y="257"/>
                  </a:lnTo>
                  <a:lnTo>
                    <a:pt x="803" y="265"/>
                  </a:lnTo>
                  <a:lnTo>
                    <a:pt x="819" y="277"/>
                  </a:lnTo>
                  <a:lnTo>
                    <a:pt x="824" y="292"/>
                  </a:lnTo>
                  <a:lnTo>
                    <a:pt x="830" y="295"/>
                  </a:lnTo>
                  <a:lnTo>
                    <a:pt x="845" y="291"/>
                  </a:lnTo>
                  <a:lnTo>
                    <a:pt x="859" y="295"/>
                  </a:lnTo>
                  <a:lnTo>
                    <a:pt x="872" y="298"/>
                  </a:lnTo>
                  <a:lnTo>
                    <a:pt x="890" y="292"/>
                  </a:lnTo>
                  <a:lnTo>
                    <a:pt x="905" y="295"/>
                  </a:lnTo>
                  <a:lnTo>
                    <a:pt x="914" y="295"/>
                  </a:lnTo>
                  <a:lnTo>
                    <a:pt x="917" y="289"/>
                  </a:lnTo>
                  <a:lnTo>
                    <a:pt x="931" y="289"/>
                  </a:lnTo>
                  <a:lnTo>
                    <a:pt x="939" y="292"/>
                  </a:lnTo>
                  <a:lnTo>
                    <a:pt x="942" y="304"/>
                  </a:lnTo>
                  <a:lnTo>
                    <a:pt x="949" y="307"/>
                  </a:lnTo>
                  <a:lnTo>
                    <a:pt x="976" y="308"/>
                  </a:lnTo>
                  <a:lnTo>
                    <a:pt x="999" y="313"/>
                  </a:lnTo>
                  <a:lnTo>
                    <a:pt x="1007" y="307"/>
                  </a:lnTo>
                  <a:lnTo>
                    <a:pt x="1011" y="305"/>
                  </a:lnTo>
                  <a:lnTo>
                    <a:pt x="1019" y="307"/>
                  </a:lnTo>
                  <a:lnTo>
                    <a:pt x="1047" y="300"/>
                  </a:lnTo>
                  <a:lnTo>
                    <a:pt x="1053" y="301"/>
                  </a:lnTo>
                  <a:lnTo>
                    <a:pt x="1063" y="304"/>
                  </a:lnTo>
                  <a:lnTo>
                    <a:pt x="1075" y="301"/>
                  </a:lnTo>
                  <a:lnTo>
                    <a:pt x="1082" y="304"/>
                  </a:lnTo>
                  <a:lnTo>
                    <a:pt x="1092" y="307"/>
                  </a:lnTo>
                  <a:lnTo>
                    <a:pt x="1101" y="304"/>
                  </a:lnTo>
                  <a:lnTo>
                    <a:pt x="1109" y="297"/>
                  </a:lnTo>
                  <a:lnTo>
                    <a:pt x="1115" y="295"/>
                  </a:lnTo>
                  <a:lnTo>
                    <a:pt x="1127" y="301"/>
                  </a:lnTo>
                  <a:lnTo>
                    <a:pt x="1141" y="304"/>
                  </a:lnTo>
                  <a:lnTo>
                    <a:pt x="1169" y="304"/>
                  </a:lnTo>
                  <a:lnTo>
                    <a:pt x="1177" y="310"/>
                  </a:lnTo>
                  <a:lnTo>
                    <a:pt x="1190" y="313"/>
                  </a:lnTo>
                  <a:lnTo>
                    <a:pt x="1203" y="313"/>
                  </a:lnTo>
                  <a:lnTo>
                    <a:pt x="1219" y="310"/>
                  </a:lnTo>
                  <a:lnTo>
                    <a:pt x="1233" y="300"/>
                  </a:lnTo>
                  <a:lnTo>
                    <a:pt x="1588" y="386"/>
                  </a:lnTo>
                  <a:lnTo>
                    <a:pt x="1588" y="388"/>
                  </a:lnTo>
                  <a:lnTo>
                    <a:pt x="1588" y="394"/>
                  </a:lnTo>
                  <a:lnTo>
                    <a:pt x="1593" y="404"/>
                  </a:lnTo>
                </a:path>
              </a:pathLst>
            </a:custGeom>
            <a:solidFill>
              <a:schemeClr val="bg2"/>
            </a:solidFill>
            <a:ln w="9525" cmpd="sng">
              <a:solidFill>
                <a:srgbClr val="969696"/>
              </a:solidFill>
              <a:prstDash val="solid"/>
              <a:round/>
              <a:headEnd/>
              <a:tailEnd/>
            </a:ln>
          </p:spPr>
          <p:txBody>
            <a:bodyPr/>
            <a:lstStyle/>
            <a:p>
              <a:endParaRPr lang="en-US" dirty="0"/>
            </a:p>
          </p:txBody>
        </p:sp>
        <p:sp>
          <p:nvSpPr>
            <p:cNvPr id="17422" name="Freeform 10"/>
            <p:cNvSpPr>
              <a:spLocks noChangeAspect="1"/>
            </p:cNvSpPr>
            <p:nvPr>
              <p:custDataLst>
                <p:tags r:id="rId15"/>
              </p:custDataLst>
            </p:nvPr>
          </p:nvSpPr>
          <p:spPr bwMode="gray">
            <a:xfrm>
              <a:off x="318" y="2597"/>
              <a:ext cx="364" cy="619"/>
            </a:xfrm>
            <a:custGeom>
              <a:avLst/>
              <a:gdLst>
                <a:gd name="T0" fmla="*/ 0 w 1642"/>
                <a:gd name="T1" fmla="*/ 0 h 2789"/>
                <a:gd name="T2" fmla="*/ 0 w 1642"/>
                <a:gd name="T3" fmla="*/ 0 h 2789"/>
                <a:gd name="T4" fmla="*/ 0 w 1642"/>
                <a:gd name="T5" fmla="*/ 0 h 2789"/>
                <a:gd name="T6" fmla="*/ 0 w 1642"/>
                <a:gd name="T7" fmla="*/ 0 h 2789"/>
                <a:gd name="T8" fmla="*/ 0 w 1642"/>
                <a:gd name="T9" fmla="*/ 0 h 2789"/>
                <a:gd name="T10" fmla="*/ 0 w 1642"/>
                <a:gd name="T11" fmla="*/ 0 h 2789"/>
                <a:gd name="T12" fmla="*/ 0 w 1642"/>
                <a:gd name="T13" fmla="*/ 0 h 2789"/>
                <a:gd name="T14" fmla="*/ 0 w 1642"/>
                <a:gd name="T15" fmla="*/ 0 h 2789"/>
                <a:gd name="T16" fmla="*/ 0 w 1642"/>
                <a:gd name="T17" fmla="*/ 0 h 2789"/>
                <a:gd name="T18" fmla="*/ 0 w 1642"/>
                <a:gd name="T19" fmla="*/ 0 h 2789"/>
                <a:gd name="T20" fmla="*/ 0 w 1642"/>
                <a:gd name="T21" fmla="*/ 0 h 2789"/>
                <a:gd name="T22" fmla="*/ 0 w 1642"/>
                <a:gd name="T23" fmla="*/ 0 h 2789"/>
                <a:gd name="T24" fmla="*/ 0 w 1642"/>
                <a:gd name="T25" fmla="*/ 0 h 2789"/>
                <a:gd name="T26" fmla="*/ 0 w 1642"/>
                <a:gd name="T27" fmla="*/ 0 h 2789"/>
                <a:gd name="T28" fmla="*/ 0 w 1642"/>
                <a:gd name="T29" fmla="*/ 0 h 2789"/>
                <a:gd name="T30" fmla="*/ 0 w 1642"/>
                <a:gd name="T31" fmla="*/ 0 h 2789"/>
                <a:gd name="T32" fmla="*/ 0 w 1642"/>
                <a:gd name="T33" fmla="*/ 0 h 2789"/>
                <a:gd name="T34" fmla="*/ 0 w 1642"/>
                <a:gd name="T35" fmla="*/ 0 h 2789"/>
                <a:gd name="T36" fmla="*/ 0 w 1642"/>
                <a:gd name="T37" fmla="*/ 0 h 2789"/>
                <a:gd name="T38" fmla="*/ 0 w 1642"/>
                <a:gd name="T39" fmla="*/ 0 h 2789"/>
                <a:gd name="T40" fmla="*/ 0 w 1642"/>
                <a:gd name="T41" fmla="*/ 0 h 2789"/>
                <a:gd name="T42" fmla="*/ 0 w 1642"/>
                <a:gd name="T43" fmla="*/ 0 h 2789"/>
                <a:gd name="T44" fmla="*/ 0 w 1642"/>
                <a:gd name="T45" fmla="*/ 0 h 2789"/>
                <a:gd name="T46" fmla="*/ 0 w 1642"/>
                <a:gd name="T47" fmla="*/ 0 h 2789"/>
                <a:gd name="T48" fmla="*/ 0 w 1642"/>
                <a:gd name="T49" fmla="*/ 0 h 2789"/>
                <a:gd name="T50" fmla="*/ 0 w 1642"/>
                <a:gd name="T51" fmla="*/ 0 h 2789"/>
                <a:gd name="T52" fmla="*/ 0 w 1642"/>
                <a:gd name="T53" fmla="*/ 0 h 2789"/>
                <a:gd name="T54" fmla="*/ 0 w 1642"/>
                <a:gd name="T55" fmla="*/ 0 h 2789"/>
                <a:gd name="T56" fmla="*/ 0 w 1642"/>
                <a:gd name="T57" fmla="*/ 0 h 2789"/>
                <a:gd name="T58" fmla="*/ 0 w 1642"/>
                <a:gd name="T59" fmla="*/ 0 h 2789"/>
                <a:gd name="T60" fmla="*/ 0 w 1642"/>
                <a:gd name="T61" fmla="*/ 0 h 2789"/>
                <a:gd name="T62" fmla="*/ 0 w 1642"/>
                <a:gd name="T63" fmla="*/ 0 h 2789"/>
                <a:gd name="T64" fmla="*/ 0 w 1642"/>
                <a:gd name="T65" fmla="*/ 0 h 2789"/>
                <a:gd name="T66" fmla="*/ 0 w 1642"/>
                <a:gd name="T67" fmla="*/ 0 h 2789"/>
                <a:gd name="T68" fmla="*/ 0 w 1642"/>
                <a:gd name="T69" fmla="*/ 0 h 2789"/>
                <a:gd name="T70" fmla="*/ 0 w 1642"/>
                <a:gd name="T71" fmla="*/ 0 h 2789"/>
                <a:gd name="T72" fmla="*/ 0 w 1642"/>
                <a:gd name="T73" fmla="*/ 0 h 2789"/>
                <a:gd name="T74" fmla="*/ 0 w 1642"/>
                <a:gd name="T75" fmla="*/ 0 h 2789"/>
                <a:gd name="T76" fmla="*/ 0 w 1642"/>
                <a:gd name="T77" fmla="*/ 0 h 2789"/>
                <a:gd name="T78" fmla="*/ 0 w 1642"/>
                <a:gd name="T79" fmla="*/ 0 h 2789"/>
                <a:gd name="T80" fmla="*/ 0 w 1642"/>
                <a:gd name="T81" fmla="*/ 0 h 2789"/>
                <a:gd name="T82" fmla="*/ 0 w 1642"/>
                <a:gd name="T83" fmla="*/ 0 h 2789"/>
                <a:gd name="T84" fmla="*/ 0 w 1642"/>
                <a:gd name="T85" fmla="*/ 0 h 2789"/>
                <a:gd name="T86" fmla="*/ 0 w 1642"/>
                <a:gd name="T87" fmla="*/ 0 h 2789"/>
                <a:gd name="T88" fmla="*/ 0 w 1642"/>
                <a:gd name="T89" fmla="*/ 0 h 2789"/>
                <a:gd name="T90" fmla="*/ 0 w 1642"/>
                <a:gd name="T91" fmla="*/ 0 h 2789"/>
                <a:gd name="T92" fmla="*/ 0 w 1642"/>
                <a:gd name="T93" fmla="*/ 0 h 2789"/>
                <a:gd name="T94" fmla="*/ 0 w 1642"/>
                <a:gd name="T95" fmla="*/ 0 h 2789"/>
                <a:gd name="T96" fmla="*/ 0 w 1642"/>
                <a:gd name="T97" fmla="*/ 0 h 2789"/>
                <a:gd name="T98" fmla="*/ 0 w 1642"/>
                <a:gd name="T99" fmla="*/ 0 h 2789"/>
                <a:gd name="T100" fmla="*/ 0 w 1642"/>
                <a:gd name="T101" fmla="*/ 0 h 2789"/>
                <a:gd name="T102" fmla="*/ 0 w 1642"/>
                <a:gd name="T103" fmla="*/ 0 h 2789"/>
                <a:gd name="T104" fmla="*/ 0 w 1642"/>
                <a:gd name="T105" fmla="*/ 0 h 2789"/>
                <a:gd name="T106" fmla="*/ 0 w 1642"/>
                <a:gd name="T107" fmla="*/ 0 h 2789"/>
                <a:gd name="T108" fmla="*/ 0 w 1642"/>
                <a:gd name="T109" fmla="*/ 0 h 2789"/>
                <a:gd name="T110" fmla="*/ 0 w 1642"/>
                <a:gd name="T111" fmla="*/ 0 h 2789"/>
                <a:gd name="T112" fmla="*/ 0 w 1642"/>
                <a:gd name="T113" fmla="*/ 0 h 2789"/>
                <a:gd name="T114" fmla="*/ 0 w 1642"/>
                <a:gd name="T115" fmla="*/ 0 h 278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642" h="2789">
                  <a:moveTo>
                    <a:pt x="1579" y="2205"/>
                  </a:moveTo>
                  <a:lnTo>
                    <a:pt x="1576" y="2201"/>
                  </a:lnTo>
                  <a:lnTo>
                    <a:pt x="1573" y="2196"/>
                  </a:lnTo>
                  <a:lnTo>
                    <a:pt x="1155" y="1576"/>
                  </a:lnTo>
                  <a:lnTo>
                    <a:pt x="944" y="1265"/>
                  </a:lnTo>
                  <a:lnTo>
                    <a:pt x="739" y="962"/>
                  </a:lnTo>
                  <a:lnTo>
                    <a:pt x="840" y="593"/>
                  </a:lnTo>
                  <a:lnTo>
                    <a:pt x="938" y="226"/>
                  </a:lnTo>
                  <a:lnTo>
                    <a:pt x="553" y="115"/>
                  </a:lnTo>
                  <a:lnTo>
                    <a:pt x="167" y="0"/>
                  </a:lnTo>
                  <a:lnTo>
                    <a:pt x="159" y="15"/>
                  </a:lnTo>
                  <a:lnTo>
                    <a:pt x="143" y="33"/>
                  </a:lnTo>
                  <a:lnTo>
                    <a:pt x="140" y="46"/>
                  </a:lnTo>
                  <a:lnTo>
                    <a:pt x="149" y="83"/>
                  </a:lnTo>
                  <a:lnTo>
                    <a:pt x="146" y="121"/>
                  </a:lnTo>
                  <a:lnTo>
                    <a:pt x="146" y="129"/>
                  </a:lnTo>
                  <a:lnTo>
                    <a:pt x="147" y="139"/>
                  </a:lnTo>
                  <a:lnTo>
                    <a:pt x="141" y="150"/>
                  </a:lnTo>
                  <a:lnTo>
                    <a:pt x="137" y="159"/>
                  </a:lnTo>
                  <a:lnTo>
                    <a:pt x="133" y="170"/>
                  </a:lnTo>
                  <a:lnTo>
                    <a:pt x="124" y="176"/>
                  </a:lnTo>
                  <a:lnTo>
                    <a:pt x="109" y="197"/>
                  </a:lnTo>
                  <a:lnTo>
                    <a:pt x="103" y="200"/>
                  </a:lnTo>
                  <a:lnTo>
                    <a:pt x="103" y="205"/>
                  </a:lnTo>
                  <a:lnTo>
                    <a:pt x="100" y="220"/>
                  </a:lnTo>
                  <a:lnTo>
                    <a:pt x="97" y="244"/>
                  </a:lnTo>
                  <a:lnTo>
                    <a:pt x="12" y="338"/>
                  </a:lnTo>
                  <a:lnTo>
                    <a:pt x="4" y="350"/>
                  </a:lnTo>
                  <a:lnTo>
                    <a:pt x="1" y="366"/>
                  </a:lnTo>
                  <a:lnTo>
                    <a:pt x="0" y="390"/>
                  </a:lnTo>
                  <a:lnTo>
                    <a:pt x="10" y="421"/>
                  </a:lnTo>
                  <a:lnTo>
                    <a:pt x="26" y="449"/>
                  </a:lnTo>
                  <a:lnTo>
                    <a:pt x="35" y="484"/>
                  </a:lnTo>
                  <a:lnTo>
                    <a:pt x="41" y="505"/>
                  </a:lnTo>
                  <a:lnTo>
                    <a:pt x="49" y="521"/>
                  </a:lnTo>
                  <a:lnTo>
                    <a:pt x="49" y="533"/>
                  </a:lnTo>
                  <a:lnTo>
                    <a:pt x="58" y="563"/>
                  </a:lnTo>
                  <a:lnTo>
                    <a:pt x="56" y="574"/>
                  </a:lnTo>
                  <a:lnTo>
                    <a:pt x="55" y="598"/>
                  </a:lnTo>
                  <a:lnTo>
                    <a:pt x="43" y="626"/>
                  </a:lnTo>
                  <a:lnTo>
                    <a:pt x="26" y="661"/>
                  </a:lnTo>
                  <a:lnTo>
                    <a:pt x="22" y="681"/>
                  </a:lnTo>
                  <a:lnTo>
                    <a:pt x="26" y="703"/>
                  </a:lnTo>
                  <a:lnTo>
                    <a:pt x="16" y="751"/>
                  </a:lnTo>
                  <a:lnTo>
                    <a:pt x="29" y="792"/>
                  </a:lnTo>
                  <a:lnTo>
                    <a:pt x="32" y="806"/>
                  </a:lnTo>
                  <a:lnTo>
                    <a:pt x="41" y="822"/>
                  </a:lnTo>
                  <a:lnTo>
                    <a:pt x="44" y="831"/>
                  </a:lnTo>
                  <a:lnTo>
                    <a:pt x="59" y="874"/>
                  </a:lnTo>
                  <a:lnTo>
                    <a:pt x="79" y="905"/>
                  </a:lnTo>
                  <a:lnTo>
                    <a:pt x="88" y="924"/>
                  </a:lnTo>
                  <a:lnTo>
                    <a:pt x="97" y="955"/>
                  </a:lnTo>
                  <a:lnTo>
                    <a:pt x="103" y="988"/>
                  </a:lnTo>
                  <a:lnTo>
                    <a:pt x="103" y="999"/>
                  </a:lnTo>
                  <a:lnTo>
                    <a:pt x="102" y="1014"/>
                  </a:lnTo>
                  <a:lnTo>
                    <a:pt x="109" y="1036"/>
                  </a:lnTo>
                  <a:lnTo>
                    <a:pt x="121" y="1058"/>
                  </a:lnTo>
                  <a:lnTo>
                    <a:pt x="129" y="1064"/>
                  </a:lnTo>
                  <a:lnTo>
                    <a:pt x="147" y="1085"/>
                  </a:lnTo>
                  <a:lnTo>
                    <a:pt x="159" y="1095"/>
                  </a:lnTo>
                  <a:lnTo>
                    <a:pt x="167" y="1106"/>
                  </a:lnTo>
                  <a:lnTo>
                    <a:pt x="173" y="1107"/>
                  </a:lnTo>
                  <a:lnTo>
                    <a:pt x="174" y="1101"/>
                  </a:lnTo>
                  <a:lnTo>
                    <a:pt x="179" y="1098"/>
                  </a:lnTo>
                  <a:lnTo>
                    <a:pt x="186" y="1101"/>
                  </a:lnTo>
                  <a:lnTo>
                    <a:pt x="189" y="1097"/>
                  </a:lnTo>
                  <a:lnTo>
                    <a:pt x="183" y="1089"/>
                  </a:lnTo>
                  <a:lnTo>
                    <a:pt x="180" y="1082"/>
                  </a:lnTo>
                  <a:lnTo>
                    <a:pt x="183" y="1076"/>
                  </a:lnTo>
                  <a:lnTo>
                    <a:pt x="186" y="1064"/>
                  </a:lnTo>
                  <a:lnTo>
                    <a:pt x="193" y="1045"/>
                  </a:lnTo>
                  <a:lnTo>
                    <a:pt x="205" y="1033"/>
                  </a:lnTo>
                  <a:lnTo>
                    <a:pt x="212" y="1032"/>
                  </a:lnTo>
                  <a:lnTo>
                    <a:pt x="218" y="1036"/>
                  </a:lnTo>
                  <a:lnTo>
                    <a:pt x="224" y="1042"/>
                  </a:lnTo>
                  <a:lnTo>
                    <a:pt x="230" y="1060"/>
                  </a:lnTo>
                  <a:lnTo>
                    <a:pt x="223" y="1073"/>
                  </a:lnTo>
                  <a:lnTo>
                    <a:pt x="211" y="1071"/>
                  </a:lnTo>
                  <a:lnTo>
                    <a:pt x="207" y="1077"/>
                  </a:lnTo>
                  <a:lnTo>
                    <a:pt x="201" y="1082"/>
                  </a:lnTo>
                  <a:lnTo>
                    <a:pt x="199" y="1089"/>
                  </a:lnTo>
                  <a:lnTo>
                    <a:pt x="207" y="1095"/>
                  </a:lnTo>
                  <a:lnTo>
                    <a:pt x="212" y="1107"/>
                  </a:lnTo>
                  <a:lnTo>
                    <a:pt x="210" y="1119"/>
                  </a:lnTo>
                  <a:lnTo>
                    <a:pt x="208" y="1132"/>
                  </a:lnTo>
                  <a:lnTo>
                    <a:pt x="212" y="1141"/>
                  </a:lnTo>
                  <a:lnTo>
                    <a:pt x="218" y="1150"/>
                  </a:lnTo>
                  <a:lnTo>
                    <a:pt x="224" y="1167"/>
                  </a:lnTo>
                  <a:lnTo>
                    <a:pt x="226" y="1185"/>
                  </a:lnTo>
                  <a:lnTo>
                    <a:pt x="227" y="1200"/>
                  </a:lnTo>
                  <a:lnTo>
                    <a:pt x="230" y="1210"/>
                  </a:lnTo>
                  <a:lnTo>
                    <a:pt x="223" y="1212"/>
                  </a:lnTo>
                  <a:lnTo>
                    <a:pt x="212" y="1205"/>
                  </a:lnTo>
                  <a:lnTo>
                    <a:pt x="205" y="1193"/>
                  </a:lnTo>
                  <a:lnTo>
                    <a:pt x="196" y="1181"/>
                  </a:lnTo>
                  <a:lnTo>
                    <a:pt x="186" y="1159"/>
                  </a:lnTo>
                  <a:lnTo>
                    <a:pt x="183" y="1150"/>
                  </a:lnTo>
                  <a:lnTo>
                    <a:pt x="187" y="1144"/>
                  </a:lnTo>
                  <a:lnTo>
                    <a:pt x="192" y="1136"/>
                  </a:lnTo>
                  <a:lnTo>
                    <a:pt x="193" y="1126"/>
                  </a:lnTo>
                  <a:lnTo>
                    <a:pt x="180" y="1119"/>
                  </a:lnTo>
                  <a:lnTo>
                    <a:pt x="170" y="1120"/>
                  </a:lnTo>
                  <a:lnTo>
                    <a:pt x="164" y="1122"/>
                  </a:lnTo>
                  <a:lnTo>
                    <a:pt x="162" y="1142"/>
                  </a:lnTo>
                  <a:lnTo>
                    <a:pt x="158" y="1151"/>
                  </a:lnTo>
                  <a:lnTo>
                    <a:pt x="158" y="1163"/>
                  </a:lnTo>
                  <a:lnTo>
                    <a:pt x="150" y="1190"/>
                  </a:lnTo>
                  <a:lnTo>
                    <a:pt x="152" y="1209"/>
                  </a:lnTo>
                  <a:lnTo>
                    <a:pt x="155" y="1226"/>
                  </a:lnTo>
                  <a:lnTo>
                    <a:pt x="146" y="1253"/>
                  </a:lnTo>
                  <a:lnTo>
                    <a:pt x="143" y="1265"/>
                  </a:lnTo>
                  <a:lnTo>
                    <a:pt x="152" y="1294"/>
                  </a:lnTo>
                  <a:lnTo>
                    <a:pt x="161" y="1314"/>
                  </a:lnTo>
                  <a:lnTo>
                    <a:pt x="174" y="1334"/>
                  </a:lnTo>
                  <a:lnTo>
                    <a:pt x="183" y="1340"/>
                  </a:lnTo>
                  <a:lnTo>
                    <a:pt x="212" y="1352"/>
                  </a:lnTo>
                  <a:lnTo>
                    <a:pt x="223" y="1352"/>
                  </a:lnTo>
                  <a:lnTo>
                    <a:pt x="233" y="1362"/>
                  </a:lnTo>
                  <a:lnTo>
                    <a:pt x="237" y="1373"/>
                  </a:lnTo>
                  <a:lnTo>
                    <a:pt x="240" y="1390"/>
                  </a:lnTo>
                  <a:lnTo>
                    <a:pt x="232" y="1411"/>
                  </a:lnTo>
                  <a:lnTo>
                    <a:pt x="224" y="1426"/>
                  </a:lnTo>
                  <a:lnTo>
                    <a:pt x="212" y="1437"/>
                  </a:lnTo>
                  <a:lnTo>
                    <a:pt x="183" y="1463"/>
                  </a:lnTo>
                  <a:lnTo>
                    <a:pt x="186" y="1478"/>
                  </a:lnTo>
                  <a:lnTo>
                    <a:pt x="186" y="1496"/>
                  </a:lnTo>
                  <a:lnTo>
                    <a:pt x="180" y="1510"/>
                  </a:lnTo>
                  <a:lnTo>
                    <a:pt x="186" y="1523"/>
                  </a:lnTo>
                  <a:lnTo>
                    <a:pt x="195" y="1538"/>
                  </a:lnTo>
                  <a:lnTo>
                    <a:pt x="236" y="1637"/>
                  </a:lnTo>
                  <a:lnTo>
                    <a:pt x="248" y="1656"/>
                  </a:lnTo>
                  <a:lnTo>
                    <a:pt x="269" y="1710"/>
                  </a:lnTo>
                  <a:lnTo>
                    <a:pt x="273" y="1718"/>
                  </a:lnTo>
                  <a:lnTo>
                    <a:pt x="293" y="1750"/>
                  </a:lnTo>
                  <a:lnTo>
                    <a:pt x="301" y="1773"/>
                  </a:lnTo>
                  <a:lnTo>
                    <a:pt x="311" y="1793"/>
                  </a:lnTo>
                  <a:lnTo>
                    <a:pt x="314" y="1818"/>
                  </a:lnTo>
                  <a:lnTo>
                    <a:pt x="323" y="1850"/>
                  </a:lnTo>
                  <a:lnTo>
                    <a:pt x="337" y="1888"/>
                  </a:lnTo>
                  <a:lnTo>
                    <a:pt x="334" y="1926"/>
                  </a:lnTo>
                  <a:lnTo>
                    <a:pt x="332" y="1950"/>
                  </a:lnTo>
                  <a:lnTo>
                    <a:pt x="325" y="1984"/>
                  </a:lnTo>
                  <a:lnTo>
                    <a:pt x="328" y="2019"/>
                  </a:lnTo>
                  <a:lnTo>
                    <a:pt x="351" y="2046"/>
                  </a:lnTo>
                  <a:lnTo>
                    <a:pt x="387" y="2061"/>
                  </a:lnTo>
                  <a:lnTo>
                    <a:pt x="437" y="2078"/>
                  </a:lnTo>
                  <a:lnTo>
                    <a:pt x="462" y="2091"/>
                  </a:lnTo>
                  <a:lnTo>
                    <a:pt x="486" y="2097"/>
                  </a:lnTo>
                  <a:lnTo>
                    <a:pt x="498" y="2106"/>
                  </a:lnTo>
                  <a:lnTo>
                    <a:pt x="512" y="2106"/>
                  </a:lnTo>
                  <a:lnTo>
                    <a:pt x="519" y="2105"/>
                  </a:lnTo>
                  <a:lnTo>
                    <a:pt x="533" y="2109"/>
                  </a:lnTo>
                  <a:lnTo>
                    <a:pt x="543" y="2117"/>
                  </a:lnTo>
                  <a:lnTo>
                    <a:pt x="558" y="2141"/>
                  </a:lnTo>
                  <a:lnTo>
                    <a:pt x="568" y="2152"/>
                  </a:lnTo>
                  <a:lnTo>
                    <a:pt x="580" y="2162"/>
                  </a:lnTo>
                  <a:lnTo>
                    <a:pt x="583" y="2189"/>
                  </a:lnTo>
                  <a:lnTo>
                    <a:pt x="590" y="2204"/>
                  </a:lnTo>
                  <a:lnTo>
                    <a:pt x="598" y="2211"/>
                  </a:lnTo>
                  <a:lnTo>
                    <a:pt x="614" y="2217"/>
                  </a:lnTo>
                  <a:lnTo>
                    <a:pt x="626" y="2226"/>
                  </a:lnTo>
                  <a:lnTo>
                    <a:pt x="648" y="2242"/>
                  </a:lnTo>
                  <a:lnTo>
                    <a:pt x="673" y="2249"/>
                  </a:lnTo>
                  <a:lnTo>
                    <a:pt x="694" y="2254"/>
                  </a:lnTo>
                  <a:lnTo>
                    <a:pt x="712" y="2258"/>
                  </a:lnTo>
                  <a:lnTo>
                    <a:pt x="721" y="2267"/>
                  </a:lnTo>
                  <a:lnTo>
                    <a:pt x="727" y="2284"/>
                  </a:lnTo>
                  <a:lnTo>
                    <a:pt x="733" y="2301"/>
                  </a:lnTo>
                  <a:lnTo>
                    <a:pt x="733" y="2316"/>
                  </a:lnTo>
                  <a:lnTo>
                    <a:pt x="729" y="2323"/>
                  </a:lnTo>
                  <a:lnTo>
                    <a:pt x="730" y="2338"/>
                  </a:lnTo>
                  <a:lnTo>
                    <a:pt x="761" y="2342"/>
                  </a:lnTo>
                  <a:lnTo>
                    <a:pt x="775" y="2342"/>
                  </a:lnTo>
                  <a:lnTo>
                    <a:pt x="785" y="2348"/>
                  </a:lnTo>
                  <a:lnTo>
                    <a:pt x="792" y="2355"/>
                  </a:lnTo>
                  <a:lnTo>
                    <a:pt x="804" y="2369"/>
                  </a:lnTo>
                  <a:lnTo>
                    <a:pt x="822" y="2394"/>
                  </a:lnTo>
                  <a:lnTo>
                    <a:pt x="841" y="2416"/>
                  </a:lnTo>
                  <a:lnTo>
                    <a:pt x="849" y="2431"/>
                  </a:lnTo>
                  <a:lnTo>
                    <a:pt x="857" y="2445"/>
                  </a:lnTo>
                  <a:lnTo>
                    <a:pt x="873" y="2468"/>
                  </a:lnTo>
                  <a:lnTo>
                    <a:pt x="884" y="2480"/>
                  </a:lnTo>
                  <a:lnTo>
                    <a:pt x="897" y="2498"/>
                  </a:lnTo>
                  <a:lnTo>
                    <a:pt x="906" y="2522"/>
                  </a:lnTo>
                  <a:lnTo>
                    <a:pt x="918" y="2558"/>
                  </a:lnTo>
                  <a:lnTo>
                    <a:pt x="921" y="2584"/>
                  </a:lnTo>
                  <a:lnTo>
                    <a:pt x="919" y="2602"/>
                  </a:lnTo>
                  <a:lnTo>
                    <a:pt x="908" y="2629"/>
                  </a:lnTo>
                  <a:lnTo>
                    <a:pt x="908" y="2645"/>
                  </a:lnTo>
                  <a:lnTo>
                    <a:pt x="908" y="2658"/>
                  </a:lnTo>
                  <a:lnTo>
                    <a:pt x="918" y="2674"/>
                  </a:lnTo>
                  <a:lnTo>
                    <a:pt x="925" y="2688"/>
                  </a:lnTo>
                  <a:lnTo>
                    <a:pt x="922" y="2706"/>
                  </a:lnTo>
                  <a:lnTo>
                    <a:pt x="1447" y="2778"/>
                  </a:lnTo>
                  <a:lnTo>
                    <a:pt x="1450" y="2779"/>
                  </a:lnTo>
                  <a:lnTo>
                    <a:pt x="1452" y="2779"/>
                  </a:lnTo>
                  <a:lnTo>
                    <a:pt x="1456" y="2782"/>
                  </a:lnTo>
                  <a:lnTo>
                    <a:pt x="1464" y="2782"/>
                  </a:lnTo>
                  <a:lnTo>
                    <a:pt x="1471" y="2788"/>
                  </a:lnTo>
                  <a:lnTo>
                    <a:pt x="1479" y="2789"/>
                  </a:lnTo>
                  <a:lnTo>
                    <a:pt x="1486" y="2785"/>
                  </a:lnTo>
                  <a:lnTo>
                    <a:pt x="1486" y="2783"/>
                  </a:lnTo>
                  <a:lnTo>
                    <a:pt x="1486" y="2780"/>
                  </a:lnTo>
                  <a:lnTo>
                    <a:pt x="1489" y="2776"/>
                  </a:lnTo>
                  <a:lnTo>
                    <a:pt x="1492" y="2769"/>
                  </a:lnTo>
                  <a:lnTo>
                    <a:pt x="1505" y="2754"/>
                  </a:lnTo>
                  <a:lnTo>
                    <a:pt x="1506" y="2747"/>
                  </a:lnTo>
                  <a:lnTo>
                    <a:pt x="1506" y="2739"/>
                  </a:lnTo>
                  <a:lnTo>
                    <a:pt x="1508" y="2726"/>
                  </a:lnTo>
                  <a:lnTo>
                    <a:pt x="1508" y="2718"/>
                  </a:lnTo>
                  <a:lnTo>
                    <a:pt x="1502" y="2708"/>
                  </a:lnTo>
                  <a:lnTo>
                    <a:pt x="1496" y="2703"/>
                  </a:lnTo>
                  <a:lnTo>
                    <a:pt x="1486" y="2700"/>
                  </a:lnTo>
                  <a:lnTo>
                    <a:pt x="1474" y="2697"/>
                  </a:lnTo>
                  <a:lnTo>
                    <a:pt x="1468" y="2691"/>
                  </a:lnTo>
                  <a:lnTo>
                    <a:pt x="1465" y="2686"/>
                  </a:lnTo>
                  <a:lnTo>
                    <a:pt x="1467" y="2679"/>
                  </a:lnTo>
                  <a:lnTo>
                    <a:pt x="1471" y="2662"/>
                  </a:lnTo>
                  <a:lnTo>
                    <a:pt x="1474" y="2654"/>
                  </a:lnTo>
                  <a:lnTo>
                    <a:pt x="1476" y="2645"/>
                  </a:lnTo>
                  <a:lnTo>
                    <a:pt x="1474" y="2639"/>
                  </a:lnTo>
                  <a:lnTo>
                    <a:pt x="1471" y="2633"/>
                  </a:lnTo>
                  <a:lnTo>
                    <a:pt x="1470" y="2630"/>
                  </a:lnTo>
                  <a:lnTo>
                    <a:pt x="1471" y="2624"/>
                  </a:lnTo>
                  <a:lnTo>
                    <a:pt x="1474" y="2620"/>
                  </a:lnTo>
                  <a:lnTo>
                    <a:pt x="1474" y="2612"/>
                  </a:lnTo>
                  <a:lnTo>
                    <a:pt x="1476" y="2608"/>
                  </a:lnTo>
                  <a:lnTo>
                    <a:pt x="1480" y="2606"/>
                  </a:lnTo>
                  <a:lnTo>
                    <a:pt x="1486" y="2601"/>
                  </a:lnTo>
                  <a:lnTo>
                    <a:pt x="1493" y="2598"/>
                  </a:lnTo>
                  <a:lnTo>
                    <a:pt x="1497" y="2595"/>
                  </a:lnTo>
                  <a:lnTo>
                    <a:pt x="1500" y="2590"/>
                  </a:lnTo>
                  <a:lnTo>
                    <a:pt x="1505" y="2586"/>
                  </a:lnTo>
                  <a:lnTo>
                    <a:pt x="1508" y="2581"/>
                  </a:lnTo>
                  <a:lnTo>
                    <a:pt x="1512" y="2581"/>
                  </a:lnTo>
                  <a:lnTo>
                    <a:pt x="1518" y="2578"/>
                  </a:lnTo>
                  <a:lnTo>
                    <a:pt x="1520" y="2574"/>
                  </a:lnTo>
                  <a:lnTo>
                    <a:pt x="1523" y="2566"/>
                  </a:lnTo>
                  <a:lnTo>
                    <a:pt x="1526" y="2566"/>
                  </a:lnTo>
                  <a:lnTo>
                    <a:pt x="1529" y="2561"/>
                  </a:lnTo>
                  <a:lnTo>
                    <a:pt x="1529" y="2556"/>
                  </a:lnTo>
                  <a:lnTo>
                    <a:pt x="1530" y="2549"/>
                  </a:lnTo>
                  <a:lnTo>
                    <a:pt x="1532" y="2540"/>
                  </a:lnTo>
                  <a:lnTo>
                    <a:pt x="1538" y="2534"/>
                  </a:lnTo>
                  <a:lnTo>
                    <a:pt x="1538" y="2528"/>
                  </a:lnTo>
                  <a:lnTo>
                    <a:pt x="1536" y="2519"/>
                  </a:lnTo>
                  <a:lnTo>
                    <a:pt x="1542" y="2507"/>
                  </a:lnTo>
                  <a:lnTo>
                    <a:pt x="1548" y="2483"/>
                  </a:lnTo>
                  <a:lnTo>
                    <a:pt x="1552" y="2477"/>
                  </a:lnTo>
                  <a:lnTo>
                    <a:pt x="1561" y="2474"/>
                  </a:lnTo>
                  <a:lnTo>
                    <a:pt x="1566" y="2471"/>
                  </a:lnTo>
                  <a:lnTo>
                    <a:pt x="1564" y="2466"/>
                  </a:lnTo>
                  <a:lnTo>
                    <a:pt x="1567" y="2463"/>
                  </a:lnTo>
                  <a:lnTo>
                    <a:pt x="1568" y="2460"/>
                  </a:lnTo>
                  <a:lnTo>
                    <a:pt x="1571" y="2459"/>
                  </a:lnTo>
                  <a:lnTo>
                    <a:pt x="1576" y="2453"/>
                  </a:lnTo>
                  <a:lnTo>
                    <a:pt x="1585" y="2444"/>
                  </a:lnTo>
                  <a:lnTo>
                    <a:pt x="1592" y="2441"/>
                  </a:lnTo>
                  <a:lnTo>
                    <a:pt x="1598" y="2440"/>
                  </a:lnTo>
                  <a:lnTo>
                    <a:pt x="1604" y="2437"/>
                  </a:lnTo>
                  <a:lnTo>
                    <a:pt x="1613" y="2437"/>
                  </a:lnTo>
                  <a:lnTo>
                    <a:pt x="1619" y="2432"/>
                  </a:lnTo>
                  <a:lnTo>
                    <a:pt x="1625" y="2426"/>
                  </a:lnTo>
                  <a:lnTo>
                    <a:pt x="1632" y="2419"/>
                  </a:lnTo>
                  <a:lnTo>
                    <a:pt x="1635" y="2419"/>
                  </a:lnTo>
                  <a:lnTo>
                    <a:pt x="1639" y="2418"/>
                  </a:lnTo>
                  <a:lnTo>
                    <a:pt x="1642" y="2410"/>
                  </a:lnTo>
                  <a:lnTo>
                    <a:pt x="1637" y="2401"/>
                  </a:lnTo>
                  <a:lnTo>
                    <a:pt x="1635" y="2395"/>
                  </a:lnTo>
                  <a:lnTo>
                    <a:pt x="1634" y="2388"/>
                  </a:lnTo>
                  <a:lnTo>
                    <a:pt x="1631" y="2379"/>
                  </a:lnTo>
                  <a:lnTo>
                    <a:pt x="1616" y="2363"/>
                  </a:lnTo>
                  <a:lnTo>
                    <a:pt x="1610" y="2355"/>
                  </a:lnTo>
                  <a:lnTo>
                    <a:pt x="1608" y="2348"/>
                  </a:lnTo>
                  <a:lnTo>
                    <a:pt x="1610" y="2339"/>
                  </a:lnTo>
                  <a:lnTo>
                    <a:pt x="1610" y="2326"/>
                  </a:lnTo>
                  <a:lnTo>
                    <a:pt x="1607" y="2320"/>
                  </a:lnTo>
                  <a:lnTo>
                    <a:pt x="1607" y="2314"/>
                  </a:lnTo>
                  <a:lnTo>
                    <a:pt x="1605" y="2296"/>
                  </a:lnTo>
                  <a:lnTo>
                    <a:pt x="1599" y="2287"/>
                  </a:lnTo>
                  <a:lnTo>
                    <a:pt x="1588" y="2269"/>
                  </a:lnTo>
                  <a:lnTo>
                    <a:pt x="1585" y="2266"/>
                  </a:lnTo>
                  <a:lnTo>
                    <a:pt x="1586" y="2263"/>
                  </a:lnTo>
                  <a:lnTo>
                    <a:pt x="1591" y="2255"/>
                  </a:lnTo>
                  <a:lnTo>
                    <a:pt x="1589" y="2252"/>
                  </a:lnTo>
                  <a:lnTo>
                    <a:pt x="1580" y="2243"/>
                  </a:lnTo>
                  <a:lnTo>
                    <a:pt x="1579" y="2234"/>
                  </a:lnTo>
                  <a:lnTo>
                    <a:pt x="1579" y="2226"/>
                  </a:lnTo>
                  <a:lnTo>
                    <a:pt x="1580" y="2212"/>
                  </a:lnTo>
                  <a:lnTo>
                    <a:pt x="1579" y="2205"/>
                  </a:lnTo>
                </a:path>
              </a:pathLst>
            </a:custGeom>
            <a:solidFill>
              <a:schemeClr val="bg2"/>
            </a:solidFill>
            <a:ln w="9525" cmpd="sng">
              <a:solidFill>
                <a:srgbClr val="969696"/>
              </a:solidFill>
              <a:prstDash val="solid"/>
              <a:round/>
              <a:headEnd/>
              <a:tailEnd/>
            </a:ln>
          </p:spPr>
          <p:txBody>
            <a:bodyPr/>
            <a:lstStyle/>
            <a:p>
              <a:endParaRPr lang="en-US" dirty="0"/>
            </a:p>
          </p:txBody>
        </p:sp>
        <p:sp>
          <p:nvSpPr>
            <p:cNvPr id="17423" name="Freeform 11"/>
            <p:cNvSpPr>
              <a:spLocks noChangeAspect="1"/>
            </p:cNvSpPr>
            <p:nvPr>
              <p:custDataLst>
                <p:tags r:id="rId16"/>
              </p:custDataLst>
            </p:nvPr>
          </p:nvSpPr>
          <p:spPr bwMode="gray">
            <a:xfrm>
              <a:off x="631" y="2982"/>
              <a:ext cx="307" cy="356"/>
            </a:xfrm>
            <a:custGeom>
              <a:avLst/>
              <a:gdLst>
                <a:gd name="T0" fmla="*/ 0 w 1386"/>
                <a:gd name="T1" fmla="*/ 0 h 1610"/>
                <a:gd name="T2" fmla="*/ 0 w 1386"/>
                <a:gd name="T3" fmla="*/ 0 h 1610"/>
                <a:gd name="T4" fmla="*/ 0 w 1386"/>
                <a:gd name="T5" fmla="*/ 0 h 1610"/>
                <a:gd name="T6" fmla="*/ 0 w 1386"/>
                <a:gd name="T7" fmla="*/ 0 h 1610"/>
                <a:gd name="T8" fmla="*/ 0 w 1386"/>
                <a:gd name="T9" fmla="*/ 0 h 1610"/>
                <a:gd name="T10" fmla="*/ 0 w 1386"/>
                <a:gd name="T11" fmla="*/ 0 h 1610"/>
                <a:gd name="T12" fmla="*/ 0 w 1386"/>
                <a:gd name="T13" fmla="*/ 0 h 1610"/>
                <a:gd name="T14" fmla="*/ 0 w 1386"/>
                <a:gd name="T15" fmla="*/ 0 h 1610"/>
                <a:gd name="T16" fmla="*/ 0 w 1386"/>
                <a:gd name="T17" fmla="*/ 0 h 1610"/>
                <a:gd name="T18" fmla="*/ 0 w 1386"/>
                <a:gd name="T19" fmla="*/ 0 h 1610"/>
                <a:gd name="T20" fmla="*/ 0 w 1386"/>
                <a:gd name="T21" fmla="*/ 0 h 1610"/>
                <a:gd name="T22" fmla="*/ 0 w 1386"/>
                <a:gd name="T23" fmla="*/ 0 h 1610"/>
                <a:gd name="T24" fmla="*/ 0 w 1386"/>
                <a:gd name="T25" fmla="*/ 0 h 1610"/>
                <a:gd name="T26" fmla="*/ 0 w 1386"/>
                <a:gd name="T27" fmla="*/ 0 h 1610"/>
                <a:gd name="T28" fmla="*/ 0 w 1386"/>
                <a:gd name="T29" fmla="*/ 0 h 1610"/>
                <a:gd name="T30" fmla="*/ 0 w 1386"/>
                <a:gd name="T31" fmla="*/ 0 h 1610"/>
                <a:gd name="T32" fmla="*/ 0 w 1386"/>
                <a:gd name="T33" fmla="*/ 0 h 1610"/>
                <a:gd name="T34" fmla="*/ 0 w 1386"/>
                <a:gd name="T35" fmla="*/ 0 h 1610"/>
                <a:gd name="T36" fmla="*/ 0 w 1386"/>
                <a:gd name="T37" fmla="*/ 0 h 1610"/>
                <a:gd name="T38" fmla="*/ 0 w 1386"/>
                <a:gd name="T39" fmla="*/ 0 h 1610"/>
                <a:gd name="T40" fmla="*/ 0 w 1386"/>
                <a:gd name="T41" fmla="*/ 0 h 1610"/>
                <a:gd name="T42" fmla="*/ 0 w 1386"/>
                <a:gd name="T43" fmla="*/ 0 h 1610"/>
                <a:gd name="T44" fmla="*/ 0 w 1386"/>
                <a:gd name="T45" fmla="*/ 0 h 1610"/>
                <a:gd name="T46" fmla="*/ 0 w 1386"/>
                <a:gd name="T47" fmla="*/ 0 h 1610"/>
                <a:gd name="T48" fmla="*/ 0 w 1386"/>
                <a:gd name="T49" fmla="*/ 0 h 1610"/>
                <a:gd name="T50" fmla="*/ 0 w 1386"/>
                <a:gd name="T51" fmla="*/ 0 h 1610"/>
                <a:gd name="T52" fmla="*/ 0 w 1386"/>
                <a:gd name="T53" fmla="*/ 0 h 1610"/>
                <a:gd name="T54" fmla="*/ 0 w 1386"/>
                <a:gd name="T55" fmla="*/ 0 h 1610"/>
                <a:gd name="T56" fmla="*/ 0 w 1386"/>
                <a:gd name="T57" fmla="*/ 0 h 1610"/>
                <a:gd name="T58" fmla="*/ 0 w 1386"/>
                <a:gd name="T59" fmla="*/ 0 h 1610"/>
                <a:gd name="T60" fmla="*/ 0 w 1386"/>
                <a:gd name="T61" fmla="*/ 0 h 1610"/>
                <a:gd name="T62" fmla="*/ 0 w 1386"/>
                <a:gd name="T63" fmla="*/ 0 h 1610"/>
                <a:gd name="T64" fmla="*/ 0 w 1386"/>
                <a:gd name="T65" fmla="*/ 0 h 1610"/>
                <a:gd name="T66" fmla="*/ 0 w 1386"/>
                <a:gd name="T67" fmla="*/ 0 h 1610"/>
                <a:gd name="T68" fmla="*/ 0 w 1386"/>
                <a:gd name="T69" fmla="*/ 0 h 1610"/>
                <a:gd name="T70" fmla="*/ 0 w 1386"/>
                <a:gd name="T71" fmla="*/ 0 h 1610"/>
                <a:gd name="T72" fmla="*/ 0 w 1386"/>
                <a:gd name="T73" fmla="*/ 0 h 1610"/>
                <a:gd name="T74" fmla="*/ 0 w 1386"/>
                <a:gd name="T75" fmla="*/ 0 h 1610"/>
                <a:gd name="T76" fmla="*/ 0 w 1386"/>
                <a:gd name="T77" fmla="*/ 0 h 1610"/>
                <a:gd name="T78" fmla="*/ 0 w 1386"/>
                <a:gd name="T79" fmla="*/ 0 h 1610"/>
                <a:gd name="T80" fmla="*/ 0 w 1386"/>
                <a:gd name="T81" fmla="*/ 0 h 1610"/>
                <a:gd name="T82" fmla="*/ 0 w 1386"/>
                <a:gd name="T83" fmla="*/ 0 h 1610"/>
                <a:gd name="T84" fmla="*/ 0 w 1386"/>
                <a:gd name="T85" fmla="*/ 0 h 1610"/>
                <a:gd name="T86" fmla="*/ 0 w 1386"/>
                <a:gd name="T87" fmla="*/ 0 h 1610"/>
                <a:gd name="T88" fmla="*/ 0 w 1386"/>
                <a:gd name="T89" fmla="*/ 0 h 1610"/>
                <a:gd name="T90" fmla="*/ 0 w 1386"/>
                <a:gd name="T91" fmla="*/ 0 h 1610"/>
                <a:gd name="T92" fmla="*/ 0 w 1386"/>
                <a:gd name="T93" fmla="*/ 0 h 1610"/>
                <a:gd name="T94" fmla="*/ 0 w 1386"/>
                <a:gd name="T95" fmla="*/ 0 h 1610"/>
                <a:gd name="T96" fmla="*/ 0 w 1386"/>
                <a:gd name="T97" fmla="*/ 0 h 1610"/>
                <a:gd name="T98" fmla="*/ 0 w 1386"/>
                <a:gd name="T99" fmla="*/ 0 h 1610"/>
                <a:gd name="T100" fmla="*/ 0 w 1386"/>
                <a:gd name="T101" fmla="*/ 0 h 1610"/>
                <a:gd name="T102" fmla="*/ 0 w 1386"/>
                <a:gd name="T103" fmla="*/ 0 h 161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386" h="1610">
                  <a:moveTo>
                    <a:pt x="36" y="1046"/>
                  </a:moveTo>
                  <a:lnTo>
                    <a:pt x="38" y="1046"/>
                  </a:lnTo>
                  <a:lnTo>
                    <a:pt x="42" y="1049"/>
                  </a:lnTo>
                  <a:lnTo>
                    <a:pt x="50" y="1049"/>
                  </a:lnTo>
                  <a:lnTo>
                    <a:pt x="57" y="1055"/>
                  </a:lnTo>
                  <a:lnTo>
                    <a:pt x="65" y="1056"/>
                  </a:lnTo>
                  <a:lnTo>
                    <a:pt x="72" y="1052"/>
                  </a:lnTo>
                  <a:lnTo>
                    <a:pt x="72" y="1050"/>
                  </a:lnTo>
                  <a:lnTo>
                    <a:pt x="72" y="1047"/>
                  </a:lnTo>
                  <a:lnTo>
                    <a:pt x="75" y="1043"/>
                  </a:lnTo>
                  <a:lnTo>
                    <a:pt x="78" y="1036"/>
                  </a:lnTo>
                  <a:lnTo>
                    <a:pt x="91" y="1021"/>
                  </a:lnTo>
                  <a:lnTo>
                    <a:pt x="92" y="1014"/>
                  </a:lnTo>
                  <a:lnTo>
                    <a:pt x="92" y="1006"/>
                  </a:lnTo>
                  <a:lnTo>
                    <a:pt x="94" y="993"/>
                  </a:lnTo>
                  <a:lnTo>
                    <a:pt x="94" y="985"/>
                  </a:lnTo>
                  <a:lnTo>
                    <a:pt x="88" y="975"/>
                  </a:lnTo>
                  <a:lnTo>
                    <a:pt x="82" y="970"/>
                  </a:lnTo>
                  <a:lnTo>
                    <a:pt x="72" y="967"/>
                  </a:lnTo>
                  <a:lnTo>
                    <a:pt x="60" y="964"/>
                  </a:lnTo>
                  <a:lnTo>
                    <a:pt x="54" y="958"/>
                  </a:lnTo>
                  <a:lnTo>
                    <a:pt x="51" y="953"/>
                  </a:lnTo>
                  <a:lnTo>
                    <a:pt x="53" y="946"/>
                  </a:lnTo>
                  <a:lnTo>
                    <a:pt x="57" y="929"/>
                  </a:lnTo>
                  <a:lnTo>
                    <a:pt x="60" y="921"/>
                  </a:lnTo>
                  <a:lnTo>
                    <a:pt x="62" y="912"/>
                  </a:lnTo>
                  <a:lnTo>
                    <a:pt x="60" y="906"/>
                  </a:lnTo>
                  <a:lnTo>
                    <a:pt x="57" y="900"/>
                  </a:lnTo>
                  <a:lnTo>
                    <a:pt x="56" y="897"/>
                  </a:lnTo>
                  <a:lnTo>
                    <a:pt x="57" y="891"/>
                  </a:lnTo>
                  <a:lnTo>
                    <a:pt x="60" y="887"/>
                  </a:lnTo>
                  <a:lnTo>
                    <a:pt x="60" y="879"/>
                  </a:lnTo>
                  <a:lnTo>
                    <a:pt x="62" y="875"/>
                  </a:lnTo>
                  <a:lnTo>
                    <a:pt x="66" y="873"/>
                  </a:lnTo>
                  <a:lnTo>
                    <a:pt x="72" y="868"/>
                  </a:lnTo>
                  <a:lnTo>
                    <a:pt x="79" y="865"/>
                  </a:lnTo>
                  <a:lnTo>
                    <a:pt x="83" y="862"/>
                  </a:lnTo>
                  <a:lnTo>
                    <a:pt x="86" y="857"/>
                  </a:lnTo>
                  <a:lnTo>
                    <a:pt x="91" y="853"/>
                  </a:lnTo>
                  <a:lnTo>
                    <a:pt x="94" y="848"/>
                  </a:lnTo>
                  <a:lnTo>
                    <a:pt x="98" y="848"/>
                  </a:lnTo>
                  <a:lnTo>
                    <a:pt x="104" y="845"/>
                  </a:lnTo>
                  <a:lnTo>
                    <a:pt x="106" y="841"/>
                  </a:lnTo>
                  <a:lnTo>
                    <a:pt x="109" y="833"/>
                  </a:lnTo>
                  <a:lnTo>
                    <a:pt x="112" y="833"/>
                  </a:lnTo>
                  <a:lnTo>
                    <a:pt x="115" y="828"/>
                  </a:lnTo>
                  <a:lnTo>
                    <a:pt x="115" y="823"/>
                  </a:lnTo>
                  <a:lnTo>
                    <a:pt x="116" y="816"/>
                  </a:lnTo>
                  <a:lnTo>
                    <a:pt x="118" y="807"/>
                  </a:lnTo>
                  <a:lnTo>
                    <a:pt x="124" y="801"/>
                  </a:lnTo>
                  <a:lnTo>
                    <a:pt x="124" y="795"/>
                  </a:lnTo>
                  <a:lnTo>
                    <a:pt x="122" y="786"/>
                  </a:lnTo>
                  <a:lnTo>
                    <a:pt x="128" y="774"/>
                  </a:lnTo>
                  <a:lnTo>
                    <a:pt x="134" y="750"/>
                  </a:lnTo>
                  <a:lnTo>
                    <a:pt x="138" y="744"/>
                  </a:lnTo>
                  <a:lnTo>
                    <a:pt x="147" y="741"/>
                  </a:lnTo>
                  <a:lnTo>
                    <a:pt x="152" y="738"/>
                  </a:lnTo>
                  <a:lnTo>
                    <a:pt x="150" y="733"/>
                  </a:lnTo>
                  <a:lnTo>
                    <a:pt x="153" y="730"/>
                  </a:lnTo>
                  <a:lnTo>
                    <a:pt x="154" y="727"/>
                  </a:lnTo>
                  <a:lnTo>
                    <a:pt x="157" y="726"/>
                  </a:lnTo>
                  <a:lnTo>
                    <a:pt x="162" y="720"/>
                  </a:lnTo>
                  <a:lnTo>
                    <a:pt x="171" y="711"/>
                  </a:lnTo>
                  <a:lnTo>
                    <a:pt x="178" y="708"/>
                  </a:lnTo>
                  <a:lnTo>
                    <a:pt x="184" y="707"/>
                  </a:lnTo>
                  <a:lnTo>
                    <a:pt x="190" y="704"/>
                  </a:lnTo>
                  <a:lnTo>
                    <a:pt x="199" y="704"/>
                  </a:lnTo>
                  <a:lnTo>
                    <a:pt x="205" y="699"/>
                  </a:lnTo>
                  <a:lnTo>
                    <a:pt x="211" y="693"/>
                  </a:lnTo>
                  <a:lnTo>
                    <a:pt x="218" y="686"/>
                  </a:lnTo>
                  <a:lnTo>
                    <a:pt x="221" y="686"/>
                  </a:lnTo>
                  <a:lnTo>
                    <a:pt x="225" y="685"/>
                  </a:lnTo>
                  <a:lnTo>
                    <a:pt x="228" y="677"/>
                  </a:lnTo>
                  <a:lnTo>
                    <a:pt x="223" y="668"/>
                  </a:lnTo>
                  <a:lnTo>
                    <a:pt x="221" y="662"/>
                  </a:lnTo>
                  <a:lnTo>
                    <a:pt x="220" y="655"/>
                  </a:lnTo>
                  <a:lnTo>
                    <a:pt x="217" y="646"/>
                  </a:lnTo>
                  <a:lnTo>
                    <a:pt x="202" y="630"/>
                  </a:lnTo>
                  <a:lnTo>
                    <a:pt x="196" y="622"/>
                  </a:lnTo>
                  <a:lnTo>
                    <a:pt x="194" y="615"/>
                  </a:lnTo>
                  <a:lnTo>
                    <a:pt x="196" y="606"/>
                  </a:lnTo>
                  <a:lnTo>
                    <a:pt x="196" y="593"/>
                  </a:lnTo>
                  <a:lnTo>
                    <a:pt x="193" y="587"/>
                  </a:lnTo>
                  <a:lnTo>
                    <a:pt x="193" y="581"/>
                  </a:lnTo>
                  <a:lnTo>
                    <a:pt x="191" y="563"/>
                  </a:lnTo>
                  <a:lnTo>
                    <a:pt x="185" y="554"/>
                  </a:lnTo>
                  <a:lnTo>
                    <a:pt x="174" y="536"/>
                  </a:lnTo>
                  <a:lnTo>
                    <a:pt x="171" y="533"/>
                  </a:lnTo>
                  <a:lnTo>
                    <a:pt x="172" y="530"/>
                  </a:lnTo>
                  <a:lnTo>
                    <a:pt x="177" y="522"/>
                  </a:lnTo>
                  <a:lnTo>
                    <a:pt x="175" y="519"/>
                  </a:lnTo>
                  <a:lnTo>
                    <a:pt x="166" y="510"/>
                  </a:lnTo>
                  <a:lnTo>
                    <a:pt x="165" y="501"/>
                  </a:lnTo>
                  <a:lnTo>
                    <a:pt x="165" y="493"/>
                  </a:lnTo>
                  <a:lnTo>
                    <a:pt x="166" y="479"/>
                  </a:lnTo>
                  <a:lnTo>
                    <a:pt x="165" y="472"/>
                  </a:lnTo>
                  <a:lnTo>
                    <a:pt x="162" y="468"/>
                  </a:lnTo>
                  <a:lnTo>
                    <a:pt x="162" y="466"/>
                  </a:lnTo>
                  <a:lnTo>
                    <a:pt x="163" y="465"/>
                  </a:lnTo>
                  <a:lnTo>
                    <a:pt x="165" y="459"/>
                  </a:lnTo>
                  <a:lnTo>
                    <a:pt x="168" y="456"/>
                  </a:lnTo>
                  <a:lnTo>
                    <a:pt x="172" y="456"/>
                  </a:lnTo>
                  <a:lnTo>
                    <a:pt x="177" y="456"/>
                  </a:lnTo>
                  <a:lnTo>
                    <a:pt x="182" y="453"/>
                  </a:lnTo>
                  <a:lnTo>
                    <a:pt x="184" y="444"/>
                  </a:lnTo>
                  <a:lnTo>
                    <a:pt x="182" y="438"/>
                  </a:lnTo>
                  <a:lnTo>
                    <a:pt x="181" y="431"/>
                  </a:lnTo>
                  <a:lnTo>
                    <a:pt x="182" y="425"/>
                  </a:lnTo>
                  <a:lnTo>
                    <a:pt x="184" y="411"/>
                  </a:lnTo>
                  <a:lnTo>
                    <a:pt x="187" y="398"/>
                  </a:lnTo>
                  <a:lnTo>
                    <a:pt x="184" y="382"/>
                  </a:lnTo>
                  <a:lnTo>
                    <a:pt x="181" y="376"/>
                  </a:lnTo>
                  <a:lnTo>
                    <a:pt x="178" y="367"/>
                  </a:lnTo>
                  <a:lnTo>
                    <a:pt x="177" y="358"/>
                  </a:lnTo>
                  <a:lnTo>
                    <a:pt x="177" y="351"/>
                  </a:lnTo>
                  <a:lnTo>
                    <a:pt x="181" y="345"/>
                  </a:lnTo>
                  <a:lnTo>
                    <a:pt x="182" y="339"/>
                  </a:lnTo>
                  <a:lnTo>
                    <a:pt x="184" y="332"/>
                  </a:lnTo>
                  <a:lnTo>
                    <a:pt x="185" y="328"/>
                  </a:lnTo>
                  <a:lnTo>
                    <a:pt x="184" y="322"/>
                  </a:lnTo>
                  <a:lnTo>
                    <a:pt x="181" y="316"/>
                  </a:lnTo>
                  <a:lnTo>
                    <a:pt x="185" y="282"/>
                  </a:lnTo>
                  <a:lnTo>
                    <a:pt x="185" y="276"/>
                  </a:lnTo>
                  <a:lnTo>
                    <a:pt x="187" y="271"/>
                  </a:lnTo>
                  <a:lnTo>
                    <a:pt x="185" y="268"/>
                  </a:lnTo>
                  <a:lnTo>
                    <a:pt x="188" y="262"/>
                  </a:lnTo>
                  <a:lnTo>
                    <a:pt x="193" y="262"/>
                  </a:lnTo>
                  <a:lnTo>
                    <a:pt x="196" y="261"/>
                  </a:lnTo>
                  <a:lnTo>
                    <a:pt x="193" y="260"/>
                  </a:lnTo>
                  <a:lnTo>
                    <a:pt x="190" y="255"/>
                  </a:lnTo>
                  <a:lnTo>
                    <a:pt x="190" y="252"/>
                  </a:lnTo>
                  <a:lnTo>
                    <a:pt x="190" y="246"/>
                  </a:lnTo>
                  <a:lnTo>
                    <a:pt x="185" y="240"/>
                  </a:lnTo>
                  <a:lnTo>
                    <a:pt x="184" y="236"/>
                  </a:lnTo>
                  <a:lnTo>
                    <a:pt x="184" y="227"/>
                  </a:lnTo>
                  <a:lnTo>
                    <a:pt x="187" y="224"/>
                  </a:lnTo>
                  <a:lnTo>
                    <a:pt x="190" y="223"/>
                  </a:lnTo>
                  <a:lnTo>
                    <a:pt x="190" y="217"/>
                  </a:lnTo>
                  <a:lnTo>
                    <a:pt x="188" y="212"/>
                  </a:lnTo>
                  <a:lnTo>
                    <a:pt x="187" y="205"/>
                  </a:lnTo>
                  <a:lnTo>
                    <a:pt x="190" y="200"/>
                  </a:lnTo>
                  <a:lnTo>
                    <a:pt x="199" y="197"/>
                  </a:lnTo>
                  <a:lnTo>
                    <a:pt x="203" y="196"/>
                  </a:lnTo>
                  <a:lnTo>
                    <a:pt x="206" y="197"/>
                  </a:lnTo>
                  <a:lnTo>
                    <a:pt x="211" y="193"/>
                  </a:lnTo>
                  <a:lnTo>
                    <a:pt x="217" y="193"/>
                  </a:lnTo>
                  <a:lnTo>
                    <a:pt x="223" y="193"/>
                  </a:lnTo>
                  <a:lnTo>
                    <a:pt x="230" y="193"/>
                  </a:lnTo>
                  <a:lnTo>
                    <a:pt x="235" y="194"/>
                  </a:lnTo>
                  <a:lnTo>
                    <a:pt x="241" y="197"/>
                  </a:lnTo>
                  <a:lnTo>
                    <a:pt x="244" y="202"/>
                  </a:lnTo>
                  <a:lnTo>
                    <a:pt x="250" y="202"/>
                  </a:lnTo>
                  <a:lnTo>
                    <a:pt x="256" y="202"/>
                  </a:lnTo>
                  <a:lnTo>
                    <a:pt x="262" y="202"/>
                  </a:lnTo>
                  <a:lnTo>
                    <a:pt x="268" y="205"/>
                  </a:lnTo>
                  <a:lnTo>
                    <a:pt x="273" y="211"/>
                  </a:lnTo>
                  <a:lnTo>
                    <a:pt x="274" y="218"/>
                  </a:lnTo>
                  <a:lnTo>
                    <a:pt x="277" y="223"/>
                  </a:lnTo>
                  <a:lnTo>
                    <a:pt x="282" y="231"/>
                  </a:lnTo>
                  <a:lnTo>
                    <a:pt x="284" y="236"/>
                  </a:lnTo>
                  <a:lnTo>
                    <a:pt x="289" y="242"/>
                  </a:lnTo>
                  <a:lnTo>
                    <a:pt x="299" y="242"/>
                  </a:lnTo>
                  <a:lnTo>
                    <a:pt x="308" y="242"/>
                  </a:lnTo>
                  <a:lnTo>
                    <a:pt x="312" y="236"/>
                  </a:lnTo>
                  <a:lnTo>
                    <a:pt x="315" y="229"/>
                  </a:lnTo>
                  <a:lnTo>
                    <a:pt x="321" y="221"/>
                  </a:lnTo>
                  <a:lnTo>
                    <a:pt x="326" y="217"/>
                  </a:lnTo>
                  <a:lnTo>
                    <a:pt x="332" y="208"/>
                  </a:lnTo>
                  <a:lnTo>
                    <a:pt x="337" y="209"/>
                  </a:lnTo>
                  <a:lnTo>
                    <a:pt x="339" y="200"/>
                  </a:lnTo>
                  <a:lnTo>
                    <a:pt x="343" y="180"/>
                  </a:lnTo>
                  <a:lnTo>
                    <a:pt x="376" y="0"/>
                  </a:lnTo>
                  <a:lnTo>
                    <a:pt x="640" y="50"/>
                  </a:lnTo>
                  <a:lnTo>
                    <a:pt x="832" y="82"/>
                  </a:lnTo>
                  <a:lnTo>
                    <a:pt x="879" y="91"/>
                  </a:lnTo>
                  <a:lnTo>
                    <a:pt x="1093" y="119"/>
                  </a:lnTo>
                  <a:lnTo>
                    <a:pt x="1094" y="126"/>
                  </a:lnTo>
                  <a:lnTo>
                    <a:pt x="1386" y="167"/>
                  </a:lnTo>
                  <a:lnTo>
                    <a:pt x="1338" y="515"/>
                  </a:lnTo>
                  <a:lnTo>
                    <a:pt x="1314" y="677"/>
                  </a:lnTo>
                  <a:lnTo>
                    <a:pt x="1291" y="850"/>
                  </a:lnTo>
                  <a:lnTo>
                    <a:pt x="1273" y="970"/>
                  </a:lnTo>
                  <a:lnTo>
                    <a:pt x="1236" y="1241"/>
                  </a:lnTo>
                  <a:lnTo>
                    <a:pt x="1222" y="1331"/>
                  </a:lnTo>
                  <a:lnTo>
                    <a:pt x="1183" y="1610"/>
                  </a:lnTo>
                  <a:lnTo>
                    <a:pt x="1115" y="1601"/>
                  </a:lnTo>
                  <a:lnTo>
                    <a:pt x="745" y="1544"/>
                  </a:lnTo>
                  <a:lnTo>
                    <a:pt x="686" y="1508"/>
                  </a:lnTo>
                  <a:lnTo>
                    <a:pt x="423" y="1356"/>
                  </a:lnTo>
                  <a:lnTo>
                    <a:pt x="345" y="1312"/>
                  </a:lnTo>
                  <a:lnTo>
                    <a:pt x="289" y="1279"/>
                  </a:lnTo>
                  <a:lnTo>
                    <a:pt x="138" y="1187"/>
                  </a:lnTo>
                  <a:lnTo>
                    <a:pt x="0" y="1102"/>
                  </a:lnTo>
                  <a:lnTo>
                    <a:pt x="1" y="1098"/>
                  </a:lnTo>
                  <a:lnTo>
                    <a:pt x="1" y="1093"/>
                  </a:lnTo>
                  <a:lnTo>
                    <a:pt x="3" y="1090"/>
                  </a:lnTo>
                  <a:lnTo>
                    <a:pt x="7" y="1089"/>
                  </a:lnTo>
                  <a:lnTo>
                    <a:pt x="7" y="1086"/>
                  </a:lnTo>
                  <a:lnTo>
                    <a:pt x="6" y="1079"/>
                  </a:lnTo>
                  <a:lnTo>
                    <a:pt x="9" y="1076"/>
                  </a:lnTo>
                  <a:lnTo>
                    <a:pt x="11" y="1073"/>
                  </a:lnTo>
                  <a:lnTo>
                    <a:pt x="13" y="1068"/>
                  </a:lnTo>
                  <a:lnTo>
                    <a:pt x="17" y="1068"/>
                  </a:lnTo>
                  <a:lnTo>
                    <a:pt x="19" y="1064"/>
                  </a:lnTo>
                  <a:lnTo>
                    <a:pt x="23" y="1059"/>
                  </a:lnTo>
                  <a:lnTo>
                    <a:pt x="26" y="1056"/>
                  </a:lnTo>
                  <a:lnTo>
                    <a:pt x="30" y="1052"/>
                  </a:lnTo>
                  <a:lnTo>
                    <a:pt x="33" y="1049"/>
                  </a:lnTo>
                  <a:lnTo>
                    <a:pt x="36" y="1046"/>
                  </a:lnTo>
                </a:path>
              </a:pathLst>
            </a:custGeom>
            <a:solidFill>
              <a:schemeClr val="bg2"/>
            </a:solidFill>
            <a:ln w="9525" cmpd="sng">
              <a:solidFill>
                <a:srgbClr val="969696"/>
              </a:solidFill>
              <a:prstDash val="solid"/>
              <a:round/>
              <a:headEnd/>
              <a:tailEnd/>
            </a:ln>
          </p:spPr>
          <p:txBody>
            <a:bodyPr/>
            <a:lstStyle/>
            <a:p>
              <a:endParaRPr lang="en-US" dirty="0"/>
            </a:p>
          </p:txBody>
        </p:sp>
        <p:sp>
          <p:nvSpPr>
            <p:cNvPr id="17424" name="Freeform 12"/>
            <p:cNvSpPr>
              <a:spLocks noChangeAspect="1"/>
            </p:cNvSpPr>
            <p:nvPr>
              <p:custDataLst>
                <p:tags r:id="rId17"/>
              </p:custDataLst>
            </p:nvPr>
          </p:nvSpPr>
          <p:spPr bwMode="gray">
            <a:xfrm>
              <a:off x="762" y="2298"/>
              <a:ext cx="460" cy="298"/>
            </a:xfrm>
            <a:custGeom>
              <a:avLst/>
              <a:gdLst>
                <a:gd name="T0" fmla="*/ 0 w 2079"/>
                <a:gd name="T1" fmla="*/ 0 h 1343"/>
                <a:gd name="T2" fmla="*/ 0 w 2079"/>
                <a:gd name="T3" fmla="*/ 0 h 1343"/>
                <a:gd name="T4" fmla="*/ 0 w 2079"/>
                <a:gd name="T5" fmla="*/ 0 h 1343"/>
                <a:gd name="T6" fmla="*/ 0 w 2079"/>
                <a:gd name="T7" fmla="*/ 0 h 1343"/>
                <a:gd name="T8" fmla="*/ 0 w 2079"/>
                <a:gd name="T9" fmla="*/ 0 h 1343"/>
                <a:gd name="T10" fmla="*/ 0 w 2079"/>
                <a:gd name="T11" fmla="*/ 0 h 1343"/>
                <a:gd name="T12" fmla="*/ 0 w 2079"/>
                <a:gd name="T13" fmla="*/ 0 h 1343"/>
                <a:gd name="T14" fmla="*/ 0 w 2079"/>
                <a:gd name="T15" fmla="*/ 0 h 1343"/>
                <a:gd name="T16" fmla="*/ 0 w 2079"/>
                <a:gd name="T17" fmla="*/ 0 h 1343"/>
                <a:gd name="T18" fmla="*/ 0 w 2079"/>
                <a:gd name="T19" fmla="*/ 0 h 1343"/>
                <a:gd name="T20" fmla="*/ 0 w 2079"/>
                <a:gd name="T21" fmla="*/ 0 h 1343"/>
                <a:gd name="T22" fmla="*/ 0 w 2079"/>
                <a:gd name="T23" fmla="*/ 0 h 1343"/>
                <a:gd name="T24" fmla="*/ 0 w 2079"/>
                <a:gd name="T25" fmla="*/ 0 h 1343"/>
                <a:gd name="T26" fmla="*/ 0 w 2079"/>
                <a:gd name="T27" fmla="*/ 0 h 1343"/>
                <a:gd name="T28" fmla="*/ 0 w 2079"/>
                <a:gd name="T29" fmla="*/ 0 h 1343"/>
                <a:gd name="T30" fmla="*/ 0 w 2079"/>
                <a:gd name="T31" fmla="*/ 0 h 1343"/>
                <a:gd name="T32" fmla="*/ 0 w 2079"/>
                <a:gd name="T33" fmla="*/ 0 h 1343"/>
                <a:gd name="T34" fmla="*/ 0 w 2079"/>
                <a:gd name="T35" fmla="*/ 0 h 1343"/>
                <a:gd name="T36" fmla="*/ 0 w 2079"/>
                <a:gd name="T37" fmla="*/ 0 h 1343"/>
                <a:gd name="T38" fmla="*/ 0 w 2079"/>
                <a:gd name="T39" fmla="*/ 0 h 1343"/>
                <a:gd name="T40" fmla="*/ 0 w 2079"/>
                <a:gd name="T41" fmla="*/ 0 h 1343"/>
                <a:gd name="T42" fmla="*/ 0 w 2079"/>
                <a:gd name="T43" fmla="*/ 0 h 1343"/>
                <a:gd name="T44" fmla="*/ 0 w 2079"/>
                <a:gd name="T45" fmla="*/ 0 h 1343"/>
                <a:gd name="T46" fmla="*/ 0 w 2079"/>
                <a:gd name="T47" fmla="*/ 0 h 1343"/>
                <a:gd name="T48" fmla="*/ 0 w 2079"/>
                <a:gd name="T49" fmla="*/ 0 h 1343"/>
                <a:gd name="T50" fmla="*/ 0 w 2079"/>
                <a:gd name="T51" fmla="*/ 0 h 1343"/>
                <a:gd name="T52" fmla="*/ 0 w 2079"/>
                <a:gd name="T53" fmla="*/ 0 h 1343"/>
                <a:gd name="T54" fmla="*/ 0 w 2079"/>
                <a:gd name="T55" fmla="*/ 0 h 1343"/>
                <a:gd name="T56" fmla="*/ 0 w 2079"/>
                <a:gd name="T57" fmla="*/ 0 h 1343"/>
                <a:gd name="T58" fmla="*/ 0 w 2079"/>
                <a:gd name="T59" fmla="*/ 0 h 1343"/>
                <a:gd name="T60" fmla="*/ 0 w 2079"/>
                <a:gd name="T61" fmla="*/ 0 h 1343"/>
                <a:gd name="T62" fmla="*/ 0 w 2079"/>
                <a:gd name="T63" fmla="*/ 0 h 1343"/>
                <a:gd name="T64" fmla="*/ 0 w 2079"/>
                <a:gd name="T65" fmla="*/ 0 h 1343"/>
                <a:gd name="T66" fmla="*/ 0 w 2079"/>
                <a:gd name="T67" fmla="*/ 0 h 1343"/>
                <a:gd name="T68" fmla="*/ 0 w 2079"/>
                <a:gd name="T69" fmla="*/ 0 h 1343"/>
                <a:gd name="T70" fmla="*/ 0 w 2079"/>
                <a:gd name="T71" fmla="*/ 0 h 1343"/>
                <a:gd name="T72" fmla="*/ 0 w 2079"/>
                <a:gd name="T73" fmla="*/ 0 h 1343"/>
                <a:gd name="T74" fmla="*/ 0 w 2079"/>
                <a:gd name="T75" fmla="*/ 0 h 1343"/>
                <a:gd name="T76" fmla="*/ 0 w 2079"/>
                <a:gd name="T77" fmla="*/ 0 h 1343"/>
                <a:gd name="T78" fmla="*/ 0 w 2079"/>
                <a:gd name="T79" fmla="*/ 0 h 1343"/>
                <a:gd name="T80" fmla="*/ 0 w 2079"/>
                <a:gd name="T81" fmla="*/ 0 h 1343"/>
                <a:gd name="T82" fmla="*/ 0 w 2079"/>
                <a:gd name="T83" fmla="*/ 0 h 1343"/>
                <a:gd name="T84" fmla="*/ 0 w 2079"/>
                <a:gd name="T85" fmla="*/ 0 h 1343"/>
                <a:gd name="T86" fmla="*/ 0 w 2079"/>
                <a:gd name="T87" fmla="*/ 0 h 1343"/>
                <a:gd name="T88" fmla="*/ 0 w 2079"/>
                <a:gd name="T89" fmla="*/ 0 h 1343"/>
                <a:gd name="T90" fmla="*/ 0 w 2079"/>
                <a:gd name="T91" fmla="*/ 0 h 1343"/>
                <a:gd name="T92" fmla="*/ 0 w 2079"/>
                <a:gd name="T93" fmla="*/ 0 h 1343"/>
                <a:gd name="T94" fmla="*/ 0 w 2079"/>
                <a:gd name="T95" fmla="*/ 0 h 1343"/>
                <a:gd name="T96" fmla="*/ 0 w 2079"/>
                <a:gd name="T97" fmla="*/ 0 h 1343"/>
                <a:gd name="T98" fmla="*/ 0 w 2079"/>
                <a:gd name="T99" fmla="*/ 0 h 1343"/>
                <a:gd name="T100" fmla="*/ 0 w 2079"/>
                <a:gd name="T101" fmla="*/ 0 h 1343"/>
                <a:gd name="T102" fmla="*/ 0 w 2079"/>
                <a:gd name="T103" fmla="*/ 0 h 1343"/>
                <a:gd name="T104" fmla="*/ 0 w 2079"/>
                <a:gd name="T105" fmla="*/ 0 h 1343"/>
                <a:gd name="T106" fmla="*/ 0 w 2079"/>
                <a:gd name="T107" fmla="*/ 0 h 1343"/>
                <a:gd name="T108" fmla="*/ 0 w 2079"/>
                <a:gd name="T109" fmla="*/ 0 h 1343"/>
                <a:gd name="T110" fmla="*/ 0 w 2079"/>
                <a:gd name="T111" fmla="*/ 0 h 1343"/>
                <a:gd name="T112" fmla="*/ 0 w 2079"/>
                <a:gd name="T113" fmla="*/ 0 h 1343"/>
                <a:gd name="T114" fmla="*/ 0 w 2079"/>
                <a:gd name="T115" fmla="*/ 0 h 1343"/>
                <a:gd name="T116" fmla="*/ 0 w 2079"/>
                <a:gd name="T117" fmla="*/ 0 h 1343"/>
                <a:gd name="T118" fmla="*/ 0 w 2079"/>
                <a:gd name="T119" fmla="*/ 0 h 1343"/>
                <a:gd name="T120" fmla="*/ 0 w 2079"/>
                <a:gd name="T121" fmla="*/ 0 h 134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079" h="1343">
                  <a:moveTo>
                    <a:pt x="704" y="1312"/>
                  </a:moveTo>
                  <a:lnTo>
                    <a:pt x="724" y="1182"/>
                  </a:lnTo>
                  <a:lnTo>
                    <a:pt x="1039" y="1229"/>
                  </a:lnTo>
                  <a:lnTo>
                    <a:pt x="1353" y="1272"/>
                  </a:lnTo>
                  <a:lnTo>
                    <a:pt x="1670" y="1310"/>
                  </a:lnTo>
                  <a:lnTo>
                    <a:pt x="1988" y="1343"/>
                  </a:lnTo>
                  <a:lnTo>
                    <a:pt x="2011" y="1101"/>
                  </a:lnTo>
                  <a:lnTo>
                    <a:pt x="2046" y="709"/>
                  </a:lnTo>
                  <a:lnTo>
                    <a:pt x="2079" y="314"/>
                  </a:lnTo>
                  <a:lnTo>
                    <a:pt x="1850" y="299"/>
                  </a:lnTo>
                  <a:lnTo>
                    <a:pt x="1570" y="269"/>
                  </a:lnTo>
                  <a:lnTo>
                    <a:pt x="1072" y="203"/>
                  </a:lnTo>
                  <a:lnTo>
                    <a:pt x="769" y="155"/>
                  </a:lnTo>
                  <a:lnTo>
                    <a:pt x="347" y="70"/>
                  </a:lnTo>
                  <a:lnTo>
                    <a:pt x="58" y="0"/>
                  </a:lnTo>
                  <a:lnTo>
                    <a:pt x="0" y="258"/>
                  </a:lnTo>
                  <a:lnTo>
                    <a:pt x="4" y="266"/>
                  </a:lnTo>
                  <a:lnTo>
                    <a:pt x="4" y="273"/>
                  </a:lnTo>
                  <a:lnTo>
                    <a:pt x="11" y="275"/>
                  </a:lnTo>
                  <a:lnTo>
                    <a:pt x="13" y="281"/>
                  </a:lnTo>
                  <a:lnTo>
                    <a:pt x="13" y="289"/>
                  </a:lnTo>
                  <a:lnTo>
                    <a:pt x="17" y="295"/>
                  </a:lnTo>
                  <a:lnTo>
                    <a:pt x="19" y="299"/>
                  </a:lnTo>
                  <a:lnTo>
                    <a:pt x="23" y="302"/>
                  </a:lnTo>
                  <a:lnTo>
                    <a:pt x="26" y="305"/>
                  </a:lnTo>
                  <a:lnTo>
                    <a:pt x="26" y="308"/>
                  </a:lnTo>
                  <a:lnTo>
                    <a:pt x="25" y="317"/>
                  </a:lnTo>
                  <a:lnTo>
                    <a:pt x="26" y="323"/>
                  </a:lnTo>
                  <a:lnTo>
                    <a:pt x="31" y="323"/>
                  </a:lnTo>
                  <a:lnTo>
                    <a:pt x="34" y="329"/>
                  </a:lnTo>
                  <a:lnTo>
                    <a:pt x="34" y="336"/>
                  </a:lnTo>
                  <a:lnTo>
                    <a:pt x="40" y="339"/>
                  </a:lnTo>
                  <a:lnTo>
                    <a:pt x="40" y="344"/>
                  </a:lnTo>
                  <a:lnTo>
                    <a:pt x="37" y="349"/>
                  </a:lnTo>
                  <a:lnTo>
                    <a:pt x="37" y="358"/>
                  </a:lnTo>
                  <a:lnTo>
                    <a:pt x="41" y="363"/>
                  </a:lnTo>
                  <a:lnTo>
                    <a:pt x="38" y="369"/>
                  </a:lnTo>
                  <a:lnTo>
                    <a:pt x="32" y="375"/>
                  </a:lnTo>
                  <a:lnTo>
                    <a:pt x="31" y="382"/>
                  </a:lnTo>
                  <a:lnTo>
                    <a:pt x="34" y="385"/>
                  </a:lnTo>
                  <a:lnTo>
                    <a:pt x="35" y="389"/>
                  </a:lnTo>
                  <a:lnTo>
                    <a:pt x="37" y="394"/>
                  </a:lnTo>
                  <a:lnTo>
                    <a:pt x="40" y="395"/>
                  </a:lnTo>
                  <a:lnTo>
                    <a:pt x="43" y="400"/>
                  </a:lnTo>
                  <a:lnTo>
                    <a:pt x="41" y="403"/>
                  </a:lnTo>
                  <a:lnTo>
                    <a:pt x="37" y="406"/>
                  </a:lnTo>
                  <a:lnTo>
                    <a:pt x="29" y="404"/>
                  </a:lnTo>
                  <a:lnTo>
                    <a:pt x="23" y="406"/>
                  </a:lnTo>
                  <a:lnTo>
                    <a:pt x="22" y="412"/>
                  </a:lnTo>
                  <a:lnTo>
                    <a:pt x="23" y="416"/>
                  </a:lnTo>
                  <a:lnTo>
                    <a:pt x="31" y="416"/>
                  </a:lnTo>
                  <a:lnTo>
                    <a:pt x="35" y="420"/>
                  </a:lnTo>
                  <a:lnTo>
                    <a:pt x="40" y="428"/>
                  </a:lnTo>
                  <a:lnTo>
                    <a:pt x="47" y="432"/>
                  </a:lnTo>
                  <a:lnTo>
                    <a:pt x="50" y="442"/>
                  </a:lnTo>
                  <a:lnTo>
                    <a:pt x="53" y="450"/>
                  </a:lnTo>
                  <a:lnTo>
                    <a:pt x="58" y="456"/>
                  </a:lnTo>
                  <a:lnTo>
                    <a:pt x="64" y="457"/>
                  </a:lnTo>
                  <a:lnTo>
                    <a:pt x="73" y="462"/>
                  </a:lnTo>
                  <a:lnTo>
                    <a:pt x="79" y="468"/>
                  </a:lnTo>
                  <a:lnTo>
                    <a:pt x="85" y="474"/>
                  </a:lnTo>
                  <a:lnTo>
                    <a:pt x="85" y="481"/>
                  </a:lnTo>
                  <a:lnTo>
                    <a:pt x="93" y="495"/>
                  </a:lnTo>
                  <a:lnTo>
                    <a:pt x="100" y="504"/>
                  </a:lnTo>
                  <a:lnTo>
                    <a:pt x="102" y="510"/>
                  </a:lnTo>
                  <a:lnTo>
                    <a:pt x="105" y="515"/>
                  </a:lnTo>
                  <a:lnTo>
                    <a:pt x="108" y="516"/>
                  </a:lnTo>
                  <a:lnTo>
                    <a:pt x="106" y="525"/>
                  </a:lnTo>
                  <a:lnTo>
                    <a:pt x="113" y="530"/>
                  </a:lnTo>
                  <a:lnTo>
                    <a:pt x="118" y="538"/>
                  </a:lnTo>
                  <a:lnTo>
                    <a:pt x="113" y="541"/>
                  </a:lnTo>
                  <a:lnTo>
                    <a:pt x="116" y="546"/>
                  </a:lnTo>
                  <a:lnTo>
                    <a:pt x="118" y="550"/>
                  </a:lnTo>
                  <a:lnTo>
                    <a:pt x="125" y="553"/>
                  </a:lnTo>
                  <a:lnTo>
                    <a:pt x="133" y="571"/>
                  </a:lnTo>
                  <a:lnTo>
                    <a:pt x="128" y="583"/>
                  </a:lnTo>
                  <a:lnTo>
                    <a:pt x="133" y="596"/>
                  </a:lnTo>
                  <a:lnTo>
                    <a:pt x="138" y="599"/>
                  </a:lnTo>
                  <a:lnTo>
                    <a:pt x="141" y="600"/>
                  </a:lnTo>
                  <a:lnTo>
                    <a:pt x="144" y="606"/>
                  </a:lnTo>
                  <a:lnTo>
                    <a:pt x="150" y="611"/>
                  </a:lnTo>
                  <a:lnTo>
                    <a:pt x="153" y="615"/>
                  </a:lnTo>
                  <a:lnTo>
                    <a:pt x="147" y="621"/>
                  </a:lnTo>
                  <a:lnTo>
                    <a:pt x="150" y="630"/>
                  </a:lnTo>
                  <a:lnTo>
                    <a:pt x="161" y="627"/>
                  </a:lnTo>
                  <a:lnTo>
                    <a:pt x="166" y="621"/>
                  </a:lnTo>
                  <a:lnTo>
                    <a:pt x="174" y="624"/>
                  </a:lnTo>
                  <a:lnTo>
                    <a:pt x="177" y="631"/>
                  </a:lnTo>
                  <a:lnTo>
                    <a:pt x="172" y="639"/>
                  </a:lnTo>
                  <a:lnTo>
                    <a:pt x="172" y="643"/>
                  </a:lnTo>
                  <a:lnTo>
                    <a:pt x="175" y="649"/>
                  </a:lnTo>
                  <a:lnTo>
                    <a:pt x="180" y="652"/>
                  </a:lnTo>
                  <a:lnTo>
                    <a:pt x="187" y="649"/>
                  </a:lnTo>
                  <a:lnTo>
                    <a:pt x="196" y="655"/>
                  </a:lnTo>
                  <a:lnTo>
                    <a:pt x="202" y="656"/>
                  </a:lnTo>
                  <a:lnTo>
                    <a:pt x="218" y="652"/>
                  </a:lnTo>
                  <a:lnTo>
                    <a:pt x="227" y="658"/>
                  </a:lnTo>
                  <a:lnTo>
                    <a:pt x="225" y="667"/>
                  </a:lnTo>
                  <a:lnTo>
                    <a:pt x="218" y="685"/>
                  </a:lnTo>
                  <a:lnTo>
                    <a:pt x="209" y="694"/>
                  </a:lnTo>
                  <a:lnTo>
                    <a:pt x="205" y="701"/>
                  </a:lnTo>
                  <a:lnTo>
                    <a:pt x="208" y="706"/>
                  </a:lnTo>
                  <a:lnTo>
                    <a:pt x="202" y="717"/>
                  </a:lnTo>
                  <a:lnTo>
                    <a:pt x="196" y="726"/>
                  </a:lnTo>
                  <a:lnTo>
                    <a:pt x="192" y="738"/>
                  </a:lnTo>
                  <a:lnTo>
                    <a:pt x="190" y="745"/>
                  </a:lnTo>
                  <a:lnTo>
                    <a:pt x="186" y="752"/>
                  </a:lnTo>
                  <a:lnTo>
                    <a:pt x="183" y="755"/>
                  </a:lnTo>
                  <a:lnTo>
                    <a:pt x="184" y="761"/>
                  </a:lnTo>
                  <a:lnTo>
                    <a:pt x="178" y="773"/>
                  </a:lnTo>
                  <a:lnTo>
                    <a:pt x="172" y="776"/>
                  </a:lnTo>
                  <a:lnTo>
                    <a:pt x="169" y="786"/>
                  </a:lnTo>
                  <a:lnTo>
                    <a:pt x="175" y="791"/>
                  </a:lnTo>
                  <a:lnTo>
                    <a:pt x="172" y="800"/>
                  </a:lnTo>
                  <a:lnTo>
                    <a:pt x="166" y="803"/>
                  </a:lnTo>
                  <a:lnTo>
                    <a:pt x="168" y="814"/>
                  </a:lnTo>
                  <a:lnTo>
                    <a:pt x="169" y="823"/>
                  </a:lnTo>
                  <a:lnTo>
                    <a:pt x="177" y="826"/>
                  </a:lnTo>
                  <a:lnTo>
                    <a:pt x="172" y="834"/>
                  </a:lnTo>
                  <a:lnTo>
                    <a:pt x="174" y="841"/>
                  </a:lnTo>
                  <a:lnTo>
                    <a:pt x="174" y="851"/>
                  </a:lnTo>
                  <a:lnTo>
                    <a:pt x="169" y="854"/>
                  </a:lnTo>
                  <a:lnTo>
                    <a:pt x="156" y="853"/>
                  </a:lnTo>
                  <a:lnTo>
                    <a:pt x="147" y="861"/>
                  </a:lnTo>
                  <a:lnTo>
                    <a:pt x="137" y="870"/>
                  </a:lnTo>
                  <a:lnTo>
                    <a:pt x="138" y="881"/>
                  </a:lnTo>
                  <a:lnTo>
                    <a:pt x="146" y="885"/>
                  </a:lnTo>
                  <a:lnTo>
                    <a:pt x="144" y="890"/>
                  </a:lnTo>
                  <a:lnTo>
                    <a:pt x="144" y="896"/>
                  </a:lnTo>
                  <a:lnTo>
                    <a:pt x="143" y="900"/>
                  </a:lnTo>
                  <a:lnTo>
                    <a:pt x="140" y="902"/>
                  </a:lnTo>
                  <a:lnTo>
                    <a:pt x="135" y="899"/>
                  </a:lnTo>
                  <a:lnTo>
                    <a:pt x="133" y="900"/>
                  </a:lnTo>
                  <a:lnTo>
                    <a:pt x="135" y="908"/>
                  </a:lnTo>
                  <a:lnTo>
                    <a:pt x="130" y="915"/>
                  </a:lnTo>
                  <a:lnTo>
                    <a:pt x="131" y="919"/>
                  </a:lnTo>
                  <a:lnTo>
                    <a:pt x="131" y="923"/>
                  </a:lnTo>
                  <a:lnTo>
                    <a:pt x="138" y="925"/>
                  </a:lnTo>
                  <a:lnTo>
                    <a:pt x="144" y="926"/>
                  </a:lnTo>
                  <a:lnTo>
                    <a:pt x="146" y="928"/>
                  </a:lnTo>
                  <a:lnTo>
                    <a:pt x="146" y="931"/>
                  </a:lnTo>
                  <a:lnTo>
                    <a:pt x="146" y="935"/>
                  </a:lnTo>
                  <a:lnTo>
                    <a:pt x="150" y="938"/>
                  </a:lnTo>
                  <a:lnTo>
                    <a:pt x="155" y="944"/>
                  </a:lnTo>
                  <a:lnTo>
                    <a:pt x="159" y="949"/>
                  </a:lnTo>
                  <a:lnTo>
                    <a:pt x="162" y="955"/>
                  </a:lnTo>
                  <a:lnTo>
                    <a:pt x="169" y="953"/>
                  </a:lnTo>
                  <a:lnTo>
                    <a:pt x="175" y="953"/>
                  </a:lnTo>
                  <a:lnTo>
                    <a:pt x="181" y="947"/>
                  </a:lnTo>
                  <a:lnTo>
                    <a:pt x="187" y="941"/>
                  </a:lnTo>
                  <a:lnTo>
                    <a:pt x="193" y="935"/>
                  </a:lnTo>
                  <a:lnTo>
                    <a:pt x="205" y="932"/>
                  </a:lnTo>
                  <a:lnTo>
                    <a:pt x="230" y="912"/>
                  </a:lnTo>
                  <a:lnTo>
                    <a:pt x="236" y="905"/>
                  </a:lnTo>
                  <a:lnTo>
                    <a:pt x="242" y="908"/>
                  </a:lnTo>
                  <a:lnTo>
                    <a:pt x="245" y="909"/>
                  </a:lnTo>
                  <a:lnTo>
                    <a:pt x="246" y="915"/>
                  </a:lnTo>
                  <a:lnTo>
                    <a:pt x="246" y="919"/>
                  </a:lnTo>
                  <a:lnTo>
                    <a:pt x="249" y="923"/>
                  </a:lnTo>
                  <a:lnTo>
                    <a:pt x="251" y="929"/>
                  </a:lnTo>
                  <a:lnTo>
                    <a:pt x="254" y="932"/>
                  </a:lnTo>
                  <a:lnTo>
                    <a:pt x="258" y="932"/>
                  </a:lnTo>
                  <a:lnTo>
                    <a:pt x="263" y="938"/>
                  </a:lnTo>
                  <a:lnTo>
                    <a:pt x="263" y="943"/>
                  </a:lnTo>
                  <a:lnTo>
                    <a:pt x="260" y="950"/>
                  </a:lnTo>
                  <a:lnTo>
                    <a:pt x="258" y="956"/>
                  </a:lnTo>
                  <a:lnTo>
                    <a:pt x="263" y="962"/>
                  </a:lnTo>
                  <a:lnTo>
                    <a:pt x="266" y="968"/>
                  </a:lnTo>
                  <a:lnTo>
                    <a:pt x="264" y="974"/>
                  </a:lnTo>
                  <a:lnTo>
                    <a:pt x="261" y="980"/>
                  </a:lnTo>
                  <a:lnTo>
                    <a:pt x="263" y="986"/>
                  </a:lnTo>
                  <a:lnTo>
                    <a:pt x="264" y="988"/>
                  </a:lnTo>
                  <a:lnTo>
                    <a:pt x="266" y="994"/>
                  </a:lnTo>
                  <a:lnTo>
                    <a:pt x="264" y="1003"/>
                  </a:lnTo>
                  <a:lnTo>
                    <a:pt x="263" y="1015"/>
                  </a:lnTo>
                  <a:lnTo>
                    <a:pt x="266" y="1019"/>
                  </a:lnTo>
                  <a:lnTo>
                    <a:pt x="270" y="1022"/>
                  </a:lnTo>
                  <a:lnTo>
                    <a:pt x="270" y="1031"/>
                  </a:lnTo>
                  <a:lnTo>
                    <a:pt x="276" y="1039"/>
                  </a:lnTo>
                  <a:lnTo>
                    <a:pt x="281" y="1049"/>
                  </a:lnTo>
                  <a:lnTo>
                    <a:pt x="284" y="1055"/>
                  </a:lnTo>
                  <a:lnTo>
                    <a:pt x="286" y="1062"/>
                  </a:lnTo>
                  <a:lnTo>
                    <a:pt x="287" y="1070"/>
                  </a:lnTo>
                  <a:lnTo>
                    <a:pt x="292" y="1072"/>
                  </a:lnTo>
                  <a:lnTo>
                    <a:pt x="296" y="1080"/>
                  </a:lnTo>
                  <a:lnTo>
                    <a:pt x="298" y="1087"/>
                  </a:lnTo>
                  <a:lnTo>
                    <a:pt x="301" y="1090"/>
                  </a:lnTo>
                  <a:lnTo>
                    <a:pt x="301" y="1096"/>
                  </a:lnTo>
                  <a:lnTo>
                    <a:pt x="299" y="1105"/>
                  </a:lnTo>
                  <a:lnTo>
                    <a:pt x="295" y="1129"/>
                  </a:lnTo>
                  <a:lnTo>
                    <a:pt x="298" y="1140"/>
                  </a:lnTo>
                  <a:lnTo>
                    <a:pt x="301" y="1148"/>
                  </a:lnTo>
                  <a:lnTo>
                    <a:pt x="307" y="1157"/>
                  </a:lnTo>
                  <a:lnTo>
                    <a:pt x="313" y="1161"/>
                  </a:lnTo>
                  <a:lnTo>
                    <a:pt x="323" y="1157"/>
                  </a:lnTo>
                  <a:lnTo>
                    <a:pt x="326" y="1157"/>
                  </a:lnTo>
                  <a:lnTo>
                    <a:pt x="332" y="1157"/>
                  </a:lnTo>
                  <a:lnTo>
                    <a:pt x="339" y="1169"/>
                  </a:lnTo>
                  <a:lnTo>
                    <a:pt x="344" y="1175"/>
                  </a:lnTo>
                  <a:lnTo>
                    <a:pt x="347" y="1189"/>
                  </a:lnTo>
                  <a:lnTo>
                    <a:pt x="351" y="1200"/>
                  </a:lnTo>
                  <a:lnTo>
                    <a:pt x="349" y="1207"/>
                  </a:lnTo>
                  <a:lnTo>
                    <a:pt x="349" y="1213"/>
                  </a:lnTo>
                  <a:lnTo>
                    <a:pt x="345" y="1214"/>
                  </a:lnTo>
                  <a:lnTo>
                    <a:pt x="345" y="1219"/>
                  </a:lnTo>
                  <a:lnTo>
                    <a:pt x="352" y="1233"/>
                  </a:lnTo>
                  <a:lnTo>
                    <a:pt x="354" y="1239"/>
                  </a:lnTo>
                  <a:lnTo>
                    <a:pt x="351" y="1245"/>
                  </a:lnTo>
                  <a:lnTo>
                    <a:pt x="349" y="1251"/>
                  </a:lnTo>
                  <a:lnTo>
                    <a:pt x="349" y="1253"/>
                  </a:lnTo>
                  <a:lnTo>
                    <a:pt x="355" y="1263"/>
                  </a:lnTo>
                  <a:lnTo>
                    <a:pt x="360" y="1269"/>
                  </a:lnTo>
                  <a:lnTo>
                    <a:pt x="369" y="1272"/>
                  </a:lnTo>
                  <a:lnTo>
                    <a:pt x="370" y="1279"/>
                  </a:lnTo>
                  <a:lnTo>
                    <a:pt x="374" y="1282"/>
                  </a:lnTo>
                  <a:lnTo>
                    <a:pt x="383" y="1286"/>
                  </a:lnTo>
                  <a:lnTo>
                    <a:pt x="383" y="1279"/>
                  </a:lnTo>
                  <a:lnTo>
                    <a:pt x="380" y="1276"/>
                  </a:lnTo>
                  <a:lnTo>
                    <a:pt x="382" y="1265"/>
                  </a:lnTo>
                  <a:lnTo>
                    <a:pt x="401" y="1253"/>
                  </a:lnTo>
                  <a:lnTo>
                    <a:pt x="407" y="1253"/>
                  </a:lnTo>
                  <a:lnTo>
                    <a:pt x="444" y="1266"/>
                  </a:lnTo>
                  <a:lnTo>
                    <a:pt x="456" y="1275"/>
                  </a:lnTo>
                  <a:lnTo>
                    <a:pt x="468" y="1275"/>
                  </a:lnTo>
                  <a:lnTo>
                    <a:pt x="472" y="1263"/>
                  </a:lnTo>
                  <a:lnTo>
                    <a:pt x="481" y="1251"/>
                  </a:lnTo>
                  <a:lnTo>
                    <a:pt x="491" y="1251"/>
                  </a:lnTo>
                  <a:lnTo>
                    <a:pt x="507" y="1262"/>
                  </a:lnTo>
                  <a:lnTo>
                    <a:pt x="531" y="1266"/>
                  </a:lnTo>
                  <a:lnTo>
                    <a:pt x="556" y="1266"/>
                  </a:lnTo>
                  <a:lnTo>
                    <a:pt x="563" y="1272"/>
                  </a:lnTo>
                  <a:lnTo>
                    <a:pt x="575" y="1278"/>
                  </a:lnTo>
                  <a:lnTo>
                    <a:pt x="597" y="1272"/>
                  </a:lnTo>
                  <a:lnTo>
                    <a:pt x="614" y="1275"/>
                  </a:lnTo>
                  <a:lnTo>
                    <a:pt x="624" y="1282"/>
                  </a:lnTo>
                  <a:lnTo>
                    <a:pt x="630" y="1279"/>
                  </a:lnTo>
                  <a:lnTo>
                    <a:pt x="624" y="1268"/>
                  </a:lnTo>
                  <a:lnTo>
                    <a:pt x="630" y="1256"/>
                  </a:lnTo>
                  <a:lnTo>
                    <a:pt x="637" y="1241"/>
                  </a:lnTo>
                  <a:lnTo>
                    <a:pt x="653" y="1233"/>
                  </a:lnTo>
                  <a:lnTo>
                    <a:pt x="662" y="1239"/>
                  </a:lnTo>
                  <a:lnTo>
                    <a:pt x="667" y="1251"/>
                  </a:lnTo>
                  <a:lnTo>
                    <a:pt x="674" y="1263"/>
                  </a:lnTo>
                  <a:lnTo>
                    <a:pt x="676" y="1281"/>
                  </a:lnTo>
                  <a:lnTo>
                    <a:pt x="689" y="1292"/>
                  </a:lnTo>
                  <a:lnTo>
                    <a:pt x="690" y="1304"/>
                  </a:lnTo>
                  <a:lnTo>
                    <a:pt x="704" y="1312"/>
                  </a:lnTo>
                </a:path>
              </a:pathLst>
            </a:custGeom>
            <a:solidFill>
              <a:schemeClr val="bg2"/>
            </a:solidFill>
            <a:ln w="9525" cmpd="sng">
              <a:solidFill>
                <a:srgbClr val="969696"/>
              </a:solidFill>
              <a:prstDash val="solid"/>
              <a:round/>
              <a:headEnd/>
              <a:tailEnd/>
            </a:ln>
          </p:spPr>
          <p:txBody>
            <a:bodyPr/>
            <a:lstStyle/>
            <a:p>
              <a:endParaRPr lang="en-US" dirty="0"/>
            </a:p>
          </p:txBody>
        </p:sp>
        <p:sp>
          <p:nvSpPr>
            <p:cNvPr id="17425" name="Freeform 13"/>
            <p:cNvSpPr>
              <a:spLocks noChangeAspect="1"/>
            </p:cNvSpPr>
            <p:nvPr>
              <p:custDataLst>
                <p:tags r:id="rId18"/>
              </p:custDataLst>
            </p:nvPr>
          </p:nvSpPr>
          <p:spPr bwMode="gray">
            <a:xfrm>
              <a:off x="647" y="2290"/>
              <a:ext cx="270" cy="437"/>
            </a:xfrm>
            <a:custGeom>
              <a:avLst/>
              <a:gdLst>
                <a:gd name="T0" fmla="*/ 0 w 1219"/>
                <a:gd name="T1" fmla="*/ 0 h 1974"/>
                <a:gd name="T2" fmla="*/ 0 w 1219"/>
                <a:gd name="T3" fmla="*/ 0 h 1974"/>
                <a:gd name="T4" fmla="*/ 0 w 1219"/>
                <a:gd name="T5" fmla="*/ 0 h 1974"/>
                <a:gd name="T6" fmla="*/ 0 w 1219"/>
                <a:gd name="T7" fmla="*/ 0 h 1974"/>
                <a:gd name="T8" fmla="*/ 0 w 1219"/>
                <a:gd name="T9" fmla="*/ 0 h 1974"/>
                <a:gd name="T10" fmla="*/ 0 w 1219"/>
                <a:gd name="T11" fmla="*/ 0 h 1974"/>
                <a:gd name="T12" fmla="*/ 0 w 1219"/>
                <a:gd name="T13" fmla="*/ 0 h 1974"/>
                <a:gd name="T14" fmla="*/ 0 w 1219"/>
                <a:gd name="T15" fmla="*/ 0 h 1974"/>
                <a:gd name="T16" fmla="*/ 0 w 1219"/>
                <a:gd name="T17" fmla="*/ 0 h 1974"/>
                <a:gd name="T18" fmla="*/ 0 w 1219"/>
                <a:gd name="T19" fmla="*/ 0 h 1974"/>
                <a:gd name="T20" fmla="*/ 0 w 1219"/>
                <a:gd name="T21" fmla="*/ 0 h 1974"/>
                <a:gd name="T22" fmla="*/ 0 w 1219"/>
                <a:gd name="T23" fmla="*/ 0 h 1974"/>
                <a:gd name="T24" fmla="*/ 0 w 1219"/>
                <a:gd name="T25" fmla="*/ 0 h 1974"/>
                <a:gd name="T26" fmla="*/ 0 w 1219"/>
                <a:gd name="T27" fmla="*/ 0 h 1974"/>
                <a:gd name="T28" fmla="*/ 0 w 1219"/>
                <a:gd name="T29" fmla="*/ 0 h 1974"/>
                <a:gd name="T30" fmla="*/ 0 w 1219"/>
                <a:gd name="T31" fmla="*/ 0 h 1974"/>
                <a:gd name="T32" fmla="*/ 0 w 1219"/>
                <a:gd name="T33" fmla="*/ 0 h 1974"/>
                <a:gd name="T34" fmla="*/ 0 w 1219"/>
                <a:gd name="T35" fmla="*/ 0 h 1974"/>
                <a:gd name="T36" fmla="*/ 0 w 1219"/>
                <a:gd name="T37" fmla="*/ 0 h 1974"/>
                <a:gd name="T38" fmla="*/ 0 w 1219"/>
                <a:gd name="T39" fmla="*/ 0 h 1974"/>
                <a:gd name="T40" fmla="*/ 0 w 1219"/>
                <a:gd name="T41" fmla="*/ 0 h 1974"/>
                <a:gd name="T42" fmla="*/ 0 w 1219"/>
                <a:gd name="T43" fmla="*/ 0 h 1974"/>
                <a:gd name="T44" fmla="*/ 0 w 1219"/>
                <a:gd name="T45" fmla="*/ 0 h 1974"/>
                <a:gd name="T46" fmla="*/ 0 w 1219"/>
                <a:gd name="T47" fmla="*/ 0 h 1974"/>
                <a:gd name="T48" fmla="*/ 0 w 1219"/>
                <a:gd name="T49" fmla="*/ 0 h 1974"/>
                <a:gd name="T50" fmla="*/ 0 w 1219"/>
                <a:gd name="T51" fmla="*/ 0 h 1974"/>
                <a:gd name="T52" fmla="*/ 0 w 1219"/>
                <a:gd name="T53" fmla="*/ 0 h 1974"/>
                <a:gd name="T54" fmla="*/ 0 w 1219"/>
                <a:gd name="T55" fmla="*/ 0 h 1974"/>
                <a:gd name="T56" fmla="*/ 0 w 1219"/>
                <a:gd name="T57" fmla="*/ 0 h 1974"/>
                <a:gd name="T58" fmla="*/ 0 w 1219"/>
                <a:gd name="T59" fmla="*/ 0 h 1974"/>
                <a:gd name="T60" fmla="*/ 0 w 1219"/>
                <a:gd name="T61" fmla="*/ 0 h 1974"/>
                <a:gd name="T62" fmla="*/ 0 w 1219"/>
                <a:gd name="T63" fmla="*/ 0 h 1974"/>
                <a:gd name="T64" fmla="*/ 0 w 1219"/>
                <a:gd name="T65" fmla="*/ 0 h 1974"/>
                <a:gd name="T66" fmla="*/ 0 w 1219"/>
                <a:gd name="T67" fmla="*/ 0 h 1974"/>
                <a:gd name="T68" fmla="*/ 0 w 1219"/>
                <a:gd name="T69" fmla="*/ 0 h 1974"/>
                <a:gd name="T70" fmla="*/ 0 w 1219"/>
                <a:gd name="T71" fmla="*/ 0 h 1974"/>
                <a:gd name="T72" fmla="*/ 0 w 1219"/>
                <a:gd name="T73" fmla="*/ 0 h 1974"/>
                <a:gd name="T74" fmla="*/ 0 w 1219"/>
                <a:gd name="T75" fmla="*/ 0 h 1974"/>
                <a:gd name="T76" fmla="*/ 0 w 1219"/>
                <a:gd name="T77" fmla="*/ 0 h 1974"/>
                <a:gd name="T78" fmla="*/ 0 w 1219"/>
                <a:gd name="T79" fmla="*/ 0 h 1974"/>
                <a:gd name="T80" fmla="*/ 0 w 1219"/>
                <a:gd name="T81" fmla="*/ 0 h 1974"/>
                <a:gd name="T82" fmla="*/ 0 w 1219"/>
                <a:gd name="T83" fmla="*/ 0 h 1974"/>
                <a:gd name="T84" fmla="*/ 0 w 1219"/>
                <a:gd name="T85" fmla="*/ 0 h 1974"/>
                <a:gd name="T86" fmla="*/ 0 w 1219"/>
                <a:gd name="T87" fmla="*/ 0 h 1974"/>
                <a:gd name="T88" fmla="*/ 0 w 1219"/>
                <a:gd name="T89" fmla="*/ 0 h 1974"/>
                <a:gd name="T90" fmla="*/ 0 w 1219"/>
                <a:gd name="T91" fmla="*/ 0 h 1974"/>
                <a:gd name="T92" fmla="*/ 0 w 1219"/>
                <a:gd name="T93" fmla="*/ 0 h 1974"/>
                <a:gd name="T94" fmla="*/ 0 w 1219"/>
                <a:gd name="T95" fmla="*/ 0 h 1974"/>
                <a:gd name="T96" fmla="*/ 0 w 1219"/>
                <a:gd name="T97" fmla="*/ 0 h 1974"/>
                <a:gd name="T98" fmla="*/ 0 w 1219"/>
                <a:gd name="T99" fmla="*/ 0 h 1974"/>
                <a:gd name="T100" fmla="*/ 0 w 1219"/>
                <a:gd name="T101" fmla="*/ 0 h 1974"/>
                <a:gd name="T102" fmla="*/ 0 w 1219"/>
                <a:gd name="T103" fmla="*/ 0 h 1974"/>
                <a:gd name="T104" fmla="*/ 0 w 1219"/>
                <a:gd name="T105" fmla="*/ 0 h 1974"/>
                <a:gd name="T106" fmla="*/ 0 w 1219"/>
                <a:gd name="T107" fmla="*/ 0 h 1974"/>
                <a:gd name="T108" fmla="*/ 0 w 1219"/>
                <a:gd name="T109" fmla="*/ 0 h 1974"/>
                <a:gd name="T110" fmla="*/ 0 w 1219"/>
                <a:gd name="T111" fmla="*/ 0 h 1974"/>
                <a:gd name="T112" fmla="*/ 0 w 1219"/>
                <a:gd name="T113" fmla="*/ 0 h 1974"/>
                <a:gd name="T114" fmla="*/ 0 w 1219"/>
                <a:gd name="T115" fmla="*/ 0 h 1974"/>
                <a:gd name="T116" fmla="*/ 0 w 1219"/>
                <a:gd name="T117" fmla="*/ 0 h 19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19" h="1974">
                  <a:moveTo>
                    <a:pt x="1115" y="1974"/>
                  </a:moveTo>
                  <a:lnTo>
                    <a:pt x="834" y="1924"/>
                  </a:lnTo>
                  <a:lnTo>
                    <a:pt x="555" y="1873"/>
                  </a:lnTo>
                  <a:lnTo>
                    <a:pt x="277" y="1813"/>
                  </a:lnTo>
                  <a:lnTo>
                    <a:pt x="0" y="1750"/>
                  </a:lnTo>
                  <a:lnTo>
                    <a:pt x="54" y="1505"/>
                  </a:lnTo>
                  <a:lnTo>
                    <a:pt x="94" y="1331"/>
                  </a:lnTo>
                  <a:lnTo>
                    <a:pt x="102" y="1293"/>
                  </a:lnTo>
                  <a:lnTo>
                    <a:pt x="115" y="1275"/>
                  </a:lnTo>
                  <a:lnTo>
                    <a:pt x="130" y="1253"/>
                  </a:lnTo>
                  <a:lnTo>
                    <a:pt x="130" y="1242"/>
                  </a:lnTo>
                  <a:lnTo>
                    <a:pt x="128" y="1231"/>
                  </a:lnTo>
                  <a:lnTo>
                    <a:pt x="139" y="1225"/>
                  </a:lnTo>
                  <a:lnTo>
                    <a:pt x="145" y="1213"/>
                  </a:lnTo>
                  <a:lnTo>
                    <a:pt x="134" y="1206"/>
                  </a:lnTo>
                  <a:lnTo>
                    <a:pt x="125" y="1192"/>
                  </a:lnTo>
                  <a:lnTo>
                    <a:pt x="118" y="1186"/>
                  </a:lnTo>
                  <a:lnTo>
                    <a:pt x="103" y="1183"/>
                  </a:lnTo>
                  <a:lnTo>
                    <a:pt x="96" y="1173"/>
                  </a:lnTo>
                  <a:lnTo>
                    <a:pt x="99" y="1166"/>
                  </a:lnTo>
                  <a:lnTo>
                    <a:pt x="106" y="1159"/>
                  </a:lnTo>
                  <a:lnTo>
                    <a:pt x="100" y="1150"/>
                  </a:lnTo>
                  <a:lnTo>
                    <a:pt x="99" y="1142"/>
                  </a:lnTo>
                  <a:lnTo>
                    <a:pt x="109" y="1123"/>
                  </a:lnTo>
                  <a:lnTo>
                    <a:pt x="124" y="1111"/>
                  </a:lnTo>
                  <a:lnTo>
                    <a:pt x="143" y="1080"/>
                  </a:lnTo>
                  <a:lnTo>
                    <a:pt x="160" y="1065"/>
                  </a:lnTo>
                  <a:lnTo>
                    <a:pt x="174" y="1064"/>
                  </a:lnTo>
                  <a:lnTo>
                    <a:pt x="187" y="1048"/>
                  </a:lnTo>
                  <a:lnTo>
                    <a:pt x="207" y="1011"/>
                  </a:lnTo>
                  <a:lnTo>
                    <a:pt x="255" y="939"/>
                  </a:lnTo>
                  <a:lnTo>
                    <a:pt x="262" y="933"/>
                  </a:lnTo>
                  <a:lnTo>
                    <a:pt x="274" y="913"/>
                  </a:lnTo>
                  <a:lnTo>
                    <a:pt x="280" y="909"/>
                  </a:lnTo>
                  <a:lnTo>
                    <a:pt x="283" y="903"/>
                  </a:lnTo>
                  <a:lnTo>
                    <a:pt x="286" y="897"/>
                  </a:lnTo>
                  <a:lnTo>
                    <a:pt x="295" y="885"/>
                  </a:lnTo>
                  <a:lnTo>
                    <a:pt x="302" y="878"/>
                  </a:lnTo>
                  <a:lnTo>
                    <a:pt x="307" y="875"/>
                  </a:lnTo>
                  <a:lnTo>
                    <a:pt x="304" y="869"/>
                  </a:lnTo>
                  <a:lnTo>
                    <a:pt x="301" y="850"/>
                  </a:lnTo>
                  <a:lnTo>
                    <a:pt x="299" y="837"/>
                  </a:lnTo>
                  <a:lnTo>
                    <a:pt x="298" y="832"/>
                  </a:lnTo>
                  <a:lnTo>
                    <a:pt x="293" y="826"/>
                  </a:lnTo>
                  <a:lnTo>
                    <a:pt x="276" y="809"/>
                  </a:lnTo>
                  <a:lnTo>
                    <a:pt x="265" y="798"/>
                  </a:lnTo>
                  <a:lnTo>
                    <a:pt x="258" y="789"/>
                  </a:lnTo>
                  <a:lnTo>
                    <a:pt x="255" y="781"/>
                  </a:lnTo>
                  <a:lnTo>
                    <a:pt x="254" y="770"/>
                  </a:lnTo>
                  <a:lnTo>
                    <a:pt x="249" y="760"/>
                  </a:lnTo>
                  <a:lnTo>
                    <a:pt x="249" y="754"/>
                  </a:lnTo>
                  <a:lnTo>
                    <a:pt x="248" y="748"/>
                  </a:lnTo>
                  <a:lnTo>
                    <a:pt x="249" y="740"/>
                  </a:lnTo>
                  <a:lnTo>
                    <a:pt x="246" y="736"/>
                  </a:lnTo>
                  <a:lnTo>
                    <a:pt x="245" y="735"/>
                  </a:lnTo>
                  <a:lnTo>
                    <a:pt x="245" y="729"/>
                  </a:lnTo>
                  <a:lnTo>
                    <a:pt x="249" y="728"/>
                  </a:lnTo>
                  <a:lnTo>
                    <a:pt x="252" y="701"/>
                  </a:lnTo>
                  <a:lnTo>
                    <a:pt x="248" y="677"/>
                  </a:lnTo>
                  <a:lnTo>
                    <a:pt x="249" y="671"/>
                  </a:lnTo>
                  <a:lnTo>
                    <a:pt x="249" y="658"/>
                  </a:lnTo>
                  <a:lnTo>
                    <a:pt x="252" y="649"/>
                  </a:lnTo>
                  <a:lnTo>
                    <a:pt x="332" y="330"/>
                  </a:lnTo>
                  <a:lnTo>
                    <a:pt x="410" y="0"/>
                  </a:lnTo>
                  <a:lnTo>
                    <a:pt x="573" y="37"/>
                  </a:lnTo>
                  <a:lnTo>
                    <a:pt x="515" y="295"/>
                  </a:lnTo>
                  <a:lnTo>
                    <a:pt x="519" y="303"/>
                  </a:lnTo>
                  <a:lnTo>
                    <a:pt x="519" y="310"/>
                  </a:lnTo>
                  <a:lnTo>
                    <a:pt x="526" y="312"/>
                  </a:lnTo>
                  <a:lnTo>
                    <a:pt x="528" y="318"/>
                  </a:lnTo>
                  <a:lnTo>
                    <a:pt x="528" y="326"/>
                  </a:lnTo>
                  <a:lnTo>
                    <a:pt x="532" y="332"/>
                  </a:lnTo>
                  <a:lnTo>
                    <a:pt x="534" y="336"/>
                  </a:lnTo>
                  <a:lnTo>
                    <a:pt x="538" y="339"/>
                  </a:lnTo>
                  <a:lnTo>
                    <a:pt x="541" y="342"/>
                  </a:lnTo>
                  <a:lnTo>
                    <a:pt x="541" y="345"/>
                  </a:lnTo>
                  <a:lnTo>
                    <a:pt x="540" y="354"/>
                  </a:lnTo>
                  <a:lnTo>
                    <a:pt x="541" y="360"/>
                  </a:lnTo>
                  <a:lnTo>
                    <a:pt x="546" y="360"/>
                  </a:lnTo>
                  <a:lnTo>
                    <a:pt x="549" y="366"/>
                  </a:lnTo>
                  <a:lnTo>
                    <a:pt x="549" y="373"/>
                  </a:lnTo>
                  <a:lnTo>
                    <a:pt x="555" y="376"/>
                  </a:lnTo>
                  <a:lnTo>
                    <a:pt x="555" y="381"/>
                  </a:lnTo>
                  <a:lnTo>
                    <a:pt x="552" y="386"/>
                  </a:lnTo>
                  <a:lnTo>
                    <a:pt x="552" y="395"/>
                  </a:lnTo>
                  <a:lnTo>
                    <a:pt x="556" y="400"/>
                  </a:lnTo>
                  <a:lnTo>
                    <a:pt x="553" y="406"/>
                  </a:lnTo>
                  <a:lnTo>
                    <a:pt x="547" y="412"/>
                  </a:lnTo>
                  <a:lnTo>
                    <a:pt x="546" y="419"/>
                  </a:lnTo>
                  <a:lnTo>
                    <a:pt x="549" y="422"/>
                  </a:lnTo>
                  <a:lnTo>
                    <a:pt x="550" y="426"/>
                  </a:lnTo>
                  <a:lnTo>
                    <a:pt x="552" y="431"/>
                  </a:lnTo>
                  <a:lnTo>
                    <a:pt x="555" y="432"/>
                  </a:lnTo>
                  <a:lnTo>
                    <a:pt x="558" y="437"/>
                  </a:lnTo>
                  <a:lnTo>
                    <a:pt x="556" y="440"/>
                  </a:lnTo>
                  <a:lnTo>
                    <a:pt x="552" y="443"/>
                  </a:lnTo>
                  <a:lnTo>
                    <a:pt x="544" y="441"/>
                  </a:lnTo>
                  <a:lnTo>
                    <a:pt x="538" y="443"/>
                  </a:lnTo>
                  <a:lnTo>
                    <a:pt x="537" y="449"/>
                  </a:lnTo>
                  <a:lnTo>
                    <a:pt x="538" y="453"/>
                  </a:lnTo>
                  <a:lnTo>
                    <a:pt x="546" y="453"/>
                  </a:lnTo>
                  <a:lnTo>
                    <a:pt x="550" y="457"/>
                  </a:lnTo>
                  <a:lnTo>
                    <a:pt x="555" y="465"/>
                  </a:lnTo>
                  <a:lnTo>
                    <a:pt x="562" y="469"/>
                  </a:lnTo>
                  <a:lnTo>
                    <a:pt x="565" y="479"/>
                  </a:lnTo>
                  <a:lnTo>
                    <a:pt x="568" y="487"/>
                  </a:lnTo>
                  <a:lnTo>
                    <a:pt x="573" y="493"/>
                  </a:lnTo>
                  <a:lnTo>
                    <a:pt x="579" y="494"/>
                  </a:lnTo>
                  <a:lnTo>
                    <a:pt x="588" y="499"/>
                  </a:lnTo>
                  <a:lnTo>
                    <a:pt x="594" y="505"/>
                  </a:lnTo>
                  <a:lnTo>
                    <a:pt x="600" y="511"/>
                  </a:lnTo>
                  <a:lnTo>
                    <a:pt x="600" y="518"/>
                  </a:lnTo>
                  <a:lnTo>
                    <a:pt x="608" y="532"/>
                  </a:lnTo>
                  <a:lnTo>
                    <a:pt x="615" y="541"/>
                  </a:lnTo>
                  <a:lnTo>
                    <a:pt x="617" y="547"/>
                  </a:lnTo>
                  <a:lnTo>
                    <a:pt x="620" y="552"/>
                  </a:lnTo>
                  <a:lnTo>
                    <a:pt x="623" y="553"/>
                  </a:lnTo>
                  <a:lnTo>
                    <a:pt x="621" y="562"/>
                  </a:lnTo>
                  <a:lnTo>
                    <a:pt x="628" y="567"/>
                  </a:lnTo>
                  <a:lnTo>
                    <a:pt x="633" y="575"/>
                  </a:lnTo>
                  <a:lnTo>
                    <a:pt x="628" y="578"/>
                  </a:lnTo>
                  <a:lnTo>
                    <a:pt x="631" y="583"/>
                  </a:lnTo>
                  <a:lnTo>
                    <a:pt x="633" y="587"/>
                  </a:lnTo>
                  <a:lnTo>
                    <a:pt x="640" y="590"/>
                  </a:lnTo>
                  <a:lnTo>
                    <a:pt x="648" y="608"/>
                  </a:lnTo>
                  <a:lnTo>
                    <a:pt x="643" y="620"/>
                  </a:lnTo>
                  <a:lnTo>
                    <a:pt x="648" y="633"/>
                  </a:lnTo>
                  <a:lnTo>
                    <a:pt x="653" y="636"/>
                  </a:lnTo>
                  <a:lnTo>
                    <a:pt x="656" y="637"/>
                  </a:lnTo>
                  <a:lnTo>
                    <a:pt x="659" y="643"/>
                  </a:lnTo>
                  <a:lnTo>
                    <a:pt x="665" y="648"/>
                  </a:lnTo>
                  <a:lnTo>
                    <a:pt x="668" y="652"/>
                  </a:lnTo>
                  <a:lnTo>
                    <a:pt x="662" y="658"/>
                  </a:lnTo>
                  <a:lnTo>
                    <a:pt x="665" y="667"/>
                  </a:lnTo>
                  <a:lnTo>
                    <a:pt x="676" y="664"/>
                  </a:lnTo>
                  <a:lnTo>
                    <a:pt x="681" y="658"/>
                  </a:lnTo>
                  <a:lnTo>
                    <a:pt x="689" y="661"/>
                  </a:lnTo>
                  <a:lnTo>
                    <a:pt x="692" y="668"/>
                  </a:lnTo>
                  <a:lnTo>
                    <a:pt x="687" y="676"/>
                  </a:lnTo>
                  <a:lnTo>
                    <a:pt x="687" y="680"/>
                  </a:lnTo>
                  <a:lnTo>
                    <a:pt x="690" y="686"/>
                  </a:lnTo>
                  <a:lnTo>
                    <a:pt x="695" y="689"/>
                  </a:lnTo>
                  <a:lnTo>
                    <a:pt x="702" y="686"/>
                  </a:lnTo>
                  <a:lnTo>
                    <a:pt x="711" y="692"/>
                  </a:lnTo>
                  <a:lnTo>
                    <a:pt x="717" y="693"/>
                  </a:lnTo>
                  <a:lnTo>
                    <a:pt x="733" y="689"/>
                  </a:lnTo>
                  <a:lnTo>
                    <a:pt x="742" y="695"/>
                  </a:lnTo>
                  <a:lnTo>
                    <a:pt x="740" y="704"/>
                  </a:lnTo>
                  <a:lnTo>
                    <a:pt x="733" y="722"/>
                  </a:lnTo>
                  <a:lnTo>
                    <a:pt x="724" y="731"/>
                  </a:lnTo>
                  <a:lnTo>
                    <a:pt x="720" y="738"/>
                  </a:lnTo>
                  <a:lnTo>
                    <a:pt x="723" y="743"/>
                  </a:lnTo>
                  <a:lnTo>
                    <a:pt x="717" y="754"/>
                  </a:lnTo>
                  <a:lnTo>
                    <a:pt x="711" y="763"/>
                  </a:lnTo>
                  <a:lnTo>
                    <a:pt x="707" y="775"/>
                  </a:lnTo>
                  <a:lnTo>
                    <a:pt x="705" y="782"/>
                  </a:lnTo>
                  <a:lnTo>
                    <a:pt x="701" y="789"/>
                  </a:lnTo>
                  <a:lnTo>
                    <a:pt x="698" y="792"/>
                  </a:lnTo>
                  <a:lnTo>
                    <a:pt x="699" y="798"/>
                  </a:lnTo>
                  <a:lnTo>
                    <a:pt x="693" y="810"/>
                  </a:lnTo>
                  <a:lnTo>
                    <a:pt x="687" y="813"/>
                  </a:lnTo>
                  <a:lnTo>
                    <a:pt x="684" y="823"/>
                  </a:lnTo>
                  <a:lnTo>
                    <a:pt x="690" y="828"/>
                  </a:lnTo>
                  <a:lnTo>
                    <a:pt x="687" y="837"/>
                  </a:lnTo>
                  <a:lnTo>
                    <a:pt x="681" y="840"/>
                  </a:lnTo>
                  <a:lnTo>
                    <a:pt x="683" y="851"/>
                  </a:lnTo>
                  <a:lnTo>
                    <a:pt x="684" y="860"/>
                  </a:lnTo>
                  <a:lnTo>
                    <a:pt x="692" y="863"/>
                  </a:lnTo>
                  <a:lnTo>
                    <a:pt x="687" y="871"/>
                  </a:lnTo>
                  <a:lnTo>
                    <a:pt x="689" y="878"/>
                  </a:lnTo>
                  <a:lnTo>
                    <a:pt x="689" y="888"/>
                  </a:lnTo>
                  <a:lnTo>
                    <a:pt x="684" y="891"/>
                  </a:lnTo>
                  <a:lnTo>
                    <a:pt x="671" y="890"/>
                  </a:lnTo>
                  <a:lnTo>
                    <a:pt x="662" y="898"/>
                  </a:lnTo>
                  <a:lnTo>
                    <a:pt x="652" y="907"/>
                  </a:lnTo>
                  <a:lnTo>
                    <a:pt x="653" y="918"/>
                  </a:lnTo>
                  <a:lnTo>
                    <a:pt x="661" y="922"/>
                  </a:lnTo>
                  <a:lnTo>
                    <a:pt x="659" y="927"/>
                  </a:lnTo>
                  <a:lnTo>
                    <a:pt x="659" y="933"/>
                  </a:lnTo>
                  <a:lnTo>
                    <a:pt x="658" y="937"/>
                  </a:lnTo>
                  <a:lnTo>
                    <a:pt x="655" y="939"/>
                  </a:lnTo>
                  <a:lnTo>
                    <a:pt x="650" y="936"/>
                  </a:lnTo>
                  <a:lnTo>
                    <a:pt x="648" y="937"/>
                  </a:lnTo>
                  <a:lnTo>
                    <a:pt x="650" y="945"/>
                  </a:lnTo>
                  <a:lnTo>
                    <a:pt x="645" y="952"/>
                  </a:lnTo>
                  <a:lnTo>
                    <a:pt x="646" y="956"/>
                  </a:lnTo>
                  <a:lnTo>
                    <a:pt x="646" y="960"/>
                  </a:lnTo>
                  <a:lnTo>
                    <a:pt x="653" y="962"/>
                  </a:lnTo>
                  <a:lnTo>
                    <a:pt x="659" y="963"/>
                  </a:lnTo>
                  <a:lnTo>
                    <a:pt x="661" y="965"/>
                  </a:lnTo>
                  <a:lnTo>
                    <a:pt x="661" y="968"/>
                  </a:lnTo>
                  <a:lnTo>
                    <a:pt x="661" y="972"/>
                  </a:lnTo>
                  <a:lnTo>
                    <a:pt x="665" y="975"/>
                  </a:lnTo>
                  <a:lnTo>
                    <a:pt x="670" y="981"/>
                  </a:lnTo>
                  <a:lnTo>
                    <a:pt x="674" y="986"/>
                  </a:lnTo>
                  <a:lnTo>
                    <a:pt x="677" y="992"/>
                  </a:lnTo>
                  <a:lnTo>
                    <a:pt x="684" y="990"/>
                  </a:lnTo>
                  <a:lnTo>
                    <a:pt x="690" y="990"/>
                  </a:lnTo>
                  <a:lnTo>
                    <a:pt x="696" y="984"/>
                  </a:lnTo>
                  <a:lnTo>
                    <a:pt x="702" y="978"/>
                  </a:lnTo>
                  <a:lnTo>
                    <a:pt x="708" y="972"/>
                  </a:lnTo>
                  <a:lnTo>
                    <a:pt x="720" y="969"/>
                  </a:lnTo>
                  <a:lnTo>
                    <a:pt x="745" y="949"/>
                  </a:lnTo>
                  <a:lnTo>
                    <a:pt x="751" y="942"/>
                  </a:lnTo>
                  <a:lnTo>
                    <a:pt x="757" y="945"/>
                  </a:lnTo>
                  <a:lnTo>
                    <a:pt x="760" y="946"/>
                  </a:lnTo>
                  <a:lnTo>
                    <a:pt x="761" y="952"/>
                  </a:lnTo>
                  <a:lnTo>
                    <a:pt x="761" y="956"/>
                  </a:lnTo>
                  <a:lnTo>
                    <a:pt x="764" y="960"/>
                  </a:lnTo>
                  <a:lnTo>
                    <a:pt x="766" y="966"/>
                  </a:lnTo>
                  <a:lnTo>
                    <a:pt x="769" y="969"/>
                  </a:lnTo>
                  <a:lnTo>
                    <a:pt x="773" y="969"/>
                  </a:lnTo>
                  <a:lnTo>
                    <a:pt x="778" y="975"/>
                  </a:lnTo>
                  <a:lnTo>
                    <a:pt x="778" y="980"/>
                  </a:lnTo>
                  <a:lnTo>
                    <a:pt x="775" y="987"/>
                  </a:lnTo>
                  <a:lnTo>
                    <a:pt x="773" y="993"/>
                  </a:lnTo>
                  <a:lnTo>
                    <a:pt x="778" y="999"/>
                  </a:lnTo>
                  <a:lnTo>
                    <a:pt x="781" y="1005"/>
                  </a:lnTo>
                  <a:lnTo>
                    <a:pt x="779" y="1011"/>
                  </a:lnTo>
                  <a:lnTo>
                    <a:pt x="776" y="1017"/>
                  </a:lnTo>
                  <a:lnTo>
                    <a:pt x="778" y="1023"/>
                  </a:lnTo>
                  <a:lnTo>
                    <a:pt x="779" y="1025"/>
                  </a:lnTo>
                  <a:lnTo>
                    <a:pt x="781" y="1031"/>
                  </a:lnTo>
                  <a:lnTo>
                    <a:pt x="779" y="1040"/>
                  </a:lnTo>
                  <a:lnTo>
                    <a:pt x="778" y="1052"/>
                  </a:lnTo>
                  <a:lnTo>
                    <a:pt x="781" y="1056"/>
                  </a:lnTo>
                  <a:lnTo>
                    <a:pt x="785" y="1059"/>
                  </a:lnTo>
                  <a:lnTo>
                    <a:pt x="785" y="1068"/>
                  </a:lnTo>
                  <a:lnTo>
                    <a:pt x="791" y="1076"/>
                  </a:lnTo>
                  <a:lnTo>
                    <a:pt x="796" y="1086"/>
                  </a:lnTo>
                  <a:lnTo>
                    <a:pt x="799" y="1092"/>
                  </a:lnTo>
                  <a:lnTo>
                    <a:pt x="801" y="1099"/>
                  </a:lnTo>
                  <a:lnTo>
                    <a:pt x="802" y="1107"/>
                  </a:lnTo>
                  <a:lnTo>
                    <a:pt x="807" y="1109"/>
                  </a:lnTo>
                  <a:lnTo>
                    <a:pt x="811" y="1117"/>
                  </a:lnTo>
                  <a:lnTo>
                    <a:pt x="813" y="1124"/>
                  </a:lnTo>
                  <a:lnTo>
                    <a:pt x="816" y="1127"/>
                  </a:lnTo>
                  <a:lnTo>
                    <a:pt x="816" y="1133"/>
                  </a:lnTo>
                  <a:lnTo>
                    <a:pt x="814" y="1142"/>
                  </a:lnTo>
                  <a:lnTo>
                    <a:pt x="810" y="1166"/>
                  </a:lnTo>
                  <a:lnTo>
                    <a:pt x="813" y="1177"/>
                  </a:lnTo>
                  <a:lnTo>
                    <a:pt x="816" y="1185"/>
                  </a:lnTo>
                  <a:lnTo>
                    <a:pt x="822" y="1194"/>
                  </a:lnTo>
                  <a:lnTo>
                    <a:pt x="828" y="1198"/>
                  </a:lnTo>
                  <a:lnTo>
                    <a:pt x="838" y="1194"/>
                  </a:lnTo>
                  <a:lnTo>
                    <a:pt x="841" y="1194"/>
                  </a:lnTo>
                  <a:lnTo>
                    <a:pt x="847" y="1194"/>
                  </a:lnTo>
                  <a:lnTo>
                    <a:pt x="854" y="1206"/>
                  </a:lnTo>
                  <a:lnTo>
                    <a:pt x="859" y="1212"/>
                  </a:lnTo>
                  <a:lnTo>
                    <a:pt x="862" y="1226"/>
                  </a:lnTo>
                  <a:lnTo>
                    <a:pt x="866" y="1237"/>
                  </a:lnTo>
                  <a:lnTo>
                    <a:pt x="864" y="1244"/>
                  </a:lnTo>
                  <a:lnTo>
                    <a:pt x="864" y="1250"/>
                  </a:lnTo>
                  <a:lnTo>
                    <a:pt x="860" y="1251"/>
                  </a:lnTo>
                  <a:lnTo>
                    <a:pt x="860" y="1256"/>
                  </a:lnTo>
                  <a:lnTo>
                    <a:pt x="867" y="1270"/>
                  </a:lnTo>
                  <a:lnTo>
                    <a:pt x="869" y="1276"/>
                  </a:lnTo>
                  <a:lnTo>
                    <a:pt x="866" y="1282"/>
                  </a:lnTo>
                  <a:lnTo>
                    <a:pt x="864" y="1288"/>
                  </a:lnTo>
                  <a:lnTo>
                    <a:pt x="864" y="1290"/>
                  </a:lnTo>
                  <a:lnTo>
                    <a:pt x="870" y="1300"/>
                  </a:lnTo>
                  <a:lnTo>
                    <a:pt x="875" y="1306"/>
                  </a:lnTo>
                  <a:lnTo>
                    <a:pt x="884" y="1309"/>
                  </a:lnTo>
                  <a:lnTo>
                    <a:pt x="885" y="1316"/>
                  </a:lnTo>
                  <a:lnTo>
                    <a:pt x="889" y="1319"/>
                  </a:lnTo>
                  <a:lnTo>
                    <a:pt x="898" y="1323"/>
                  </a:lnTo>
                  <a:lnTo>
                    <a:pt x="898" y="1316"/>
                  </a:lnTo>
                  <a:lnTo>
                    <a:pt x="895" y="1313"/>
                  </a:lnTo>
                  <a:lnTo>
                    <a:pt x="897" y="1302"/>
                  </a:lnTo>
                  <a:lnTo>
                    <a:pt x="916" y="1290"/>
                  </a:lnTo>
                  <a:lnTo>
                    <a:pt x="922" y="1290"/>
                  </a:lnTo>
                  <a:lnTo>
                    <a:pt x="959" y="1303"/>
                  </a:lnTo>
                  <a:lnTo>
                    <a:pt x="971" y="1312"/>
                  </a:lnTo>
                  <a:lnTo>
                    <a:pt x="983" y="1312"/>
                  </a:lnTo>
                  <a:lnTo>
                    <a:pt x="987" y="1300"/>
                  </a:lnTo>
                  <a:lnTo>
                    <a:pt x="996" y="1288"/>
                  </a:lnTo>
                  <a:lnTo>
                    <a:pt x="1006" y="1288"/>
                  </a:lnTo>
                  <a:lnTo>
                    <a:pt x="1022" y="1299"/>
                  </a:lnTo>
                  <a:lnTo>
                    <a:pt x="1046" y="1303"/>
                  </a:lnTo>
                  <a:lnTo>
                    <a:pt x="1071" y="1303"/>
                  </a:lnTo>
                  <a:lnTo>
                    <a:pt x="1078" y="1309"/>
                  </a:lnTo>
                  <a:lnTo>
                    <a:pt x="1090" y="1315"/>
                  </a:lnTo>
                  <a:lnTo>
                    <a:pt x="1112" y="1309"/>
                  </a:lnTo>
                  <a:lnTo>
                    <a:pt x="1129" y="1312"/>
                  </a:lnTo>
                  <a:lnTo>
                    <a:pt x="1139" y="1319"/>
                  </a:lnTo>
                  <a:lnTo>
                    <a:pt x="1145" y="1316"/>
                  </a:lnTo>
                  <a:lnTo>
                    <a:pt x="1139" y="1305"/>
                  </a:lnTo>
                  <a:lnTo>
                    <a:pt x="1145" y="1293"/>
                  </a:lnTo>
                  <a:lnTo>
                    <a:pt x="1152" y="1278"/>
                  </a:lnTo>
                  <a:lnTo>
                    <a:pt x="1168" y="1270"/>
                  </a:lnTo>
                  <a:lnTo>
                    <a:pt x="1177" y="1276"/>
                  </a:lnTo>
                  <a:lnTo>
                    <a:pt x="1182" y="1288"/>
                  </a:lnTo>
                  <a:lnTo>
                    <a:pt x="1189" y="1300"/>
                  </a:lnTo>
                  <a:lnTo>
                    <a:pt x="1191" y="1318"/>
                  </a:lnTo>
                  <a:lnTo>
                    <a:pt x="1204" y="1329"/>
                  </a:lnTo>
                  <a:lnTo>
                    <a:pt x="1205" y="1341"/>
                  </a:lnTo>
                  <a:lnTo>
                    <a:pt x="1219" y="1349"/>
                  </a:lnTo>
                  <a:lnTo>
                    <a:pt x="1167" y="1662"/>
                  </a:lnTo>
                  <a:lnTo>
                    <a:pt x="1115" y="1974"/>
                  </a:lnTo>
                </a:path>
              </a:pathLst>
            </a:custGeom>
            <a:solidFill>
              <a:schemeClr val="bg2"/>
            </a:solidFill>
            <a:ln w="9525" cmpd="sng">
              <a:solidFill>
                <a:srgbClr val="969696"/>
              </a:solidFill>
              <a:prstDash val="solid"/>
              <a:round/>
              <a:headEnd/>
              <a:tailEnd/>
            </a:ln>
          </p:spPr>
          <p:txBody>
            <a:bodyPr/>
            <a:lstStyle/>
            <a:p>
              <a:endParaRPr lang="en-US" dirty="0"/>
            </a:p>
          </p:txBody>
        </p:sp>
        <p:grpSp>
          <p:nvGrpSpPr>
            <p:cNvPr id="17426" name="Group 14"/>
            <p:cNvGrpSpPr>
              <a:grpSpLocks noChangeAspect="1"/>
            </p:cNvGrpSpPr>
            <p:nvPr/>
          </p:nvGrpSpPr>
          <p:grpSpPr bwMode="auto">
            <a:xfrm>
              <a:off x="435" y="2234"/>
              <a:ext cx="304" cy="223"/>
              <a:chOff x="639" y="644"/>
              <a:chExt cx="684" cy="502"/>
            </a:xfrm>
          </p:grpSpPr>
          <p:sp>
            <p:nvSpPr>
              <p:cNvPr id="17487" name="Freeform 15"/>
              <p:cNvSpPr>
                <a:spLocks noChangeAspect="1"/>
              </p:cNvSpPr>
              <p:nvPr>
                <p:custDataLst>
                  <p:tags r:id="rId74"/>
                </p:custDataLst>
              </p:nvPr>
            </p:nvSpPr>
            <p:spPr bwMode="gray">
              <a:xfrm>
                <a:off x="639" y="644"/>
                <a:ext cx="684" cy="502"/>
              </a:xfrm>
              <a:custGeom>
                <a:avLst/>
                <a:gdLst>
                  <a:gd name="T0" fmla="*/ 1 w 1368"/>
                  <a:gd name="T1" fmla="*/ 0 h 1005"/>
                  <a:gd name="T2" fmla="*/ 1 w 1368"/>
                  <a:gd name="T3" fmla="*/ 0 h 1005"/>
                  <a:gd name="T4" fmla="*/ 1 w 1368"/>
                  <a:gd name="T5" fmla="*/ 0 h 1005"/>
                  <a:gd name="T6" fmla="*/ 1 w 1368"/>
                  <a:gd name="T7" fmla="*/ 0 h 1005"/>
                  <a:gd name="T8" fmla="*/ 1 w 1368"/>
                  <a:gd name="T9" fmla="*/ 0 h 1005"/>
                  <a:gd name="T10" fmla="*/ 1 w 1368"/>
                  <a:gd name="T11" fmla="*/ 0 h 1005"/>
                  <a:gd name="T12" fmla="*/ 1 w 1368"/>
                  <a:gd name="T13" fmla="*/ 0 h 1005"/>
                  <a:gd name="T14" fmla="*/ 1 w 1368"/>
                  <a:gd name="T15" fmla="*/ 0 h 1005"/>
                  <a:gd name="T16" fmla="*/ 1 w 1368"/>
                  <a:gd name="T17" fmla="*/ 0 h 1005"/>
                  <a:gd name="T18" fmla="*/ 1 w 1368"/>
                  <a:gd name="T19" fmla="*/ 0 h 1005"/>
                  <a:gd name="T20" fmla="*/ 1 w 1368"/>
                  <a:gd name="T21" fmla="*/ 0 h 1005"/>
                  <a:gd name="T22" fmla="*/ 1 w 1368"/>
                  <a:gd name="T23" fmla="*/ 0 h 1005"/>
                  <a:gd name="T24" fmla="*/ 1 w 1368"/>
                  <a:gd name="T25" fmla="*/ 0 h 1005"/>
                  <a:gd name="T26" fmla="*/ 1 w 1368"/>
                  <a:gd name="T27" fmla="*/ 0 h 1005"/>
                  <a:gd name="T28" fmla="*/ 1 w 1368"/>
                  <a:gd name="T29" fmla="*/ 0 h 1005"/>
                  <a:gd name="T30" fmla="*/ 1 w 1368"/>
                  <a:gd name="T31" fmla="*/ 0 h 1005"/>
                  <a:gd name="T32" fmla="*/ 1 w 1368"/>
                  <a:gd name="T33" fmla="*/ 0 h 1005"/>
                  <a:gd name="T34" fmla="*/ 1 w 1368"/>
                  <a:gd name="T35" fmla="*/ 0 h 1005"/>
                  <a:gd name="T36" fmla="*/ 1 w 1368"/>
                  <a:gd name="T37" fmla="*/ 0 h 1005"/>
                  <a:gd name="T38" fmla="*/ 1 w 1368"/>
                  <a:gd name="T39" fmla="*/ 0 h 1005"/>
                  <a:gd name="T40" fmla="*/ 1 w 1368"/>
                  <a:gd name="T41" fmla="*/ 0 h 1005"/>
                  <a:gd name="T42" fmla="*/ 1 w 1368"/>
                  <a:gd name="T43" fmla="*/ 0 h 1005"/>
                  <a:gd name="T44" fmla="*/ 1 w 1368"/>
                  <a:gd name="T45" fmla="*/ 0 h 1005"/>
                  <a:gd name="T46" fmla="*/ 1 w 1368"/>
                  <a:gd name="T47" fmla="*/ 0 h 1005"/>
                  <a:gd name="T48" fmla="*/ 1 w 1368"/>
                  <a:gd name="T49" fmla="*/ 0 h 1005"/>
                  <a:gd name="T50" fmla="*/ 1 w 1368"/>
                  <a:gd name="T51" fmla="*/ 0 h 1005"/>
                  <a:gd name="T52" fmla="*/ 1 w 1368"/>
                  <a:gd name="T53" fmla="*/ 0 h 1005"/>
                  <a:gd name="T54" fmla="*/ 1 w 1368"/>
                  <a:gd name="T55" fmla="*/ 0 h 1005"/>
                  <a:gd name="T56" fmla="*/ 1 w 1368"/>
                  <a:gd name="T57" fmla="*/ 0 h 1005"/>
                  <a:gd name="T58" fmla="*/ 1 w 1368"/>
                  <a:gd name="T59" fmla="*/ 0 h 1005"/>
                  <a:gd name="T60" fmla="*/ 1 w 1368"/>
                  <a:gd name="T61" fmla="*/ 0 h 1005"/>
                  <a:gd name="T62" fmla="*/ 1 w 1368"/>
                  <a:gd name="T63" fmla="*/ 0 h 1005"/>
                  <a:gd name="T64" fmla="*/ 1 w 1368"/>
                  <a:gd name="T65" fmla="*/ 0 h 1005"/>
                  <a:gd name="T66" fmla="*/ 1 w 1368"/>
                  <a:gd name="T67" fmla="*/ 0 h 1005"/>
                  <a:gd name="T68" fmla="*/ 1 w 1368"/>
                  <a:gd name="T69" fmla="*/ 0 h 1005"/>
                  <a:gd name="T70" fmla="*/ 1 w 1368"/>
                  <a:gd name="T71" fmla="*/ 0 h 1005"/>
                  <a:gd name="T72" fmla="*/ 1 w 1368"/>
                  <a:gd name="T73" fmla="*/ 0 h 1005"/>
                  <a:gd name="T74" fmla="*/ 0 w 1368"/>
                  <a:gd name="T75" fmla="*/ 0 h 1005"/>
                  <a:gd name="T76" fmla="*/ 1 w 1368"/>
                  <a:gd name="T77" fmla="*/ 0 h 1005"/>
                  <a:gd name="T78" fmla="*/ 1 w 1368"/>
                  <a:gd name="T79" fmla="*/ 0 h 1005"/>
                  <a:gd name="T80" fmla="*/ 1 w 1368"/>
                  <a:gd name="T81" fmla="*/ 0 h 1005"/>
                  <a:gd name="T82" fmla="*/ 1 w 1368"/>
                  <a:gd name="T83" fmla="*/ 0 h 1005"/>
                  <a:gd name="T84" fmla="*/ 1 w 1368"/>
                  <a:gd name="T85" fmla="*/ 0 h 1005"/>
                  <a:gd name="T86" fmla="*/ 1 w 1368"/>
                  <a:gd name="T87" fmla="*/ 0 h 1005"/>
                  <a:gd name="T88" fmla="*/ 1 w 1368"/>
                  <a:gd name="T89" fmla="*/ 0 h 1005"/>
                  <a:gd name="T90" fmla="*/ 1 w 1368"/>
                  <a:gd name="T91" fmla="*/ 0 h 1005"/>
                  <a:gd name="T92" fmla="*/ 1 w 1368"/>
                  <a:gd name="T93" fmla="*/ 0 h 1005"/>
                  <a:gd name="T94" fmla="*/ 1 w 1368"/>
                  <a:gd name="T95" fmla="*/ 0 h 1005"/>
                  <a:gd name="T96" fmla="*/ 1 w 1368"/>
                  <a:gd name="T97" fmla="*/ 0 h 1005"/>
                  <a:gd name="T98" fmla="*/ 1 w 1368"/>
                  <a:gd name="T99" fmla="*/ 0 h 1005"/>
                  <a:gd name="T100" fmla="*/ 1 w 1368"/>
                  <a:gd name="T101" fmla="*/ 0 h 1005"/>
                  <a:gd name="T102" fmla="*/ 1 w 1368"/>
                  <a:gd name="T103" fmla="*/ 0 h 100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368" h="1005">
                    <a:moveTo>
                      <a:pt x="1207" y="1005"/>
                    </a:moveTo>
                    <a:lnTo>
                      <a:pt x="1206" y="1001"/>
                    </a:lnTo>
                    <a:lnTo>
                      <a:pt x="1207" y="993"/>
                    </a:lnTo>
                    <a:lnTo>
                      <a:pt x="1204" y="989"/>
                    </a:lnTo>
                    <a:lnTo>
                      <a:pt x="1203" y="988"/>
                    </a:lnTo>
                    <a:lnTo>
                      <a:pt x="1203" y="982"/>
                    </a:lnTo>
                    <a:lnTo>
                      <a:pt x="1207" y="981"/>
                    </a:lnTo>
                    <a:lnTo>
                      <a:pt x="1210" y="954"/>
                    </a:lnTo>
                    <a:lnTo>
                      <a:pt x="1206" y="930"/>
                    </a:lnTo>
                    <a:lnTo>
                      <a:pt x="1207" y="924"/>
                    </a:lnTo>
                    <a:lnTo>
                      <a:pt x="1207" y="911"/>
                    </a:lnTo>
                    <a:lnTo>
                      <a:pt x="1210" y="902"/>
                    </a:lnTo>
                    <a:lnTo>
                      <a:pt x="1290" y="583"/>
                    </a:lnTo>
                    <a:lnTo>
                      <a:pt x="1368" y="253"/>
                    </a:lnTo>
                    <a:lnTo>
                      <a:pt x="1148" y="200"/>
                    </a:lnTo>
                    <a:lnTo>
                      <a:pt x="894" y="136"/>
                    </a:lnTo>
                    <a:lnTo>
                      <a:pt x="694" y="83"/>
                    </a:lnTo>
                    <a:lnTo>
                      <a:pt x="431" y="3"/>
                    </a:lnTo>
                    <a:lnTo>
                      <a:pt x="425" y="0"/>
                    </a:lnTo>
                    <a:lnTo>
                      <a:pt x="416" y="11"/>
                    </a:lnTo>
                    <a:lnTo>
                      <a:pt x="412" y="14"/>
                    </a:lnTo>
                    <a:lnTo>
                      <a:pt x="413" y="30"/>
                    </a:lnTo>
                    <a:lnTo>
                      <a:pt x="418" y="40"/>
                    </a:lnTo>
                    <a:lnTo>
                      <a:pt x="422" y="45"/>
                    </a:lnTo>
                    <a:lnTo>
                      <a:pt x="416" y="65"/>
                    </a:lnTo>
                    <a:lnTo>
                      <a:pt x="413" y="74"/>
                    </a:lnTo>
                    <a:lnTo>
                      <a:pt x="421" y="90"/>
                    </a:lnTo>
                    <a:lnTo>
                      <a:pt x="425" y="96"/>
                    </a:lnTo>
                    <a:lnTo>
                      <a:pt x="427" y="98"/>
                    </a:lnTo>
                    <a:lnTo>
                      <a:pt x="425" y="89"/>
                    </a:lnTo>
                    <a:lnTo>
                      <a:pt x="431" y="84"/>
                    </a:lnTo>
                    <a:lnTo>
                      <a:pt x="431" y="70"/>
                    </a:lnTo>
                    <a:lnTo>
                      <a:pt x="438" y="63"/>
                    </a:lnTo>
                    <a:lnTo>
                      <a:pt x="449" y="68"/>
                    </a:lnTo>
                    <a:lnTo>
                      <a:pt x="452" y="74"/>
                    </a:lnTo>
                    <a:lnTo>
                      <a:pt x="446" y="84"/>
                    </a:lnTo>
                    <a:lnTo>
                      <a:pt x="444" y="96"/>
                    </a:lnTo>
                    <a:lnTo>
                      <a:pt x="449" y="108"/>
                    </a:lnTo>
                    <a:lnTo>
                      <a:pt x="453" y="117"/>
                    </a:lnTo>
                    <a:lnTo>
                      <a:pt x="449" y="120"/>
                    </a:lnTo>
                    <a:lnTo>
                      <a:pt x="444" y="123"/>
                    </a:lnTo>
                    <a:lnTo>
                      <a:pt x="434" y="117"/>
                    </a:lnTo>
                    <a:lnTo>
                      <a:pt x="430" y="113"/>
                    </a:lnTo>
                    <a:lnTo>
                      <a:pt x="424" y="105"/>
                    </a:lnTo>
                    <a:lnTo>
                      <a:pt x="407" y="96"/>
                    </a:lnTo>
                    <a:lnTo>
                      <a:pt x="404" y="102"/>
                    </a:lnTo>
                    <a:lnTo>
                      <a:pt x="401" y="107"/>
                    </a:lnTo>
                    <a:lnTo>
                      <a:pt x="400" y="116"/>
                    </a:lnTo>
                    <a:lnTo>
                      <a:pt x="404" y="129"/>
                    </a:lnTo>
                    <a:lnTo>
                      <a:pt x="398" y="145"/>
                    </a:lnTo>
                    <a:lnTo>
                      <a:pt x="398" y="151"/>
                    </a:lnTo>
                    <a:lnTo>
                      <a:pt x="391" y="167"/>
                    </a:lnTo>
                    <a:lnTo>
                      <a:pt x="369" y="185"/>
                    </a:lnTo>
                    <a:lnTo>
                      <a:pt x="368" y="192"/>
                    </a:lnTo>
                    <a:lnTo>
                      <a:pt x="372" y="198"/>
                    </a:lnTo>
                    <a:lnTo>
                      <a:pt x="377" y="213"/>
                    </a:lnTo>
                    <a:lnTo>
                      <a:pt x="385" y="213"/>
                    </a:lnTo>
                    <a:lnTo>
                      <a:pt x="390" y="217"/>
                    </a:lnTo>
                    <a:lnTo>
                      <a:pt x="390" y="226"/>
                    </a:lnTo>
                    <a:lnTo>
                      <a:pt x="384" y="235"/>
                    </a:lnTo>
                    <a:lnTo>
                      <a:pt x="381" y="247"/>
                    </a:lnTo>
                    <a:lnTo>
                      <a:pt x="385" y="265"/>
                    </a:lnTo>
                    <a:lnTo>
                      <a:pt x="388" y="268"/>
                    </a:lnTo>
                    <a:lnTo>
                      <a:pt x="393" y="265"/>
                    </a:lnTo>
                    <a:lnTo>
                      <a:pt x="394" y="262"/>
                    </a:lnTo>
                    <a:lnTo>
                      <a:pt x="398" y="262"/>
                    </a:lnTo>
                    <a:lnTo>
                      <a:pt x="398" y="268"/>
                    </a:lnTo>
                    <a:lnTo>
                      <a:pt x="398" y="279"/>
                    </a:lnTo>
                    <a:lnTo>
                      <a:pt x="401" y="287"/>
                    </a:lnTo>
                    <a:lnTo>
                      <a:pt x="410" y="288"/>
                    </a:lnTo>
                    <a:lnTo>
                      <a:pt x="416" y="282"/>
                    </a:lnTo>
                    <a:lnTo>
                      <a:pt x="419" y="272"/>
                    </a:lnTo>
                    <a:lnTo>
                      <a:pt x="419" y="262"/>
                    </a:lnTo>
                    <a:lnTo>
                      <a:pt x="424" y="250"/>
                    </a:lnTo>
                    <a:lnTo>
                      <a:pt x="419" y="237"/>
                    </a:lnTo>
                    <a:lnTo>
                      <a:pt x="425" y="214"/>
                    </a:lnTo>
                    <a:lnTo>
                      <a:pt x="431" y="210"/>
                    </a:lnTo>
                    <a:lnTo>
                      <a:pt x="434" y="211"/>
                    </a:lnTo>
                    <a:lnTo>
                      <a:pt x="434" y="217"/>
                    </a:lnTo>
                    <a:lnTo>
                      <a:pt x="431" y="223"/>
                    </a:lnTo>
                    <a:lnTo>
                      <a:pt x="428" y="231"/>
                    </a:lnTo>
                    <a:lnTo>
                      <a:pt x="428" y="244"/>
                    </a:lnTo>
                    <a:lnTo>
                      <a:pt x="431" y="253"/>
                    </a:lnTo>
                    <a:lnTo>
                      <a:pt x="434" y="259"/>
                    </a:lnTo>
                    <a:lnTo>
                      <a:pt x="444" y="271"/>
                    </a:lnTo>
                    <a:lnTo>
                      <a:pt x="434" y="279"/>
                    </a:lnTo>
                    <a:lnTo>
                      <a:pt x="428" y="279"/>
                    </a:lnTo>
                    <a:lnTo>
                      <a:pt x="419" y="284"/>
                    </a:lnTo>
                    <a:lnTo>
                      <a:pt x="407" y="310"/>
                    </a:lnTo>
                    <a:lnTo>
                      <a:pt x="398" y="312"/>
                    </a:lnTo>
                    <a:lnTo>
                      <a:pt x="395" y="319"/>
                    </a:lnTo>
                    <a:lnTo>
                      <a:pt x="395" y="334"/>
                    </a:lnTo>
                    <a:lnTo>
                      <a:pt x="381" y="345"/>
                    </a:lnTo>
                    <a:lnTo>
                      <a:pt x="377" y="369"/>
                    </a:lnTo>
                    <a:lnTo>
                      <a:pt x="377" y="383"/>
                    </a:lnTo>
                    <a:lnTo>
                      <a:pt x="365" y="387"/>
                    </a:lnTo>
                    <a:lnTo>
                      <a:pt x="362" y="375"/>
                    </a:lnTo>
                    <a:lnTo>
                      <a:pt x="368" y="363"/>
                    </a:lnTo>
                    <a:lnTo>
                      <a:pt x="384" y="324"/>
                    </a:lnTo>
                    <a:lnTo>
                      <a:pt x="387" y="310"/>
                    </a:lnTo>
                    <a:lnTo>
                      <a:pt x="385" y="281"/>
                    </a:lnTo>
                    <a:lnTo>
                      <a:pt x="377" y="271"/>
                    </a:lnTo>
                    <a:lnTo>
                      <a:pt x="371" y="268"/>
                    </a:lnTo>
                    <a:lnTo>
                      <a:pt x="368" y="248"/>
                    </a:lnTo>
                    <a:lnTo>
                      <a:pt x="368" y="244"/>
                    </a:lnTo>
                    <a:lnTo>
                      <a:pt x="371" y="226"/>
                    </a:lnTo>
                    <a:lnTo>
                      <a:pt x="362" y="219"/>
                    </a:lnTo>
                    <a:lnTo>
                      <a:pt x="362" y="213"/>
                    </a:lnTo>
                    <a:lnTo>
                      <a:pt x="350" y="210"/>
                    </a:lnTo>
                    <a:lnTo>
                      <a:pt x="341" y="216"/>
                    </a:lnTo>
                    <a:lnTo>
                      <a:pt x="328" y="214"/>
                    </a:lnTo>
                    <a:lnTo>
                      <a:pt x="319" y="213"/>
                    </a:lnTo>
                    <a:lnTo>
                      <a:pt x="313" y="207"/>
                    </a:lnTo>
                    <a:lnTo>
                      <a:pt x="306" y="192"/>
                    </a:lnTo>
                    <a:lnTo>
                      <a:pt x="294" y="189"/>
                    </a:lnTo>
                    <a:lnTo>
                      <a:pt x="280" y="195"/>
                    </a:lnTo>
                    <a:lnTo>
                      <a:pt x="255" y="185"/>
                    </a:lnTo>
                    <a:lnTo>
                      <a:pt x="244" y="176"/>
                    </a:lnTo>
                    <a:lnTo>
                      <a:pt x="223" y="167"/>
                    </a:lnTo>
                    <a:lnTo>
                      <a:pt x="216" y="161"/>
                    </a:lnTo>
                    <a:lnTo>
                      <a:pt x="208" y="157"/>
                    </a:lnTo>
                    <a:lnTo>
                      <a:pt x="183" y="152"/>
                    </a:lnTo>
                    <a:lnTo>
                      <a:pt x="158" y="140"/>
                    </a:lnTo>
                    <a:lnTo>
                      <a:pt x="146" y="129"/>
                    </a:lnTo>
                    <a:lnTo>
                      <a:pt x="146" y="123"/>
                    </a:lnTo>
                    <a:lnTo>
                      <a:pt x="133" y="110"/>
                    </a:lnTo>
                    <a:lnTo>
                      <a:pt x="120" y="102"/>
                    </a:lnTo>
                    <a:lnTo>
                      <a:pt x="105" y="90"/>
                    </a:lnTo>
                    <a:lnTo>
                      <a:pt x="99" y="84"/>
                    </a:lnTo>
                    <a:lnTo>
                      <a:pt x="90" y="71"/>
                    </a:lnTo>
                    <a:lnTo>
                      <a:pt x="81" y="61"/>
                    </a:lnTo>
                    <a:lnTo>
                      <a:pt x="75" y="57"/>
                    </a:lnTo>
                    <a:lnTo>
                      <a:pt x="68" y="51"/>
                    </a:lnTo>
                    <a:lnTo>
                      <a:pt x="55" y="49"/>
                    </a:lnTo>
                    <a:lnTo>
                      <a:pt x="62" y="64"/>
                    </a:lnTo>
                    <a:lnTo>
                      <a:pt x="52" y="84"/>
                    </a:lnTo>
                    <a:lnTo>
                      <a:pt x="43" y="102"/>
                    </a:lnTo>
                    <a:lnTo>
                      <a:pt x="37" y="104"/>
                    </a:lnTo>
                    <a:lnTo>
                      <a:pt x="40" y="111"/>
                    </a:lnTo>
                    <a:lnTo>
                      <a:pt x="38" y="123"/>
                    </a:lnTo>
                    <a:lnTo>
                      <a:pt x="34" y="149"/>
                    </a:lnTo>
                    <a:lnTo>
                      <a:pt x="34" y="173"/>
                    </a:lnTo>
                    <a:lnTo>
                      <a:pt x="40" y="182"/>
                    </a:lnTo>
                    <a:lnTo>
                      <a:pt x="49" y="203"/>
                    </a:lnTo>
                    <a:lnTo>
                      <a:pt x="53" y="222"/>
                    </a:lnTo>
                    <a:lnTo>
                      <a:pt x="53" y="235"/>
                    </a:lnTo>
                    <a:lnTo>
                      <a:pt x="49" y="271"/>
                    </a:lnTo>
                    <a:lnTo>
                      <a:pt x="49" y="285"/>
                    </a:lnTo>
                    <a:lnTo>
                      <a:pt x="43" y="322"/>
                    </a:lnTo>
                    <a:lnTo>
                      <a:pt x="47" y="342"/>
                    </a:lnTo>
                    <a:lnTo>
                      <a:pt x="47" y="357"/>
                    </a:lnTo>
                    <a:lnTo>
                      <a:pt x="44" y="392"/>
                    </a:lnTo>
                    <a:lnTo>
                      <a:pt x="40" y="414"/>
                    </a:lnTo>
                    <a:lnTo>
                      <a:pt x="37" y="433"/>
                    </a:lnTo>
                    <a:lnTo>
                      <a:pt x="41" y="433"/>
                    </a:lnTo>
                    <a:lnTo>
                      <a:pt x="43" y="424"/>
                    </a:lnTo>
                    <a:lnTo>
                      <a:pt x="43" y="412"/>
                    </a:lnTo>
                    <a:lnTo>
                      <a:pt x="47" y="412"/>
                    </a:lnTo>
                    <a:lnTo>
                      <a:pt x="64" y="418"/>
                    </a:lnTo>
                    <a:lnTo>
                      <a:pt x="64" y="433"/>
                    </a:lnTo>
                    <a:lnTo>
                      <a:pt x="78" y="437"/>
                    </a:lnTo>
                    <a:lnTo>
                      <a:pt x="86" y="442"/>
                    </a:lnTo>
                    <a:lnTo>
                      <a:pt x="86" y="446"/>
                    </a:lnTo>
                    <a:lnTo>
                      <a:pt x="75" y="449"/>
                    </a:lnTo>
                    <a:lnTo>
                      <a:pt x="61" y="448"/>
                    </a:lnTo>
                    <a:lnTo>
                      <a:pt x="49" y="452"/>
                    </a:lnTo>
                    <a:lnTo>
                      <a:pt x="43" y="448"/>
                    </a:lnTo>
                    <a:lnTo>
                      <a:pt x="41" y="445"/>
                    </a:lnTo>
                    <a:lnTo>
                      <a:pt x="38" y="445"/>
                    </a:lnTo>
                    <a:lnTo>
                      <a:pt x="36" y="455"/>
                    </a:lnTo>
                    <a:lnTo>
                      <a:pt x="34" y="480"/>
                    </a:lnTo>
                    <a:lnTo>
                      <a:pt x="31" y="496"/>
                    </a:lnTo>
                    <a:lnTo>
                      <a:pt x="43" y="501"/>
                    </a:lnTo>
                    <a:lnTo>
                      <a:pt x="58" y="502"/>
                    </a:lnTo>
                    <a:lnTo>
                      <a:pt x="65" y="501"/>
                    </a:lnTo>
                    <a:lnTo>
                      <a:pt x="74" y="509"/>
                    </a:lnTo>
                    <a:lnTo>
                      <a:pt x="67" y="511"/>
                    </a:lnTo>
                    <a:lnTo>
                      <a:pt x="53" y="512"/>
                    </a:lnTo>
                    <a:lnTo>
                      <a:pt x="43" y="523"/>
                    </a:lnTo>
                    <a:lnTo>
                      <a:pt x="43" y="530"/>
                    </a:lnTo>
                    <a:lnTo>
                      <a:pt x="46" y="545"/>
                    </a:lnTo>
                    <a:lnTo>
                      <a:pt x="31" y="579"/>
                    </a:lnTo>
                    <a:lnTo>
                      <a:pt x="25" y="588"/>
                    </a:lnTo>
                    <a:lnTo>
                      <a:pt x="14" y="583"/>
                    </a:lnTo>
                    <a:lnTo>
                      <a:pt x="28" y="535"/>
                    </a:lnTo>
                    <a:lnTo>
                      <a:pt x="28" y="526"/>
                    </a:lnTo>
                    <a:lnTo>
                      <a:pt x="25" y="524"/>
                    </a:lnTo>
                    <a:lnTo>
                      <a:pt x="21" y="535"/>
                    </a:lnTo>
                    <a:lnTo>
                      <a:pt x="9" y="574"/>
                    </a:lnTo>
                    <a:lnTo>
                      <a:pt x="0" y="600"/>
                    </a:lnTo>
                    <a:lnTo>
                      <a:pt x="3" y="601"/>
                    </a:lnTo>
                    <a:lnTo>
                      <a:pt x="12" y="600"/>
                    </a:lnTo>
                    <a:lnTo>
                      <a:pt x="19" y="607"/>
                    </a:lnTo>
                    <a:lnTo>
                      <a:pt x="24" y="622"/>
                    </a:lnTo>
                    <a:lnTo>
                      <a:pt x="34" y="623"/>
                    </a:lnTo>
                    <a:lnTo>
                      <a:pt x="50" y="620"/>
                    </a:lnTo>
                    <a:lnTo>
                      <a:pt x="61" y="616"/>
                    </a:lnTo>
                    <a:lnTo>
                      <a:pt x="67" y="619"/>
                    </a:lnTo>
                    <a:lnTo>
                      <a:pt x="65" y="628"/>
                    </a:lnTo>
                    <a:lnTo>
                      <a:pt x="83" y="634"/>
                    </a:lnTo>
                    <a:lnTo>
                      <a:pt x="99" y="635"/>
                    </a:lnTo>
                    <a:lnTo>
                      <a:pt x="108" y="647"/>
                    </a:lnTo>
                    <a:lnTo>
                      <a:pt x="114" y="660"/>
                    </a:lnTo>
                    <a:lnTo>
                      <a:pt x="108" y="672"/>
                    </a:lnTo>
                    <a:lnTo>
                      <a:pt x="136" y="675"/>
                    </a:lnTo>
                    <a:lnTo>
                      <a:pt x="152" y="681"/>
                    </a:lnTo>
                    <a:lnTo>
                      <a:pt x="169" y="694"/>
                    </a:lnTo>
                    <a:lnTo>
                      <a:pt x="183" y="726"/>
                    </a:lnTo>
                    <a:lnTo>
                      <a:pt x="186" y="768"/>
                    </a:lnTo>
                    <a:lnTo>
                      <a:pt x="176" y="826"/>
                    </a:lnTo>
                    <a:lnTo>
                      <a:pt x="187" y="842"/>
                    </a:lnTo>
                    <a:lnTo>
                      <a:pt x="201" y="845"/>
                    </a:lnTo>
                    <a:lnTo>
                      <a:pt x="211" y="849"/>
                    </a:lnTo>
                    <a:lnTo>
                      <a:pt x="235" y="867"/>
                    </a:lnTo>
                    <a:lnTo>
                      <a:pt x="242" y="874"/>
                    </a:lnTo>
                    <a:lnTo>
                      <a:pt x="254" y="876"/>
                    </a:lnTo>
                    <a:lnTo>
                      <a:pt x="270" y="876"/>
                    </a:lnTo>
                    <a:lnTo>
                      <a:pt x="289" y="873"/>
                    </a:lnTo>
                    <a:lnTo>
                      <a:pt x="313" y="865"/>
                    </a:lnTo>
                    <a:lnTo>
                      <a:pt x="328" y="858"/>
                    </a:lnTo>
                    <a:lnTo>
                      <a:pt x="344" y="858"/>
                    </a:lnTo>
                    <a:lnTo>
                      <a:pt x="353" y="865"/>
                    </a:lnTo>
                    <a:lnTo>
                      <a:pt x="368" y="870"/>
                    </a:lnTo>
                    <a:lnTo>
                      <a:pt x="384" y="867"/>
                    </a:lnTo>
                    <a:lnTo>
                      <a:pt x="394" y="870"/>
                    </a:lnTo>
                    <a:lnTo>
                      <a:pt x="401" y="876"/>
                    </a:lnTo>
                    <a:lnTo>
                      <a:pt x="422" y="884"/>
                    </a:lnTo>
                    <a:lnTo>
                      <a:pt x="438" y="896"/>
                    </a:lnTo>
                    <a:lnTo>
                      <a:pt x="443" y="911"/>
                    </a:lnTo>
                    <a:lnTo>
                      <a:pt x="449" y="914"/>
                    </a:lnTo>
                    <a:lnTo>
                      <a:pt x="464" y="910"/>
                    </a:lnTo>
                    <a:lnTo>
                      <a:pt x="478" y="914"/>
                    </a:lnTo>
                    <a:lnTo>
                      <a:pt x="491" y="917"/>
                    </a:lnTo>
                    <a:lnTo>
                      <a:pt x="509" y="911"/>
                    </a:lnTo>
                    <a:lnTo>
                      <a:pt x="524" y="914"/>
                    </a:lnTo>
                    <a:lnTo>
                      <a:pt x="533" y="914"/>
                    </a:lnTo>
                    <a:lnTo>
                      <a:pt x="536" y="908"/>
                    </a:lnTo>
                    <a:lnTo>
                      <a:pt x="550" y="908"/>
                    </a:lnTo>
                    <a:lnTo>
                      <a:pt x="558" y="911"/>
                    </a:lnTo>
                    <a:lnTo>
                      <a:pt x="561" y="923"/>
                    </a:lnTo>
                    <a:lnTo>
                      <a:pt x="568" y="926"/>
                    </a:lnTo>
                    <a:lnTo>
                      <a:pt x="595" y="927"/>
                    </a:lnTo>
                    <a:lnTo>
                      <a:pt x="618" y="932"/>
                    </a:lnTo>
                    <a:lnTo>
                      <a:pt x="626" y="926"/>
                    </a:lnTo>
                    <a:lnTo>
                      <a:pt x="630" y="924"/>
                    </a:lnTo>
                    <a:lnTo>
                      <a:pt x="638" y="926"/>
                    </a:lnTo>
                    <a:lnTo>
                      <a:pt x="666" y="919"/>
                    </a:lnTo>
                    <a:lnTo>
                      <a:pt x="672" y="920"/>
                    </a:lnTo>
                    <a:lnTo>
                      <a:pt x="682" y="923"/>
                    </a:lnTo>
                    <a:lnTo>
                      <a:pt x="694" y="920"/>
                    </a:lnTo>
                    <a:lnTo>
                      <a:pt x="701" y="923"/>
                    </a:lnTo>
                    <a:lnTo>
                      <a:pt x="711" y="926"/>
                    </a:lnTo>
                    <a:lnTo>
                      <a:pt x="720" y="923"/>
                    </a:lnTo>
                    <a:lnTo>
                      <a:pt x="728" y="916"/>
                    </a:lnTo>
                    <a:lnTo>
                      <a:pt x="734" y="914"/>
                    </a:lnTo>
                    <a:lnTo>
                      <a:pt x="746" y="920"/>
                    </a:lnTo>
                    <a:lnTo>
                      <a:pt x="760" y="923"/>
                    </a:lnTo>
                    <a:lnTo>
                      <a:pt x="788" y="923"/>
                    </a:lnTo>
                    <a:lnTo>
                      <a:pt x="796" y="929"/>
                    </a:lnTo>
                    <a:lnTo>
                      <a:pt x="809" y="932"/>
                    </a:lnTo>
                    <a:lnTo>
                      <a:pt x="822" y="932"/>
                    </a:lnTo>
                    <a:lnTo>
                      <a:pt x="838" y="929"/>
                    </a:lnTo>
                    <a:lnTo>
                      <a:pt x="852" y="919"/>
                    </a:lnTo>
                    <a:lnTo>
                      <a:pt x="1207" y="1005"/>
                    </a:lnTo>
                  </a:path>
                </a:pathLst>
              </a:custGeom>
              <a:solidFill>
                <a:schemeClr val="bg2"/>
              </a:solidFill>
              <a:ln w="9525" cmpd="sng">
                <a:solidFill>
                  <a:srgbClr val="969696"/>
                </a:solidFill>
                <a:prstDash val="solid"/>
                <a:round/>
                <a:headEnd/>
                <a:tailEnd/>
              </a:ln>
            </p:spPr>
            <p:txBody>
              <a:bodyPr/>
              <a:lstStyle/>
              <a:p>
                <a:endParaRPr lang="en-US" dirty="0"/>
              </a:p>
            </p:txBody>
          </p:sp>
          <p:sp>
            <p:nvSpPr>
              <p:cNvPr id="17488" name="Freeform 16"/>
              <p:cNvSpPr>
                <a:spLocks noChangeAspect="1"/>
              </p:cNvSpPr>
              <p:nvPr>
                <p:custDataLst>
                  <p:tags r:id="rId75"/>
                </p:custDataLst>
              </p:nvPr>
            </p:nvSpPr>
            <p:spPr bwMode="gray">
              <a:xfrm>
                <a:off x="802" y="673"/>
                <a:ext cx="39" cy="40"/>
              </a:xfrm>
              <a:custGeom>
                <a:avLst/>
                <a:gdLst>
                  <a:gd name="T0" fmla="*/ 0 w 79"/>
                  <a:gd name="T1" fmla="*/ 0 h 82"/>
                  <a:gd name="T2" fmla="*/ 0 w 79"/>
                  <a:gd name="T3" fmla="*/ 0 h 82"/>
                  <a:gd name="T4" fmla="*/ 0 w 79"/>
                  <a:gd name="T5" fmla="*/ 0 h 82"/>
                  <a:gd name="T6" fmla="*/ 0 w 79"/>
                  <a:gd name="T7" fmla="*/ 0 h 82"/>
                  <a:gd name="T8" fmla="*/ 0 w 79"/>
                  <a:gd name="T9" fmla="*/ 0 h 82"/>
                  <a:gd name="T10" fmla="*/ 0 w 79"/>
                  <a:gd name="T11" fmla="*/ 0 h 82"/>
                  <a:gd name="T12" fmla="*/ 0 w 79"/>
                  <a:gd name="T13" fmla="*/ 0 h 82"/>
                  <a:gd name="T14" fmla="*/ 0 w 79"/>
                  <a:gd name="T15" fmla="*/ 0 h 82"/>
                  <a:gd name="T16" fmla="*/ 0 w 79"/>
                  <a:gd name="T17" fmla="*/ 0 h 82"/>
                  <a:gd name="T18" fmla="*/ 0 w 79"/>
                  <a:gd name="T19" fmla="*/ 0 h 82"/>
                  <a:gd name="T20" fmla="*/ 0 w 79"/>
                  <a:gd name="T21" fmla="*/ 0 h 82"/>
                  <a:gd name="T22" fmla="*/ 0 w 79"/>
                  <a:gd name="T23" fmla="*/ 0 h 82"/>
                  <a:gd name="T24" fmla="*/ 0 w 79"/>
                  <a:gd name="T25" fmla="*/ 0 h 82"/>
                  <a:gd name="T26" fmla="*/ 0 w 79"/>
                  <a:gd name="T27" fmla="*/ 0 h 82"/>
                  <a:gd name="T28" fmla="*/ 0 w 79"/>
                  <a:gd name="T29" fmla="*/ 0 h 82"/>
                  <a:gd name="T30" fmla="*/ 0 w 79"/>
                  <a:gd name="T31" fmla="*/ 0 h 82"/>
                  <a:gd name="T32" fmla="*/ 0 w 79"/>
                  <a:gd name="T33" fmla="*/ 0 h 82"/>
                  <a:gd name="T34" fmla="*/ 0 w 79"/>
                  <a:gd name="T35" fmla="*/ 0 h 82"/>
                  <a:gd name="T36" fmla="*/ 0 w 79"/>
                  <a:gd name="T37" fmla="*/ 0 h 82"/>
                  <a:gd name="T38" fmla="*/ 0 w 79"/>
                  <a:gd name="T39" fmla="*/ 0 h 82"/>
                  <a:gd name="T40" fmla="*/ 0 w 79"/>
                  <a:gd name="T41" fmla="*/ 0 h 82"/>
                  <a:gd name="T42" fmla="*/ 0 w 79"/>
                  <a:gd name="T43" fmla="*/ 0 h 82"/>
                  <a:gd name="T44" fmla="*/ 0 w 79"/>
                  <a:gd name="T45" fmla="*/ 0 h 82"/>
                  <a:gd name="T46" fmla="*/ 0 w 79"/>
                  <a:gd name="T47" fmla="*/ 0 h 82"/>
                  <a:gd name="T48" fmla="*/ 0 w 79"/>
                  <a:gd name="T49" fmla="*/ 0 h 82"/>
                  <a:gd name="T50" fmla="*/ 0 w 79"/>
                  <a:gd name="T51" fmla="*/ 0 h 82"/>
                  <a:gd name="T52" fmla="*/ 0 w 79"/>
                  <a:gd name="T53" fmla="*/ 0 h 82"/>
                  <a:gd name="T54" fmla="*/ 0 w 79"/>
                  <a:gd name="T55" fmla="*/ 0 h 82"/>
                  <a:gd name="T56" fmla="*/ 0 w 79"/>
                  <a:gd name="T57" fmla="*/ 0 h 82"/>
                  <a:gd name="T58" fmla="*/ 0 w 79"/>
                  <a:gd name="T59" fmla="*/ 0 h 82"/>
                  <a:gd name="T60" fmla="*/ 0 w 79"/>
                  <a:gd name="T61" fmla="*/ 0 h 82"/>
                  <a:gd name="T62" fmla="*/ 0 w 79"/>
                  <a:gd name="T63" fmla="*/ 0 h 82"/>
                  <a:gd name="T64" fmla="*/ 0 w 79"/>
                  <a:gd name="T65" fmla="*/ 0 h 82"/>
                  <a:gd name="T66" fmla="*/ 0 w 79"/>
                  <a:gd name="T67" fmla="*/ 0 h 8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9" h="82">
                    <a:moveTo>
                      <a:pt x="53" y="75"/>
                    </a:moveTo>
                    <a:lnTo>
                      <a:pt x="56" y="66"/>
                    </a:lnTo>
                    <a:lnTo>
                      <a:pt x="60" y="63"/>
                    </a:lnTo>
                    <a:lnTo>
                      <a:pt x="66" y="54"/>
                    </a:lnTo>
                    <a:lnTo>
                      <a:pt x="68" y="48"/>
                    </a:lnTo>
                    <a:lnTo>
                      <a:pt x="65" y="42"/>
                    </a:lnTo>
                    <a:lnTo>
                      <a:pt x="66" y="36"/>
                    </a:lnTo>
                    <a:lnTo>
                      <a:pt x="70" y="33"/>
                    </a:lnTo>
                    <a:lnTo>
                      <a:pt x="76" y="32"/>
                    </a:lnTo>
                    <a:lnTo>
                      <a:pt x="79" y="30"/>
                    </a:lnTo>
                    <a:lnTo>
                      <a:pt x="79" y="27"/>
                    </a:lnTo>
                    <a:lnTo>
                      <a:pt x="78" y="24"/>
                    </a:lnTo>
                    <a:lnTo>
                      <a:pt x="75" y="22"/>
                    </a:lnTo>
                    <a:lnTo>
                      <a:pt x="60" y="8"/>
                    </a:lnTo>
                    <a:lnTo>
                      <a:pt x="52" y="6"/>
                    </a:lnTo>
                    <a:lnTo>
                      <a:pt x="37" y="0"/>
                    </a:lnTo>
                    <a:lnTo>
                      <a:pt x="4" y="0"/>
                    </a:lnTo>
                    <a:lnTo>
                      <a:pt x="0" y="3"/>
                    </a:lnTo>
                    <a:lnTo>
                      <a:pt x="7" y="13"/>
                    </a:lnTo>
                    <a:lnTo>
                      <a:pt x="1" y="20"/>
                    </a:lnTo>
                    <a:lnTo>
                      <a:pt x="3" y="30"/>
                    </a:lnTo>
                    <a:lnTo>
                      <a:pt x="3" y="36"/>
                    </a:lnTo>
                    <a:lnTo>
                      <a:pt x="0" y="45"/>
                    </a:lnTo>
                    <a:lnTo>
                      <a:pt x="7" y="56"/>
                    </a:lnTo>
                    <a:lnTo>
                      <a:pt x="16" y="65"/>
                    </a:lnTo>
                    <a:lnTo>
                      <a:pt x="26" y="69"/>
                    </a:lnTo>
                    <a:lnTo>
                      <a:pt x="34" y="72"/>
                    </a:lnTo>
                    <a:lnTo>
                      <a:pt x="37" y="75"/>
                    </a:lnTo>
                    <a:lnTo>
                      <a:pt x="40" y="78"/>
                    </a:lnTo>
                    <a:lnTo>
                      <a:pt x="37" y="80"/>
                    </a:lnTo>
                    <a:lnTo>
                      <a:pt x="37" y="82"/>
                    </a:lnTo>
                    <a:lnTo>
                      <a:pt x="44" y="82"/>
                    </a:lnTo>
                    <a:lnTo>
                      <a:pt x="49" y="82"/>
                    </a:lnTo>
                    <a:lnTo>
                      <a:pt x="53" y="75"/>
                    </a:lnTo>
                  </a:path>
                </a:pathLst>
              </a:custGeom>
              <a:solidFill>
                <a:schemeClr val="bg2"/>
              </a:solidFill>
              <a:ln w="9525" cmpd="sng">
                <a:solidFill>
                  <a:srgbClr val="969696"/>
                </a:solidFill>
                <a:prstDash val="solid"/>
                <a:round/>
                <a:headEnd/>
                <a:tailEnd/>
              </a:ln>
            </p:spPr>
            <p:txBody>
              <a:bodyPr/>
              <a:lstStyle/>
              <a:p>
                <a:endParaRPr lang="en-US" dirty="0"/>
              </a:p>
            </p:txBody>
          </p:sp>
        </p:grpSp>
        <p:sp>
          <p:nvSpPr>
            <p:cNvPr id="17427" name="Freeform 17"/>
            <p:cNvSpPr>
              <a:spLocks noChangeAspect="1"/>
            </p:cNvSpPr>
            <p:nvPr>
              <p:custDataLst>
                <p:tags r:id="rId19"/>
              </p:custDataLst>
            </p:nvPr>
          </p:nvSpPr>
          <p:spPr bwMode="gray">
            <a:xfrm>
              <a:off x="1207" y="2368"/>
              <a:ext cx="296" cy="189"/>
            </a:xfrm>
            <a:custGeom>
              <a:avLst/>
              <a:gdLst>
                <a:gd name="T0" fmla="*/ 0 w 1338"/>
                <a:gd name="T1" fmla="*/ 0 h 852"/>
                <a:gd name="T2" fmla="*/ 0 w 1338"/>
                <a:gd name="T3" fmla="*/ 0 h 852"/>
                <a:gd name="T4" fmla="*/ 0 w 1338"/>
                <a:gd name="T5" fmla="*/ 0 h 852"/>
                <a:gd name="T6" fmla="*/ 0 w 1338"/>
                <a:gd name="T7" fmla="*/ 0 h 852"/>
                <a:gd name="T8" fmla="*/ 0 w 1338"/>
                <a:gd name="T9" fmla="*/ 0 h 852"/>
                <a:gd name="T10" fmla="*/ 0 w 1338"/>
                <a:gd name="T11" fmla="*/ 0 h 852"/>
                <a:gd name="T12" fmla="*/ 0 w 1338"/>
                <a:gd name="T13" fmla="*/ 0 h 852"/>
                <a:gd name="T14" fmla="*/ 0 w 1338"/>
                <a:gd name="T15" fmla="*/ 0 h 852"/>
                <a:gd name="T16" fmla="*/ 0 w 1338"/>
                <a:gd name="T17" fmla="*/ 0 h 852"/>
                <a:gd name="T18" fmla="*/ 0 w 1338"/>
                <a:gd name="T19" fmla="*/ 0 h 852"/>
                <a:gd name="T20" fmla="*/ 0 w 1338"/>
                <a:gd name="T21" fmla="*/ 0 h 852"/>
                <a:gd name="T22" fmla="*/ 0 w 1338"/>
                <a:gd name="T23" fmla="*/ 0 h 852"/>
                <a:gd name="T24" fmla="*/ 0 w 1338"/>
                <a:gd name="T25" fmla="*/ 0 h 852"/>
                <a:gd name="T26" fmla="*/ 0 w 1338"/>
                <a:gd name="T27" fmla="*/ 0 h 852"/>
                <a:gd name="T28" fmla="*/ 0 w 1338"/>
                <a:gd name="T29" fmla="*/ 0 h 852"/>
                <a:gd name="T30" fmla="*/ 0 w 1338"/>
                <a:gd name="T31" fmla="*/ 0 h 852"/>
                <a:gd name="T32" fmla="*/ 0 w 1338"/>
                <a:gd name="T33" fmla="*/ 0 h 852"/>
                <a:gd name="T34" fmla="*/ 0 w 1338"/>
                <a:gd name="T35" fmla="*/ 0 h 852"/>
                <a:gd name="T36" fmla="*/ 0 w 1338"/>
                <a:gd name="T37" fmla="*/ 0 h 852"/>
                <a:gd name="T38" fmla="*/ 0 w 1338"/>
                <a:gd name="T39" fmla="*/ 0 h 852"/>
                <a:gd name="T40" fmla="*/ 0 w 1338"/>
                <a:gd name="T41" fmla="*/ 0 h 852"/>
                <a:gd name="T42" fmla="*/ 0 w 1338"/>
                <a:gd name="T43" fmla="*/ 0 h 852"/>
                <a:gd name="T44" fmla="*/ 0 w 1338"/>
                <a:gd name="T45" fmla="*/ 0 h 852"/>
                <a:gd name="T46" fmla="*/ 0 w 1338"/>
                <a:gd name="T47" fmla="*/ 0 h 852"/>
                <a:gd name="T48" fmla="*/ 0 w 1338"/>
                <a:gd name="T49" fmla="*/ 0 h 852"/>
                <a:gd name="T50" fmla="*/ 0 w 1338"/>
                <a:gd name="T51" fmla="*/ 0 h 852"/>
                <a:gd name="T52" fmla="*/ 0 w 1338"/>
                <a:gd name="T53" fmla="*/ 0 h 852"/>
                <a:gd name="T54" fmla="*/ 0 w 1338"/>
                <a:gd name="T55" fmla="*/ 0 h 852"/>
                <a:gd name="T56" fmla="*/ 0 w 1338"/>
                <a:gd name="T57" fmla="*/ 0 h 852"/>
                <a:gd name="T58" fmla="*/ 0 w 1338"/>
                <a:gd name="T59" fmla="*/ 0 h 852"/>
                <a:gd name="T60" fmla="*/ 0 w 1338"/>
                <a:gd name="T61" fmla="*/ 0 h 852"/>
                <a:gd name="T62" fmla="*/ 0 w 1338"/>
                <a:gd name="T63" fmla="*/ 0 h 852"/>
                <a:gd name="T64" fmla="*/ 0 w 1338"/>
                <a:gd name="T65" fmla="*/ 0 h 852"/>
                <a:gd name="T66" fmla="*/ 0 w 1338"/>
                <a:gd name="T67" fmla="*/ 0 h 852"/>
                <a:gd name="T68" fmla="*/ 0 w 1338"/>
                <a:gd name="T69" fmla="*/ 0 h 8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38" h="852">
                  <a:moveTo>
                    <a:pt x="1338" y="852"/>
                  </a:moveTo>
                  <a:lnTo>
                    <a:pt x="1003" y="846"/>
                  </a:lnTo>
                  <a:lnTo>
                    <a:pt x="670" y="832"/>
                  </a:lnTo>
                  <a:lnTo>
                    <a:pt x="334" y="813"/>
                  </a:lnTo>
                  <a:lnTo>
                    <a:pt x="0" y="787"/>
                  </a:lnTo>
                  <a:lnTo>
                    <a:pt x="35" y="395"/>
                  </a:lnTo>
                  <a:lnTo>
                    <a:pt x="68" y="0"/>
                  </a:lnTo>
                  <a:lnTo>
                    <a:pt x="360" y="25"/>
                  </a:lnTo>
                  <a:lnTo>
                    <a:pt x="649" y="41"/>
                  </a:lnTo>
                  <a:lnTo>
                    <a:pt x="940" y="53"/>
                  </a:lnTo>
                  <a:lnTo>
                    <a:pt x="1231" y="61"/>
                  </a:lnTo>
                  <a:lnTo>
                    <a:pt x="1239" y="111"/>
                  </a:lnTo>
                  <a:lnTo>
                    <a:pt x="1248" y="133"/>
                  </a:lnTo>
                  <a:lnTo>
                    <a:pt x="1253" y="146"/>
                  </a:lnTo>
                  <a:lnTo>
                    <a:pt x="1253" y="154"/>
                  </a:lnTo>
                  <a:lnTo>
                    <a:pt x="1248" y="161"/>
                  </a:lnTo>
                  <a:lnTo>
                    <a:pt x="1244" y="190"/>
                  </a:lnTo>
                  <a:lnTo>
                    <a:pt x="1241" y="224"/>
                  </a:lnTo>
                  <a:lnTo>
                    <a:pt x="1244" y="269"/>
                  </a:lnTo>
                  <a:lnTo>
                    <a:pt x="1247" y="295"/>
                  </a:lnTo>
                  <a:lnTo>
                    <a:pt x="1254" y="328"/>
                  </a:lnTo>
                  <a:lnTo>
                    <a:pt x="1269" y="374"/>
                  </a:lnTo>
                  <a:lnTo>
                    <a:pt x="1276" y="391"/>
                  </a:lnTo>
                  <a:lnTo>
                    <a:pt x="1287" y="418"/>
                  </a:lnTo>
                  <a:lnTo>
                    <a:pt x="1295" y="579"/>
                  </a:lnTo>
                  <a:lnTo>
                    <a:pt x="1297" y="591"/>
                  </a:lnTo>
                  <a:lnTo>
                    <a:pt x="1303" y="609"/>
                  </a:lnTo>
                  <a:lnTo>
                    <a:pt x="1300" y="639"/>
                  </a:lnTo>
                  <a:lnTo>
                    <a:pt x="1300" y="672"/>
                  </a:lnTo>
                  <a:lnTo>
                    <a:pt x="1309" y="708"/>
                  </a:lnTo>
                  <a:lnTo>
                    <a:pt x="1315" y="734"/>
                  </a:lnTo>
                  <a:lnTo>
                    <a:pt x="1330" y="750"/>
                  </a:lnTo>
                  <a:lnTo>
                    <a:pt x="1333" y="773"/>
                  </a:lnTo>
                  <a:lnTo>
                    <a:pt x="1338" y="813"/>
                  </a:lnTo>
                  <a:lnTo>
                    <a:pt x="1338" y="852"/>
                  </a:lnTo>
                </a:path>
              </a:pathLst>
            </a:custGeom>
            <a:solidFill>
              <a:schemeClr val="bg2"/>
            </a:solidFill>
            <a:ln w="9525" cmpd="sng">
              <a:solidFill>
                <a:srgbClr val="969696"/>
              </a:solidFill>
              <a:prstDash val="solid"/>
              <a:round/>
              <a:headEnd/>
              <a:tailEnd/>
            </a:ln>
          </p:spPr>
          <p:txBody>
            <a:bodyPr/>
            <a:lstStyle/>
            <a:p>
              <a:endParaRPr lang="en-US" dirty="0"/>
            </a:p>
          </p:txBody>
        </p:sp>
        <p:sp>
          <p:nvSpPr>
            <p:cNvPr id="17428" name="Freeform 18"/>
            <p:cNvSpPr>
              <a:spLocks noChangeAspect="1"/>
            </p:cNvSpPr>
            <p:nvPr>
              <p:custDataLst>
                <p:tags r:id="rId20"/>
              </p:custDataLst>
            </p:nvPr>
          </p:nvSpPr>
          <p:spPr bwMode="gray">
            <a:xfrm>
              <a:off x="1011" y="3078"/>
              <a:ext cx="635" cy="616"/>
            </a:xfrm>
            <a:custGeom>
              <a:avLst/>
              <a:gdLst>
                <a:gd name="T0" fmla="*/ 0 w 2864"/>
                <a:gd name="T1" fmla="*/ 0 h 2780"/>
                <a:gd name="T2" fmla="*/ 0 w 2864"/>
                <a:gd name="T3" fmla="*/ 0 h 2780"/>
                <a:gd name="T4" fmla="*/ 0 w 2864"/>
                <a:gd name="T5" fmla="*/ 0 h 2780"/>
                <a:gd name="T6" fmla="*/ 0 w 2864"/>
                <a:gd name="T7" fmla="*/ 0 h 2780"/>
                <a:gd name="T8" fmla="*/ 0 w 2864"/>
                <a:gd name="T9" fmla="*/ 0 h 2780"/>
                <a:gd name="T10" fmla="*/ 0 w 2864"/>
                <a:gd name="T11" fmla="*/ 0 h 2780"/>
                <a:gd name="T12" fmla="*/ 0 w 2864"/>
                <a:gd name="T13" fmla="*/ 0 h 2780"/>
                <a:gd name="T14" fmla="*/ 0 w 2864"/>
                <a:gd name="T15" fmla="*/ 0 h 2780"/>
                <a:gd name="T16" fmla="*/ 0 w 2864"/>
                <a:gd name="T17" fmla="*/ 0 h 2780"/>
                <a:gd name="T18" fmla="*/ 0 w 2864"/>
                <a:gd name="T19" fmla="*/ 0 h 2780"/>
                <a:gd name="T20" fmla="*/ 0 w 2864"/>
                <a:gd name="T21" fmla="*/ 0 h 2780"/>
                <a:gd name="T22" fmla="*/ 0 w 2864"/>
                <a:gd name="T23" fmla="*/ 0 h 2780"/>
                <a:gd name="T24" fmla="*/ 0 w 2864"/>
                <a:gd name="T25" fmla="*/ 0 h 2780"/>
                <a:gd name="T26" fmla="*/ 0 w 2864"/>
                <a:gd name="T27" fmla="*/ 0 h 2780"/>
                <a:gd name="T28" fmla="*/ 0 w 2864"/>
                <a:gd name="T29" fmla="*/ 0 h 2780"/>
                <a:gd name="T30" fmla="*/ 0 w 2864"/>
                <a:gd name="T31" fmla="*/ 0 h 2780"/>
                <a:gd name="T32" fmla="*/ 0 w 2864"/>
                <a:gd name="T33" fmla="*/ 0 h 2780"/>
                <a:gd name="T34" fmla="*/ 0 w 2864"/>
                <a:gd name="T35" fmla="*/ 0 h 2780"/>
                <a:gd name="T36" fmla="*/ 0 w 2864"/>
                <a:gd name="T37" fmla="*/ 0 h 2780"/>
                <a:gd name="T38" fmla="*/ 0 w 2864"/>
                <a:gd name="T39" fmla="*/ 0 h 2780"/>
                <a:gd name="T40" fmla="*/ 0 w 2864"/>
                <a:gd name="T41" fmla="*/ 0 h 2780"/>
                <a:gd name="T42" fmla="*/ 0 w 2864"/>
                <a:gd name="T43" fmla="*/ 0 h 2780"/>
                <a:gd name="T44" fmla="*/ 0 w 2864"/>
                <a:gd name="T45" fmla="*/ 0 h 2780"/>
                <a:gd name="T46" fmla="*/ 0 w 2864"/>
                <a:gd name="T47" fmla="*/ 0 h 2780"/>
                <a:gd name="T48" fmla="*/ 0 w 2864"/>
                <a:gd name="T49" fmla="*/ 0 h 2780"/>
                <a:gd name="T50" fmla="*/ 0 w 2864"/>
                <a:gd name="T51" fmla="*/ 0 h 2780"/>
                <a:gd name="T52" fmla="*/ 0 w 2864"/>
                <a:gd name="T53" fmla="*/ 0 h 2780"/>
                <a:gd name="T54" fmla="*/ 0 w 2864"/>
                <a:gd name="T55" fmla="*/ 0 h 2780"/>
                <a:gd name="T56" fmla="*/ 0 w 2864"/>
                <a:gd name="T57" fmla="*/ 0 h 2780"/>
                <a:gd name="T58" fmla="*/ 0 w 2864"/>
                <a:gd name="T59" fmla="*/ 0 h 2780"/>
                <a:gd name="T60" fmla="*/ 0 w 2864"/>
                <a:gd name="T61" fmla="*/ 0 h 2780"/>
                <a:gd name="T62" fmla="*/ 0 w 2864"/>
                <a:gd name="T63" fmla="*/ 0 h 2780"/>
                <a:gd name="T64" fmla="*/ 0 w 2864"/>
                <a:gd name="T65" fmla="*/ 0 h 2780"/>
                <a:gd name="T66" fmla="*/ 0 w 2864"/>
                <a:gd name="T67" fmla="*/ 0 h 2780"/>
                <a:gd name="T68" fmla="*/ 0 w 2864"/>
                <a:gd name="T69" fmla="*/ 0 h 2780"/>
                <a:gd name="T70" fmla="*/ 0 w 2864"/>
                <a:gd name="T71" fmla="*/ 0 h 2780"/>
                <a:gd name="T72" fmla="*/ 0 w 2864"/>
                <a:gd name="T73" fmla="*/ 0 h 2780"/>
                <a:gd name="T74" fmla="*/ 0 w 2864"/>
                <a:gd name="T75" fmla="*/ 0 h 2780"/>
                <a:gd name="T76" fmla="*/ 0 w 2864"/>
                <a:gd name="T77" fmla="*/ 0 h 2780"/>
                <a:gd name="T78" fmla="*/ 0 w 2864"/>
                <a:gd name="T79" fmla="*/ 0 h 2780"/>
                <a:gd name="T80" fmla="*/ 0 w 2864"/>
                <a:gd name="T81" fmla="*/ 0 h 2780"/>
                <a:gd name="T82" fmla="*/ 0 w 2864"/>
                <a:gd name="T83" fmla="*/ 0 h 2780"/>
                <a:gd name="T84" fmla="*/ 0 w 2864"/>
                <a:gd name="T85" fmla="*/ 0 h 2780"/>
                <a:gd name="T86" fmla="*/ 0 w 2864"/>
                <a:gd name="T87" fmla="*/ 0 h 2780"/>
                <a:gd name="T88" fmla="*/ 0 w 2864"/>
                <a:gd name="T89" fmla="*/ 0 h 2780"/>
                <a:gd name="T90" fmla="*/ 0 w 2864"/>
                <a:gd name="T91" fmla="*/ 0 h 2780"/>
                <a:gd name="T92" fmla="*/ 0 w 2864"/>
                <a:gd name="T93" fmla="*/ 0 h 2780"/>
                <a:gd name="T94" fmla="*/ 0 w 2864"/>
                <a:gd name="T95" fmla="*/ 0 h 2780"/>
                <a:gd name="T96" fmla="*/ 0 w 2864"/>
                <a:gd name="T97" fmla="*/ 0 h 2780"/>
                <a:gd name="T98" fmla="*/ 0 w 2864"/>
                <a:gd name="T99" fmla="*/ 0 h 2780"/>
                <a:gd name="T100" fmla="*/ 0 w 2864"/>
                <a:gd name="T101" fmla="*/ 0 h 2780"/>
                <a:gd name="T102" fmla="*/ 0 w 2864"/>
                <a:gd name="T103" fmla="*/ 0 h 27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64" h="2780">
                  <a:moveTo>
                    <a:pt x="885" y="0"/>
                  </a:moveTo>
                  <a:lnTo>
                    <a:pt x="876" y="0"/>
                  </a:lnTo>
                  <a:lnTo>
                    <a:pt x="858" y="221"/>
                  </a:lnTo>
                  <a:lnTo>
                    <a:pt x="855" y="278"/>
                  </a:lnTo>
                  <a:lnTo>
                    <a:pt x="834" y="556"/>
                  </a:lnTo>
                  <a:lnTo>
                    <a:pt x="812" y="833"/>
                  </a:lnTo>
                  <a:lnTo>
                    <a:pt x="787" y="1148"/>
                  </a:lnTo>
                  <a:lnTo>
                    <a:pt x="601" y="1131"/>
                  </a:lnTo>
                  <a:lnTo>
                    <a:pt x="388" y="1111"/>
                  </a:lnTo>
                  <a:lnTo>
                    <a:pt x="7" y="1071"/>
                  </a:lnTo>
                  <a:lnTo>
                    <a:pt x="9" y="1078"/>
                  </a:lnTo>
                  <a:lnTo>
                    <a:pt x="6" y="1084"/>
                  </a:lnTo>
                  <a:lnTo>
                    <a:pt x="3" y="1087"/>
                  </a:lnTo>
                  <a:lnTo>
                    <a:pt x="0" y="1093"/>
                  </a:lnTo>
                  <a:lnTo>
                    <a:pt x="3" y="1101"/>
                  </a:lnTo>
                  <a:lnTo>
                    <a:pt x="5" y="1107"/>
                  </a:lnTo>
                  <a:lnTo>
                    <a:pt x="10" y="1111"/>
                  </a:lnTo>
                  <a:lnTo>
                    <a:pt x="15" y="1117"/>
                  </a:lnTo>
                  <a:lnTo>
                    <a:pt x="22" y="1121"/>
                  </a:lnTo>
                  <a:lnTo>
                    <a:pt x="24" y="1123"/>
                  </a:lnTo>
                  <a:lnTo>
                    <a:pt x="25" y="1126"/>
                  </a:lnTo>
                  <a:lnTo>
                    <a:pt x="27" y="1137"/>
                  </a:lnTo>
                  <a:lnTo>
                    <a:pt x="37" y="1146"/>
                  </a:lnTo>
                  <a:lnTo>
                    <a:pt x="52" y="1148"/>
                  </a:lnTo>
                  <a:lnTo>
                    <a:pt x="77" y="1195"/>
                  </a:lnTo>
                  <a:lnTo>
                    <a:pt x="91" y="1222"/>
                  </a:lnTo>
                  <a:lnTo>
                    <a:pt x="121" y="1247"/>
                  </a:lnTo>
                  <a:lnTo>
                    <a:pt x="165" y="1279"/>
                  </a:lnTo>
                  <a:lnTo>
                    <a:pt x="185" y="1307"/>
                  </a:lnTo>
                  <a:lnTo>
                    <a:pt x="204" y="1326"/>
                  </a:lnTo>
                  <a:lnTo>
                    <a:pt x="220" y="1347"/>
                  </a:lnTo>
                  <a:lnTo>
                    <a:pt x="248" y="1375"/>
                  </a:lnTo>
                  <a:lnTo>
                    <a:pt x="269" y="1404"/>
                  </a:lnTo>
                  <a:lnTo>
                    <a:pt x="322" y="1437"/>
                  </a:lnTo>
                  <a:lnTo>
                    <a:pt x="347" y="1458"/>
                  </a:lnTo>
                  <a:lnTo>
                    <a:pt x="357" y="1474"/>
                  </a:lnTo>
                  <a:lnTo>
                    <a:pt x="362" y="1493"/>
                  </a:lnTo>
                  <a:lnTo>
                    <a:pt x="366" y="1518"/>
                  </a:lnTo>
                  <a:lnTo>
                    <a:pt x="376" y="1548"/>
                  </a:lnTo>
                  <a:lnTo>
                    <a:pt x="397" y="1582"/>
                  </a:lnTo>
                  <a:lnTo>
                    <a:pt x="394" y="1642"/>
                  </a:lnTo>
                  <a:lnTo>
                    <a:pt x="430" y="1722"/>
                  </a:lnTo>
                  <a:lnTo>
                    <a:pt x="457" y="1754"/>
                  </a:lnTo>
                  <a:lnTo>
                    <a:pt x="506" y="1797"/>
                  </a:lnTo>
                  <a:lnTo>
                    <a:pt x="555" y="1814"/>
                  </a:lnTo>
                  <a:lnTo>
                    <a:pt x="602" y="1849"/>
                  </a:lnTo>
                  <a:lnTo>
                    <a:pt x="652" y="1893"/>
                  </a:lnTo>
                  <a:lnTo>
                    <a:pt x="683" y="1909"/>
                  </a:lnTo>
                  <a:lnTo>
                    <a:pt x="711" y="1914"/>
                  </a:lnTo>
                  <a:lnTo>
                    <a:pt x="724" y="1905"/>
                  </a:lnTo>
                  <a:lnTo>
                    <a:pt x="741" y="1884"/>
                  </a:lnTo>
                  <a:lnTo>
                    <a:pt x="751" y="1867"/>
                  </a:lnTo>
                  <a:lnTo>
                    <a:pt x="764" y="1861"/>
                  </a:lnTo>
                  <a:lnTo>
                    <a:pt x="788" y="1818"/>
                  </a:lnTo>
                  <a:lnTo>
                    <a:pt x="801" y="1779"/>
                  </a:lnTo>
                  <a:lnTo>
                    <a:pt x="825" y="1743"/>
                  </a:lnTo>
                  <a:lnTo>
                    <a:pt x="832" y="1731"/>
                  </a:lnTo>
                  <a:lnTo>
                    <a:pt x="909" y="1701"/>
                  </a:lnTo>
                  <a:lnTo>
                    <a:pt x="949" y="1716"/>
                  </a:lnTo>
                  <a:lnTo>
                    <a:pt x="974" y="1725"/>
                  </a:lnTo>
                  <a:lnTo>
                    <a:pt x="1017" y="1725"/>
                  </a:lnTo>
                  <a:lnTo>
                    <a:pt x="1054" y="1737"/>
                  </a:lnTo>
                  <a:lnTo>
                    <a:pt x="1093" y="1740"/>
                  </a:lnTo>
                  <a:lnTo>
                    <a:pt x="1130" y="1768"/>
                  </a:lnTo>
                  <a:lnTo>
                    <a:pt x="1183" y="1820"/>
                  </a:lnTo>
                  <a:lnTo>
                    <a:pt x="1225" y="1861"/>
                  </a:lnTo>
                  <a:lnTo>
                    <a:pt x="1250" y="1899"/>
                  </a:lnTo>
                  <a:lnTo>
                    <a:pt x="1271" y="1920"/>
                  </a:lnTo>
                  <a:lnTo>
                    <a:pt x="1287" y="1976"/>
                  </a:lnTo>
                  <a:lnTo>
                    <a:pt x="1304" y="2025"/>
                  </a:lnTo>
                  <a:lnTo>
                    <a:pt x="1322" y="2054"/>
                  </a:lnTo>
                  <a:lnTo>
                    <a:pt x="1340" y="2095"/>
                  </a:lnTo>
                  <a:lnTo>
                    <a:pt x="1359" y="2141"/>
                  </a:lnTo>
                  <a:lnTo>
                    <a:pt x="1378" y="2162"/>
                  </a:lnTo>
                  <a:lnTo>
                    <a:pt x="1403" y="2191"/>
                  </a:lnTo>
                  <a:lnTo>
                    <a:pt x="1424" y="2219"/>
                  </a:lnTo>
                  <a:lnTo>
                    <a:pt x="1433" y="2262"/>
                  </a:lnTo>
                  <a:lnTo>
                    <a:pt x="1465" y="2293"/>
                  </a:lnTo>
                  <a:lnTo>
                    <a:pt x="1501" y="2318"/>
                  </a:lnTo>
                  <a:lnTo>
                    <a:pt x="1506" y="2331"/>
                  </a:lnTo>
                  <a:lnTo>
                    <a:pt x="1515" y="2348"/>
                  </a:lnTo>
                  <a:lnTo>
                    <a:pt x="1515" y="2367"/>
                  </a:lnTo>
                  <a:lnTo>
                    <a:pt x="1504" y="2388"/>
                  </a:lnTo>
                  <a:lnTo>
                    <a:pt x="1523" y="2456"/>
                  </a:lnTo>
                  <a:lnTo>
                    <a:pt x="1557" y="2501"/>
                  </a:lnTo>
                  <a:lnTo>
                    <a:pt x="1576" y="2526"/>
                  </a:lnTo>
                  <a:lnTo>
                    <a:pt x="1598" y="2618"/>
                  </a:lnTo>
                  <a:lnTo>
                    <a:pt x="1632" y="2632"/>
                  </a:lnTo>
                  <a:lnTo>
                    <a:pt x="1684" y="2661"/>
                  </a:lnTo>
                  <a:lnTo>
                    <a:pt x="1710" y="2665"/>
                  </a:lnTo>
                  <a:lnTo>
                    <a:pt x="1760" y="2688"/>
                  </a:lnTo>
                  <a:lnTo>
                    <a:pt x="1789" y="2711"/>
                  </a:lnTo>
                  <a:lnTo>
                    <a:pt x="1812" y="2717"/>
                  </a:lnTo>
                  <a:lnTo>
                    <a:pt x="1859" y="2721"/>
                  </a:lnTo>
                  <a:lnTo>
                    <a:pt x="1898" y="2730"/>
                  </a:lnTo>
                  <a:lnTo>
                    <a:pt x="1930" y="2743"/>
                  </a:lnTo>
                  <a:lnTo>
                    <a:pt x="1960" y="2771"/>
                  </a:lnTo>
                  <a:lnTo>
                    <a:pt x="1980" y="2780"/>
                  </a:lnTo>
                  <a:lnTo>
                    <a:pt x="2039" y="2759"/>
                  </a:lnTo>
                  <a:lnTo>
                    <a:pt x="2033" y="2703"/>
                  </a:lnTo>
                  <a:lnTo>
                    <a:pt x="2030" y="2655"/>
                  </a:lnTo>
                  <a:lnTo>
                    <a:pt x="2021" y="2624"/>
                  </a:lnTo>
                  <a:lnTo>
                    <a:pt x="2001" y="2563"/>
                  </a:lnTo>
                  <a:lnTo>
                    <a:pt x="1992" y="2492"/>
                  </a:lnTo>
                  <a:lnTo>
                    <a:pt x="1998" y="2424"/>
                  </a:lnTo>
                  <a:lnTo>
                    <a:pt x="2018" y="2367"/>
                  </a:lnTo>
                  <a:lnTo>
                    <a:pt x="2059" y="2293"/>
                  </a:lnTo>
                  <a:lnTo>
                    <a:pt x="2088" y="2266"/>
                  </a:lnTo>
                  <a:lnTo>
                    <a:pt x="2144" y="2197"/>
                  </a:lnTo>
                  <a:lnTo>
                    <a:pt x="2267" y="2113"/>
                  </a:lnTo>
                  <a:lnTo>
                    <a:pt x="2393" y="2054"/>
                  </a:lnTo>
                  <a:lnTo>
                    <a:pt x="2486" y="1993"/>
                  </a:lnTo>
                  <a:lnTo>
                    <a:pt x="2531" y="1948"/>
                  </a:lnTo>
                  <a:lnTo>
                    <a:pt x="2597" y="1906"/>
                  </a:lnTo>
                  <a:lnTo>
                    <a:pt x="2595" y="1899"/>
                  </a:lnTo>
                  <a:lnTo>
                    <a:pt x="2587" y="1896"/>
                  </a:lnTo>
                  <a:lnTo>
                    <a:pt x="2582" y="1897"/>
                  </a:lnTo>
                  <a:lnTo>
                    <a:pt x="2562" y="1917"/>
                  </a:lnTo>
                  <a:lnTo>
                    <a:pt x="2565" y="1873"/>
                  </a:lnTo>
                  <a:lnTo>
                    <a:pt x="2565" y="1864"/>
                  </a:lnTo>
                  <a:lnTo>
                    <a:pt x="2559" y="1855"/>
                  </a:lnTo>
                  <a:lnTo>
                    <a:pt x="2541" y="1847"/>
                  </a:lnTo>
                  <a:lnTo>
                    <a:pt x="2547" y="1820"/>
                  </a:lnTo>
                  <a:lnTo>
                    <a:pt x="2566" y="1814"/>
                  </a:lnTo>
                  <a:lnTo>
                    <a:pt x="2572" y="1800"/>
                  </a:lnTo>
                  <a:lnTo>
                    <a:pt x="2585" y="1788"/>
                  </a:lnTo>
                  <a:lnTo>
                    <a:pt x="2603" y="1788"/>
                  </a:lnTo>
                  <a:lnTo>
                    <a:pt x="2610" y="1800"/>
                  </a:lnTo>
                  <a:lnTo>
                    <a:pt x="2606" y="1826"/>
                  </a:lnTo>
                  <a:lnTo>
                    <a:pt x="2592" y="1841"/>
                  </a:lnTo>
                  <a:lnTo>
                    <a:pt x="2597" y="1849"/>
                  </a:lnTo>
                  <a:lnTo>
                    <a:pt x="2612" y="1841"/>
                  </a:lnTo>
                  <a:lnTo>
                    <a:pt x="2633" y="1840"/>
                  </a:lnTo>
                  <a:lnTo>
                    <a:pt x="2647" y="1840"/>
                  </a:lnTo>
                  <a:lnTo>
                    <a:pt x="2637" y="1847"/>
                  </a:lnTo>
                  <a:lnTo>
                    <a:pt x="2624" y="1861"/>
                  </a:lnTo>
                  <a:lnTo>
                    <a:pt x="2610" y="1862"/>
                  </a:lnTo>
                  <a:lnTo>
                    <a:pt x="2592" y="1886"/>
                  </a:lnTo>
                  <a:lnTo>
                    <a:pt x="2592" y="1893"/>
                  </a:lnTo>
                  <a:lnTo>
                    <a:pt x="2601" y="1890"/>
                  </a:lnTo>
                  <a:lnTo>
                    <a:pt x="2616" y="1873"/>
                  </a:lnTo>
                  <a:lnTo>
                    <a:pt x="2758" y="1812"/>
                  </a:lnTo>
                  <a:lnTo>
                    <a:pt x="2790" y="1812"/>
                  </a:lnTo>
                  <a:lnTo>
                    <a:pt x="2814" y="1797"/>
                  </a:lnTo>
                  <a:lnTo>
                    <a:pt x="2809" y="1793"/>
                  </a:lnTo>
                  <a:lnTo>
                    <a:pt x="2808" y="1788"/>
                  </a:lnTo>
                  <a:lnTo>
                    <a:pt x="2800" y="1787"/>
                  </a:lnTo>
                  <a:lnTo>
                    <a:pt x="2796" y="1778"/>
                  </a:lnTo>
                  <a:lnTo>
                    <a:pt x="2798" y="1772"/>
                  </a:lnTo>
                  <a:lnTo>
                    <a:pt x="2809" y="1766"/>
                  </a:lnTo>
                  <a:lnTo>
                    <a:pt x="2820" y="1757"/>
                  </a:lnTo>
                  <a:lnTo>
                    <a:pt x="2824" y="1749"/>
                  </a:lnTo>
                  <a:lnTo>
                    <a:pt x="2826" y="1738"/>
                  </a:lnTo>
                  <a:lnTo>
                    <a:pt x="2823" y="1728"/>
                  </a:lnTo>
                  <a:lnTo>
                    <a:pt x="2824" y="1720"/>
                  </a:lnTo>
                  <a:lnTo>
                    <a:pt x="2826" y="1712"/>
                  </a:lnTo>
                  <a:lnTo>
                    <a:pt x="2832" y="1694"/>
                  </a:lnTo>
                  <a:lnTo>
                    <a:pt x="2838" y="1678"/>
                  </a:lnTo>
                  <a:lnTo>
                    <a:pt x="2836" y="1675"/>
                  </a:lnTo>
                  <a:lnTo>
                    <a:pt x="2835" y="1650"/>
                  </a:lnTo>
                  <a:lnTo>
                    <a:pt x="2827" y="1639"/>
                  </a:lnTo>
                  <a:lnTo>
                    <a:pt x="2824" y="1630"/>
                  </a:lnTo>
                  <a:lnTo>
                    <a:pt x="2826" y="1609"/>
                  </a:lnTo>
                  <a:lnTo>
                    <a:pt x="2827" y="1580"/>
                  </a:lnTo>
                  <a:lnTo>
                    <a:pt x="2829" y="1571"/>
                  </a:lnTo>
                  <a:lnTo>
                    <a:pt x="2833" y="1565"/>
                  </a:lnTo>
                  <a:lnTo>
                    <a:pt x="2838" y="1558"/>
                  </a:lnTo>
                  <a:lnTo>
                    <a:pt x="2841" y="1549"/>
                  </a:lnTo>
                  <a:lnTo>
                    <a:pt x="2847" y="1543"/>
                  </a:lnTo>
                  <a:lnTo>
                    <a:pt x="2850" y="1538"/>
                  </a:lnTo>
                  <a:lnTo>
                    <a:pt x="2850" y="1530"/>
                  </a:lnTo>
                  <a:lnTo>
                    <a:pt x="2850" y="1529"/>
                  </a:lnTo>
                  <a:lnTo>
                    <a:pt x="2854" y="1524"/>
                  </a:lnTo>
                  <a:lnTo>
                    <a:pt x="2860" y="1514"/>
                  </a:lnTo>
                  <a:lnTo>
                    <a:pt x="2862" y="1496"/>
                  </a:lnTo>
                  <a:lnTo>
                    <a:pt x="2864" y="1487"/>
                  </a:lnTo>
                  <a:lnTo>
                    <a:pt x="2862" y="1480"/>
                  </a:lnTo>
                  <a:lnTo>
                    <a:pt x="2860" y="1469"/>
                  </a:lnTo>
                  <a:lnTo>
                    <a:pt x="2858" y="1462"/>
                  </a:lnTo>
                  <a:lnTo>
                    <a:pt x="2862" y="1449"/>
                  </a:lnTo>
                  <a:lnTo>
                    <a:pt x="2864" y="1439"/>
                  </a:lnTo>
                  <a:lnTo>
                    <a:pt x="2862" y="1433"/>
                  </a:lnTo>
                  <a:lnTo>
                    <a:pt x="2858" y="1415"/>
                  </a:lnTo>
                  <a:lnTo>
                    <a:pt x="2854" y="1409"/>
                  </a:lnTo>
                  <a:lnTo>
                    <a:pt x="2847" y="1387"/>
                  </a:lnTo>
                  <a:lnTo>
                    <a:pt x="2838" y="1371"/>
                  </a:lnTo>
                  <a:lnTo>
                    <a:pt x="2829" y="1345"/>
                  </a:lnTo>
                  <a:lnTo>
                    <a:pt x="2811" y="1301"/>
                  </a:lnTo>
                  <a:lnTo>
                    <a:pt x="2806" y="1272"/>
                  </a:lnTo>
                  <a:lnTo>
                    <a:pt x="2805" y="1258"/>
                  </a:lnTo>
                  <a:lnTo>
                    <a:pt x="2795" y="1250"/>
                  </a:lnTo>
                  <a:lnTo>
                    <a:pt x="2788" y="1241"/>
                  </a:lnTo>
                  <a:lnTo>
                    <a:pt x="2777" y="1229"/>
                  </a:lnTo>
                  <a:lnTo>
                    <a:pt x="2767" y="1225"/>
                  </a:lnTo>
                  <a:lnTo>
                    <a:pt x="2753" y="1207"/>
                  </a:lnTo>
                  <a:lnTo>
                    <a:pt x="2750" y="1201"/>
                  </a:lnTo>
                  <a:lnTo>
                    <a:pt x="2745" y="943"/>
                  </a:lnTo>
                  <a:lnTo>
                    <a:pt x="2743" y="943"/>
                  </a:lnTo>
                  <a:lnTo>
                    <a:pt x="2739" y="806"/>
                  </a:lnTo>
                  <a:lnTo>
                    <a:pt x="2736" y="803"/>
                  </a:lnTo>
                  <a:lnTo>
                    <a:pt x="2714" y="803"/>
                  </a:lnTo>
                  <a:lnTo>
                    <a:pt x="2703" y="806"/>
                  </a:lnTo>
                  <a:lnTo>
                    <a:pt x="2681" y="807"/>
                  </a:lnTo>
                  <a:lnTo>
                    <a:pt x="2678" y="807"/>
                  </a:lnTo>
                  <a:lnTo>
                    <a:pt x="2675" y="806"/>
                  </a:lnTo>
                  <a:lnTo>
                    <a:pt x="2666" y="809"/>
                  </a:lnTo>
                  <a:lnTo>
                    <a:pt x="2657" y="804"/>
                  </a:lnTo>
                  <a:lnTo>
                    <a:pt x="2651" y="801"/>
                  </a:lnTo>
                  <a:lnTo>
                    <a:pt x="2647" y="797"/>
                  </a:lnTo>
                  <a:lnTo>
                    <a:pt x="2644" y="786"/>
                  </a:lnTo>
                  <a:lnTo>
                    <a:pt x="2643" y="785"/>
                  </a:lnTo>
                  <a:lnTo>
                    <a:pt x="2636" y="788"/>
                  </a:lnTo>
                  <a:lnTo>
                    <a:pt x="2616" y="773"/>
                  </a:lnTo>
                  <a:lnTo>
                    <a:pt x="2588" y="767"/>
                  </a:lnTo>
                  <a:lnTo>
                    <a:pt x="2587" y="755"/>
                  </a:lnTo>
                  <a:lnTo>
                    <a:pt x="2563" y="753"/>
                  </a:lnTo>
                  <a:lnTo>
                    <a:pt x="2535" y="727"/>
                  </a:lnTo>
                  <a:lnTo>
                    <a:pt x="2510" y="717"/>
                  </a:lnTo>
                  <a:lnTo>
                    <a:pt x="2510" y="709"/>
                  </a:lnTo>
                  <a:lnTo>
                    <a:pt x="2482" y="709"/>
                  </a:lnTo>
                  <a:lnTo>
                    <a:pt x="2476" y="726"/>
                  </a:lnTo>
                  <a:lnTo>
                    <a:pt x="2374" y="720"/>
                  </a:lnTo>
                  <a:lnTo>
                    <a:pt x="2355" y="735"/>
                  </a:lnTo>
                  <a:lnTo>
                    <a:pt x="2323" y="726"/>
                  </a:lnTo>
                  <a:lnTo>
                    <a:pt x="2323" y="732"/>
                  </a:lnTo>
                  <a:lnTo>
                    <a:pt x="2274" y="758"/>
                  </a:lnTo>
                  <a:lnTo>
                    <a:pt x="2243" y="764"/>
                  </a:lnTo>
                  <a:lnTo>
                    <a:pt x="2217" y="751"/>
                  </a:lnTo>
                  <a:lnTo>
                    <a:pt x="2199" y="720"/>
                  </a:lnTo>
                  <a:lnTo>
                    <a:pt x="2163" y="738"/>
                  </a:lnTo>
                  <a:lnTo>
                    <a:pt x="2123" y="705"/>
                  </a:lnTo>
                  <a:lnTo>
                    <a:pt x="2083" y="764"/>
                  </a:lnTo>
                  <a:lnTo>
                    <a:pt x="2073" y="755"/>
                  </a:lnTo>
                  <a:lnTo>
                    <a:pt x="2073" y="724"/>
                  </a:lnTo>
                  <a:lnTo>
                    <a:pt x="2039" y="723"/>
                  </a:lnTo>
                  <a:lnTo>
                    <a:pt x="2030" y="738"/>
                  </a:lnTo>
                  <a:lnTo>
                    <a:pt x="2004" y="712"/>
                  </a:lnTo>
                  <a:lnTo>
                    <a:pt x="1991" y="717"/>
                  </a:lnTo>
                  <a:lnTo>
                    <a:pt x="1979" y="698"/>
                  </a:lnTo>
                  <a:lnTo>
                    <a:pt x="1951" y="708"/>
                  </a:lnTo>
                  <a:lnTo>
                    <a:pt x="1939" y="721"/>
                  </a:lnTo>
                  <a:lnTo>
                    <a:pt x="1924" y="727"/>
                  </a:lnTo>
                  <a:lnTo>
                    <a:pt x="1902" y="717"/>
                  </a:lnTo>
                  <a:lnTo>
                    <a:pt x="1899" y="689"/>
                  </a:lnTo>
                  <a:lnTo>
                    <a:pt x="1883" y="689"/>
                  </a:lnTo>
                  <a:lnTo>
                    <a:pt x="1871" y="653"/>
                  </a:lnTo>
                  <a:lnTo>
                    <a:pt x="1810" y="668"/>
                  </a:lnTo>
                  <a:lnTo>
                    <a:pt x="1791" y="667"/>
                  </a:lnTo>
                  <a:lnTo>
                    <a:pt x="1768" y="645"/>
                  </a:lnTo>
                  <a:lnTo>
                    <a:pt x="1740" y="655"/>
                  </a:lnTo>
                  <a:lnTo>
                    <a:pt x="1644" y="618"/>
                  </a:lnTo>
                  <a:lnTo>
                    <a:pt x="1644" y="596"/>
                  </a:lnTo>
                  <a:lnTo>
                    <a:pt x="1635" y="589"/>
                  </a:lnTo>
                  <a:lnTo>
                    <a:pt x="1583" y="575"/>
                  </a:lnTo>
                  <a:lnTo>
                    <a:pt x="1530" y="569"/>
                  </a:lnTo>
                  <a:lnTo>
                    <a:pt x="1512" y="547"/>
                  </a:lnTo>
                  <a:lnTo>
                    <a:pt x="1479" y="533"/>
                  </a:lnTo>
                  <a:lnTo>
                    <a:pt x="1501" y="38"/>
                  </a:lnTo>
                  <a:lnTo>
                    <a:pt x="1192" y="22"/>
                  </a:lnTo>
                  <a:lnTo>
                    <a:pt x="885" y="0"/>
                  </a:lnTo>
                </a:path>
              </a:pathLst>
            </a:custGeom>
            <a:solidFill>
              <a:srgbClr val="C5C1CF"/>
            </a:solidFill>
            <a:ln w="9525" cmpd="sng">
              <a:solidFill>
                <a:srgbClr val="969696"/>
              </a:solidFill>
              <a:prstDash val="solid"/>
              <a:round/>
              <a:headEnd/>
              <a:tailEnd/>
            </a:ln>
          </p:spPr>
          <p:txBody>
            <a:bodyPr/>
            <a:lstStyle/>
            <a:p>
              <a:endParaRPr lang="en-US" dirty="0"/>
            </a:p>
          </p:txBody>
        </p:sp>
        <p:sp>
          <p:nvSpPr>
            <p:cNvPr id="17429" name="Freeform 19"/>
            <p:cNvSpPr>
              <a:spLocks noChangeAspect="1"/>
            </p:cNvSpPr>
            <p:nvPr>
              <p:custDataLst>
                <p:tags r:id="rId21"/>
              </p:custDataLst>
            </p:nvPr>
          </p:nvSpPr>
          <p:spPr bwMode="gray">
            <a:xfrm>
              <a:off x="893" y="3019"/>
              <a:ext cx="316" cy="325"/>
            </a:xfrm>
            <a:custGeom>
              <a:avLst/>
              <a:gdLst>
                <a:gd name="T0" fmla="*/ 0 w 1427"/>
                <a:gd name="T1" fmla="*/ 0 h 1464"/>
                <a:gd name="T2" fmla="*/ 0 w 1427"/>
                <a:gd name="T3" fmla="*/ 0 h 1464"/>
                <a:gd name="T4" fmla="*/ 0 w 1427"/>
                <a:gd name="T5" fmla="*/ 0 h 1464"/>
                <a:gd name="T6" fmla="*/ 0 w 1427"/>
                <a:gd name="T7" fmla="*/ 0 h 1464"/>
                <a:gd name="T8" fmla="*/ 0 w 1427"/>
                <a:gd name="T9" fmla="*/ 0 h 1464"/>
                <a:gd name="T10" fmla="*/ 0 w 1427"/>
                <a:gd name="T11" fmla="*/ 0 h 1464"/>
                <a:gd name="T12" fmla="*/ 0 w 1427"/>
                <a:gd name="T13" fmla="*/ 0 h 1464"/>
                <a:gd name="T14" fmla="*/ 0 w 1427"/>
                <a:gd name="T15" fmla="*/ 0 h 1464"/>
                <a:gd name="T16" fmla="*/ 0 w 1427"/>
                <a:gd name="T17" fmla="*/ 0 h 1464"/>
                <a:gd name="T18" fmla="*/ 0 w 1427"/>
                <a:gd name="T19" fmla="*/ 0 h 1464"/>
                <a:gd name="T20" fmla="*/ 0 w 1427"/>
                <a:gd name="T21" fmla="*/ 0 h 1464"/>
                <a:gd name="T22" fmla="*/ 0 w 1427"/>
                <a:gd name="T23" fmla="*/ 0 h 1464"/>
                <a:gd name="T24" fmla="*/ 0 w 1427"/>
                <a:gd name="T25" fmla="*/ 0 h 1464"/>
                <a:gd name="T26" fmla="*/ 0 w 1427"/>
                <a:gd name="T27" fmla="*/ 0 h 1464"/>
                <a:gd name="T28" fmla="*/ 0 w 1427"/>
                <a:gd name="T29" fmla="*/ 0 h 1464"/>
                <a:gd name="T30" fmla="*/ 0 w 1427"/>
                <a:gd name="T31" fmla="*/ 0 h 1464"/>
                <a:gd name="T32" fmla="*/ 0 w 1427"/>
                <a:gd name="T33" fmla="*/ 0 h 1464"/>
                <a:gd name="T34" fmla="*/ 0 w 1427"/>
                <a:gd name="T35" fmla="*/ 0 h 1464"/>
                <a:gd name="T36" fmla="*/ 0 w 1427"/>
                <a:gd name="T37" fmla="*/ 0 h 1464"/>
                <a:gd name="T38" fmla="*/ 0 w 1427"/>
                <a:gd name="T39" fmla="*/ 0 h 1464"/>
                <a:gd name="T40" fmla="*/ 0 w 1427"/>
                <a:gd name="T41" fmla="*/ 0 h 1464"/>
                <a:gd name="T42" fmla="*/ 0 w 1427"/>
                <a:gd name="T43" fmla="*/ 0 h 1464"/>
                <a:gd name="T44" fmla="*/ 0 w 1427"/>
                <a:gd name="T45" fmla="*/ 0 h 1464"/>
                <a:gd name="T46" fmla="*/ 0 w 1427"/>
                <a:gd name="T47" fmla="*/ 0 h 1464"/>
                <a:gd name="T48" fmla="*/ 0 w 1427"/>
                <a:gd name="T49" fmla="*/ 0 h 1464"/>
                <a:gd name="T50" fmla="*/ 0 w 1427"/>
                <a:gd name="T51" fmla="*/ 0 h 1464"/>
                <a:gd name="T52" fmla="*/ 0 w 1427"/>
                <a:gd name="T53" fmla="*/ 0 h 1464"/>
                <a:gd name="T54" fmla="*/ 0 w 1427"/>
                <a:gd name="T55" fmla="*/ 0 h 1464"/>
                <a:gd name="T56" fmla="*/ 0 w 1427"/>
                <a:gd name="T57" fmla="*/ 0 h 1464"/>
                <a:gd name="T58" fmla="*/ 0 w 1427"/>
                <a:gd name="T59" fmla="*/ 0 h 1464"/>
                <a:gd name="T60" fmla="*/ 0 w 1427"/>
                <a:gd name="T61" fmla="*/ 0 h 1464"/>
                <a:gd name="T62" fmla="*/ 0 w 1427"/>
                <a:gd name="T63" fmla="*/ 0 h 1464"/>
                <a:gd name="T64" fmla="*/ 0 w 1427"/>
                <a:gd name="T65" fmla="*/ 0 h 1464"/>
                <a:gd name="T66" fmla="*/ 0 w 1427"/>
                <a:gd name="T67" fmla="*/ 0 h 1464"/>
                <a:gd name="T68" fmla="*/ 0 w 1427"/>
                <a:gd name="T69" fmla="*/ 0 h 1464"/>
                <a:gd name="T70" fmla="*/ 0 w 1427"/>
                <a:gd name="T71" fmla="*/ 0 h 1464"/>
                <a:gd name="T72" fmla="*/ 0 w 1427"/>
                <a:gd name="T73" fmla="*/ 0 h 1464"/>
                <a:gd name="T74" fmla="*/ 0 w 1427"/>
                <a:gd name="T75" fmla="*/ 0 h 1464"/>
                <a:gd name="T76" fmla="*/ 0 w 1427"/>
                <a:gd name="T77" fmla="*/ 0 h 1464"/>
                <a:gd name="T78" fmla="*/ 0 w 1427"/>
                <a:gd name="T79" fmla="*/ 0 h 146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427" h="1464">
                  <a:moveTo>
                    <a:pt x="558" y="1389"/>
                  </a:moveTo>
                  <a:lnTo>
                    <a:pt x="558" y="1389"/>
                  </a:lnTo>
                  <a:lnTo>
                    <a:pt x="557" y="1386"/>
                  </a:lnTo>
                  <a:lnTo>
                    <a:pt x="555" y="1384"/>
                  </a:lnTo>
                  <a:lnTo>
                    <a:pt x="548" y="1380"/>
                  </a:lnTo>
                  <a:lnTo>
                    <a:pt x="543" y="1374"/>
                  </a:lnTo>
                  <a:lnTo>
                    <a:pt x="538" y="1370"/>
                  </a:lnTo>
                  <a:lnTo>
                    <a:pt x="536" y="1364"/>
                  </a:lnTo>
                  <a:lnTo>
                    <a:pt x="533" y="1356"/>
                  </a:lnTo>
                  <a:lnTo>
                    <a:pt x="536" y="1350"/>
                  </a:lnTo>
                  <a:lnTo>
                    <a:pt x="539" y="1347"/>
                  </a:lnTo>
                  <a:lnTo>
                    <a:pt x="542" y="1341"/>
                  </a:lnTo>
                  <a:lnTo>
                    <a:pt x="540" y="1334"/>
                  </a:lnTo>
                  <a:lnTo>
                    <a:pt x="921" y="1374"/>
                  </a:lnTo>
                  <a:lnTo>
                    <a:pt x="1134" y="1394"/>
                  </a:lnTo>
                  <a:lnTo>
                    <a:pt x="1320" y="1411"/>
                  </a:lnTo>
                  <a:lnTo>
                    <a:pt x="1345" y="1096"/>
                  </a:lnTo>
                  <a:lnTo>
                    <a:pt x="1367" y="819"/>
                  </a:lnTo>
                  <a:lnTo>
                    <a:pt x="1388" y="541"/>
                  </a:lnTo>
                  <a:lnTo>
                    <a:pt x="1391" y="484"/>
                  </a:lnTo>
                  <a:lnTo>
                    <a:pt x="1409" y="263"/>
                  </a:lnTo>
                  <a:lnTo>
                    <a:pt x="1418" y="263"/>
                  </a:lnTo>
                  <a:lnTo>
                    <a:pt x="1427" y="136"/>
                  </a:lnTo>
                  <a:lnTo>
                    <a:pt x="1122" y="115"/>
                  </a:lnTo>
                  <a:lnTo>
                    <a:pt x="814" y="84"/>
                  </a:lnTo>
                  <a:lnTo>
                    <a:pt x="505" y="47"/>
                  </a:lnTo>
                  <a:lnTo>
                    <a:pt x="202" y="0"/>
                  </a:lnTo>
                  <a:lnTo>
                    <a:pt x="154" y="344"/>
                  </a:lnTo>
                  <a:lnTo>
                    <a:pt x="130" y="506"/>
                  </a:lnTo>
                  <a:lnTo>
                    <a:pt x="107" y="679"/>
                  </a:lnTo>
                  <a:lnTo>
                    <a:pt x="89" y="799"/>
                  </a:lnTo>
                  <a:lnTo>
                    <a:pt x="52" y="1070"/>
                  </a:lnTo>
                  <a:lnTo>
                    <a:pt x="38" y="1160"/>
                  </a:lnTo>
                  <a:lnTo>
                    <a:pt x="0" y="1439"/>
                  </a:lnTo>
                  <a:lnTo>
                    <a:pt x="183" y="1464"/>
                  </a:lnTo>
                  <a:lnTo>
                    <a:pt x="199" y="1349"/>
                  </a:lnTo>
                  <a:lnTo>
                    <a:pt x="555" y="1392"/>
                  </a:lnTo>
                  <a:lnTo>
                    <a:pt x="557" y="1390"/>
                  </a:lnTo>
                  <a:lnTo>
                    <a:pt x="557" y="1389"/>
                  </a:lnTo>
                  <a:lnTo>
                    <a:pt x="558" y="1389"/>
                  </a:lnTo>
                </a:path>
              </a:pathLst>
            </a:custGeom>
            <a:solidFill>
              <a:schemeClr val="bg2"/>
            </a:solidFill>
            <a:ln w="9525" cmpd="sng">
              <a:solidFill>
                <a:srgbClr val="969696"/>
              </a:solidFill>
              <a:prstDash val="solid"/>
              <a:round/>
              <a:headEnd/>
              <a:tailEnd/>
            </a:ln>
          </p:spPr>
          <p:txBody>
            <a:bodyPr/>
            <a:lstStyle/>
            <a:p>
              <a:endParaRPr lang="en-US" dirty="0"/>
            </a:p>
          </p:txBody>
        </p:sp>
        <p:sp>
          <p:nvSpPr>
            <p:cNvPr id="17430" name="Freeform 20"/>
            <p:cNvSpPr>
              <a:spLocks noChangeAspect="1"/>
            </p:cNvSpPr>
            <p:nvPr>
              <p:custDataLst>
                <p:tags r:id="rId22"/>
              </p:custDataLst>
            </p:nvPr>
          </p:nvSpPr>
          <p:spPr bwMode="gray">
            <a:xfrm>
              <a:off x="1652" y="2494"/>
              <a:ext cx="236" cy="251"/>
            </a:xfrm>
            <a:custGeom>
              <a:avLst/>
              <a:gdLst>
                <a:gd name="T0" fmla="*/ 0 w 1068"/>
                <a:gd name="T1" fmla="*/ 0 h 1130"/>
                <a:gd name="T2" fmla="*/ 0 w 1068"/>
                <a:gd name="T3" fmla="*/ 0 h 1130"/>
                <a:gd name="T4" fmla="*/ 0 w 1068"/>
                <a:gd name="T5" fmla="*/ 0 h 1130"/>
                <a:gd name="T6" fmla="*/ 0 w 1068"/>
                <a:gd name="T7" fmla="*/ 0 h 1130"/>
                <a:gd name="T8" fmla="*/ 0 w 1068"/>
                <a:gd name="T9" fmla="*/ 0 h 1130"/>
                <a:gd name="T10" fmla="*/ 0 w 1068"/>
                <a:gd name="T11" fmla="*/ 0 h 1130"/>
                <a:gd name="T12" fmla="*/ 0 w 1068"/>
                <a:gd name="T13" fmla="*/ 0 h 1130"/>
                <a:gd name="T14" fmla="*/ 0 w 1068"/>
                <a:gd name="T15" fmla="*/ 0 h 1130"/>
                <a:gd name="T16" fmla="*/ 0 w 1068"/>
                <a:gd name="T17" fmla="*/ 0 h 1130"/>
                <a:gd name="T18" fmla="*/ 0 w 1068"/>
                <a:gd name="T19" fmla="*/ 0 h 1130"/>
                <a:gd name="T20" fmla="*/ 0 w 1068"/>
                <a:gd name="T21" fmla="*/ 0 h 1130"/>
                <a:gd name="T22" fmla="*/ 0 w 1068"/>
                <a:gd name="T23" fmla="*/ 0 h 1130"/>
                <a:gd name="T24" fmla="*/ 0 w 1068"/>
                <a:gd name="T25" fmla="*/ 0 h 1130"/>
                <a:gd name="T26" fmla="*/ 0 w 1068"/>
                <a:gd name="T27" fmla="*/ 0 h 1130"/>
                <a:gd name="T28" fmla="*/ 0 w 1068"/>
                <a:gd name="T29" fmla="*/ 0 h 1130"/>
                <a:gd name="T30" fmla="*/ 0 w 1068"/>
                <a:gd name="T31" fmla="*/ 0 h 1130"/>
                <a:gd name="T32" fmla="*/ 0 w 1068"/>
                <a:gd name="T33" fmla="*/ 0 h 1130"/>
                <a:gd name="T34" fmla="*/ 0 w 1068"/>
                <a:gd name="T35" fmla="*/ 0 h 1130"/>
                <a:gd name="T36" fmla="*/ 0 w 1068"/>
                <a:gd name="T37" fmla="*/ 0 h 1130"/>
                <a:gd name="T38" fmla="*/ 0 w 1068"/>
                <a:gd name="T39" fmla="*/ 0 h 1130"/>
                <a:gd name="T40" fmla="*/ 0 w 1068"/>
                <a:gd name="T41" fmla="*/ 0 h 1130"/>
                <a:gd name="T42" fmla="*/ 0 w 1068"/>
                <a:gd name="T43" fmla="*/ 0 h 1130"/>
                <a:gd name="T44" fmla="*/ 0 w 1068"/>
                <a:gd name="T45" fmla="*/ 0 h 1130"/>
                <a:gd name="T46" fmla="*/ 0 w 1068"/>
                <a:gd name="T47" fmla="*/ 0 h 1130"/>
                <a:gd name="T48" fmla="*/ 0 w 1068"/>
                <a:gd name="T49" fmla="*/ 0 h 1130"/>
                <a:gd name="T50" fmla="*/ 0 w 1068"/>
                <a:gd name="T51" fmla="*/ 0 h 1130"/>
                <a:gd name="T52" fmla="*/ 0 w 1068"/>
                <a:gd name="T53" fmla="*/ 0 h 1130"/>
                <a:gd name="T54" fmla="*/ 0 w 1068"/>
                <a:gd name="T55" fmla="*/ 0 h 1130"/>
                <a:gd name="T56" fmla="*/ 0 w 1068"/>
                <a:gd name="T57" fmla="*/ 0 h 1130"/>
                <a:gd name="T58" fmla="*/ 0 w 1068"/>
                <a:gd name="T59" fmla="*/ 0 h 1130"/>
                <a:gd name="T60" fmla="*/ 0 w 1068"/>
                <a:gd name="T61" fmla="*/ 0 h 1130"/>
                <a:gd name="T62" fmla="*/ 0 w 1068"/>
                <a:gd name="T63" fmla="*/ 0 h 1130"/>
                <a:gd name="T64" fmla="*/ 0 w 1068"/>
                <a:gd name="T65" fmla="*/ 0 h 1130"/>
                <a:gd name="T66" fmla="*/ 0 w 1068"/>
                <a:gd name="T67" fmla="*/ 0 h 1130"/>
                <a:gd name="T68" fmla="*/ 0 w 1068"/>
                <a:gd name="T69" fmla="*/ 0 h 1130"/>
                <a:gd name="T70" fmla="*/ 0 w 1068"/>
                <a:gd name="T71" fmla="*/ 0 h 1130"/>
                <a:gd name="T72" fmla="*/ 0 w 1068"/>
                <a:gd name="T73" fmla="*/ 0 h 1130"/>
                <a:gd name="T74" fmla="*/ 0 w 1068"/>
                <a:gd name="T75" fmla="*/ 0 h 1130"/>
                <a:gd name="T76" fmla="*/ 0 w 1068"/>
                <a:gd name="T77" fmla="*/ 0 h 1130"/>
                <a:gd name="T78" fmla="*/ 0 w 1068"/>
                <a:gd name="T79" fmla="*/ 0 h 1130"/>
                <a:gd name="T80" fmla="*/ 0 w 1068"/>
                <a:gd name="T81" fmla="*/ 0 h 1130"/>
                <a:gd name="T82" fmla="*/ 0 w 1068"/>
                <a:gd name="T83" fmla="*/ 0 h 1130"/>
                <a:gd name="T84" fmla="*/ 0 w 1068"/>
                <a:gd name="T85" fmla="*/ 0 h 1130"/>
                <a:gd name="T86" fmla="*/ 0 w 1068"/>
                <a:gd name="T87" fmla="*/ 0 h 1130"/>
                <a:gd name="T88" fmla="*/ 0 w 1068"/>
                <a:gd name="T89" fmla="*/ 0 h 1130"/>
                <a:gd name="T90" fmla="*/ 0 w 1068"/>
                <a:gd name="T91" fmla="*/ 0 h 1130"/>
                <a:gd name="T92" fmla="*/ 0 w 1068"/>
                <a:gd name="T93" fmla="*/ 0 h 1130"/>
                <a:gd name="T94" fmla="*/ 0 w 1068"/>
                <a:gd name="T95" fmla="*/ 0 h 1130"/>
                <a:gd name="T96" fmla="*/ 0 w 1068"/>
                <a:gd name="T97" fmla="*/ 0 h 1130"/>
                <a:gd name="T98" fmla="*/ 0 w 1068"/>
                <a:gd name="T99" fmla="*/ 0 h 1130"/>
                <a:gd name="T100" fmla="*/ 0 w 1068"/>
                <a:gd name="T101" fmla="*/ 0 h 1130"/>
                <a:gd name="T102" fmla="*/ 0 w 1068"/>
                <a:gd name="T103" fmla="*/ 0 h 1130"/>
                <a:gd name="T104" fmla="*/ 0 w 1068"/>
                <a:gd name="T105" fmla="*/ 0 h 1130"/>
                <a:gd name="T106" fmla="*/ 0 w 1068"/>
                <a:gd name="T107" fmla="*/ 0 h 113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68" h="1130">
                  <a:moveTo>
                    <a:pt x="958" y="417"/>
                  </a:moveTo>
                  <a:lnTo>
                    <a:pt x="959" y="420"/>
                  </a:lnTo>
                  <a:lnTo>
                    <a:pt x="956" y="452"/>
                  </a:lnTo>
                  <a:lnTo>
                    <a:pt x="946" y="457"/>
                  </a:lnTo>
                  <a:lnTo>
                    <a:pt x="933" y="460"/>
                  </a:lnTo>
                  <a:lnTo>
                    <a:pt x="922" y="466"/>
                  </a:lnTo>
                  <a:lnTo>
                    <a:pt x="919" y="481"/>
                  </a:lnTo>
                  <a:lnTo>
                    <a:pt x="916" y="493"/>
                  </a:lnTo>
                  <a:lnTo>
                    <a:pt x="906" y="515"/>
                  </a:lnTo>
                  <a:lnTo>
                    <a:pt x="898" y="527"/>
                  </a:lnTo>
                  <a:lnTo>
                    <a:pt x="895" y="552"/>
                  </a:lnTo>
                  <a:lnTo>
                    <a:pt x="898" y="559"/>
                  </a:lnTo>
                  <a:lnTo>
                    <a:pt x="895" y="566"/>
                  </a:lnTo>
                  <a:lnTo>
                    <a:pt x="895" y="572"/>
                  </a:lnTo>
                  <a:lnTo>
                    <a:pt x="900" y="578"/>
                  </a:lnTo>
                  <a:lnTo>
                    <a:pt x="910" y="574"/>
                  </a:lnTo>
                  <a:lnTo>
                    <a:pt x="916" y="566"/>
                  </a:lnTo>
                  <a:lnTo>
                    <a:pt x="916" y="559"/>
                  </a:lnTo>
                  <a:lnTo>
                    <a:pt x="928" y="549"/>
                  </a:lnTo>
                  <a:lnTo>
                    <a:pt x="939" y="544"/>
                  </a:lnTo>
                  <a:lnTo>
                    <a:pt x="946" y="534"/>
                  </a:lnTo>
                  <a:lnTo>
                    <a:pt x="948" y="524"/>
                  </a:lnTo>
                  <a:lnTo>
                    <a:pt x="954" y="512"/>
                  </a:lnTo>
                  <a:lnTo>
                    <a:pt x="965" y="493"/>
                  </a:lnTo>
                  <a:lnTo>
                    <a:pt x="974" y="487"/>
                  </a:lnTo>
                  <a:lnTo>
                    <a:pt x="984" y="484"/>
                  </a:lnTo>
                  <a:lnTo>
                    <a:pt x="989" y="478"/>
                  </a:lnTo>
                  <a:lnTo>
                    <a:pt x="1001" y="447"/>
                  </a:lnTo>
                  <a:lnTo>
                    <a:pt x="1020" y="413"/>
                  </a:lnTo>
                  <a:lnTo>
                    <a:pt x="1021" y="397"/>
                  </a:lnTo>
                  <a:lnTo>
                    <a:pt x="1042" y="373"/>
                  </a:lnTo>
                  <a:lnTo>
                    <a:pt x="1049" y="363"/>
                  </a:lnTo>
                  <a:lnTo>
                    <a:pt x="1058" y="361"/>
                  </a:lnTo>
                  <a:lnTo>
                    <a:pt x="1067" y="361"/>
                  </a:lnTo>
                  <a:lnTo>
                    <a:pt x="1068" y="370"/>
                  </a:lnTo>
                  <a:lnTo>
                    <a:pt x="1067" y="379"/>
                  </a:lnTo>
                  <a:lnTo>
                    <a:pt x="1055" y="416"/>
                  </a:lnTo>
                  <a:lnTo>
                    <a:pt x="1045" y="434"/>
                  </a:lnTo>
                  <a:lnTo>
                    <a:pt x="1038" y="459"/>
                  </a:lnTo>
                  <a:lnTo>
                    <a:pt x="1035" y="472"/>
                  </a:lnTo>
                  <a:lnTo>
                    <a:pt x="1023" y="490"/>
                  </a:lnTo>
                  <a:lnTo>
                    <a:pt x="1020" y="503"/>
                  </a:lnTo>
                  <a:lnTo>
                    <a:pt x="1014" y="524"/>
                  </a:lnTo>
                  <a:lnTo>
                    <a:pt x="999" y="556"/>
                  </a:lnTo>
                  <a:lnTo>
                    <a:pt x="995" y="589"/>
                  </a:lnTo>
                  <a:lnTo>
                    <a:pt x="989" y="624"/>
                  </a:lnTo>
                  <a:lnTo>
                    <a:pt x="995" y="637"/>
                  </a:lnTo>
                  <a:lnTo>
                    <a:pt x="1001" y="643"/>
                  </a:lnTo>
                  <a:lnTo>
                    <a:pt x="998" y="652"/>
                  </a:lnTo>
                  <a:lnTo>
                    <a:pt x="993" y="661"/>
                  </a:lnTo>
                  <a:lnTo>
                    <a:pt x="974" y="681"/>
                  </a:lnTo>
                  <a:lnTo>
                    <a:pt x="977" y="695"/>
                  </a:lnTo>
                  <a:lnTo>
                    <a:pt x="970" y="705"/>
                  </a:lnTo>
                  <a:lnTo>
                    <a:pt x="970" y="719"/>
                  </a:lnTo>
                  <a:lnTo>
                    <a:pt x="965" y="735"/>
                  </a:lnTo>
                  <a:lnTo>
                    <a:pt x="968" y="761"/>
                  </a:lnTo>
                  <a:lnTo>
                    <a:pt x="974" y="782"/>
                  </a:lnTo>
                  <a:lnTo>
                    <a:pt x="974" y="791"/>
                  </a:lnTo>
                  <a:lnTo>
                    <a:pt x="962" y="823"/>
                  </a:lnTo>
                  <a:lnTo>
                    <a:pt x="964" y="836"/>
                  </a:lnTo>
                  <a:lnTo>
                    <a:pt x="956" y="863"/>
                  </a:lnTo>
                  <a:lnTo>
                    <a:pt x="949" y="878"/>
                  </a:lnTo>
                  <a:lnTo>
                    <a:pt x="946" y="903"/>
                  </a:lnTo>
                  <a:lnTo>
                    <a:pt x="958" y="952"/>
                  </a:lnTo>
                  <a:lnTo>
                    <a:pt x="962" y="972"/>
                  </a:lnTo>
                  <a:lnTo>
                    <a:pt x="965" y="983"/>
                  </a:lnTo>
                  <a:lnTo>
                    <a:pt x="967" y="997"/>
                  </a:lnTo>
                  <a:lnTo>
                    <a:pt x="980" y="1014"/>
                  </a:lnTo>
                  <a:lnTo>
                    <a:pt x="986" y="1017"/>
                  </a:lnTo>
                  <a:lnTo>
                    <a:pt x="983" y="1037"/>
                  </a:lnTo>
                  <a:lnTo>
                    <a:pt x="978" y="1052"/>
                  </a:lnTo>
                  <a:lnTo>
                    <a:pt x="977" y="1065"/>
                  </a:lnTo>
                  <a:lnTo>
                    <a:pt x="980" y="1073"/>
                  </a:lnTo>
                  <a:lnTo>
                    <a:pt x="980" y="1095"/>
                  </a:lnTo>
                  <a:lnTo>
                    <a:pt x="722" y="1114"/>
                  </a:lnTo>
                  <a:lnTo>
                    <a:pt x="446" y="1129"/>
                  </a:lnTo>
                  <a:lnTo>
                    <a:pt x="446" y="1130"/>
                  </a:lnTo>
                  <a:lnTo>
                    <a:pt x="446" y="1129"/>
                  </a:lnTo>
                  <a:lnTo>
                    <a:pt x="444" y="1123"/>
                  </a:lnTo>
                  <a:lnTo>
                    <a:pt x="441" y="1111"/>
                  </a:lnTo>
                  <a:lnTo>
                    <a:pt x="435" y="1102"/>
                  </a:lnTo>
                  <a:lnTo>
                    <a:pt x="428" y="1096"/>
                  </a:lnTo>
                  <a:lnTo>
                    <a:pt x="418" y="1091"/>
                  </a:lnTo>
                  <a:lnTo>
                    <a:pt x="410" y="1089"/>
                  </a:lnTo>
                  <a:lnTo>
                    <a:pt x="399" y="1086"/>
                  </a:lnTo>
                  <a:lnTo>
                    <a:pt x="387" y="1085"/>
                  </a:lnTo>
                  <a:lnTo>
                    <a:pt x="378" y="1080"/>
                  </a:lnTo>
                  <a:lnTo>
                    <a:pt x="374" y="1080"/>
                  </a:lnTo>
                  <a:lnTo>
                    <a:pt x="365" y="1074"/>
                  </a:lnTo>
                  <a:lnTo>
                    <a:pt x="360" y="1071"/>
                  </a:lnTo>
                  <a:lnTo>
                    <a:pt x="359" y="1065"/>
                  </a:lnTo>
                  <a:lnTo>
                    <a:pt x="356" y="1058"/>
                  </a:lnTo>
                  <a:lnTo>
                    <a:pt x="359" y="1052"/>
                  </a:lnTo>
                  <a:lnTo>
                    <a:pt x="357" y="1046"/>
                  </a:lnTo>
                  <a:lnTo>
                    <a:pt x="356" y="1040"/>
                  </a:lnTo>
                  <a:lnTo>
                    <a:pt x="353" y="1037"/>
                  </a:lnTo>
                  <a:lnTo>
                    <a:pt x="348" y="1033"/>
                  </a:lnTo>
                  <a:lnTo>
                    <a:pt x="345" y="1027"/>
                  </a:lnTo>
                  <a:lnTo>
                    <a:pt x="347" y="1020"/>
                  </a:lnTo>
                  <a:lnTo>
                    <a:pt x="344" y="1015"/>
                  </a:lnTo>
                  <a:lnTo>
                    <a:pt x="341" y="1006"/>
                  </a:lnTo>
                  <a:lnTo>
                    <a:pt x="344" y="1002"/>
                  </a:lnTo>
                  <a:lnTo>
                    <a:pt x="342" y="999"/>
                  </a:lnTo>
                  <a:lnTo>
                    <a:pt x="339" y="994"/>
                  </a:lnTo>
                  <a:lnTo>
                    <a:pt x="336" y="990"/>
                  </a:lnTo>
                  <a:lnTo>
                    <a:pt x="336" y="978"/>
                  </a:lnTo>
                  <a:lnTo>
                    <a:pt x="339" y="974"/>
                  </a:lnTo>
                  <a:lnTo>
                    <a:pt x="342" y="971"/>
                  </a:lnTo>
                  <a:lnTo>
                    <a:pt x="342" y="966"/>
                  </a:lnTo>
                  <a:lnTo>
                    <a:pt x="344" y="963"/>
                  </a:lnTo>
                  <a:lnTo>
                    <a:pt x="350" y="955"/>
                  </a:lnTo>
                  <a:lnTo>
                    <a:pt x="353" y="950"/>
                  </a:lnTo>
                  <a:lnTo>
                    <a:pt x="353" y="946"/>
                  </a:lnTo>
                  <a:lnTo>
                    <a:pt x="353" y="940"/>
                  </a:lnTo>
                  <a:lnTo>
                    <a:pt x="350" y="931"/>
                  </a:lnTo>
                  <a:lnTo>
                    <a:pt x="342" y="927"/>
                  </a:lnTo>
                  <a:lnTo>
                    <a:pt x="335" y="924"/>
                  </a:lnTo>
                  <a:lnTo>
                    <a:pt x="330" y="921"/>
                  </a:lnTo>
                  <a:lnTo>
                    <a:pt x="327" y="918"/>
                  </a:lnTo>
                  <a:lnTo>
                    <a:pt x="327" y="912"/>
                  </a:lnTo>
                  <a:lnTo>
                    <a:pt x="329" y="909"/>
                  </a:lnTo>
                  <a:lnTo>
                    <a:pt x="325" y="903"/>
                  </a:lnTo>
                  <a:lnTo>
                    <a:pt x="322" y="897"/>
                  </a:lnTo>
                  <a:lnTo>
                    <a:pt x="322" y="892"/>
                  </a:lnTo>
                  <a:lnTo>
                    <a:pt x="324" y="888"/>
                  </a:lnTo>
                  <a:lnTo>
                    <a:pt x="324" y="884"/>
                  </a:lnTo>
                  <a:lnTo>
                    <a:pt x="321" y="884"/>
                  </a:lnTo>
                  <a:lnTo>
                    <a:pt x="322" y="882"/>
                  </a:lnTo>
                  <a:lnTo>
                    <a:pt x="325" y="860"/>
                  </a:lnTo>
                  <a:lnTo>
                    <a:pt x="322" y="845"/>
                  </a:lnTo>
                  <a:lnTo>
                    <a:pt x="321" y="826"/>
                  </a:lnTo>
                  <a:lnTo>
                    <a:pt x="325" y="815"/>
                  </a:lnTo>
                  <a:lnTo>
                    <a:pt x="322" y="803"/>
                  </a:lnTo>
                  <a:lnTo>
                    <a:pt x="303" y="780"/>
                  </a:lnTo>
                  <a:lnTo>
                    <a:pt x="291" y="761"/>
                  </a:lnTo>
                  <a:lnTo>
                    <a:pt x="272" y="754"/>
                  </a:lnTo>
                  <a:lnTo>
                    <a:pt x="250" y="745"/>
                  </a:lnTo>
                  <a:lnTo>
                    <a:pt x="236" y="733"/>
                  </a:lnTo>
                  <a:lnTo>
                    <a:pt x="226" y="723"/>
                  </a:lnTo>
                  <a:lnTo>
                    <a:pt x="213" y="720"/>
                  </a:lnTo>
                  <a:lnTo>
                    <a:pt x="201" y="708"/>
                  </a:lnTo>
                  <a:lnTo>
                    <a:pt x="198" y="695"/>
                  </a:lnTo>
                  <a:lnTo>
                    <a:pt x="192" y="680"/>
                  </a:lnTo>
                  <a:lnTo>
                    <a:pt x="182" y="671"/>
                  </a:lnTo>
                  <a:lnTo>
                    <a:pt x="158" y="657"/>
                  </a:lnTo>
                  <a:lnTo>
                    <a:pt x="139" y="651"/>
                  </a:lnTo>
                  <a:lnTo>
                    <a:pt x="122" y="639"/>
                  </a:lnTo>
                  <a:lnTo>
                    <a:pt x="113" y="624"/>
                  </a:lnTo>
                  <a:lnTo>
                    <a:pt x="101" y="621"/>
                  </a:lnTo>
                  <a:lnTo>
                    <a:pt x="83" y="621"/>
                  </a:lnTo>
                  <a:lnTo>
                    <a:pt x="61" y="611"/>
                  </a:lnTo>
                  <a:lnTo>
                    <a:pt x="42" y="589"/>
                  </a:lnTo>
                  <a:lnTo>
                    <a:pt x="25" y="578"/>
                  </a:lnTo>
                  <a:lnTo>
                    <a:pt x="28" y="565"/>
                  </a:lnTo>
                  <a:lnTo>
                    <a:pt x="28" y="547"/>
                  </a:lnTo>
                  <a:lnTo>
                    <a:pt x="33" y="527"/>
                  </a:lnTo>
                  <a:lnTo>
                    <a:pt x="28" y="518"/>
                  </a:lnTo>
                  <a:lnTo>
                    <a:pt x="31" y="485"/>
                  </a:lnTo>
                  <a:lnTo>
                    <a:pt x="28" y="466"/>
                  </a:lnTo>
                  <a:lnTo>
                    <a:pt x="28" y="440"/>
                  </a:lnTo>
                  <a:lnTo>
                    <a:pt x="37" y="428"/>
                  </a:lnTo>
                  <a:lnTo>
                    <a:pt x="40" y="416"/>
                  </a:lnTo>
                  <a:lnTo>
                    <a:pt x="46" y="408"/>
                  </a:lnTo>
                  <a:lnTo>
                    <a:pt x="46" y="394"/>
                  </a:lnTo>
                  <a:lnTo>
                    <a:pt x="37" y="385"/>
                  </a:lnTo>
                  <a:lnTo>
                    <a:pt x="30" y="373"/>
                  </a:lnTo>
                  <a:lnTo>
                    <a:pt x="24" y="367"/>
                  </a:lnTo>
                  <a:lnTo>
                    <a:pt x="12" y="367"/>
                  </a:lnTo>
                  <a:lnTo>
                    <a:pt x="3" y="367"/>
                  </a:lnTo>
                  <a:lnTo>
                    <a:pt x="0" y="355"/>
                  </a:lnTo>
                  <a:lnTo>
                    <a:pt x="2" y="338"/>
                  </a:lnTo>
                  <a:lnTo>
                    <a:pt x="3" y="326"/>
                  </a:lnTo>
                  <a:lnTo>
                    <a:pt x="15" y="318"/>
                  </a:lnTo>
                  <a:lnTo>
                    <a:pt x="19" y="307"/>
                  </a:lnTo>
                  <a:lnTo>
                    <a:pt x="27" y="286"/>
                  </a:lnTo>
                  <a:lnTo>
                    <a:pt x="39" y="276"/>
                  </a:lnTo>
                  <a:lnTo>
                    <a:pt x="52" y="265"/>
                  </a:lnTo>
                  <a:lnTo>
                    <a:pt x="72" y="253"/>
                  </a:lnTo>
                  <a:lnTo>
                    <a:pt x="95" y="242"/>
                  </a:lnTo>
                  <a:lnTo>
                    <a:pt x="105" y="230"/>
                  </a:lnTo>
                  <a:lnTo>
                    <a:pt x="98" y="85"/>
                  </a:lnTo>
                  <a:lnTo>
                    <a:pt x="104" y="84"/>
                  </a:lnTo>
                  <a:lnTo>
                    <a:pt x="114" y="75"/>
                  </a:lnTo>
                  <a:lnTo>
                    <a:pt x="114" y="68"/>
                  </a:lnTo>
                  <a:lnTo>
                    <a:pt x="125" y="57"/>
                  </a:lnTo>
                  <a:lnTo>
                    <a:pt x="128" y="53"/>
                  </a:lnTo>
                  <a:lnTo>
                    <a:pt x="137" y="63"/>
                  </a:lnTo>
                  <a:lnTo>
                    <a:pt x="145" y="69"/>
                  </a:lnTo>
                  <a:lnTo>
                    <a:pt x="155" y="72"/>
                  </a:lnTo>
                  <a:lnTo>
                    <a:pt x="169" y="72"/>
                  </a:lnTo>
                  <a:lnTo>
                    <a:pt x="179" y="71"/>
                  </a:lnTo>
                  <a:lnTo>
                    <a:pt x="198" y="63"/>
                  </a:lnTo>
                  <a:lnTo>
                    <a:pt x="214" y="54"/>
                  </a:lnTo>
                  <a:lnTo>
                    <a:pt x="230" y="54"/>
                  </a:lnTo>
                  <a:lnTo>
                    <a:pt x="254" y="44"/>
                  </a:lnTo>
                  <a:lnTo>
                    <a:pt x="270" y="33"/>
                  </a:lnTo>
                  <a:lnTo>
                    <a:pt x="282" y="19"/>
                  </a:lnTo>
                  <a:lnTo>
                    <a:pt x="286" y="19"/>
                  </a:lnTo>
                  <a:lnTo>
                    <a:pt x="285" y="28"/>
                  </a:lnTo>
                  <a:lnTo>
                    <a:pt x="286" y="31"/>
                  </a:lnTo>
                  <a:lnTo>
                    <a:pt x="300" y="21"/>
                  </a:lnTo>
                  <a:lnTo>
                    <a:pt x="319" y="10"/>
                  </a:lnTo>
                  <a:lnTo>
                    <a:pt x="325" y="4"/>
                  </a:lnTo>
                  <a:lnTo>
                    <a:pt x="342" y="0"/>
                  </a:lnTo>
                  <a:lnTo>
                    <a:pt x="353" y="3"/>
                  </a:lnTo>
                  <a:lnTo>
                    <a:pt x="360" y="13"/>
                  </a:lnTo>
                  <a:lnTo>
                    <a:pt x="353" y="32"/>
                  </a:lnTo>
                  <a:lnTo>
                    <a:pt x="344" y="47"/>
                  </a:lnTo>
                  <a:lnTo>
                    <a:pt x="341" y="54"/>
                  </a:lnTo>
                  <a:lnTo>
                    <a:pt x="344" y="62"/>
                  </a:lnTo>
                  <a:lnTo>
                    <a:pt x="341" y="69"/>
                  </a:lnTo>
                  <a:lnTo>
                    <a:pt x="335" y="82"/>
                  </a:lnTo>
                  <a:lnTo>
                    <a:pt x="332" y="90"/>
                  </a:lnTo>
                  <a:lnTo>
                    <a:pt x="333" y="94"/>
                  </a:lnTo>
                  <a:lnTo>
                    <a:pt x="344" y="90"/>
                  </a:lnTo>
                  <a:lnTo>
                    <a:pt x="363" y="69"/>
                  </a:lnTo>
                  <a:lnTo>
                    <a:pt x="374" y="71"/>
                  </a:lnTo>
                  <a:lnTo>
                    <a:pt x="401" y="91"/>
                  </a:lnTo>
                  <a:lnTo>
                    <a:pt x="410" y="88"/>
                  </a:lnTo>
                  <a:lnTo>
                    <a:pt x="415" y="93"/>
                  </a:lnTo>
                  <a:lnTo>
                    <a:pt x="427" y="88"/>
                  </a:lnTo>
                  <a:lnTo>
                    <a:pt x="431" y="97"/>
                  </a:lnTo>
                  <a:lnTo>
                    <a:pt x="447" y="100"/>
                  </a:lnTo>
                  <a:lnTo>
                    <a:pt x="456" y="104"/>
                  </a:lnTo>
                  <a:lnTo>
                    <a:pt x="470" y="112"/>
                  </a:lnTo>
                  <a:lnTo>
                    <a:pt x="474" y="116"/>
                  </a:lnTo>
                  <a:lnTo>
                    <a:pt x="487" y="138"/>
                  </a:lnTo>
                  <a:lnTo>
                    <a:pt x="487" y="143"/>
                  </a:lnTo>
                  <a:lnTo>
                    <a:pt x="667" y="181"/>
                  </a:lnTo>
                  <a:lnTo>
                    <a:pt x="717" y="203"/>
                  </a:lnTo>
                  <a:lnTo>
                    <a:pt x="723" y="211"/>
                  </a:lnTo>
                  <a:lnTo>
                    <a:pt x="740" y="208"/>
                  </a:lnTo>
                  <a:lnTo>
                    <a:pt x="750" y="211"/>
                  </a:lnTo>
                  <a:lnTo>
                    <a:pt x="760" y="214"/>
                  </a:lnTo>
                  <a:lnTo>
                    <a:pt x="764" y="208"/>
                  </a:lnTo>
                  <a:lnTo>
                    <a:pt x="778" y="205"/>
                  </a:lnTo>
                  <a:lnTo>
                    <a:pt x="784" y="209"/>
                  </a:lnTo>
                  <a:lnTo>
                    <a:pt x="793" y="209"/>
                  </a:lnTo>
                  <a:lnTo>
                    <a:pt x="800" y="214"/>
                  </a:lnTo>
                  <a:lnTo>
                    <a:pt x="812" y="217"/>
                  </a:lnTo>
                  <a:lnTo>
                    <a:pt x="825" y="214"/>
                  </a:lnTo>
                  <a:lnTo>
                    <a:pt x="835" y="214"/>
                  </a:lnTo>
                  <a:lnTo>
                    <a:pt x="853" y="223"/>
                  </a:lnTo>
                  <a:lnTo>
                    <a:pt x="853" y="227"/>
                  </a:lnTo>
                  <a:lnTo>
                    <a:pt x="857" y="233"/>
                  </a:lnTo>
                  <a:lnTo>
                    <a:pt x="849" y="245"/>
                  </a:lnTo>
                  <a:lnTo>
                    <a:pt x="854" y="252"/>
                  </a:lnTo>
                  <a:lnTo>
                    <a:pt x="862" y="255"/>
                  </a:lnTo>
                  <a:lnTo>
                    <a:pt x="871" y="250"/>
                  </a:lnTo>
                  <a:lnTo>
                    <a:pt x="877" y="258"/>
                  </a:lnTo>
                  <a:lnTo>
                    <a:pt x="895" y="261"/>
                  </a:lnTo>
                  <a:lnTo>
                    <a:pt x="907" y="271"/>
                  </a:lnTo>
                  <a:lnTo>
                    <a:pt x="910" y="289"/>
                  </a:lnTo>
                  <a:lnTo>
                    <a:pt x="916" y="296"/>
                  </a:lnTo>
                  <a:lnTo>
                    <a:pt x="913" y="324"/>
                  </a:lnTo>
                  <a:lnTo>
                    <a:pt x="910" y="344"/>
                  </a:lnTo>
                  <a:lnTo>
                    <a:pt x="907" y="352"/>
                  </a:lnTo>
                  <a:lnTo>
                    <a:pt x="906" y="358"/>
                  </a:lnTo>
                  <a:lnTo>
                    <a:pt x="913" y="363"/>
                  </a:lnTo>
                  <a:lnTo>
                    <a:pt x="925" y="360"/>
                  </a:lnTo>
                  <a:lnTo>
                    <a:pt x="930" y="355"/>
                  </a:lnTo>
                  <a:lnTo>
                    <a:pt x="936" y="351"/>
                  </a:lnTo>
                  <a:lnTo>
                    <a:pt x="943" y="357"/>
                  </a:lnTo>
                  <a:lnTo>
                    <a:pt x="942" y="364"/>
                  </a:lnTo>
                  <a:lnTo>
                    <a:pt x="937" y="376"/>
                  </a:lnTo>
                  <a:lnTo>
                    <a:pt x="933" y="391"/>
                  </a:lnTo>
                  <a:lnTo>
                    <a:pt x="931" y="402"/>
                  </a:lnTo>
                  <a:lnTo>
                    <a:pt x="942" y="413"/>
                  </a:lnTo>
                  <a:lnTo>
                    <a:pt x="946" y="420"/>
                  </a:lnTo>
                  <a:lnTo>
                    <a:pt x="956" y="419"/>
                  </a:lnTo>
                  <a:lnTo>
                    <a:pt x="958" y="417"/>
                  </a:lnTo>
                </a:path>
              </a:pathLst>
            </a:custGeom>
            <a:solidFill>
              <a:schemeClr val="accent1"/>
            </a:solidFill>
            <a:ln w="9525" cmpd="sng">
              <a:solidFill>
                <a:srgbClr val="969696"/>
              </a:solidFill>
              <a:prstDash val="solid"/>
              <a:round/>
              <a:headEnd/>
              <a:tailEnd/>
            </a:ln>
          </p:spPr>
          <p:txBody>
            <a:bodyPr/>
            <a:lstStyle/>
            <a:p>
              <a:endParaRPr lang="en-US" dirty="0"/>
            </a:p>
          </p:txBody>
        </p:sp>
        <p:sp>
          <p:nvSpPr>
            <p:cNvPr id="17431" name="Freeform 21"/>
            <p:cNvSpPr>
              <a:spLocks noChangeAspect="1"/>
            </p:cNvSpPr>
            <p:nvPr>
              <p:custDataLst>
                <p:tags r:id="rId23"/>
              </p:custDataLst>
            </p:nvPr>
          </p:nvSpPr>
          <p:spPr bwMode="gray">
            <a:xfrm>
              <a:off x="1882" y="2765"/>
              <a:ext cx="135" cy="236"/>
            </a:xfrm>
            <a:custGeom>
              <a:avLst/>
              <a:gdLst>
                <a:gd name="T0" fmla="*/ 0 w 616"/>
                <a:gd name="T1" fmla="*/ 0 h 1065"/>
                <a:gd name="T2" fmla="*/ 0 w 616"/>
                <a:gd name="T3" fmla="*/ 0 h 1065"/>
                <a:gd name="T4" fmla="*/ 0 w 616"/>
                <a:gd name="T5" fmla="*/ 0 h 1065"/>
                <a:gd name="T6" fmla="*/ 0 w 616"/>
                <a:gd name="T7" fmla="*/ 0 h 1065"/>
                <a:gd name="T8" fmla="*/ 0 w 616"/>
                <a:gd name="T9" fmla="*/ 0 h 1065"/>
                <a:gd name="T10" fmla="*/ 0 w 616"/>
                <a:gd name="T11" fmla="*/ 0 h 1065"/>
                <a:gd name="T12" fmla="*/ 0 w 616"/>
                <a:gd name="T13" fmla="*/ 0 h 1065"/>
                <a:gd name="T14" fmla="*/ 0 w 616"/>
                <a:gd name="T15" fmla="*/ 0 h 1065"/>
                <a:gd name="T16" fmla="*/ 0 w 616"/>
                <a:gd name="T17" fmla="*/ 0 h 1065"/>
                <a:gd name="T18" fmla="*/ 0 w 616"/>
                <a:gd name="T19" fmla="*/ 0 h 1065"/>
                <a:gd name="T20" fmla="*/ 0 w 616"/>
                <a:gd name="T21" fmla="*/ 0 h 1065"/>
                <a:gd name="T22" fmla="*/ 0 w 616"/>
                <a:gd name="T23" fmla="*/ 0 h 1065"/>
                <a:gd name="T24" fmla="*/ 0 w 616"/>
                <a:gd name="T25" fmla="*/ 0 h 1065"/>
                <a:gd name="T26" fmla="*/ 0 w 616"/>
                <a:gd name="T27" fmla="*/ 0 h 1065"/>
                <a:gd name="T28" fmla="*/ 0 w 616"/>
                <a:gd name="T29" fmla="*/ 0 h 1065"/>
                <a:gd name="T30" fmla="*/ 0 w 616"/>
                <a:gd name="T31" fmla="*/ 0 h 1065"/>
                <a:gd name="T32" fmla="*/ 0 w 616"/>
                <a:gd name="T33" fmla="*/ 0 h 1065"/>
                <a:gd name="T34" fmla="*/ 0 w 616"/>
                <a:gd name="T35" fmla="*/ 0 h 1065"/>
                <a:gd name="T36" fmla="*/ 0 w 616"/>
                <a:gd name="T37" fmla="*/ 0 h 1065"/>
                <a:gd name="T38" fmla="*/ 0 w 616"/>
                <a:gd name="T39" fmla="*/ 0 h 1065"/>
                <a:gd name="T40" fmla="*/ 0 w 616"/>
                <a:gd name="T41" fmla="*/ 0 h 1065"/>
                <a:gd name="T42" fmla="*/ 0 w 616"/>
                <a:gd name="T43" fmla="*/ 0 h 1065"/>
                <a:gd name="T44" fmla="*/ 0 w 616"/>
                <a:gd name="T45" fmla="*/ 0 h 1065"/>
                <a:gd name="T46" fmla="*/ 0 w 616"/>
                <a:gd name="T47" fmla="*/ 0 h 1065"/>
                <a:gd name="T48" fmla="*/ 0 w 616"/>
                <a:gd name="T49" fmla="*/ 0 h 1065"/>
                <a:gd name="T50" fmla="*/ 0 w 616"/>
                <a:gd name="T51" fmla="*/ 0 h 1065"/>
                <a:gd name="T52" fmla="*/ 0 w 616"/>
                <a:gd name="T53" fmla="*/ 0 h 1065"/>
                <a:gd name="T54" fmla="*/ 0 w 616"/>
                <a:gd name="T55" fmla="*/ 0 h 1065"/>
                <a:gd name="T56" fmla="*/ 0 w 616"/>
                <a:gd name="T57" fmla="*/ 0 h 1065"/>
                <a:gd name="T58" fmla="*/ 0 w 616"/>
                <a:gd name="T59" fmla="*/ 0 h 1065"/>
                <a:gd name="T60" fmla="*/ 0 w 616"/>
                <a:gd name="T61" fmla="*/ 0 h 1065"/>
                <a:gd name="T62" fmla="*/ 0 w 616"/>
                <a:gd name="T63" fmla="*/ 0 h 1065"/>
                <a:gd name="T64" fmla="*/ 0 w 616"/>
                <a:gd name="T65" fmla="*/ 0 h 1065"/>
                <a:gd name="T66" fmla="*/ 0 w 616"/>
                <a:gd name="T67" fmla="*/ 0 h 1065"/>
                <a:gd name="T68" fmla="*/ 0 w 616"/>
                <a:gd name="T69" fmla="*/ 0 h 1065"/>
                <a:gd name="T70" fmla="*/ 0 w 616"/>
                <a:gd name="T71" fmla="*/ 0 h 1065"/>
                <a:gd name="T72" fmla="*/ 0 w 616"/>
                <a:gd name="T73" fmla="*/ 0 h 1065"/>
                <a:gd name="T74" fmla="*/ 0 w 616"/>
                <a:gd name="T75" fmla="*/ 0 h 1065"/>
                <a:gd name="T76" fmla="*/ 0 w 616"/>
                <a:gd name="T77" fmla="*/ 0 h 1065"/>
                <a:gd name="T78" fmla="*/ 0 w 616"/>
                <a:gd name="T79" fmla="*/ 0 h 1065"/>
                <a:gd name="T80" fmla="*/ 0 w 616"/>
                <a:gd name="T81" fmla="*/ 0 h 1065"/>
                <a:gd name="T82" fmla="*/ 0 w 616"/>
                <a:gd name="T83" fmla="*/ 0 h 1065"/>
                <a:gd name="T84" fmla="*/ 0 w 616"/>
                <a:gd name="T85" fmla="*/ 0 h 1065"/>
                <a:gd name="T86" fmla="*/ 0 w 616"/>
                <a:gd name="T87" fmla="*/ 0 h 1065"/>
                <a:gd name="T88" fmla="*/ 0 w 616"/>
                <a:gd name="T89" fmla="*/ 0 h 1065"/>
                <a:gd name="T90" fmla="*/ 0 w 616"/>
                <a:gd name="T91" fmla="*/ 0 h 1065"/>
                <a:gd name="T92" fmla="*/ 0 w 616"/>
                <a:gd name="T93" fmla="*/ 0 h 1065"/>
                <a:gd name="T94" fmla="*/ 0 w 616"/>
                <a:gd name="T95" fmla="*/ 0 h 1065"/>
                <a:gd name="T96" fmla="*/ 0 w 616"/>
                <a:gd name="T97" fmla="*/ 0 h 1065"/>
                <a:gd name="T98" fmla="*/ 0 w 616"/>
                <a:gd name="T99" fmla="*/ 0 h 1065"/>
                <a:gd name="T100" fmla="*/ 0 w 616"/>
                <a:gd name="T101" fmla="*/ 0 h 1065"/>
                <a:gd name="T102" fmla="*/ 0 w 616"/>
                <a:gd name="T103" fmla="*/ 0 h 1065"/>
                <a:gd name="T104" fmla="*/ 0 w 616"/>
                <a:gd name="T105" fmla="*/ 0 h 106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16" h="1065">
                  <a:moveTo>
                    <a:pt x="607" y="668"/>
                  </a:moveTo>
                  <a:lnTo>
                    <a:pt x="607" y="668"/>
                  </a:lnTo>
                  <a:lnTo>
                    <a:pt x="607" y="666"/>
                  </a:lnTo>
                  <a:lnTo>
                    <a:pt x="571" y="341"/>
                  </a:lnTo>
                  <a:lnTo>
                    <a:pt x="528" y="0"/>
                  </a:lnTo>
                  <a:lnTo>
                    <a:pt x="340" y="22"/>
                  </a:lnTo>
                  <a:lnTo>
                    <a:pt x="144" y="42"/>
                  </a:lnTo>
                  <a:lnTo>
                    <a:pt x="125" y="59"/>
                  </a:lnTo>
                  <a:lnTo>
                    <a:pt x="104" y="71"/>
                  </a:lnTo>
                  <a:lnTo>
                    <a:pt x="77" y="84"/>
                  </a:lnTo>
                  <a:lnTo>
                    <a:pt x="66" y="88"/>
                  </a:lnTo>
                  <a:lnTo>
                    <a:pt x="56" y="88"/>
                  </a:lnTo>
                  <a:lnTo>
                    <a:pt x="45" y="88"/>
                  </a:lnTo>
                  <a:lnTo>
                    <a:pt x="35" y="84"/>
                  </a:lnTo>
                  <a:lnTo>
                    <a:pt x="23" y="75"/>
                  </a:lnTo>
                  <a:lnTo>
                    <a:pt x="16" y="69"/>
                  </a:lnTo>
                  <a:lnTo>
                    <a:pt x="13" y="65"/>
                  </a:lnTo>
                  <a:lnTo>
                    <a:pt x="68" y="658"/>
                  </a:lnTo>
                  <a:lnTo>
                    <a:pt x="68" y="663"/>
                  </a:lnTo>
                  <a:lnTo>
                    <a:pt x="62" y="671"/>
                  </a:lnTo>
                  <a:lnTo>
                    <a:pt x="59" y="690"/>
                  </a:lnTo>
                  <a:lnTo>
                    <a:pt x="54" y="707"/>
                  </a:lnTo>
                  <a:lnTo>
                    <a:pt x="56" y="729"/>
                  </a:lnTo>
                  <a:lnTo>
                    <a:pt x="63" y="735"/>
                  </a:lnTo>
                  <a:lnTo>
                    <a:pt x="66" y="739"/>
                  </a:lnTo>
                  <a:lnTo>
                    <a:pt x="68" y="746"/>
                  </a:lnTo>
                  <a:lnTo>
                    <a:pt x="72" y="757"/>
                  </a:lnTo>
                  <a:lnTo>
                    <a:pt x="79" y="760"/>
                  </a:lnTo>
                  <a:lnTo>
                    <a:pt x="79" y="769"/>
                  </a:lnTo>
                  <a:lnTo>
                    <a:pt x="77" y="776"/>
                  </a:lnTo>
                  <a:lnTo>
                    <a:pt x="80" y="791"/>
                  </a:lnTo>
                  <a:lnTo>
                    <a:pt x="85" y="800"/>
                  </a:lnTo>
                  <a:lnTo>
                    <a:pt x="86" y="817"/>
                  </a:lnTo>
                  <a:lnTo>
                    <a:pt x="79" y="826"/>
                  </a:lnTo>
                  <a:lnTo>
                    <a:pt x="68" y="841"/>
                  </a:lnTo>
                  <a:lnTo>
                    <a:pt x="62" y="862"/>
                  </a:lnTo>
                  <a:lnTo>
                    <a:pt x="54" y="881"/>
                  </a:lnTo>
                  <a:lnTo>
                    <a:pt x="47" y="895"/>
                  </a:lnTo>
                  <a:lnTo>
                    <a:pt x="41" y="910"/>
                  </a:lnTo>
                  <a:lnTo>
                    <a:pt x="33" y="919"/>
                  </a:lnTo>
                  <a:lnTo>
                    <a:pt x="23" y="934"/>
                  </a:lnTo>
                  <a:lnTo>
                    <a:pt x="17" y="947"/>
                  </a:lnTo>
                  <a:lnTo>
                    <a:pt x="16" y="956"/>
                  </a:lnTo>
                  <a:lnTo>
                    <a:pt x="14" y="971"/>
                  </a:lnTo>
                  <a:lnTo>
                    <a:pt x="10" y="986"/>
                  </a:lnTo>
                  <a:lnTo>
                    <a:pt x="8" y="996"/>
                  </a:lnTo>
                  <a:lnTo>
                    <a:pt x="1" y="1002"/>
                  </a:lnTo>
                  <a:lnTo>
                    <a:pt x="0" y="1011"/>
                  </a:lnTo>
                  <a:lnTo>
                    <a:pt x="0" y="1033"/>
                  </a:lnTo>
                  <a:lnTo>
                    <a:pt x="3" y="1056"/>
                  </a:lnTo>
                  <a:lnTo>
                    <a:pt x="0" y="1064"/>
                  </a:lnTo>
                  <a:lnTo>
                    <a:pt x="0" y="1065"/>
                  </a:lnTo>
                  <a:lnTo>
                    <a:pt x="10" y="1065"/>
                  </a:lnTo>
                  <a:lnTo>
                    <a:pt x="23" y="1064"/>
                  </a:lnTo>
                  <a:lnTo>
                    <a:pt x="26" y="1061"/>
                  </a:lnTo>
                  <a:lnTo>
                    <a:pt x="27" y="1056"/>
                  </a:lnTo>
                  <a:lnTo>
                    <a:pt x="26" y="1052"/>
                  </a:lnTo>
                  <a:lnTo>
                    <a:pt x="20" y="1046"/>
                  </a:lnTo>
                  <a:lnTo>
                    <a:pt x="20" y="1037"/>
                  </a:lnTo>
                  <a:lnTo>
                    <a:pt x="32" y="1031"/>
                  </a:lnTo>
                  <a:lnTo>
                    <a:pt x="38" y="1037"/>
                  </a:lnTo>
                  <a:lnTo>
                    <a:pt x="42" y="1043"/>
                  </a:lnTo>
                  <a:lnTo>
                    <a:pt x="53" y="1042"/>
                  </a:lnTo>
                  <a:lnTo>
                    <a:pt x="62" y="1034"/>
                  </a:lnTo>
                  <a:lnTo>
                    <a:pt x="71" y="1031"/>
                  </a:lnTo>
                  <a:lnTo>
                    <a:pt x="98" y="1028"/>
                  </a:lnTo>
                  <a:lnTo>
                    <a:pt x="109" y="1025"/>
                  </a:lnTo>
                  <a:lnTo>
                    <a:pt x="113" y="1018"/>
                  </a:lnTo>
                  <a:lnTo>
                    <a:pt x="121" y="1017"/>
                  </a:lnTo>
                  <a:lnTo>
                    <a:pt x="140" y="1023"/>
                  </a:lnTo>
                  <a:lnTo>
                    <a:pt x="153" y="1028"/>
                  </a:lnTo>
                  <a:lnTo>
                    <a:pt x="168" y="1037"/>
                  </a:lnTo>
                  <a:lnTo>
                    <a:pt x="184" y="1037"/>
                  </a:lnTo>
                  <a:lnTo>
                    <a:pt x="197" y="1028"/>
                  </a:lnTo>
                  <a:lnTo>
                    <a:pt x="197" y="1023"/>
                  </a:lnTo>
                  <a:lnTo>
                    <a:pt x="200" y="1020"/>
                  </a:lnTo>
                  <a:lnTo>
                    <a:pt x="206" y="1014"/>
                  </a:lnTo>
                  <a:lnTo>
                    <a:pt x="212" y="1011"/>
                  </a:lnTo>
                  <a:lnTo>
                    <a:pt x="221" y="1009"/>
                  </a:lnTo>
                  <a:lnTo>
                    <a:pt x="224" y="1005"/>
                  </a:lnTo>
                  <a:lnTo>
                    <a:pt x="230" y="1000"/>
                  </a:lnTo>
                  <a:lnTo>
                    <a:pt x="240" y="996"/>
                  </a:lnTo>
                  <a:lnTo>
                    <a:pt x="246" y="999"/>
                  </a:lnTo>
                  <a:lnTo>
                    <a:pt x="252" y="1005"/>
                  </a:lnTo>
                  <a:lnTo>
                    <a:pt x="255" y="1011"/>
                  </a:lnTo>
                  <a:lnTo>
                    <a:pt x="265" y="1012"/>
                  </a:lnTo>
                  <a:lnTo>
                    <a:pt x="273" y="1011"/>
                  </a:lnTo>
                  <a:lnTo>
                    <a:pt x="292" y="1005"/>
                  </a:lnTo>
                  <a:lnTo>
                    <a:pt x="297" y="1003"/>
                  </a:lnTo>
                  <a:lnTo>
                    <a:pt x="302" y="997"/>
                  </a:lnTo>
                  <a:lnTo>
                    <a:pt x="300" y="989"/>
                  </a:lnTo>
                  <a:lnTo>
                    <a:pt x="299" y="978"/>
                  </a:lnTo>
                  <a:lnTo>
                    <a:pt x="302" y="974"/>
                  </a:lnTo>
                  <a:lnTo>
                    <a:pt x="305" y="972"/>
                  </a:lnTo>
                  <a:lnTo>
                    <a:pt x="309" y="972"/>
                  </a:lnTo>
                  <a:lnTo>
                    <a:pt x="314" y="963"/>
                  </a:lnTo>
                  <a:lnTo>
                    <a:pt x="318" y="954"/>
                  </a:lnTo>
                  <a:lnTo>
                    <a:pt x="324" y="950"/>
                  </a:lnTo>
                  <a:lnTo>
                    <a:pt x="333" y="947"/>
                  </a:lnTo>
                  <a:lnTo>
                    <a:pt x="343" y="949"/>
                  </a:lnTo>
                  <a:lnTo>
                    <a:pt x="346" y="952"/>
                  </a:lnTo>
                  <a:lnTo>
                    <a:pt x="355" y="968"/>
                  </a:lnTo>
                  <a:lnTo>
                    <a:pt x="367" y="974"/>
                  </a:lnTo>
                  <a:lnTo>
                    <a:pt x="382" y="974"/>
                  </a:lnTo>
                  <a:lnTo>
                    <a:pt x="398" y="971"/>
                  </a:lnTo>
                  <a:lnTo>
                    <a:pt x="405" y="966"/>
                  </a:lnTo>
                  <a:lnTo>
                    <a:pt x="414" y="957"/>
                  </a:lnTo>
                  <a:lnTo>
                    <a:pt x="420" y="944"/>
                  </a:lnTo>
                  <a:lnTo>
                    <a:pt x="419" y="928"/>
                  </a:lnTo>
                  <a:lnTo>
                    <a:pt x="420" y="925"/>
                  </a:lnTo>
                  <a:lnTo>
                    <a:pt x="429" y="909"/>
                  </a:lnTo>
                  <a:lnTo>
                    <a:pt x="432" y="904"/>
                  </a:lnTo>
                  <a:lnTo>
                    <a:pt x="434" y="900"/>
                  </a:lnTo>
                  <a:lnTo>
                    <a:pt x="442" y="897"/>
                  </a:lnTo>
                  <a:lnTo>
                    <a:pt x="445" y="898"/>
                  </a:lnTo>
                  <a:lnTo>
                    <a:pt x="451" y="900"/>
                  </a:lnTo>
                  <a:lnTo>
                    <a:pt x="460" y="892"/>
                  </a:lnTo>
                  <a:lnTo>
                    <a:pt x="466" y="884"/>
                  </a:lnTo>
                  <a:lnTo>
                    <a:pt x="466" y="878"/>
                  </a:lnTo>
                  <a:lnTo>
                    <a:pt x="466" y="872"/>
                  </a:lnTo>
                  <a:lnTo>
                    <a:pt x="466" y="866"/>
                  </a:lnTo>
                  <a:lnTo>
                    <a:pt x="469" y="860"/>
                  </a:lnTo>
                  <a:lnTo>
                    <a:pt x="472" y="853"/>
                  </a:lnTo>
                  <a:lnTo>
                    <a:pt x="481" y="848"/>
                  </a:lnTo>
                  <a:lnTo>
                    <a:pt x="488" y="847"/>
                  </a:lnTo>
                  <a:lnTo>
                    <a:pt x="491" y="842"/>
                  </a:lnTo>
                  <a:lnTo>
                    <a:pt x="494" y="836"/>
                  </a:lnTo>
                  <a:lnTo>
                    <a:pt x="498" y="831"/>
                  </a:lnTo>
                  <a:lnTo>
                    <a:pt x="501" y="811"/>
                  </a:lnTo>
                  <a:lnTo>
                    <a:pt x="500" y="806"/>
                  </a:lnTo>
                  <a:lnTo>
                    <a:pt x="498" y="797"/>
                  </a:lnTo>
                  <a:lnTo>
                    <a:pt x="501" y="782"/>
                  </a:lnTo>
                  <a:lnTo>
                    <a:pt x="511" y="775"/>
                  </a:lnTo>
                  <a:lnTo>
                    <a:pt x="516" y="773"/>
                  </a:lnTo>
                  <a:lnTo>
                    <a:pt x="520" y="772"/>
                  </a:lnTo>
                  <a:lnTo>
                    <a:pt x="526" y="770"/>
                  </a:lnTo>
                  <a:lnTo>
                    <a:pt x="532" y="772"/>
                  </a:lnTo>
                  <a:lnTo>
                    <a:pt x="534" y="772"/>
                  </a:lnTo>
                  <a:lnTo>
                    <a:pt x="545" y="775"/>
                  </a:lnTo>
                  <a:lnTo>
                    <a:pt x="560" y="773"/>
                  </a:lnTo>
                  <a:lnTo>
                    <a:pt x="568" y="766"/>
                  </a:lnTo>
                  <a:lnTo>
                    <a:pt x="575" y="761"/>
                  </a:lnTo>
                  <a:lnTo>
                    <a:pt x="581" y="755"/>
                  </a:lnTo>
                  <a:lnTo>
                    <a:pt x="585" y="754"/>
                  </a:lnTo>
                  <a:lnTo>
                    <a:pt x="593" y="754"/>
                  </a:lnTo>
                  <a:lnTo>
                    <a:pt x="598" y="752"/>
                  </a:lnTo>
                  <a:lnTo>
                    <a:pt x="604" y="748"/>
                  </a:lnTo>
                  <a:lnTo>
                    <a:pt x="610" y="748"/>
                  </a:lnTo>
                  <a:lnTo>
                    <a:pt x="615" y="742"/>
                  </a:lnTo>
                  <a:lnTo>
                    <a:pt x="613" y="738"/>
                  </a:lnTo>
                  <a:lnTo>
                    <a:pt x="616" y="732"/>
                  </a:lnTo>
                  <a:lnTo>
                    <a:pt x="615" y="723"/>
                  </a:lnTo>
                  <a:lnTo>
                    <a:pt x="609" y="720"/>
                  </a:lnTo>
                  <a:lnTo>
                    <a:pt x="604" y="713"/>
                  </a:lnTo>
                  <a:lnTo>
                    <a:pt x="606" y="701"/>
                  </a:lnTo>
                  <a:lnTo>
                    <a:pt x="604" y="696"/>
                  </a:lnTo>
                  <a:lnTo>
                    <a:pt x="598" y="687"/>
                  </a:lnTo>
                  <a:lnTo>
                    <a:pt x="600" y="678"/>
                  </a:lnTo>
                  <a:lnTo>
                    <a:pt x="603" y="671"/>
                  </a:lnTo>
                  <a:lnTo>
                    <a:pt x="607" y="668"/>
                  </a:lnTo>
                </a:path>
              </a:pathLst>
            </a:custGeom>
            <a:solidFill>
              <a:srgbClr val="C5C1CF"/>
            </a:solidFill>
            <a:ln w="9525" cmpd="sng">
              <a:solidFill>
                <a:srgbClr val="969696"/>
              </a:solidFill>
              <a:prstDash val="solid"/>
              <a:round/>
              <a:headEnd/>
              <a:tailEnd/>
            </a:ln>
          </p:spPr>
          <p:txBody>
            <a:bodyPr/>
            <a:lstStyle/>
            <a:p>
              <a:endParaRPr lang="en-US" dirty="0"/>
            </a:p>
          </p:txBody>
        </p:sp>
        <p:sp>
          <p:nvSpPr>
            <p:cNvPr id="17432" name="Freeform 22"/>
            <p:cNvSpPr>
              <a:spLocks noChangeAspect="1"/>
            </p:cNvSpPr>
            <p:nvPr>
              <p:custDataLst>
                <p:tags r:id="rId24"/>
              </p:custDataLst>
            </p:nvPr>
          </p:nvSpPr>
          <p:spPr bwMode="gray">
            <a:xfrm>
              <a:off x="1480" y="2360"/>
              <a:ext cx="295" cy="335"/>
            </a:xfrm>
            <a:custGeom>
              <a:avLst/>
              <a:gdLst>
                <a:gd name="T0" fmla="*/ 0 w 1332"/>
                <a:gd name="T1" fmla="*/ 0 h 1511"/>
                <a:gd name="T2" fmla="*/ 0 w 1332"/>
                <a:gd name="T3" fmla="*/ 0 h 1511"/>
                <a:gd name="T4" fmla="*/ 0 w 1332"/>
                <a:gd name="T5" fmla="*/ 0 h 1511"/>
                <a:gd name="T6" fmla="*/ 0 w 1332"/>
                <a:gd name="T7" fmla="*/ 0 h 1511"/>
                <a:gd name="T8" fmla="*/ 0 w 1332"/>
                <a:gd name="T9" fmla="*/ 0 h 1511"/>
                <a:gd name="T10" fmla="*/ 0 w 1332"/>
                <a:gd name="T11" fmla="*/ 0 h 1511"/>
                <a:gd name="T12" fmla="*/ 0 w 1332"/>
                <a:gd name="T13" fmla="*/ 0 h 1511"/>
                <a:gd name="T14" fmla="*/ 0 w 1332"/>
                <a:gd name="T15" fmla="*/ 0 h 1511"/>
                <a:gd name="T16" fmla="*/ 0 w 1332"/>
                <a:gd name="T17" fmla="*/ 0 h 1511"/>
                <a:gd name="T18" fmla="*/ 0 w 1332"/>
                <a:gd name="T19" fmla="*/ 0 h 1511"/>
                <a:gd name="T20" fmla="*/ 0 w 1332"/>
                <a:gd name="T21" fmla="*/ 0 h 1511"/>
                <a:gd name="T22" fmla="*/ 0 w 1332"/>
                <a:gd name="T23" fmla="*/ 0 h 1511"/>
                <a:gd name="T24" fmla="*/ 0 w 1332"/>
                <a:gd name="T25" fmla="*/ 0 h 1511"/>
                <a:gd name="T26" fmla="*/ 0 w 1332"/>
                <a:gd name="T27" fmla="*/ 0 h 1511"/>
                <a:gd name="T28" fmla="*/ 0 w 1332"/>
                <a:gd name="T29" fmla="*/ 0 h 1511"/>
                <a:gd name="T30" fmla="*/ 0 w 1332"/>
                <a:gd name="T31" fmla="*/ 0 h 1511"/>
                <a:gd name="T32" fmla="*/ 0 w 1332"/>
                <a:gd name="T33" fmla="*/ 0 h 1511"/>
                <a:gd name="T34" fmla="*/ 0 w 1332"/>
                <a:gd name="T35" fmla="*/ 0 h 1511"/>
                <a:gd name="T36" fmla="*/ 0 w 1332"/>
                <a:gd name="T37" fmla="*/ 0 h 1511"/>
                <a:gd name="T38" fmla="*/ 0 w 1332"/>
                <a:gd name="T39" fmla="*/ 0 h 1511"/>
                <a:gd name="T40" fmla="*/ 0 w 1332"/>
                <a:gd name="T41" fmla="*/ 0 h 1511"/>
                <a:gd name="T42" fmla="*/ 0 w 1332"/>
                <a:gd name="T43" fmla="*/ 0 h 1511"/>
                <a:gd name="T44" fmla="*/ 0 w 1332"/>
                <a:gd name="T45" fmla="*/ 0 h 1511"/>
                <a:gd name="T46" fmla="*/ 0 w 1332"/>
                <a:gd name="T47" fmla="*/ 0 h 1511"/>
                <a:gd name="T48" fmla="*/ 0 w 1332"/>
                <a:gd name="T49" fmla="*/ 0 h 1511"/>
                <a:gd name="T50" fmla="*/ 0 w 1332"/>
                <a:gd name="T51" fmla="*/ 0 h 1511"/>
                <a:gd name="T52" fmla="*/ 0 w 1332"/>
                <a:gd name="T53" fmla="*/ 0 h 1511"/>
                <a:gd name="T54" fmla="*/ 0 w 1332"/>
                <a:gd name="T55" fmla="*/ 0 h 1511"/>
                <a:gd name="T56" fmla="*/ 0 w 1332"/>
                <a:gd name="T57" fmla="*/ 0 h 1511"/>
                <a:gd name="T58" fmla="*/ 0 w 1332"/>
                <a:gd name="T59" fmla="*/ 0 h 1511"/>
                <a:gd name="T60" fmla="*/ 0 w 1332"/>
                <a:gd name="T61" fmla="*/ 0 h 1511"/>
                <a:gd name="T62" fmla="*/ 0 w 1332"/>
                <a:gd name="T63" fmla="*/ 0 h 1511"/>
                <a:gd name="T64" fmla="*/ 0 w 1332"/>
                <a:gd name="T65" fmla="*/ 0 h 1511"/>
                <a:gd name="T66" fmla="*/ 0 w 1332"/>
                <a:gd name="T67" fmla="*/ 0 h 1511"/>
                <a:gd name="T68" fmla="*/ 0 w 1332"/>
                <a:gd name="T69" fmla="*/ 0 h 1511"/>
                <a:gd name="T70" fmla="*/ 0 w 1332"/>
                <a:gd name="T71" fmla="*/ 0 h 1511"/>
                <a:gd name="T72" fmla="*/ 0 w 1332"/>
                <a:gd name="T73" fmla="*/ 0 h 1511"/>
                <a:gd name="T74" fmla="*/ 0 w 1332"/>
                <a:gd name="T75" fmla="*/ 0 h 1511"/>
                <a:gd name="T76" fmla="*/ 0 w 1332"/>
                <a:gd name="T77" fmla="*/ 0 h 1511"/>
                <a:gd name="T78" fmla="*/ 0 w 1332"/>
                <a:gd name="T79" fmla="*/ 0 h 1511"/>
                <a:gd name="T80" fmla="*/ 0 w 1332"/>
                <a:gd name="T81" fmla="*/ 0 h 1511"/>
                <a:gd name="T82" fmla="*/ 0 w 1332"/>
                <a:gd name="T83" fmla="*/ 0 h 1511"/>
                <a:gd name="T84" fmla="*/ 0 w 1332"/>
                <a:gd name="T85" fmla="*/ 0 h 1511"/>
                <a:gd name="T86" fmla="*/ 0 w 1332"/>
                <a:gd name="T87" fmla="*/ 0 h 1511"/>
                <a:gd name="T88" fmla="*/ 0 w 1332"/>
                <a:gd name="T89" fmla="*/ 0 h 1511"/>
                <a:gd name="T90" fmla="*/ 0 w 1332"/>
                <a:gd name="T91" fmla="*/ 0 h 1511"/>
                <a:gd name="T92" fmla="*/ 0 w 1332"/>
                <a:gd name="T93" fmla="*/ 0 h 1511"/>
                <a:gd name="T94" fmla="*/ 0 w 1332"/>
                <a:gd name="T95" fmla="*/ 0 h 1511"/>
                <a:gd name="T96" fmla="*/ 0 w 1332"/>
                <a:gd name="T97" fmla="*/ 0 h 1511"/>
                <a:gd name="T98" fmla="*/ 0 w 1332"/>
                <a:gd name="T99" fmla="*/ 0 h 1511"/>
                <a:gd name="T100" fmla="*/ 0 w 1332"/>
                <a:gd name="T101" fmla="*/ 0 h 151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332" h="1511">
                  <a:moveTo>
                    <a:pt x="1096" y="1486"/>
                  </a:moveTo>
                  <a:lnTo>
                    <a:pt x="1099" y="1464"/>
                  </a:lnTo>
                  <a:lnTo>
                    <a:pt x="1096" y="1449"/>
                  </a:lnTo>
                  <a:lnTo>
                    <a:pt x="1095" y="1430"/>
                  </a:lnTo>
                  <a:lnTo>
                    <a:pt x="1099" y="1419"/>
                  </a:lnTo>
                  <a:lnTo>
                    <a:pt x="1096" y="1407"/>
                  </a:lnTo>
                  <a:lnTo>
                    <a:pt x="1077" y="1384"/>
                  </a:lnTo>
                  <a:lnTo>
                    <a:pt x="1065" y="1365"/>
                  </a:lnTo>
                  <a:lnTo>
                    <a:pt x="1046" y="1358"/>
                  </a:lnTo>
                  <a:lnTo>
                    <a:pt x="1024" y="1349"/>
                  </a:lnTo>
                  <a:lnTo>
                    <a:pt x="1010" y="1337"/>
                  </a:lnTo>
                  <a:lnTo>
                    <a:pt x="1000" y="1327"/>
                  </a:lnTo>
                  <a:lnTo>
                    <a:pt x="987" y="1324"/>
                  </a:lnTo>
                  <a:lnTo>
                    <a:pt x="975" y="1312"/>
                  </a:lnTo>
                  <a:lnTo>
                    <a:pt x="972" y="1299"/>
                  </a:lnTo>
                  <a:lnTo>
                    <a:pt x="966" y="1284"/>
                  </a:lnTo>
                  <a:lnTo>
                    <a:pt x="956" y="1275"/>
                  </a:lnTo>
                  <a:lnTo>
                    <a:pt x="932" y="1261"/>
                  </a:lnTo>
                  <a:lnTo>
                    <a:pt x="913" y="1255"/>
                  </a:lnTo>
                  <a:lnTo>
                    <a:pt x="896" y="1243"/>
                  </a:lnTo>
                  <a:lnTo>
                    <a:pt x="887" y="1228"/>
                  </a:lnTo>
                  <a:lnTo>
                    <a:pt x="875" y="1225"/>
                  </a:lnTo>
                  <a:lnTo>
                    <a:pt x="857" y="1225"/>
                  </a:lnTo>
                  <a:lnTo>
                    <a:pt x="835" y="1215"/>
                  </a:lnTo>
                  <a:lnTo>
                    <a:pt x="816" y="1193"/>
                  </a:lnTo>
                  <a:lnTo>
                    <a:pt x="799" y="1182"/>
                  </a:lnTo>
                  <a:lnTo>
                    <a:pt x="802" y="1169"/>
                  </a:lnTo>
                  <a:lnTo>
                    <a:pt x="802" y="1151"/>
                  </a:lnTo>
                  <a:lnTo>
                    <a:pt x="807" y="1131"/>
                  </a:lnTo>
                  <a:lnTo>
                    <a:pt x="802" y="1122"/>
                  </a:lnTo>
                  <a:lnTo>
                    <a:pt x="805" y="1089"/>
                  </a:lnTo>
                  <a:lnTo>
                    <a:pt x="802" y="1070"/>
                  </a:lnTo>
                  <a:lnTo>
                    <a:pt x="802" y="1044"/>
                  </a:lnTo>
                  <a:lnTo>
                    <a:pt x="811" y="1032"/>
                  </a:lnTo>
                  <a:lnTo>
                    <a:pt x="814" y="1020"/>
                  </a:lnTo>
                  <a:lnTo>
                    <a:pt x="820" y="1012"/>
                  </a:lnTo>
                  <a:lnTo>
                    <a:pt x="820" y="998"/>
                  </a:lnTo>
                  <a:lnTo>
                    <a:pt x="811" y="989"/>
                  </a:lnTo>
                  <a:lnTo>
                    <a:pt x="804" y="977"/>
                  </a:lnTo>
                  <a:lnTo>
                    <a:pt x="798" y="971"/>
                  </a:lnTo>
                  <a:lnTo>
                    <a:pt x="786" y="971"/>
                  </a:lnTo>
                  <a:lnTo>
                    <a:pt x="777" y="971"/>
                  </a:lnTo>
                  <a:lnTo>
                    <a:pt x="774" y="959"/>
                  </a:lnTo>
                  <a:lnTo>
                    <a:pt x="776" y="942"/>
                  </a:lnTo>
                  <a:lnTo>
                    <a:pt x="777" y="930"/>
                  </a:lnTo>
                  <a:lnTo>
                    <a:pt x="789" y="922"/>
                  </a:lnTo>
                  <a:lnTo>
                    <a:pt x="793" y="911"/>
                  </a:lnTo>
                  <a:lnTo>
                    <a:pt x="801" y="890"/>
                  </a:lnTo>
                  <a:lnTo>
                    <a:pt x="813" y="880"/>
                  </a:lnTo>
                  <a:lnTo>
                    <a:pt x="826" y="869"/>
                  </a:lnTo>
                  <a:lnTo>
                    <a:pt x="846" y="857"/>
                  </a:lnTo>
                  <a:lnTo>
                    <a:pt x="869" y="846"/>
                  </a:lnTo>
                  <a:lnTo>
                    <a:pt x="879" y="834"/>
                  </a:lnTo>
                  <a:lnTo>
                    <a:pt x="872" y="689"/>
                  </a:lnTo>
                  <a:lnTo>
                    <a:pt x="878" y="688"/>
                  </a:lnTo>
                  <a:lnTo>
                    <a:pt x="888" y="679"/>
                  </a:lnTo>
                  <a:lnTo>
                    <a:pt x="888" y="672"/>
                  </a:lnTo>
                  <a:lnTo>
                    <a:pt x="899" y="661"/>
                  </a:lnTo>
                  <a:lnTo>
                    <a:pt x="905" y="651"/>
                  </a:lnTo>
                  <a:lnTo>
                    <a:pt x="914" y="639"/>
                  </a:lnTo>
                  <a:lnTo>
                    <a:pt x="953" y="613"/>
                  </a:lnTo>
                  <a:lnTo>
                    <a:pt x="994" y="570"/>
                  </a:lnTo>
                  <a:lnTo>
                    <a:pt x="1013" y="557"/>
                  </a:lnTo>
                  <a:lnTo>
                    <a:pt x="1030" y="536"/>
                  </a:lnTo>
                  <a:lnTo>
                    <a:pt x="1074" y="480"/>
                  </a:lnTo>
                  <a:lnTo>
                    <a:pt x="1106" y="444"/>
                  </a:lnTo>
                  <a:lnTo>
                    <a:pt x="1134" y="422"/>
                  </a:lnTo>
                  <a:lnTo>
                    <a:pt x="1165" y="400"/>
                  </a:lnTo>
                  <a:lnTo>
                    <a:pt x="1190" y="387"/>
                  </a:lnTo>
                  <a:lnTo>
                    <a:pt x="1257" y="362"/>
                  </a:lnTo>
                  <a:lnTo>
                    <a:pt x="1271" y="351"/>
                  </a:lnTo>
                  <a:lnTo>
                    <a:pt x="1292" y="341"/>
                  </a:lnTo>
                  <a:lnTo>
                    <a:pt x="1307" y="329"/>
                  </a:lnTo>
                  <a:lnTo>
                    <a:pt x="1317" y="319"/>
                  </a:lnTo>
                  <a:lnTo>
                    <a:pt x="1329" y="313"/>
                  </a:lnTo>
                  <a:lnTo>
                    <a:pt x="1332" y="307"/>
                  </a:lnTo>
                  <a:lnTo>
                    <a:pt x="1323" y="306"/>
                  </a:lnTo>
                  <a:lnTo>
                    <a:pt x="1310" y="307"/>
                  </a:lnTo>
                  <a:lnTo>
                    <a:pt x="1292" y="306"/>
                  </a:lnTo>
                  <a:lnTo>
                    <a:pt x="1283" y="314"/>
                  </a:lnTo>
                  <a:lnTo>
                    <a:pt x="1270" y="314"/>
                  </a:lnTo>
                  <a:lnTo>
                    <a:pt x="1257" y="304"/>
                  </a:lnTo>
                  <a:lnTo>
                    <a:pt x="1248" y="292"/>
                  </a:lnTo>
                  <a:lnTo>
                    <a:pt x="1233" y="288"/>
                  </a:lnTo>
                  <a:lnTo>
                    <a:pt x="1209" y="292"/>
                  </a:lnTo>
                  <a:lnTo>
                    <a:pt x="1170" y="295"/>
                  </a:lnTo>
                  <a:lnTo>
                    <a:pt x="1140" y="298"/>
                  </a:lnTo>
                  <a:lnTo>
                    <a:pt x="1124" y="303"/>
                  </a:lnTo>
                  <a:lnTo>
                    <a:pt x="1121" y="292"/>
                  </a:lnTo>
                  <a:lnTo>
                    <a:pt x="1115" y="276"/>
                  </a:lnTo>
                  <a:lnTo>
                    <a:pt x="1109" y="266"/>
                  </a:lnTo>
                  <a:lnTo>
                    <a:pt x="1099" y="261"/>
                  </a:lnTo>
                  <a:lnTo>
                    <a:pt x="1093" y="269"/>
                  </a:lnTo>
                  <a:lnTo>
                    <a:pt x="1083" y="272"/>
                  </a:lnTo>
                  <a:lnTo>
                    <a:pt x="1071" y="279"/>
                  </a:lnTo>
                  <a:lnTo>
                    <a:pt x="1054" y="294"/>
                  </a:lnTo>
                  <a:lnTo>
                    <a:pt x="1030" y="310"/>
                  </a:lnTo>
                  <a:lnTo>
                    <a:pt x="1009" y="316"/>
                  </a:lnTo>
                  <a:lnTo>
                    <a:pt x="991" y="316"/>
                  </a:lnTo>
                  <a:lnTo>
                    <a:pt x="982" y="306"/>
                  </a:lnTo>
                  <a:lnTo>
                    <a:pt x="970" y="307"/>
                  </a:lnTo>
                  <a:lnTo>
                    <a:pt x="961" y="303"/>
                  </a:lnTo>
                  <a:lnTo>
                    <a:pt x="959" y="291"/>
                  </a:lnTo>
                  <a:lnTo>
                    <a:pt x="950" y="283"/>
                  </a:lnTo>
                  <a:lnTo>
                    <a:pt x="934" y="283"/>
                  </a:lnTo>
                  <a:lnTo>
                    <a:pt x="929" y="278"/>
                  </a:lnTo>
                  <a:lnTo>
                    <a:pt x="925" y="275"/>
                  </a:lnTo>
                  <a:lnTo>
                    <a:pt x="916" y="276"/>
                  </a:lnTo>
                  <a:lnTo>
                    <a:pt x="904" y="269"/>
                  </a:lnTo>
                  <a:lnTo>
                    <a:pt x="904" y="254"/>
                  </a:lnTo>
                  <a:lnTo>
                    <a:pt x="895" y="247"/>
                  </a:lnTo>
                  <a:lnTo>
                    <a:pt x="881" y="245"/>
                  </a:lnTo>
                  <a:lnTo>
                    <a:pt x="866" y="247"/>
                  </a:lnTo>
                  <a:lnTo>
                    <a:pt x="854" y="250"/>
                  </a:lnTo>
                  <a:lnTo>
                    <a:pt x="851" y="261"/>
                  </a:lnTo>
                  <a:lnTo>
                    <a:pt x="851" y="276"/>
                  </a:lnTo>
                  <a:lnTo>
                    <a:pt x="839" y="282"/>
                  </a:lnTo>
                  <a:lnTo>
                    <a:pt x="835" y="272"/>
                  </a:lnTo>
                  <a:lnTo>
                    <a:pt x="824" y="256"/>
                  </a:lnTo>
                  <a:lnTo>
                    <a:pt x="823" y="245"/>
                  </a:lnTo>
                  <a:lnTo>
                    <a:pt x="823" y="233"/>
                  </a:lnTo>
                  <a:lnTo>
                    <a:pt x="811" y="227"/>
                  </a:lnTo>
                  <a:lnTo>
                    <a:pt x="796" y="229"/>
                  </a:lnTo>
                  <a:lnTo>
                    <a:pt x="798" y="220"/>
                  </a:lnTo>
                  <a:lnTo>
                    <a:pt x="793" y="207"/>
                  </a:lnTo>
                  <a:lnTo>
                    <a:pt x="786" y="203"/>
                  </a:lnTo>
                  <a:lnTo>
                    <a:pt x="768" y="201"/>
                  </a:lnTo>
                  <a:lnTo>
                    <a:pt x="739" y="188"/>
                  </a:lnTo>
                  <a:lnTo>
                    <a:pt x="723" y="185"/>
                  </a:lnTo>
                  <a:lnTo>
                    <a:pt x="678" y="182"/>
                  </a:lnTo>
                  <a:lnTo>
                    <a:pt x="667" y="185"/>
                  </a:lnTo>
                  <a:lnTo>
                    <a:pt x="658" y="194"/>
                  </a:lnTo>
                  <a:lnTo>
                    <a:pt x="649" y="203"/>
                  </a:lnTo>
                  <a:lnTo>
                    <a:pt x="643" y="211"/>
                  </a:lnTo>
                  <a:lnTo>
                    <a:pt x="622" y="215"/>
                  </a:lnTo>
                  <a:lnTo>
                    <a:pt x="599" y="218"/>
                  </a:lnTo>
                  <a:lnTo>
                    <a:pt x="591" y="215"/>
                  </a:lnTo>
                  <a:lnTo>
                    <a:pt x="588" y="205"/>
                  </a:lnTo>
                  <a:lnTo>
                    <a:pt x="585" y="197"/>
                  </a:lnTo>
                  <a:lnTo>
                    <a:pt x="575" y="188"/>
                  </a:lnTo>
                  <a:lnTo>
                    <a:pt x="563" y="188"/>
                  </a:lnTo>
                  <a:lnTo>
                    <a:pt x="544" y="191"/>
                  </a:lnTo>
                  <a:lnTo>
                    <a:pt x="521" y="186"/>
                  </a:lnTo>
                  <a:lnTo>
                    <a:pt x="509" y="176"/>
                  </a:lnTo>
                  <a:lnTo>
                    <a:pt x="500" y="173"/>
                  </a:lnTo>
                  <a:lnTo>
                    <a:pt x="486" y="170"/>
                  </a:lnTo>
                  <a:lnTo>
                    <a:pt x="476" y="173"/>
                  </a:lnTo>
                  <a:lnTo>
                    <a:pt x="464" y="173"/>
                  </a:lnTo>
                  <a:lnTo>
                    <a:pt x="444" y="162"/>
                  </a:lnTo>
                  <a:lnTo>
                    <a:pt x="433" y="153"/>
                  </a:lnTo>
                  <a:lnTo>
                    <a:pt x="433" y="137"/>
                  </a:lnTo>
                  <a:lnTo>
                    <a:pt x="430" y="126"/>
                  </a:lnTo>
                  <a:lnTo>
                    <a:pt x="410" y="30"/>
                  </a:lnTo>
                  <a:lnTo>
                    <a:pt x="407" y="19"/>
                  </a:lnTo>
                  <a:lnTo>
                    <a:pt x="398" y="9"/>
                  </a:lnTo>
                  <a:lnTo>
                    <a:pt x="380" y="3"/>
                  </a:lnTo>
                  <a:lnTo>
                    <a:pt x="367" y="0"/>
                  </a:lnTo>
                  <a:lnTo>
                    <a:pt x="355" y="0"/>
                  </a:lnTo>
                  <a:lnTo>
                    <a:pt x="352" y="99"/>
                  </a:lnTo>
                  <a:lnTo>
                    <a:pt x="0" y="95"/>
                  </a:lnTo>
                  <a:lnTo>
                    <a:pt x="8" y="145"/>
                  </a:lnTo>
                  <a:lnTo>
                    <a:pt x="17" y="167"/>
                  </a:lnTo>
                  <a:lnTo>
                    <a:pt x="22" y="180"/>
                  </a:lnTo>
                  <a:lnTo>
                    <a:pt x="22" y="188"/>
                  </a:lnTo>
                  <a:lnTo>
                    <a:pt x="17" y="195"/>
                  </a:lnTo>
                  <a:lnTo>
                    <a:pt x="13" y="224"/>
                  </a:lnTo>
                  <a:lnTo>
                    <a:pt x="10" y="258"/>
                  </a:lnTo>
                  <a:lnTo>
                    <a:pt x="13" y="303"/>
                  </a:lnTo>
                  <a:lnTo>
                    <a:pt x="16" y="329"/>
                  </a:lnTo>
                  <a:lnTo>
                    <a:pt x="23" y="362"/>
                  </a:lnTo>
                  <a:lnTo>
                    <a:pt x="38" y="408"/>
                  </a:lnTo>
                  <a:lnTo>
                    <a:pt x="45" y="425"/>
                  </a:lnTo>
                  <a:lnTo>
                    <a:pt x="56" y="452"/>
                  </a:lnTo>
                  <a:lnTo>
                    <a:pt x="64" y="613"/>
                  </a:lnTo>
                  <a:lnTo>
                    <a:pt x="66" y="625"/>
                  </a:lnTo>
                  <a:lnTo>
                    <a:pt x="72" y="643"/>
                  </a:lnTo>
                  <a:lnTo>
                    <a:pt x="69" y="673"/>
                  </a:lnTo>
                  <a:lnTo>
                    <a:pt x="69" y="706"/>
                  </a:lnTo>
                  <a:lnTo>
                    <a:pt x="78" y="742"/>
                  </a:lnTo>
                  <a:lnTo>
                    <a:pt x="84" y="768"/>
                  </a:lnTo>
                  <a:lnTo>
                    <a:pt x="99" y="784"/>
                  </a:lnTo>
                  <a:lnTo>
                    <a:pt x="102" y="807"/>
                  </a:lnTo>
                  <a:lnTo>
                    <a:pt x="107" y="847"/>
                  </a:lnTo>
                  <a:lnTo>
                    <a:pt x="107" y="886"/>
                  </a:lnTo>
                  <a:lnTo>
                    <a:pt x="104" y="917"/>
                  </a:lnTo>
                  <a:lnTo>
                    <a:pt x="97" y="933"/>
                  </a:lnTo>
                  <a:lnTo>
                    <a:pt x="82" y="946"/>
                  </a:lnTo>
                  <a:lnTo>
                    <a:pt x="69" y="953"/>
                  </a:lnTo>
                  <a:lnTo>
                    <a:pt x="60" y="962"/>
                  </a:lnTo>
                  <a:lnTo>
                    <a:pt x="54" y="971"/>
                  </a:lnTo>
                  <a:lnTo>
                    <a:pt x="61" y="983"/>
                  </a:lnTo>
                  <a:lnTo>
                    <a:pt x="72" y="996"/>
                  </a:lnTo>
                  <a:lnTo>
                    <a:pt x="76" y="1008"/>
                  </a:lnTo>
                  <a:lnTo>
                    <a:pt x="84" y="1018"/>
                  </a:lnTo>
                  <a:lnTo>
                    <a:pt x="96" y="1021"/>
                  </a:lnTo>
                  <a:lnTo>
                    <a:pt x="107" y="1027"/>
                  </a:lnTo>
                  <a:lnTo>
                    <a:pt x="119" y="1033"/>
                  </a:lnTo>
                  <a:lnTo>
                    <a:pt x="123" y="1044"/>
                  </a:lnTo>
                  <a:lnTo>
                    <a:pt x="126" y="1056"/>
                  </a:lnTo>
                  <a:lnTo>
                    <a:pt x="125" y="1510"/>
                  </a:lnTo>
                  <a:lnTo>
                    <a:pt x="364" y="1511"/>
                  </a:lnTo>
                  <a:lnTo>
                    <a:pt x="548" y="1511"/>
                  </a:lnTo>
                  <a:lnTo>
                    <a:pt x="765" y="1504"/>
                  </a:lnTo>
                  <a:lnTo>
                    <a:pt x="1096" y="1486"/>
                  </a:lnTo>
                </a:path>
              </a:pathLst>
            </a:custGeom>
            <a:solidFill>
              <a:schemeClr val="bg2"/>
            </a:solidFill>
            <a:ln w="9525" cmpd="sng">
              <a:solidFill>
                <a:srgbClr val="969696"/>
              </a:solidFill>
              <a:prstDash val="solid"/>
              <a:round/>
              <a:headEnd/>
              <a:tailEnd/>
            </a:ln>
          </p:spPr>
          <p:txBody>
            <a:bodyPr/>
            <a:lstStyle/>
            <a:p>
              <a:endParaRPr lang="en-US" dirty="0"/>
            </a:p>
          </p:txBody>
        </p:sp>
        <p:sp>
          <p:nvSpPr>
            <p:cNvPr id="17433" name="Freeform 23"/>
            <p:cNvSpPr>
              <a:spLocks noChangeAspect="1"/>
            </p:cNvSpPr>
            <p:nvPr>
              <p:custDataLst>
                <p:tags r:id="rId25"/>
              </p:custDataLst>
            </p:nvPr>
          </p:nvSpPr>
          <p:spPr bwMode="gray">
            <a:xfrm>
              <a:off x="1998" y="2726"/>
              <a:ext cx="190" cy="213"/>
            </a:xfrm>
            <a:custGeom>
              <a:avLst/>
              <a:gdLst>
                <a:gd name="T0" fmla="*/ 0 w 859"/>
                <a:gd name="T1" fmla="*/ 0 h 959"/>
                <a:gd name="T2" fmla="*/ 0 w 859"/>
                <a:gd name="T3" fmla="*/ 0 h 959"/>
                <a:gd name="T4" fmla="*/ 0 w 859"/>
                <a:gd name="T5" fmla="*/ 0 h 959"/>
                <a:gd name="T6" fmla="*/ 0 w 859"/>
                <a:gd name="T7" fmla="*/ 0 h 959"/>
                <a:gd name="T8" fmla="*/ 0 w 859"/>
                <a:gd name="T9" fmla="*/ 0 h 959"/>
                <a:gd name="T10" fmla="*/ 0 w 859"/>
                <a:gd name="T11" fmla="*/ 0 h 959"/>
                <a:gd name="T12" fmla="*/ 0 w 859"/>
                <a:gd name="T13" fmla="*/ 0 h 959"/>
                <a:gd name="T14" fmla="*/ 0 w 859"/>
                <a:gd name="T15" fmla="*/ 0 h 959"/>
                <a:gd name="T16" fmla="*/ 0 w 859"/>
                <a:gd name="T17" fmla="*/ 0 h 959"/>
                <a:gd name="T18" fmla="*/ 0 w 859"/>
                <a:gd name="T19" fmla="*/ 0 h 959"/>
                <a:gd name="T20" fmla="*/ 0 w 859"/>
                <a:gd name="T21" fmla="*/ 0 h 959"/>
                <a:gd name="T22" fmla="*/ 0 w 859"/>
                <a:gd name="T23" fmla="*/ 0 h 959"/>
                <a:gd name="T24" fmla="*/ 0 w 859"/>
                <a:gd name="T25" fmla="*/ 0 h 959"/>
                <a:gd name="T26" fmla="*/ 0 w 859"/>
                <a:gd name="T27" fmla="*/ 0 h 959"/>
                <a:gd name="T28" fmla="*/ 0 w 859"/>
                <a:gd name="T29" fmla="*/ 0 h 959"/>
                <a:gd name="T30" fmla="*/ 0 w 859"/>
                <a:gd name="T31" fmla="*/ 0 h 959"/>
                <a:gd name="T32" fmla="*/ 0 w 859"/>
                <a:gd name="T33" fmla="*/ 0 h 959"/>
                <a:gd name="T34" fmla="*/ 0 w 859"/>
                <a:gd name="T35" fmla="*/ 0 h 959"/>
                <a:gd name="T36" fmla="*/ 0 w 859"/>
                <a:gd name="T37" fmla="*/ 0 h 959"/>
                <a:gd name="T38" fmla="*/ 0 w 859"/>
                <a:gd name="T39" fmla="*/ 0 h 959"/>
                <a:gd name="T40" fmla="*/ 0 w 859"/>
                <a:gd name="T41" fmla="*/ 0 h 959"/>
                <a:gd name="T42" fmla="*/ 0 w 859"/>
                <a:gd name="T43" fmla="*/ 0 h 959"/>
                <a:gd name="T44" fmla="*/ 0 w 859"/>
                <a:gd name="T45" fmla="*/ 0 h 959"/>
                <a:gd name="T46" fmla="*/ 0 w 859"/>
                <a:gd name="T47" fmla="*/ 0 h 959"/>
                <a:gd name="T48" fmla="*/ 0 w 859"/>
                <a:gd name="T49" fmla="*/ 0 h 959"/>
                <a:gd name="T50" fmla="*/ 0 w 859"/>
                <a:gd name="T51" fmla="*/ 0 h 959"/>
                <a:gd name="T52" fmla="*/ 0 w 859"/>
                <a:gd name="T53" fmla="*/ 0 h 959"/>
                <a:gd name="T54" fmla="*/ 0 w 859"/>
                <a:gd name="T55" fmla="*/ 0 h 959"/>
                <a:gd name="T56" fmla="*/ 0 w 859"/>
                <a:gd name="T57" fmla="*/ 0 h 959"/>
                <a:gd name="T58" fmla="*/ 0 w 859"/>
                <a:gd name="T59" fmla="*/ 0 h 959"/>
                <a:gd name="T60" fmla="*/ 0 w 859"/>
                <a:gd name="T61" fmla="*/ 0 h 959"/>
                <a:gd name="T62" fmla="*/ 0 w 859"/>
                <a:gd name="T63" fmla="*/ 0 h 959"/>
                <a:gd name="T64" fmla="*/ 0 w 859"/>
                <a:gd name="T65" fmla="*/ 0 h 959"/>
                <a:gd name="T66" fmla="*/ 0 w 859"/>
                <a:gd name="T67" fmla="*/ 0 h 959"/>
                <a:gd name="T68" fmla="*/ 0 w 859"/>
                <a:gd name="T69" fmla="*/ 0 h 959"/>
                <a:gd name="T70" fmla="*/ 0 w 859"/>
                <a:gd name="T71" fmla="*/ 0 h 959"/>
                <a:gd name="T72" fmla="*/ 0 w 859"/>
                <a:gd name="T73" fmla="*/ 0 h 959"/>
                <a:gd name="T74" fmla="*/ 0 w 859"/>
                <a:gd name="T75" fmla="*/ 0 h 959"/>
                <a:gd name="T76" fmla="*/ 0 w 859"/>
                <a:gd name="T77" fmla="*/ 0 h 959"/>
                <a:gd name="T78" fmla="*/ 0 w 859"/>
                <a:gd name="T79" fmla="*/ 0 h 959"/>
                <a:gd name="T80" fmla="*/ 0 w 859"/>
                <a:gd name="T81" fmla="*/ 0 h 959"/>
                <a:gd name="T82" fmla="*/ 0 w 859"/>
                <a:gd name="T83" fmla="*/ 0 h 959"/>
                <a:gd name="T84" fmla="*/ 0 w 859"/>
                <a:gd name="T85" fmla="*/ 0 h 959"/>
                <a:gd name="T86" fmla="*/ 0 w 859"/>
                <a:gd name="T87" fmla="*/ 0 h 959"/>
                <a:gd name="T88" fmla="*/ 0 w 859"/>
                <a:gd name="T89" fmla="*/ 0 h 959"/>
                <a:gd name="T90" fmla="*/ 0 w 859"/>
                <a:gd name="T91" fmla="*/ 0 h 959"/>
                <a:gd name="T92" fmla="*/ 0 w 859"/>
                <a:gd name="T93" fmla="*/ 0 h 959"/>
                <a:gd name="T94" fmla="*/ 0 w 859"/>
                <a:gd name="T95" fmla="*/ 0 h 959"/>
                <a:gd name="T96" fmla="*/ 0 w 859"/>
                <a:gd name="T97" fmla="*/ 0 h 959"/>
                <a:gd name="T98" fmla="*/ 0 w 859"/>
                <a:gd name="T99" fmla="*/ 0 h 959"/>
                <a:gd name="T100" fmla="*/ 0 w 859"/>
                <a:gd name="T101" fmla="*/ 0 h 959"/>
                <a:gd name="T102" fmla="*/ 0 w 859"/>
                <a:gd name="T103" fmla="*/ 0 h 959"/>
                <a:gd name="T104" fmla="*/ 0 w 859"/>
                <a:gd name="T105" fmla="*/ 0 h 959"/>
                <a:gd name="T106" fmla="*/ 0 w 859"/>
                <a:gd name="T107" fmla="*/ 0 h 959"/>
                <a:gd name="T108" fmla="*/ 0 w 859"/>
                <a:gd name="T109" fmla="*/ 0 h 959"/>
                <a:gd name="T110" fmla="*/ 0 w 859"/>
                <a:gd name="T111" fmla="*/ 0 h 959"/>
                <a:gd name="T112" fmla="*/ 0 w 859"/>
                <a:gd name="T113" fmla="*/ 0 h 959"/>
                <a:gd name="T114" fmla="*/ 0 w 859"/>
                <a:gd name="T115" fmla="*/ 0 h 959"/>
                <a:gd name="T116" fmla="*/ 0 w 859"/>
                <a:gd name="T117" fmla="*/ 0 h 95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59" h="959">
                  <a:moveTo>
                    <a:pt x="859" y="335"/>
                  </a:moveTo>
                  <a:lnTo>
                    <a:pt x="800" y="0"/>
                  </a:lnTo>
                  <a:lnTo>
                    <a:pt x="782" y="12"/>
                  </a:lnTo>
                  <a:lnTo>
                    <a:pt x="779" y="12"/>
                  </a:lnTo>
                  <a:lnTo>
                    <a:pt x="776" y="13"/>
                  </a:lnTo>
                  <a:lnTo>
                    <a:pt x="763" y="21"/>
                  </a:lnTo>
                  <a:lnTo>
                    <a:pt x="738" y="36"/>
                  </a:lnTo>
                  <a:lnTo>
                    <a:pt x="723" y="43"/>
                  </a:lnTo>
                  <a:lnTo>
                    <a:pt x="719" y="43"/>
                  </a:lnTo>
                  <a:lnTo>
                    <a:pt x="714" y="46"/>
                  </a:lnTo>
                  <a:lnTo>
                    <a:pt x="692" y="59"/>
                  </a:lnTo>
                  <a:lnTo>
                    <a:pt x="681" y="71"/>
                  </a:lnTo>
                  <a:lnTo>
                    <a:pt x="672" y="77"/>
                  </a:lnTo>
                  <a:lnTo>
                    <a:pt x="666" y="78"/>
                  </a:lnTo>
                  <a:lnTo>
                    <a:pt x="663" y="80"/>
                  </a:lnTo>
                  <a:lnTo>
                    <a:pt x="651" y="92"/>
                  </a:lnTo>
                  <a:lnTo>
                    <a:pt x="632" y="117"/>
                  </a:lnTo>
                  <a:lnTo>
                    <a:pt x="629" y="118"/>
                  </a:lnTo>
                  <a:lnTo>
                    <a:pt x="620" y="127"/>
                  </a:lnTo>
                  <a:lnTo>
                    <a:pt x="616" y="137"/>
                  </a:lnTo>
                  <a:lnTo>
                    <a:pt x="599" y="156"/>
                  </a:lnTo>
                  <a:lnTo>
                    <a:pt x="585" y="161"/>
                  </a:lnTo>
                  <a:lnTo>
                    <a:pt x="571" y="164"/>
                  </a:lnTo>
                  <a:lnTo>
                    <a:pt x="555" y="165"/>
                  </a:lnTo>
                  <a:lnTo>
                    <a:pt x="542" y="159"/>
                  </a:lnTo>
                  <a:lnTo>
                    <a:pt x="535" y="161"/>
                  </a:lnTo>
                  <a:lnTo>
                    <a:pt x="530" y="162"/>
                  </a:lnTo>
                  <a:lnTo>
                    <a:pt x="523" y="168"/>
                  </a:lnTo>
                  <a:lnTo>
                    <a:pt x="506" y="179"/>
                  </a:lnTo>
                  <a:lnTo>
                    <a:pt x="499" y="185"/>
                  </a:lnTo>
                  <a:lnTo>
                    <a:pt x="494" y="191"/>
                  </a:lnTo>
                  <a:lnTo>
                    <a:pt x="488" y="191"/>
                  </a:lnTo>
                  <a:lnTo>
                    <a:pt x="478" y="194"/>
                  </a:lnTo>
                  <a:lnTo>
                    <a:pt x="473" y="194"/>
                  </a:lnTo>
                  <a:lnTo>
                    <a:pt x="465" y="201"/>
                  </a:lnTo>
                  <a:lnTo>
                    <a:pt x="456" y="208"/>
                  </a:lnTo>
                  <a:lnTo>
                    <a:pt x="450" y="208"/>
                  </a:lnTo>
                  <a:lnTo>
                    <a:pt x="431" y="204"/>
                  </a:lnTo>
                  <a:lnTo>
                    <a:pt x="421" y="198"/>
                  </a:lnTo>
                  <a:lnTo>
                    <a:pt x="412" y="191"/>
                  </a:lnTo>
                  <a:lnTo>
                    <a:pt x="403" y="183"/>
                  </a:lnTo>
                  <a:lnTo>
                    <a:pt x="405" y="179"/>
                  </a:lnTo>
                  <a:lnTo>
                    <a:pt x="402" y="176"/>
                  </a:lnTo>
                  <a:lnTo>
                    <a:pt x="397" y="174"/>
                  </a:lnTo>
                  <a:lnTo>
                    <a:pt x="388" y="176"/>
                  </a:lnTo>
                  <a:lnTo>
                    <a:pt x="387" y="173"/>
                  </a:lnTo>
                  <a:lnTo>
                    <a:pt x="380" y="170"/>
                  </a:lnTo>
                  <a:lnTo>
                    <a:pt x="377" y="167"/>
                  </a:lnTo>
                  <a:lnTo>
                    <a:pt x="375" y="170"/>
                  </a:lnTo>
                  <a:lnTo>
                    <a:pt x="377" y="176"/>
                  </a:lnTo>
                  <a:lnTo>
                    <a:pt x="372" y="182"/>
                  </a:lnTo>
                  <a:lnTo>
                    <a:pt x="368" y="186"/>
                  </a:lnTo>
                  <a:lnTo>
                    <a:pt x="357" y="188"/>
                  </a:lnTo>
                  <a:lnTo>
                    <a:pt x="350" y="185"/>
                  </a:lnTo>
                  <a:lnTo>
                    <a:pt x="341" y="179"/>
                  </a:lnTo>
                  <a:lnTo>
                    <a:pt x="334" y="171"/>
                  </a:lnTo>
                  <a:lnTo>
                    <a:pt x="332" y="168"/>
                  </a:lnTo>
                  <a:lnTo>
                    <a:pt x="325" y="167"/>
                  </a:lnTo>
                  <a:lnTo>
                    <a:pt x="316" y="165"/>
                  </a:lnTo>
                  <a:lnTo>
                    <a:pt x="310" y="165"/>
                  </a:lnTo>
                  <a:lnTo>
                    <a:pt x="298" y="161"/>
                  </a:lnTo>
                  <a:lnTo>
                    <a:pt x="288" y="152"/>
                  </a:lnTo>
                  <a:lnTo>
                    <a:pt x="277" y="148"/>
                  </a:lnTo>
                  <a:lnTo>
                    <a:pt x="256" y="146"/>
                  </a:lnTo>
                  <a:lnTo>
                    <a:pt x="2" y="189"/>
                  </a:lnTo>
                  <a:lnTo>
                    <a:pt x="0" y="194"/>
                  </a:lnTo>
                  <a:lnTo>
                    <a:pt x="42" y="517"/>
                  </a:lnTo>
                  <a:lnTo>
                    <a:pt x="78" y="839"/>
                  </a:lnTo>
                  <a:lnTo>
                    <a:pt x="80" y="842"/>
                  </a:lnTo>
                  <a:lnTo>
                    <a:pt x="81" y="839"/>
                  </a:lnTo>
                  <a:lnTo>
                    <a:pt x="89" y="831"/>
                  </a:lnTo>
                  <a:lnTo>
                    <a:pt x="96" y="831"/>
                  </a:lnTo>
                  <a:lnTo>
                    <a:pt x="105" y="836"/>
                  </a:lnTo>
                  <a:lnTo>
                    <a:pt x="114" y="840"/>
                  </a:lnTo>
                  <a:lnTo>
                    <a:pt x="142" y="837"/>
                  </a:lnTo>
                  <a:lnTo>
                    <a:pt x="155" y="840"/>
                  </a:lnTo>
                  <a:lnTo>
                    <a:pt x="173" y="847"/>
                  </a:lnTo>
                  <a:lnTo>
                    <a:pt x="179" y="851"/>
                  </a:lnTo>
                  <a:lnTo>
                    <a:pt x="185" y="859"/>
                  </a:lnTo>
                  <a:lnTo>
                    <a:pt x="195" y="875"/>
                  </a:lnTo>
                  <a:lnTo>
                    <a:pt x="199" y="883"/>
                  </a:lnTo>
                  <a:lnTo>
                    <a:pt x="201" y="892"/>
                  </a:lnTo>
                  <a:lnTo>
                    <a:pt x="207" y="901"/>
                  </a:lnTo>
                  <a:lnTo>
                    <a:pt x="216" y="906"/>
                  </a:lnTo>
                  <a:lnTo>
                    <a:pt x="229" y="909"/>
                  </a:lnTo>
                  <a:lnTo>
                    <a:pt x="244" y="909"/>
                  </a:lnTo>
                  <a:lnTo>
                    <a:pt x="251" y="905"/>
                  </a:lnTo>
                  <a:lnTo>
                    <a:pt x="262" y="905"/>
                  </a:lnTo>
                  <a:lnTo>
                    <a:pt x="277" y="908"/>
                  </a:lnTo>
                  <a:lnTo>
                    <a:pt x="283" y="914"/>
                  </a:lnTo>
                  <a:lnTo>
                    <a:pt x="294" y="918"/>
                  </a:lnTo>
                  <a:lnTo>
                    <a:pt x="301" y="925"/>
                  </a:lnTo>
                  <a:lnTo>
                    <a:pt x="313" y="927"/>
                  </a:lnTo>
                  <a:lnTo>
                    <a:pt x="325" y="924"/>
                  </a:lnTo>
                  <a:lnTo>
                    <a:pt x="335" y="918"/>
                  </a:lnTo>
                  <a:lnTo>
                    <a:pt x="344" y="914"/>
                  </a:lnTo>
                  <a:lnTo>
                    <a:pt x="353" y="914"/>
                  </a:lnTo>
                  <a:lnTo>
                    <a:pt x="380" y="916"/>
                  </a:lnTo>
                  <a:lnTo>
                    <a:pt x="390" y="921"/>
                  </a:lnTo>
                  <a:lnTo>
                    <a:pt x="407" y="924"/>
                  </a:lnTo>
                  <a:lnTo>
                    <a:pt x="424" y="919"/>
                  </a:lnTo>
                  <a:lnTo>
                    <a:pt x="431" y="908"/>
                  </a:lnTo>
                  <a:lnTo>
                    <a:pt x="443" y="895"/>
                  </a:lnTo>
                  <a:lnTo>
                    <a:pt x="452" y="889"/>
                  </a:lnTo>
                  <a:lnTo>
                    <a:pt x="459" y="886"/>
                  </a:lnTo>
                  <a:lnTo>
                    <a:pt x="467" y="880"/>
                  </a:lnTo>
                  <a:lnTo>
                    <a:pt x="476" y="883"/>
                  </a:lnTo>
                  <a:lnTo>
                    <a:pt x="478" y="895"/>
                  </a:lnTo>
                  <a:lnTo>
                    <a:pt x="481" y="903"/>
                  </a:lnTo>
                  <a:lnTo>
                    <a:pt x="484" y="914"/>
                  </a:lnTo>
                  <a:lnTo>
                    <a:pt x="497" y="921"/>
                  </a:lnTo>
                  <a:lnTo>
                    <a:pt x="506" y="925"/>
                  </a:lnTo>
                  <a:lnTo>
                    <a:pt x="515" y="925"/>
                  </a:lnTo>
                  <a:lnTo>
                    <a:pt x="521" y="931"/>
                  </a:lnTo>
                  <a:lnTo>
                    <a:pt x="526" y="936"/>
                  </a:lnTo>
                  <a:lnTo>
                    <a:pt x="533" y="942"/>
                  </a:lnTo>
                  <a:lnTo>
                    <a:pt x="539" y="948"/>
                  </a:lnTo>
                  <a:lnTo>
                    <a:pt x="543" y="955"/>
                  </a:lnTo>
                  <a:lnTo>
                    <a:pt x="546" y="959"/>
                  </a:lnTo>
                  <a:lnTo>
                    <a:pt x="555" y="958"/>
                  </a:lnTo>
                  <a:lnTo>
                    <a:pt x="576" y="948"/>
                  </a:lnTo>
                  <a:lnTo>
                    <a:pt x="585" y="945"/>
                  </a:lnTo>
                  <a:lnTo>
                    <a:pt x="596" y="942"/>
                  </a:lnTo>
                  <a:lnTo>
                    <a:pt x="599" y="934"/>
                  </a:lnTo>
                  <a:lnTo>
                    <a:pt x="599" y="918"/>
                  </a:lnTo>
                  <a:lnTo>
                    <a:pt x="598" y="914"/>
                  </a:lnTo>
                  <a:lnTo>
                    <a:pt x="599" y="908"/>
                  </a:lnTo>
                  <a:lnTo>
                    <a:pt x="602" y="905"/>
                  </a:lnTo>
                  <a:lnTo>
                    <a:pt x="611" y="905"/>
                  </a:lnTo>
                  <a:lnTo>
                    <a:pt x="617" y="901"/>
                  </a:lnTo>
                  <a:lnTo>
                    <a:pt x="620" y="893"/>
                  </a:lnTo>
                  <a:lnTo>
                    <a:pt x="617" y="889"/>
                  </a:lnTo>
                  <a:lnTo>
                    <a:pt x="614" y="884"/>
                  </a:lnTo>
                  <a:lnTo>
                    <a:pt x="614" y="878"/>
                  </a:lnTo>
                  <a:lnTo>
                    <a:pt x="614" y="872"/>
                  </a:lnTo>
                  <a:lnTo>
                    <a:pt x="611" y="866"/>
                  </a:lnTo>
                  <a:lnTo>
                    <a:pt x="610" y="860"/>
                  </a:lnTo>
                  <a:lnTo>
                    <a:pt x="605" y="857"/>
                  </a:lnTo>
                  <a:lnTo>
                    <a:pt x="604" y="854"/>
                  </a:lnTo>
                  <a:lnTo>
                    <a:pt x="605" y="850"/>
                  </a:lnTo>
                  <a:lnTo>
                    <a:pt x="614" y="843"/>
                  </a:lnTo>
                  <a:lnTo>
                    <a:pt x="617" y="839"/>
                  </a:lnTo>
                  <a:lnTo>
                    <a:pt x="617" y="827"/>
                  </a:lnTo>
                  <a:lnTo>
                    <a:pt x="614" y="822"/>
                  </a:lnTo>
                  <a:lnTo>
                    <a:pt x="620" y="813"/>
                  </a:lnTo>
                  <a:lnTo>
                    <a:pt x="620" y="806"/>
                  </a:lnTo>
                  <a:lnTo>
                    <a:pt x="626" y="800"/>
                  </a:lnTo>
                  <a:lnTo>
                    <a:pt x="629" y="794"/>
                  </a:lnTo>
                  <a:lnTo>
                    <a:pt x="630" y="788"/>
                  </a:lnTo>
                  <a:lnTo>
                    <a:pt x="633" y="787"/>
                  </a:lnTo>
                  <a:lnTo>
                    <a:pt x="638" y="787"/>
                  </a:lnTo>
                  <a:lnTo>
                    <a:pt x="641" y="791"/>
                  </a:lnTo>
                  <a:lnTo>
                    <a:pt x="648" y="794"/>
                  </a:lnTo>
                  <a:lnTo>
                    <a:pt x="654" y="801"/>
                  </a:lnTo>
                  <a:lnTo>
                    <a:pt x="660" y="809"/>
                  </a:lnTo>
                  <a:lnTo>
                    <a:pt x="658" y="816"/>
                  </a:lnTo>
                  <a:lnTo>
                    <a:pt x="663" y="821"/>
                  </a:lnTo>
                  <a:lnTo>
                    <a:pt x="667" y="818"/>
                  </a:lnTo>
                  <a:lnTo>
                    <a:pt x="672" y="809"/>
                  </a:lnTo>
                  <a:lnTo>
                    <a:pt x="681" y="804"/>
                  </a:lnTo>
                  <a:lnTo>
                    <a:pt x="682" y="797"/>
                  </a:lnTo>
                  <a:lnTo>
                    <a:pt x="684" y="787"/>
                  </a:lnTo>
                  <a:lnTo>
                    <a:pt x="681" y="778"/>
                  </a:lnTo>
                  <a:lnTo>
                    <a:pt x="681" y="772"/>
                  </a:lnTo>
                  <a:lnTo>
                    <a:pt x="684" y="754"/>
                  </a:lnTo>
                  <a:lnTo>
                    <a:pt x="679" y="738"/>
                  </a:lnTo>
                  <a:lnTo>
                    <a:pt x="682" y="732"/>
                  </a:lnTo>
                  <a:lnTo>
                    <a:pt x="690" y="725"/>
                  </a:lnTo>
                  <a:lnTo>
                    <a:pt x="687" y="722"/>
                  </a:lnTo>
                  <a:lnTo>
                    <a:pt x="688" y="717"/>
                  </a:lnTo>
                  <a:lnTo>
                    <a:pt x="691" y="713"/>
                  </a:lnTo>
                  <a:lnTo>
                    <a:pt x="698" y="711"/>
                  </a:lnTo>
                  <a:lnTo>
                    <a:pt x="705" y="713"/>
                  </a:lnTo>
                  <a:lnTo>
                    <a:pt x="714" y="711"/>
                  </a:lnTo>
                  <a:lnTo>
                    <a:pt x="713" y="699"/>
                  </a:lnTo>
                  <a:lnTo>
                    <a:pt x="711" y="695"/>
                  </a:lnTo>
                  <a:lnTo>
                    <a:pt x="713" y="691"/>
                  </a:lnTo>
                  <a:lnTo>
                    <a:pt x="717" y="687"/>
                  </a:lnTo>
                  <a:lnTo>
                    <a:pt x="723" y="681"/>
                  </a:lnTo>
                  <a:lnTo>
                    <a:pt x="726" y="676"/>
                  </a:lnTo>
                  <a:lnTo>
                    <a:pt x="729" y="673"/>
                  </a:lnTo>
                  <a:lnTo>
                    <a:pt x="732" y="673"/>
                  </a:lnTo>
                  <a:lnTo>
                    <a:pt x="738" y="675"/>
                  </a:lnTo>
                  <a:lnTo>
                    <a:pt x="740" y="679"/>
                  </a:lnTo>
                  <a:lnTo>
                    <a:pt x="748" y="688"/>
                  </a:lnTo>
                  <a:lnTo>
                    <a:pt x="753" y="685"/>
                  </a:lnTo>
                  <a:lnTo>
                    <a:pt x="766" y="672"/>
                  </a:lnTo>
                  <a:lnTo>
                    <a:pt x="772" y="670"/>
                  </a:lnTo>
                  <a:lnTo>
                    <a:pt x="776" y="666"/>
                  </a:lnTo>
                  <a:lnTo>
                    <a:pt x="782" y="655"/>
                  </a:lnTo>
                  <a:lnTo>
                    <a:pt x="785" y="655"/>
                  </a:lnTo>
                  <a:lnTo>
                    <a:pt x="791" y="652"/>
                  </a:lnTo>
                  <a:lnTo>
                    <a:pt x="796" y="640"/>
                  </a:lnTo>
                  <a:lnTo>
                    <a:pt x="813" y="616"/>
                  </a:lnTo>
                  <a:lnTo>
                    <a:pt x="822" y="604"/>
                  </a:lnTo>
                  <a:lnTo>
                    <a:pt x="833" y="601"/>
                  </a:lnTo>
                  <a:lnTo>
                    <a:pt x="834" y="596"/>
                  </a:lnTo>
                  <a:lnTo>
                    <a:pt x="833" y="586"/>
                  </a:lnTo>
                  <a:lnTo>
                    <a:pt x="834" y="583"/>
                  </a:lnTo>
                  <a:lnTo>
                    <a:pt x="837" y="576"/>
                  </a:lnTo>
                  <a:lnTo>
                    <a:pt x="833" y="570"/>
                  </a:lnTo>
                  <a:lnTo>
                    <a:pt x="828" y="567"/>
                  </a:lnTo>
                  <a:lnTo>
                    <a:pt x="831" y="561"/>
                  </a:lnTo>
                  <a:lnTo>
                    <a:pt x="835" y="554"/>
                  </a:lnTo>
                  <a:lnTo>
                    <a:pt x="834" y="545"/>
                  </a:lnTo>
                  <a:lnTo>
                    <a:pt x="837" y="539"/>
                  </a:lnTo>
                  <a:lnTo>
                    <a:pt x="838" y="531"/>
                  </a:lnTo>
                  <a:lnTo>
                    <a:pt x="840" y="526"/>
                  </a:lnTo>
                  <a:lnTo>
                    <a:pt x="843" y="521"/>
                  </a:lnTo>
                  <a:lnTo>
                    <a:pt x="843" y="512"/>
                  </a:lnTo>
                  <a:lnTo>
                    <a:pt x="844" y="505"/>
                  </a:lnTo>
                  <a:lnTo>
                    <a:pt x="843" y="497"/>
                  </a:lnTo>
                  <a:lnTo>
                    <a:pt x="843" y="484"/>
                  </a:lnTo>
                  <a:lnTo>
                    <a:pt x="844" y="473"/>
                  </a:lnTo>
                  <a:lnTo>
                    <a:pt x="843" y="462"/>
                  </a:lnTo>
                  <a:lnTo>
                    <a:pt x="849" y="449"/>
                  </a:lnTo>
                  <a:lnTo>
                    <a:pt x="847" y="441"/>
                  </a:lnTo>
                  <a:lnTo>
                    <a:pt x="850" y="435"/>
                  </a:lnTo>
                  <a:lnTo>
                    <a:pt x="857" y="426"/>
                  </a:lnTo>
                  <a:lnTo>
                    <a:pt x="857" y="416"/>
                  </a:lnTo>
                  <a:lnTo>
                    <a:pt x="856" y="412"/>
                  </a:lnTo>
                  <a:lnTo>
                    <a:pt x="849" y="399"/>
                  </a:lnTo>
                  <a:lnTo>
                    <a:pt x="849" y="390"/>
                  </a:lnTo>
                  <a:lnTo>
                    <a:pt x="850" y="384"/>
                  </a:lnTo>
                  <a:lnTo>
                    <a:pt x="850" y="378"/>
                  </a:lnTo>
                  <a:lnTo>
                    <a:pt x="846" y="373"/>
                  </a:lnTo>
                  <a:lnTo>
                    <a:pt x="843" y="368"/>
                  </a:lnTo>
                  <a:lnTo>
                    <a:pt x="840" y="362"/>
                  </a:lnTo>
                  <a:lnTo>
                    <a:pt x="835" y="357"/>
                  </a:lnTo>
                  <a:lnTo>
                    <a:pt x="833" y="354"/>
                  </a:lnTo>
                  <a:lnTo>
                    <a:pt x="834" y="350"/>
                  </a:lnTo>
                  <a:lnTo>
                    <a:pt x="838" y="344"/>
                  </a:lnTo>
                  <a:lnTo>
                    <a:pt x="844" y="341"/>
                  </a:lnTo>
                  <a:lnTo>
                    <a:pt x="850" y="341"/>
                  </a:lnTo>
                  <a:lnTo>
                    <a:pt x="859" y="335"/>
                  </a:lnTo>
                </a:path>
              </a:pathLst>
            </a:custGeom>
            <a:solidFill>
              <a:srgbClr val="C5C1CF"/>
            </a:solidFill>
            <a:ln w="9525" cmpd="sng">
              <a:solidFill>
                <a:srgbClr val="969696"/>
              </a:solidFill>
              <a:prstDash val="solid"/>
              <a:round/>
              <a:headEnd/>
              <a:tailEnd/>
            </a:ln>
          </p:spPr>
          <p:txBody>
            <a:bodyPr/>
            <a:lstStyle/>
            <a:p>
              <a:endParaRPr lang="en-US" dirty="0"/>
            </a:p>
          </p:txBody>
        </p:sp>
        <p:sp>
          <p:nvSpPr>
            <p:cNvPr id="17434" name="Freeform 24"/>
            <p:cNvSpPr>
              <a:spLocks noChangeAspect="1"/>
            </p:cNvSpPr>
            <p:nvPr>
              <p:custDataLst>
                <p:tags r:id="rId26"/>
              </p:custDataLst>
            </p:nvPr>
          </p:nvSpPr>
          <p:spPr bwMode="gray">
            <a:xfrm>
              <a:off x="1720" y="2736"/>
              <a:ext cx="180" cy="316"/>
            </a:xfrm>
            <a:custGeom>
              <a:avLst/>
              <a:gdLst>
                <a:gd name="T0" fmla="*/ 0 w 812"/>
                <a:gd name="T1" fmla="*/ 0 h 1418"/>
                <a:gd name="T2" fmla="*/ 0 w 812"/>
                <a:gd name="T3" fmla="*/ 0 h 1418"/>
                <a:gd name="T4" fmla="*/ 0 w 812"/>
                <a:gd name="T5" fmla="*/ 0 h 1418"/>
                <a:gd name="T6" fmla="*/ 0 w 812"/>
                <a:gd name="T7" fmla="*/ 0 h 1418"/>
                <a:gd name="T8" fmla="*/ 0 w 812"/>
                <a:gd name="T9" fmla="*/ 0 h 1418"/>
                <a:gd name="T10" fmla="*/ 0 w 812"/>
                <a:gd name="T11" fmla="*/ 0 h 1418"/>
                <a:gd name="T12" fmla="*/ 0 w 812"/>
                <a:gd name="T13" fmla="*/ 0 h 1418"/>
                <a:gd name="T14" fmla="*/ 0 w 812"/>
                <a:gd name="T15" fmla="*/ 0 h 1418"/>
                <a:gd name="T16" fmla="*/ 0 w 812"/>
                <a:gd name="T17" fmla="*/ 0 h 1418"/>
                <a:gd name="T18" fmla="*/ 0 w 812"/>
                <a:gd name="T19" fmla="*/ 0 h 1418"/>
                <a:gd name="T20" fmla="*/ 0 w 812"/>
                <a:gd name="T21" fmla="*/ 0 h 1418"/>
                <a:gd name="T22" fmla="*/ 0 w 812"/>
                <a:gd name="T23" fmla="*/ 0 h 1418"/>
                <a:gd name="T24" fmla="*/ 0 w 812"/>
                <a:gd name="T25" fmla="*/ 0 h 1418"/>
                <a:gd name="T26" fmla="*/ 0 w 812"/>
                <a:gd name="T27" fmla="*/ 0 h 1418"/>
                <a:gd name="T28" fmla="*/ 0 w 812"/>
                <a:gd name="T29" fmla="*/ 0 h 1418"/>
                <a:gd name="T30" fmla="*/ 0 w 812"/>
                <a:gd name="T31" fmla="*/ 0 h 1418"/>
                <a:gd name="T32" fmla="*/ 0 w 812"/>
                <a:gd name="T33" fmla="*/ 0 h 1418"/>
                <a:gd name="T34" fmla="*/ 0 w 812"/>
                <a:gd name="T35" fmla="*/ 0 h 1418"/>
                <a:gd name="T36" fmla="*/ 0 w 812"/>
                <a:gd name="T37" fmla="*/ 0 h 1418"/>
                <a:gd name="T38" fmla="*/ 0 w 812"/>
                <a:gd name="T39" fmla="*/ 0 h 1418"/>
                <a:gd name="T40" fmla="*/ 0 w 812"/>
                <a:gd name="T41" fmla="*/ 0 h 1418"/>
                <a:gd name="T42" fmla="*/ 0 w 812"/>
                <a:gd name="T43" fmla="*/ 0 h 1418"/>
                <a:gd name="T44" fmla="*/ 0 w 812"/>
                <a:gd name="T45" fmla="*/ 0 h 1418"/>
                <a:gd name="T46" fmla="*/ 0 w 812"/>
                <a:gd name="T47" fmla="*/ 0 h 1418"/>
                <a:gd name="T48" fmla="*/ 0 w 812"/>
                <a:gd name="T49" fmla="*/ 0 h 1418"/>
                <a:gd name="T50" fmla="*/ 0 w 812"/>
                <a:gd name="T51" fmla="*/ 0 h 1418"/>
                <a:gd name="T52" fmla="*/ 0 w 812"/>
                <a:gd name="T53" fmla="*/ 0 h 1418"/>
                <a:gd name="T54" fmla="*/ 0 w 812"/>
                <a:gd name="T55" fmla="*/ 0 h 1418"/>
                <a:gd name="T56" fmla="*/ 0 w 812"/>
                <a:gd name="T57" fmla="*/ 0 h 1418"/>
                <a:gd name="T58" fmla="*/ 0 w 812"/>
                <a:gd name="T59" fmla="*/ 0 h 1418"/>
                <a:gd name="T60" fmla="*/ 0 w 812"/>
                <a:gd name="T61" fmla="*/ 0 h 1418"/>
                <a:gd name="T62" fmla="*/ 0 w 812"/>
                <a:gd name="T63" fmla="*/ 0 h 1418"/>
                <a:gd name="T64" fmla="*/ 0 w 812"/>
                <a:gd name="T65" fmla="*/ 0 h 1418"/>
                <a:gd name="T66" fmla="*/ 0 w 812"/>
                <a:gd name="T67" fmla="*/ 0 h 1418"/>
                <a:gd name="T68" fmla="*/ 0 w 812"/>
                <a:gd name="T69" fmla="*/ 0 h 1418"/>
                <a:gd name="T70" fmla="*/ 0 w 812"/>
                <a:gd name="T71" fmla="*/ 0 h 1418"/>
                <a:gd name="T72" fmla="*/ 0 w 812"/>
                <a:gd name="T73" fmla="*/ 0 h 1418"/>
                <a:gd name="T74" fmla="*/ 0 w 812"/>
                <a:gd name="T75" fmla="*/ 0 h 1418"/>
                <a:gd name="T76" fmla="*/ 0 w 812"/>
                <a:gd name="T77" fmla="*/ 0 h 1418"/>
                <a:gd name="T78" fmla="*/ 0 w 812"/>
                <a:gd name="T79" fmla="*/ 0 h 1418"/>
                <a:gd name="T80" fmla="*/ 0 w 812"/>
                <a:gd name="T81" fmla="*/ 0 h 1418"/>
                <a:gd name="T82" fmla="*/ 0 w 812"/>
                <a:gd name="T83" fmla="*/ 0 h 1418"/>
                <a:gd name="T84" fmla="*/ 0 w 812"/>
                <a:gd name="T85" fmla="*/ 0 h 1418"/>
                <a:gd name="T86" fmla="*/ 0 w 812"/>
                <a:gd name="T87" fmla="*/ 0 h 1418"/>
                <a:gd name="T88" fmla="*/ 0 w 812"/>
                <a:gd name="T89" fmla="*/ 0 h 1418"/>
                <a:gd name="T90" fmla="*/ 0 w 812"/>
                <a:gd name="T91" fmla="*/ 0 h 1418"/>
                <a:gd name="T92" fmla="*/ 0 w 812"/>
                <a:gd name="T93" fmla="*/ 0 h 1418"/>
                <a:gd name="T94" fmla="*/ 0 w 812"/>
                <a:gd name="T95" fmla="*/ 0 h 1418"/>
                <a:gd name="T96" fmla="*/ 0 w 812"/>
                <a:gd name="T97" fmla="*/ 0 h 1418"/>
                <a:gd name="T98" fmla="*/ 0 w 812"/>
                <a:gd name="T99" fmla="*/ 0 h 1418"/>
                <a:gd name="T100" fmla="*/ 0 w 812"/>
                <a:gd name="T101" fmla="*/ 0 h 141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12" h="1418">
                  <a:moveTo>
                    <a:pt x="726" y="1192"/>
                  </a:moveTo>
                  <a:lnTo>
                    <a:pt x="726" y="1191"/>
                  </a:lnTo>
                  <a:lnTo>
                    <a:pt x="729" y="1183"/>
                  </a:lnTo>
                  <a:lnTo>
                    <a:pt x="726" y="1160"/>
                  </a:lnTo>
                  <a:lnTo>
                    <a:pt x="726" y="1138"/>
                  </a:lnTo>
                  <a:lnTo>
                    <a:pt x="727" y="1129"/>
                  </a:lnTo>
                  <a:lnTo>
                    <a:pt x="734" y="1123"/>
                  </a:lnTo>
                  <a:lnTo>
                    <a:pt x="736" y="1113"/>
                  </a:lnTo>
                  <a:lnTo>
                    <a:pt x="740" y="1098"/>
                  </a:lnTo>
                  <a:lnTo>
                    <a:pt x="742" y="1083"/>
                  </a:lnTo>
                  <a:lnTo>
                    <a:pt x="743" y="1074"/>
                  </a:lnTo>
                  <a:lnTo>
                    <a:pt x="749" y="1061"/>
                  </a:lnTo>
                  <a:lnTo>
                    <a:pt x="759" y="1046"/>
                  </a:lnTo>
                  <a:lnTo>
                    <a:pt x="767" y="1037"/>
                  </a:lnTo>
                  <a:lnTo>
                    <a:pt x="773" y="1022"/>
                  </a:lnTo>
                  <a:lnTo>
                    <a:pt x="780" y="1008"/>
                  </a:lnTo>
                  <a:lnTo>
                    <a:pt x="788" y="989"/>
                  </a:lnTo>
                  <a:lnTo>
                    <a:pt x="794" y="968"/>
                  </a:lnTo>
                  <a:lnTo>
                    <a:pt x="805" y="953"/>
                  </a:lnTo>
                  <a:lnTo>
                    <a:pt x="812" y="944"/>
                  </a:lnTo>
                  <a:lnTo>
                    <a:pt x="811" y="927"/>
                  </a:lnTo>
                  <a:lnTo>
                    <a:pt x="806" y="918"/>
                  </a:lnTo>
                  <a:lnTo>
                    <a:pt x="803" y="903"/>
                  </a:lnTo>
                  <a:lnTo>
                    <a:pt x="805" y="896"/>
                  </a:lnTo>
                  <a:lnTo>
                    <a:pt x="805" y="887"/>
                  </a:lnTo>
                  <a:lnTo>
                    <a:pt x="798" y="884"/>
                  </a:lnTo>
                  <a:lnTo>
                    <a:pt x="794" y="873"/>
                  </a:lnTo>
                  <a:lnTo>
                    <a:pt x="792" y="866"/>
                  </a:lnTo>
                  <a:lnTo>
                    <a:pt x="789" y="862"/>
                  </a:lnTo>
                  <a:lnTo>
                    <a:pt x="782" y="856"/>
                  </a:lnTo>
                  <a:lnTo>
                    <a:pt x="780" y="834"/>
                  </a:lnTo>
                  <a:lnTo>
                    <a:pt x="785" y="817"/>
                  </a:lnTo>
                  <a:lnTo>
                    <a:pt x="788" y="798"/>
                  </a:lnTo>
                  <a:lnTo>
                    <a:pt x="794" y="790"/>
                  </a:lnTo>
                  <a:lnTo>
                    <a:pt x="794" y="785"/>
                  </a:lnTo>
                  <a:lnTo>
                    <a:pt x="739" y="192"/>
                  </a:lnTo>
                  <a:lnTo>
                    <a:pt x="737" y="184"/>
                  </a:lnTo>
                  <a:lnTo>
                    <a:pt x="729" y="181"/>
                  </a:lnTo>
                  <a:lnTo>
                    <a:pt x="723" y="169"/>
                  </a:lnTo>
                  <a:lnTo>
                    <a:pt x="711" y="133"/>
                  </a:lnTo>
                  <a:lnTo>
                    <a:pt x="699" y="102"/>
                  </a:lnTo>
                  <a:lnTo>
                    <a:pt x="671" y="68"/>
                  </a:lnTo>
                  <a:lnTo>
                    <a:pt x="668" y="46"/>
                  </a:lnTo>
                  <a:lnTo>
                    <a:pt x="669" y="29"/>
                  </a:lnTo>
                  <a:lnTo>
                    <a:pt x="668" y="0"/>
                  </a:lnTo>
                  <a:lnTo>
                    <a:pt x="410" y="19"/>
                  </a:lnTo>
                  <a:lnTo>
                    <a:pt x="134" y="34"/>
                  </a:lnTo>
                  <a:lnTo>
                    <a:pt x="135" y="40"/>
                  </a:lnTo>
                  <a:lnTo>
                    <a:pt x="138" y="43"/>
                  </a:lnTo>
                  <a:lnTo>
                    <a:pt x="147" y="49"/>
                  </a:lnTo>
                  <a:lnTo>
                    <a:pt x="156" y="59"/>
                  </a:lnTo>
                  <a:lnTo>
                    <a:pt x="163" y="62"/>
                  </a:lnTo>
                  <a:lnTo>
                    <a:pt x="168" y="65"/>
                  </a:lnTo>
                  <a:lnTo>
                    <a:pt x="175" y="71"/>
                  </a:lnTo>
                  <a:lnTo>
                    <a:pt x="178" y="79"/>
                  </a:lnTo>
                  <a:lnTo>
                    <a:pt x="178" y="87"/>
                  </a:lnTo>
                  <a:lnTo>
                    <a:pt x="185" y="102"/>
                  </a:lnTo>
                  <a:lnTo>
                    <a:pt x="191" y="109"/>
                  </a:lnTo>
                  <a:lnTo>
                    <a:pt x="203" y="112"/>
                  </a:lnTo>
                  <a:lnTo>
                    <a:pt x="215" y="116"/>
                  </a:lnTo>
                  <a:lnTo>
                    <a:pt x="223" y="121"/>
                  </a:lnTo>
                  <a:lnTo>
                    <a:pt x="231" y="127"/>
                  </a:lnTo>
                  <a:lnTo>
                    <a:pt x="234" y="133"/>
                  </a:lnTo>
                  <a:lnTo>
                    <a:pt x="234" y="136"/>
                  </a:lnTo>
                  <a:lnTo>
                    <a:pt x="232" y="140"/>
                  </a:lnTo>
                  <a:lnTo>
                    <a:pt x="231" y="145"/>
                  </a:lnTo>
                  <a:lnTo>
                    <a:pt x="232" y="148"/>
                  </a:lnTo>
                  <a:lnTo>
                    <a:pt x="240" y="162"/>
                  </a:lnTo>
                  <a:lnTo>
                    <a:pt x="240" y="168"/>
                  </a:lnTo>
                  <a:lnTo>
                    <a:pt x="240" y="178"/>
                  </a:lnTo>
                  <a:lnTo>
                    <a:pt x="237" y="186"/>
                  </a:lnTo>
                  <a:lnTo>
                    <a:pt x="234" y="193"/>
                  </a:lnTo>
                  <a:lnTo>
                    <a:pt x="234" y="201"/>
                  </a:lnTo>
                  <a:lnTo>
                    <a:pt x="231" y="205"/>
                  </a:lnTo>
                  <a:lnTo>
                    <a:pt x="221" y="215"/>
                  </a:lnTo>
                  <a:lnTo>
                    <a:pt x="218" y="221"/>
                  </a:lnTo>
                  <a:lnTo>
                    <a:pt x="209" y="224"/>
                  </a:lnTo>
                  <a:lnTo>
                    <a:pt x="206" y="230"/>
                  </a:lnTo>
                  <a:lnTo>
                    <a:pt x="209" y="240"/>
                  </a:lnTo>
                  <a:lnTo>
                    <a:pt x="206" y="245"/>
                  </a:lnTo>
                  <a:lnTo>
                    <a:pt x="206" y="255"/>
                  </a:lnTo>
                  <a:lnTo>
                    <a:pt x="199" y="270"/>
                  </a:lnTo>
                  <a:lnTo>
                    <a:pt x="196" y="270"/>
                  </a:lnTo>
                  <a:lnTo>
                    <a:pt x="191" y="276"/>
                  </a:lnTo>
                  <a:lnTo>
                    <a:pt x="187" y="280"/>
                  </a:lnTo>
                  <a:lnTo>
                    <a:pt x="171" y="285"/>
                  </a:lnTo>
                  <a:lnTo>
                    <a:pt x="165" y="286"/>
                  </a:lnTo>
                  <a:lnTo>
                    <a:pt x="158" y="292"/>
                  </a:lnTo>
                  <a:lnTo>
                    <a:pt x="155" y="296"/>
                  </a:lnTo>
                  <a:lnTo>
                    <a:pt x="144" y="304"/>
                  </a:lnTo>
                  <a:lnTo>
                    <a:pt x="137" y="305"/>
                  </a:lnTo>
                  <a:lnTo>
                    <a:pt x="126" y="304"/>
                  </a:lnTo>
                  <a:lnTo>
                    <a:pt x="113" y="304"/>
                  </a:lnTo>
                  <a:lnTo>
                    <a:pt x="104" y="307"/>
                  </a:lnTo>
                  <a:lnTo>
                    <a:pt x="95" y="310"/>
                  </a:lnTo>
                  <a:lnTo>
                    <a:pt x="87" y="310"/>
                  </a:lnTo>
                  <a:lnTo>
                    <a:pt x="75" y="319"/>
                  </a:lnTo>
                  <a:lnTo>
                    <a:pt x="73" y="329"/>
                  </a:lnTo>
                  <a:lnTo>
                    <a:pt x="72" y="339"/>
                  </a:lnTo>
                  <a:lnTo>
                    <a:pt x="69" y="350"/>
                  </a:lnTo>
                  <a:lnTo>
                    <a:pt x="66" y="356"/>
                  </a:lnTo>
                  <a:lnTo>
                    <a:pt x="70" y="366"/>
                  </a:lnTo>
                  <a:lnTo>
                    <a:pt x="78" y="374"/>
                  </a:lnTo>
                  <a:lnTo>
                    <a:pt x="91" y="388"/>
                  </a:lnTo>
                  <a:lnTo>
                    <a:pt x="92" y="392"/>
                  </a:lnTo>
                  <a:lnTo>
                    <a:pt x="97" y="406"/>
                  </a:lnTo>
                  <a:lnTo>
                    <a:pt x="98" y="421"/>
                  </a:lnTo>
                  <a:lnTo>
                    <a:pt x="92" y="435"/>
                  </a:lnTo>
                  <a:lnTo>
                    <a:pt x="82" y="454"/>
                  </a:lnTo>
                  <a:lnTo>
                    <a:pt x="73" y="469"/>
                  </a:lnTo>
                  <a:lnTo>
                    <a:pt x="72" y="478"/>
                  </a:lnTo>
                  <a:lnTo>
                    <a:pt x="70" y="502"/>
                  </a:lnTo>
                  <a:lnTo>
                    <a:pt x="69" y="507"/>
                  </a:lnTo>
                  <a:lnTo>
                    <a:pt x="63" y="513"/>
                  </a:lnTo>
                  <a:lnTo>
                    <a:pt x="56" y="516"/>
                  </a:lnTo>
                  <a:lnTo>
                    <a:pt x="44" y="518"/>
                  </a:lnTo>
                  <a:lnTo>
                    <a:pt x="35" y="521"/>
                  </a:lnTo>
                  <a:lnTo>
                    <a:pt x="26" y="527"/>
                  </a:lnTo>
                  <a:lnTo>
                    <a:pt x="20" y="546"/>
                  </a:lnTo>
                  <a:lnTo>
                    <a:pt x="23" y="552"/>
                  </a:lnTo>
                  <a:lnTo>
                    <a:pt x="23" y="564"/>
                  </a:lnTo>
                  <a:lnTo>
                    <a:pt x="23" y="571"/>
                  </a:lnTo>
                  <a:lnTo>
                    <a:pt x="10" y="588"/>
                  </a:lnTo>
                  <a:lnTo>
                    <a:pt x="6" y="597"/>
                  </a:lnTo>
                  <a:lnTo>
                    <a:pt x="0" y="620"/>
                  </a:lnTo>
                  <a:lnTo>
                    <a:pt x="1" y="639"/>
                  </a:lnTo>
                  <a:lnTo>
                    <a:pt x="1" y="653"/>
                  </a:lnTo>
                  <a:lnTo>
                    <a:pt x="4" y="659"/>
                  </a:lnTo>
                  <a:lnTo>
                    <a:pt x="7" y="670"/>
                  </a:lnTo>
                  <a:lnTo>
                    <a:pt x="13" y="686"/>
                  </a:lnTo>
                  <a:lnTo>
                    <a:pt x="17" y="699"/>
                  </a:lnTo>
                  <a:lnTo>
                    <a:pt x="17" y="714"/>
                  </a:lnTo>
                  <a:lnTo>
                    <a:pt x="21" y="720"/>
                  </a:lnTo>
                  <a:lnTo>
                    <a:pt x="27" y="732"/>
                  </a:lnTo>
                  <a:lnTo>
                    <a:pt x="35" y="748"/>
                  </a:lnTo>
                  <a:lnTo>
                    <a:pt x="44" y="758"/>
                  </a:lnTo>
                  <a:lnTo>
                    <a:pt x="53" y="766"/>
                  </a:lnTo>
                  <a:lnTo>
                    <a:pt x="65" y="776"/>
                  </a:lnTo>
                  <a:lnTo>
                    <a:pt x="75" y="787"/>
                  </a:lnTo>
                  <a:lnTo>
                    <a:pt x="81" y="791"/>
                  </a:lnTo>
                  <a:lnTo>
                    <a:pt x="89" y="798"/>
                  </a:lnTo>
                  <a:lnTo>
                    <a:pt x="98" y="811"/>
                  </a:lnTo>
                  <a:lnTo>
                    <a:pt x="104" y="817"/>
                  </a:lnTo>
                  <a:lnTo>
                    <a:pt x="112" y="822"/>
                  </a:lnTo>
                  <a:lnTo>
                    <a:pt x="119" y="826"/>
                  </a:lnTo>
                  <a:lnTo>
                    <a:pt x="134" y="834"/>
                  </a:lnTo>
                  <a:lnTo>
                    <a:pt x="143" y="838"/>
                  </a:lnTo>
                  <a:lnTo>
                    <a:pt x="156" y="850"/>
                  </a:lnTo>
                  <a:lnTo>
                    <a:pt x="165" y="860"/>
                  </a:lnTo>
                  <a:lnTo>
                    <a:pt x="169" y="872"/>
                  </a:lnTo>
                  <a:lnTo>
                    <a:pt x="175" y="887"/>
                  </a:lnTo>
                  <a:lnTo>
                    <a:pt x="175" y="906"/>
                  </a:lnTo>
                  <a:lnTo>
                    <a:pt x="176" y="921"/>
                  </a:lnTo>
                  <a:lnTo>
                    <a:pt x="181" y="933"/>
                  </a:lnTo>
                  <a:lnTo>
                    <a:pt x="188" y="946"/>
                  </a:lnTo>
                  <a:lnTo>
                    <a:pt x="196" y="952"/>
                  </a:lnTo>
                  <a:lnTo>
                    <a:pt x="203" y="952"/>
                  </a:lnTo>
                  <a:lnTo>
                    <a:pt x="209" y="944"/>
                  </a:lnTo>
                  <a:lnTo>
                    <a:pt x="214" y="936"/>
                  </a:lnTo>
                  <a:lnTo>
                    <a:pt x="221" y="930"/>
                  </a:lnTo>
                  <a:lnTo>
                    <a:pt x="235" y="930"/>
                  </a:lnTo>
                  <a:lnTo>
                    <a:pt x="259" y="934"/>
                  </a:lnTo>
                  <a:lnTo>
                    <a:pt x="274" y="943"/>
                  </a:lnTo>
                  <a:lnTo>
                    <a:pt x="289" y="950"/>
                  </a:lnTo>
                  <a:lnTo>
                    <a:pt x="295" y="956"/>
                  </a:lnTo>
                  <a:lnTo>
                    <a:pt x="295" y="966"/>
                  </a:lnTo>
                  <a:lnTo>
                    <a:pt x="292" y="969"/>
                  </a:lnTo>
                  <a:lnTo>
                    <a:pt x="286" y="972"/>
                  </a:lnTo>
                  <a:lnTo>
                    <a:pt x="283" y="980"/>
                  </a:lnTo>
                  <a:lnTo>
                    <a:pt x="280" y="990"/>
                  </a:lnTo>
                  <a:lnTo>
                    <a:pt x="281" y="996"/>
                  </a:lnTo>
                  <a:lnTo>
                    <a:pt x="284" y="1001"/>
                  </a:lnTo>
                  <a:lnTo>
                    <a:pt x="284" y="1016"/>
                  </a:lnTo>
                  <a:lnTo>
                    <a:pt x="281" y="1022"/>
                  </a:lnTo>
                  <a:lnTo>
                    <a:pt x="274" y="1025"/>
                  </a:lnTo>
                  <a:lnTo>
                    <a:pt x="273" y="1028"/>
                  </a:lnTo>
                  <a:lnTo>
                    <a:pt x="267" y="1046"/>
                  </a:lnTo>
                  <a:lnTo>
                    <a:pt x="267" y="1057"/>
                  </a:lnTo>
                  <a:lnTo>
                    <a:pt x="264" y="1064"/>
                  </a:lnTo>
                  <a:lnTo>
                    <a:pt x="258" y="1073"/>
                  </a:lnTo>
                  <a:lnTo>
                    <a:pt x="253" y="1080"/>
                  </a:lnTo>
                  <a:lnTo>
                    <a:pt x="252" y="1098"/>
                  </a:lnTo>
                  <a:lnTo>
                    <a:pt x="252" y="1107"/>
                  </a:lnTo>
                  <a:lnTo>
                    <a:pt x="255" y="1116"/>
                  </a:lnTo>
                  <a:lnTo>
                    <a:pt x="268" y="1129"/>
                  </a:lnTo>
                  <a:lnTo>
                    <a:pt x="283" y="1142"/>
                  </a:lnTo>
                  <a:lnTo>
                    <a:pt x="301" y="1152"/>
                  </a:lnTo>
                  <a:lnTo>
                    <a:pt x="305" y="1158"/>
                  </a:lnTo>
                  <a:lnTo>
                    <a:pt x="311" y="1163"/>
                  </a:lnTo>
                  <a:lnTo>
                    <a:pt x="318" y="1164"/>
                  </a:lnTo>
                  <a:lnTo>
                    <a:pt x="331" y="1176"/>
                  </a:lnTo>
                  <a:lnTo>
                    <a:pt x="334" y="1189"/>
                  </a:lnTo>
                  <a:lnTo>
                    <a:pt x="340" y="1194"/>
                  </a:lnTo>
                  <a:lnTo>
                    <a:pt x="352" y="1197"/>
                  </a:lnTo>
                  <a:lnTo>
                    <a:pt x="357" y="1192"/>
                  </a:lnTo>
                  <a:lnTo>
                    <a:pt x="364" y="1189"/>
                  </a:lnTo>
                  <a:lnTo>
                    <a:pt x="384" y="1201"/>
                  </a:lnTo>
                  <a:lnTo>
                    <a:pt x="398" y="1212"/>
                  </a:lnTo>
                  <a:lnTo>
                    <a:pt x="402" y="1219"/>
                  </a:lnTo>
                  <a:lnTo>
                    <a:pt x="413" y="1230"/>
                  </a:lnTo>
                  <a:lnTo>
                    <a:pt x="426" y="1235"/>
                  </a:lnTo>
                  <a:lnTo>
                    <a:pt x="431" y="1242"/>
                  </a:lnTo>
                  <a:lnTo>
                    <a:pt x="432" y="1251"/>
                  </a:lnTo>
                  <a:lnTo>
                    <a:pt x="435" y="1271"/>
                  </a:lnTo>
                  <a:lnTo>
                    <a:pt x="441" y="1287"/>
                  </a:lnTo>
                  <a:lnTo>
                    <a:pt x="446" y="1297"/>
                  </a:lnTo>
                  <a:lnTo>
                    <a:pt x="454" y="1304"/>
                  </a:lnTo>
                  <a:lnTo>
                    <a:pt x="455" y="1315"/>
                  </a:lnTo>
                  <a:lnTo>
                    <a:pt x="454" y="1325"/>
                  </a:lnTo>
                  <a:lnTo>
                    <a:pt x="442" y="1333"/>
                  </a:lnTo>
                  <a:lnTo>
                    <a:pt x="439" y="1343"/>
                  </a:lnTo>
                  <a:lnTo>
                    <a:pt x="445" y="1350"/>
                  </a:lnTo>
                  <a:lnTo>
                    <a:pt x="451" y="1359"/>
                  </a:lnTo>
                  <a:lnTo>
                    <a:pt x="454" y="1366"/>
                  </a:lnTo>
                  <a:lnTo>
                    <a:pt x="460" y="1371"/>
                  </a:lnTo>
                  <a:lnTo>
                    <a:pt x="470" y="1393"/>
                  </a:lnTo>
                  <a:lnTo>
                    <a:pt x="470" y="1399"/>
                  </a:lnTo>
                  <a:lnTo>
                    <a:pt x="478" y="1405"/>
                  </a:lnTo>
                  <a:lnTo>
                    <a:pt x="485" y="1412"/>
                  </a:lnTo>
                  <a:lnTo>
                    <a:pt x="497" y="1417"/>
                  </a:lnTo>
                  <a:lnTo>
                    <a:pt x="515" y="1418"/>
                  </a:lnTo>
                  <a:lnTo>
                    <a:pt x="516" y="1414"/>
                  </a:lnTo>
                  <a:lnTo>
                    <a:pt x="515" y="1411"/>
                  </a:lnTo>
                  <a:lnTo>
                    <a:pt x="510" y="1405"/>
                  </a:lnTo>
                  <a:lnTo>
                    <a:pt x="512" y="1393"/>
                  </a:lnTo>
                  <a:lnTo>
                    <a:pt x="542" y="1352"/>
                  </a:lnTo>
                  <a:lnTo>
                    <a:pt x="550" y="1349"/>
                  </a:lnTo>
                  <a:lnTo>
                    <a:pt x="565" y="1350"/>
                  </a:lnTo>
                  <a:lnTo>
                    <a:pt x="592" y="1361"/>
                  </a:lnTo>
                  <a:lnTo>
                    <a:pt x="637" y="1378"/>
                  </a:lnTo>
                  <a:lnTo>
                    <a:pt x="650" y="1378"/>
                  </a:lnTo>
                  <a:lnTo>
                    <a:pt x="659" y="1372"/>
                  </a:lnTo>
                  <a:lnTo>
                    <a:pt x="662" y="1366"/>
                  </a:lnTo>
                  <a:lnTo>
                    <a:pt x="662" y="1358"/>
                  </a:lnTo>
                  <a:lnTo>
                    <a:pt x="653" y="1343"/>
                  </a:lnTo>
                  <a:lnTo>
                    <a:pt x="644" y="1318"/>
                  </a:lnTo>
                  <a:lnTo>
                    <a:pt x="647" y="1300"/>
                  </a:lnTo>
                  <a:lnTo>
                    <a:pt x="656" y="1291"/>
                  </a:lnTo>
                  <a:lnTo>
                    <a:pt x="665" y="1291"/>
                  </a:lnTo>
                  <a:lnTo>
                    <a:pt x="674" y="1290"/>
                  </a:lnTo>
                  <a:lnTo>
                    <a:pt x="677" y="1285"/>
                  </a:lnTo>
                  <a:lnTo>
                    <a:pt x="692" y="1278"/>
                  </a:lnTo>
                  <a:lnTo>
                    <a:pt x="708" y="1275"/>
                  </a:lnTo>
                  <a:lnTo>
                    <a:pt x="715" y="1274"/>
                  </a:lnTo>
                  <a:lnTo>
                    <a:pt x="723" y="1269"/>
                  </a:lnTo>
                  <a:lnTo>
                    <a:pt x="724" y="1257"/>
                  </a:lnTo>
                  <a:lnTo>
                    <a:pt x="718" y="1253"/>
                  </a:lnTo>
                  <a:lnTo>
                    <a:pt x="711" y="1244"/>
                  </a:lnTo>
                  <a:lnTo>
                    <a:pt x="706" y="1233"/>
                  </a:lnTo>
                  <a:lnTo>
                    <a:pt x="706" y="1226"/>
                  </a:lnTo>
                  <a:lnTo>
                    <a:pt x="708" y="1219"/>
                  </a:lnTo>
                  <a:lnTo>
                    <a:pt x="711" y="1215"/>
                  </a:lnTo>
                  <a:lnTo>
                    <a:pt x="721" y="1206"/>
                  </a:lnTo>
                  <a:lnTo>
                    <a:pt x="723" y="1206"/>
                  </a:lnTo>
                  <a:lnTo>
                    <a:pt x="726" y="1200"/>
                  </a:lnTo>
                  <a:lnTo>
                    <a:pt x="726" y="1192"/>
                  </a:lnTo>
                </a:path>
              </a:pathLst>
            </a:custGeom>
            <a:solidFill>
              <a:srgbClr val="C5C1CF"/>
            </a:solidFill>
            <a:ln w="9525" cmpd="sng">
              <a:solidFill>
                <a:srgbClr val="969696"/>
              </a:solidFill>
              <a:prstDash val="solid"/>
              <a:round/>
              <a:headEnd/>
              <a:tailEnd/>
            </a:ln>
          </p:spPr>
          <p:txBody>
            <a:bodyPr/>
            <a:lstStyle/>
            <a:p>
              <a:endParaRPr lang="en-US" dirty="0"/>
            </a:p>
          </p:txBody>
        </p:sp>
        <p:sp>
          <p:nvSpPr>
            <p:cNvPr id="17435" name="Freeform 25"/>
            <p:cNvSpPr>
              <a:spLocks noChangeAspect="1"/>
            </p:cNvSpPr>
            <p:nvPr>
              <p:custDataLst>
                <p:tags r:id="rId27"/>
              </p:custDataLst>
            </p:nvPr>
          </p:nvSpPr>
          <p:spPr bwMode="gray">
            <a:xfrm>
              <a:off x="1619" y="3282"/>
              <a:ext cx="257" cy="222"/>
            </a:xfrm>
            <a:custGeom>
              <a:avLst/>
              <a:gdLst>
                <a:gd name="T0" fmla="*/ 0 w 1158"/>
                <a:gd name="T1" fmla="*/ 0 h 1000"/>
                <a:gd name="T2" fmla="*/ 0 w 1158"/>
                <a:gd name="T3" fmla="*/ 0 h 1000"/>
                <a:gd name="T4" fmla="*/ 0 w 1158"/>
                <a:gd name="T5" fmla="*/ 0 h 1000"/>
                <a:gd name="T6" fmla="*/ 0 w 1158"/>
                <a:gd name="T7" fmla="*/ 0 h 1000"/>
                <a:gd name="T8" fmla="*/ 0 w 1158"/>
                <a:gd name="T9" fmla="*/ 0 h 1000"/>
                <a:gd name="T10" fmla="*/ 0 w 1158"/>
                <a:gd name="T11" fmla="*/ 0 h 1000"/>
                <a:gd name="T12" fmla="*/ 0 w 1158"/>
                <a:gd name="T13" fmla="*/ 0 h 1000"/>
                <a:gd name="T14" fmla="*/ 0 w 1158"/>
                <a:gd name="T15" fmla="*/ 0 h 1000"/>
                <a:gd name="T16" fmla="*/ 0 w 1158"/>
                <a:gd name="T17" fmla="*/ 0 h 1000"/>
                <a:gd name="T18" fmla="*/ 0 w 1158"/>
                <a:gd name="T19" fmla="*/ 0 h 1000"/>
                <a:gd name="T20" fmla="*/ 0 w 1158"/>
                <a:gd name="T21" fmla="*/ 0 h 1000"/>
                <a:gd name="T22" fmla="*/ 0 w 1158"/>
                <a:gd name="T23" fmla="*/ 0 h 1000"/>
                <a:gd name="T24" fmla="*/ 0 w 1158"/>
                <a:gd name="T25" fmla="*/ 0 h 1000"/>
                <a:gd name="T26" fmla="*/ 0 w 1158"/>
                <a:gd name="T27" fmla="*/ 0 h 1000"/>
                <a:gd name="T28" fmla="*/ 0 w 1158"/>
                <a:gd name="T29" fmla="*/ 0 h 1000"/>
                <a:gd name="T30" fmla="*/ 0 w 1158"/>
                <a:gd name="T31" fmla="*/ 0 h 1000"/>
                <a:gd name="T32" fmla="*/ 0 w 1158"/>
                <a:gd name="T33" fmla="*/ 0 h 1000"/>
                <a:gd name="T34" fmla="*/ 0 w 1158"/>
                <a:gd name="T35" fmla="*/ 0 h 1000"/>
                <a:gd name="T36" fmla="*/ 0 w 1158"/>
                <a:gd name="T37" fmla="*/ 0 h 1000"/>
                <a:gd name="T38" fmla="*/ 0 w 1158"/>
                <a:gd name="T39" fmla="*/ 0 h 1000"/>
                <a:gd name="T40" fmla="*/ 0 w 1158"/>
                <a:gd name="T41" fmla="*/ 0 h 1000"/>
                <a:gd name="T42" fmla="*/ 0 w 1158"/>
                <a:gd name="T43" fmla="*/ 0 h 1000"/>
                <a:gd name="T44" fmla="*/ 0 w 1158"/>
                <a:gd name="T45" fmla="*/ 0 h 1000"/>
                <a:gd name="T46" fmla="*/ 0 w 1158"/>
                <a:gd name="T47" fmla="*/ 0 h 1000"/>
                <a:gd name="T48" fmla="*/ 0 w 1158"/>
                <a:gd name="T49" fmla="*/ 0 h 1000"/>
                <a:gd name="T50" fmla="*/ 0 w 1158"/>
                <a:gd name="T51" fmla="*/ 0 h 1000"/>
                <a:gd name="T52" fmla="*/ 0 w 1158"/>
                <a:gd name="T53" fmla="*/ 0 h 1000"/>
                <a:gd name="T54" fmla="*/ 0 w 1158"/>
                <a:gd name="T55" fmla="*/ 0 h 1000"/>
                <a:gd name="T56" fmla="*/ 0 w 1158"/>
                <a:gd name="T57" fmla="*/ 0 h 1000"/>
                <a:gd name="T58" fmla="*/ 0 w 1158"/>
                <a:gd name="T59" fmla="*/ 0 h 1000"/>
                <a:gd name="T60" fmla="*/ 0 w 1158"/>
                <a:gd name="T61" fmla="*/ 0 h 1000"/>
                <a:gd name="T62" fmla="*/ 0 w 1158"/>
                <a:gd name="T63" fmla="*/ 0 h 1000"/>
                <a:gd name="T64" fmla="*/ 0 w 1158"/>
                <a:gd name="T65" fmla="*/ 0 h 1000"/>
                <a:gd name="T66" fmla="*/ 0 w 1158"/>
                <a:gd name="T67" fmla="*/ 0 h 1000"/>
                <a:gd name="T68" fmla="*/ 0 w 1158"/>
                <a:gd name="T69" fmla="*/ 0 h 1000"/>
                <a:gd name="T70" fmla="*/ 0 w 1158"/>
                <a:gd name="T71" fmla="*/ 0 h 1000"/>
                <a:gd name="T72" fmla="*/ 0 w 1158"/>
                <a:gd name="T73" fmla="*/ 0 h 1000"/>
                <a:gd name="T74" fmla="*/ 0 w 1158"/>
                <a:gd name="T75" fmla="*/ 0 h 1000"/>
                <a:gd name="T76" fmla="*/ 0 w 1158"/>
                <a:gd name="T77" fmla="*/ 0 h 1000"/>
                <a:gd name="T78" fmla="*/ 0 w 1158"/>
                <a:gd name="T79" fmla="*/ 0 h 1000"/>
                <a:gd name="T80" fmla="*/ 0 w 1158"/>
                <a:gd name="T81" fmla="*/ 0 h 1000"/>
                <a:gd name="T82" fmla="*/ 0 w 1158"/>
                <a:gd name="T83" fmla="*/ 0 h 1000"/>
                <a:gd name="T84" fmla="*/ 0 w 1158"/>
                <a:gd name="T85" fmla="*/ 0 h 1000"/>
                <a:gd name="T86" fmla="*/ 0 w 1158"/>
                <a:gd name="T87" fmla="*/ 0 h 1000"/>
                <a:gd name="T88" fmla="*/ 0 w 1158"/>
                <a:gd name="T89" fmla="*/ 0 h 1000"/>
                <a:gd name="T90" fmla="*/ 0 w 1158"/>
                <a:gd name="T91" fmla="*/ 0 h 1000"/>
                <a:gd name="T92" fmla="*/ 0 w 1158"/>
                <a:gd name="T93" fmla="*/ 0 h 1000"/>
                <a:gd name="T94" fmla="*/ 0 w 1158"/>
                <a:gd name="T95" fmla="*/ 0 h 1000"/>
                <a:gd name="T96" fmla="*/ 0 w 1158"/>
                <a:gd name="T97" fmla="*/ 0 h 1000"/>
                <a:gd name="T98" fmla="*/ 0 w 1158"/>
                <a:gd name="T99" fmla="*/ 0 h 1000"/>
                <a:gd name="T100" fmla="*/ 0 w 1158"/>
                <a:gd name="T101" fmla="*/ 0 h 1000"/>
                <a:gd name="T102" fmla="*/ 0 w 1158"/>
                <a:gd name="T103" fmla="*/ 0 h 10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58" h="1000">
                  <a:moveTo>
                    <a:pt x="625" y="5"/>
                  </a:moveTo>
                  <a:lnTo>
                    <a:pt x="632" y="14"/>
                  </a:lnTo>
                  <a:lnTo>
                    <a:pt x="637" y="21"/>
                  </a:lnTo>
                  <a:lnTo>
                    <a:pt x="637" y="39"/>
                  </a:lnTo>
                  <a:lnTo>
                    <a:pt x="628" y="49"/>
                  </a:lnTo>
                  <a:lnTo>
                    <a:pt x="627" y="62"/>
                  </a:lnTo>
                  <a:lnTo>
                    <a:pt x="634" y="94"/>
                  </a:lnTo>
                  <a:lnTo>
                    <a:pt x="637" y="100"/>
                  </a:lnTo>
                  <a:lnTo>
                    <a:pt x="644" y="114"/>
                  </a:lnTo>
                  <a:lnTo>
                    <a:pt x="646" y="126"/>
                  </a:lnTo>
                  <a:lnTo>
                    <a:pt x="653" y="135"/>
                  </a:lnTo>
                  <a:lnTo>
                    <a:pt x="655" y="136"/>
                  </a:lnTo>
                  <a:lnTo>
                    <a:pt x="667" y="155"/>
                  </a:lnTo>
                  <a:lnTo>
                    <a:pt x="676" y="164"/>
                  </a:lnTo>
                  <a:lnTo>
                    <a:pt x="679" y="173"/>
                  </a:lnTo>
                  <a:lnTo>
                    <a:pt x="674" y="182"/>
                  </a:lnTo>
                  <a:lnTo>
                    <a:pt x="671" y="188"/>
                  </a:lnTo>
                  <a:lnTo>
                    <a:pt x="667" y="210"/>
                  </a:lnTo>
                  <a:lnTo>
                    <a:pt x="656" y="222"/>
                  </a:lnTo>
                  <a:lnTo>
                    <a:pt x="655" y="238"/>
                  </a:lnTo>
                  <a:lnTo>
                    <a:pt x="656" y="252"/>
                  </a:lnTo>
                  <a:lnTo>
                    <a:pt x="650" y="259"/>
                  </a:lnTo>
                  <a:lnTo>
                    <a:pt x="638" y="264"/>
                  </a:lnTo>
                  <a:lnTo>
                    <a:pt x="634" y="273"/>
                  </a:lnTo>
                  <a:lnTo>
                    <a:pt x="631" y="284"/>
                  </a:lnTo>
                  <a:lnTo>
                    <a:pt x="616" y="293"/>
                  </a:lnTo>
                  <a:lnTo>
                    <a:pt x="600" y="299"/>
                  </a:lnTo>
                  <a:lnTo>
                    <a:pt x="596" y="311"/>
                  </a:lnTo>
                  <a:lnTo>
                    <a:pt x="588" y="327"/>
                  </a:lnTo>
                  <a:lnTo>
                    <a:pt x="588" y="346"/>
                  </a:lnTo>
                  <a:lnTo>
                    <a:pt x="588" y="364"/>
                  </a:lnTo>
                  <a:lnTo>
                    <a:pt x="584" y="372"/>
                  </a:lnTo>
                  <a:lnTo>
                    <a:pt x="572" y="381"/>
                  </a:lnTo>
                  <a:lnTo>
                    <a:pt x="566" y="386"/>
                  </a:lnTo>
                  <a:lnTo>
                    <a:pt x="563" y="398"/>
                  </a:lnTo>
                  <a:lnTo>
                    <a:pt x="568" y="406"/>
                  </a:lnTo>
                  <a:lnTo>
                    <a:pt x="574" y="415"/>
                  </a:lnTo>
                  <a:lnTo>
                    <a:pt x="569" y="425"/>
                  </a:lnTo>
                  <a:lnTo>
                    <a:pt x="566" y="437"/>
                  </a:lnTo>
                  <a:lnTo>
                    <a:pt x="560" y="449"/>
                  </a:lnTo>
                  <a:lnTo>
                    <a:pt x="548" y="458"/>
                  </a:lnTo>
                  <a:lnTo>
                    <a:pt x="545" y="470"/>
                  </a:lnTo>
                  <a:lnTo>
                    <a:pt x="547" y="489"/>
                  </a:lnTo>
                  <a:lnTo>
                    <a:pt x="556" y="499"/>
                  </a:lnTo>
                  <a:lnTo>
                    <a:pt x="557" y="504"/>
                  </a:lnTo>
                  <a:lnTo>
                    <a:pt x="553" y="510"/>
                  </a:lnTo>
                  <a:lnTo>
                    <a:pt x="548" y="517"/>
                  </a:lnTo>
                  <a:lnTo>
                    <a:pt x="965" y="490"/>
                  </a:lnTo>
                  <a:lnTo>
                    <a:pt x="966" y="493"/>
                  </a:lnTo>
                  <a:lnTo>
                    <a:pt x="966" y="499"/>
                  </a:lnTo>
                  <a:lnTo>
                    <a:pt x="962" y="504"/>
                  </a:lnTo>
                  <a:lnTo>
                    <a:pt x="960" y="522"/>
                  </a:lnTo>
                  <a:lnTo>
                    <a:pt x="953" y="544"/>
                  </a:lnTo>
                  <a:lnTo>
                    <a:pt x="945" y="564"/>
                  </a:lnTo>
                  <a:lnTo>
                    <a:pt x="945" y="578"/>
                  </a:lnTo>
                  <a:lnTo>
                    <a:pt x="951" y="600"/>
                  </a:lnTo>
                  <a:lnTo>
                    <a:pt x="960" y="612"/>
                  </a:lnTo>
                  <a:lnTo>
                    <a:pt x="968" y="619"/>
                  </a:lnTo>
                  <a:lnTo>
                    <a:pt x="973" y="623"/>
                  </a:lnTo>
                  <a:lnTo>
                    <a:pt x="982" y="639"/>
                  </a:lnTo>
                  <a:lnTo>
                    <a:pt x="985" y="647"/>
                  </a:lnTo>
                  <a:lnTo>
                    <a:pt x="991" y="653"/>
                  </a:lnTo>
                  <a:lnTo>
                    <a:pt x="998" y="662"/>
                  </a:lnTo>
                  <a:lnTo>
                    <a:pt x="998" y="677"/>
                  </a:lnTo>
                  <a:lnTo>
                    <a:pt x="1004" y="691"/>
                  </a:lnTo>
                  <a:lnTo>
                    <a:pt x="1015" y="709"/>
                  </a:lnTo>
                  <a:lnTo>
                    <a:pt x="1044" y="730"/>
                  </a:lnTo>
                  <a:lnTo>
                    <a:pt x="1060" y="727"/>
                  </a:lnTo>
                  <a:lnTo>
                    <a:pt x="1069" y="718"/>
                  </a:lnTo>
                  <a:lnTo>
                    <a:pt x="1080" y="709"/>
                  </a:lnTo>
                  <a:lnTo>
                    <a:pt x="1087" y="707"/>
                  </a:lnTo>
                  <a:lnTo>
                    <a:pt x="1090" y="703"/>
                  </a:lnTo>
                  <a:lnTo>
                    <a:pt x="1093" y="697"/>
                  </a:lnTo>
                  <a:lnTo>
                    <a:pt x="1096" y="694"/>
                  </a:lnTo>
                  <a:lnTo>
                    <a:pt x="1102" y="698"/>
                  </a:lnTo>
                  <a:lnTo>
                    <a:pt x="1105" y="722"/>
                  </a:lnTo>
                  <a:lnTo>
                    <a:pt x="1100" y="727"/>
                  </a:lnTo>
                  <a:lnTo>
                    <a:pt x="1096" y="743"/>
                  </a:lnTo>
                  <a:lnTo>
                    <a:pt x="1103" y="749"/>
                  </a:lnTo>
                  <a:lnTo>
                    <a:pt x="1109" y="763"/>
                  </a:lnTo>
                  <a:lnTo>
                    <a:pt x="1106" y="771"/>
                  </a:lnTo>
                  <a:lnTo>
                    <a:pt x="1098" y="775"/>
                  </a:lnTo>
                  <a:lnTo>
                    <a:pt x="1090" y="786"/>
                  </a:lnTo>
                  <a:lnTo>
                    <a:pt x="1089" y="792"/>
                  </a:lnTo>
                  <a:lnTo>
                    <a:pt x="1089" y="800"/>
                  </a:lnTo>
                  <a:lnTo>
                    <a:pt x="1087" y="805"/>
                  </a:lnTo>
                  <a:lnTo>
                    <a:pt x="1080" y="805"/>
                  </a:lnTo>
                  <a:lnTo>
                    <a:pt x="1050" y="811"/>
                  </a:lnTo>
                  <a:lnTo>
                    <a:pt x="1037" y="815"/>
                  </a:lnTo>
                  <a:lnTo>
                    <a:pt x="1024" y="824"/>
                  </a:lnTo>
                  <a:lnTo>
                    <a:pt x="1018" y="836"/>
                  </a:lnTo>
                  <a:lnTo>
                    <a:pt x="1018" y="845"/>
                  </a:lnTo>
                  <a:lnTo>
                    <a:pt x="1021" y="862"/>
                  </a:lnTo>
                  <a:lnTo>
                    <a:pt x="1025" y="871"/>
                  </a:lnTo>
                  <a:lnTo>
                    <a:pt x="1036" y="883"/>
                  </a:lnTo>
                  <a:lnTo>
                    <a:pt x="1033" y="892"/>
                  </a:lnTo>
                  <a:lnTo>
                    <a:pt x="1044" y="902"/>
                  </a:lnTo>
                  <a:lnTo>
                    <a:pt x="1060" y="902"/>
                  </a:lnTo>
                  <a:lnTo>
                    <a:pt x="1077" y="900"/>
                  </a:lnTo>
                  <a:lnTo>
                    <a:pt x="1081" y="902"/>
                  </a:lnTo>
                  <a:lnTo>
                    <a:pt x="1093" y="911"/>
                  </a:lnTo>
                  <a:lnTo>
                    <a:pt x="1103" y="914"/>
                  </a:lnTo>
                  <a:lnTo>
                    <a:pt x="1108" y="914"/>
                  </a:lnTo>
                  <a:lnTo>
                    <a:pt x="1125" y="923"/>
                  </a:lnTo>
                  <a:lnTo>
                    <a:pt x="1130" y="932"/>
                  </a:lnTo>
                  <a:lnTo>
                    <a:pt x="1133" y="942"/>
                  </a:lnTo>
                  <a:lnTo>
                    <a:pt x="1139" y="941"/>
                  </a:lnTo>
                  <a:lnTo>
                    <a:pt x="1149" y="938"/>
                  </a:lnTo>
                  <a:lnTo>
                    <a:pt x="1156" y="942"/>
                  </a:lnTo>
                  <a:lnTo>
                    <a:pt x="1158" y="947"/>
                  </a:lnTo>
                  <a:lnTo>
                    <a:pt x="1153" y="960"/>
                  </a:lnTo>
                  <a:lnTo>
                    <a:pt x="1148" y="974"/>
                  </a:lnTo>
                  <a:lnTo>
                    <a:pt x="1145" y="977"/>
                  </a:lnTo>
                  <a:lnTo>
                    <a:pt x="1133" y="976"/>
                  </a:lnTo>
                  <a:lnTo>
                    <a:pt x="1127" y="985"/>
                  </a:lnTo>
                  <a:lnTo>
                    <a:pt x="1114" y="986"/>
                  </a:lnTo>
                  <a:lnTo>
                    <a:pt x="1102" y="983"/>
                  </a:lnTo>
                  <a:lnTo>
                    <a:pt x="1090" y="988"/>
                  </a:lnTo>
                  <a:lnTo>
                    <a:pt x="1081" y="985"/>
                  </a:lnTo>
                  <a:lnTo>
                    <a:pt x="1075" y="980"/>
                  </a:lnTo>
                  <a:lnTo>
                    <a:pt x="1071" y="977"/>
                  </a:lnTo>
                  <a:lnTo>
                    <a:pt x="1066" y="970"/>
                  </a:lnTo>
                  <a:lnTo>
                    <a:pt x="1063" y="964"/>
                  </a:lnTo>
                  <a:lnTo>
                    <a:pt x="1044" y="945"/>
                  </a:lnTo>
                  <a:lnTo>
                    <a:pt x="1016" y="936"/>
                  </a:lnTo>
                  <a:lnTo>
                    <a:pt x="988" y="926"/>
                  </a:lnTo>
                  <a:lnTo>
                    <a:pt x="969" y="926"/>
                  </a:lnTo>
                  <a:lnTo>
                    <a:pt x="954" y="930"/>
                  </a:lnTo>
                  <a:lnTo>
                    <a:pt x="944" y="938"/>
                  </a:lnTo>
                  <a:lnTo>
                    <a:pt x="879" y="976"/>
                  </a:lnTo>
                  <a:lnTo>
                    <a:pt x="872" y="974"/>
                  </a:lnTo>
                  <a:lnTo>
                    <a:pt x="866" y="966"/>
                  </a:lnTo>
                  <a:lnTo>
                    <a:pt x="866" y="954"/>
                  </a:lnTo>
                  <a:lnTo>
                    <a:pt x="864" y="948"/>
                  </a:lnTo>
                  <a:lnTo>
                    <a:pt x="854" y="941"/>
                  </a:lnTo>
                  <a:lnTo>
                    <a:pt x="843" y="950"/>
                  </a:lnTo>
                  <a:lnTo>
                    <a:pt x="840" y="954"/>
                  </a:lnTo>
                  <a:lnTo>
                    <a:pt x="819" y="961"/>
                  </a:lnTo>
                  <a:lnTo>
                    <a:pt x="807" y="961"/>
                  </a:lnTo>
                  <a:lnTo>
                    <a:pt x="799" y="961"/>
                  </a:lnTo>
                  <a:lnTo>
                    <a:pt x="792" y="961"/>
                  </a:lnTo>
                  <a:lnTo>
                    <a:pt x="790" y="966"/>
                  </a:lnTo>
                  <a:lnTo>
                    <a:pt x="789" y="970"/>
                  </a:lnTo>
                  <a:lnTo>
                    <a:pt x="777" y="980"/>
                  </a:lnTo>
                  <a:lnTo>
                    <a:pt x="773" y="985"/>
                  </a:lnTo>
                  <a:lnTo>
                    <a:pt x="765" y="985"/>
                  </a:lnTo>
                  <a:lnTo>
                    <a:pt x="759" y="988"/>
                  </a:lnTo>
                  <a:lnTo>
                    <a:pt x="754" y="994"/>
                  </a:lnTo>
                  <a:lnTo>
                    <a:pt x="746" y="1000"/>
                  </a:lnTo>
                  <a:lnTo>
                    <a:pt x="740" y="997"/>
                  </a:lnTo>
                  <a:lnTo>
                    <a:pt x="734" y="988"/>
                  </a:lnTo>
                  <a:lnTo>
                    <a:pt x="723" y="976"/>
                  </a:lnTo>
                  <a:lnTo>
                    <a:pt x="717" y="973"/>
                  </a:lnTo>
                  <a:lnTo>
                    <a:pt x="705" y="976"/>
                  </a:lnTo>
                  <a:lnTo>
                    <a:pt x="693" y="973"/>
                  </a:lnTo>
                  <a:lnTo>
                    <a:pt x="680" y="969"/>
                  </a:lnTo>
                  <a:lnTo>
                    <a:pt x="679" y="953"/>
                  </a:lnTo>
                  <a:lnTo>
                    <a:pt x="677" y="947"/>
                  </a:lnTo>
                  <a:lnTo>
                    <a:pt x="676" y="936"/>
                  </a:lnTo>
                  <a:lnTo>
                    <a:pt x="668" y="930"/>
                  </a:lnTo>
                  <a:lnTo>
                    <a:pt x="659" y="926"/>
                  </a:lnTo>
                  <a:lnTo>
                    <a:pt x="652" y="915"/>
                  </a:lnTo>
                  <a:lnTo>
                    <a:pt x="644" y="905"/>
                  </a:lnTo>
                  <a:lnTo>
                    <a:pt x="638" y="900"/>
                  </a:lnTo>
                  <a:lnTo>
                    <a:pt x="631" y="898"/>
                  </a:lnTo>
                  <a:lnTo>
                    <a:pt x="621" y="897"/>
                  </a:lnTo>
                  <a:lnTo>
                    <a:pt x="621" y="892"/>
                  </a:lnTo>
                  <a:lnTo>
                    <a:pt x="612" y="894"/>
                  </a:lnTo>
                  <a:lnTo>
                    <a:pt x="606" y="889"/>
                  </a:lnTo>
                  <a:lnTo>
                    <a:pt x="608" y="886"/>
                  </a:lnTo>
                  <a:lnTo>
                    <a:pt x="605" y="883"/>
                  </a:lnTo>
                  <a:lnTo>
                    <a:pt x="599" y="885"/>
                  </a:lnTo>
                  <a:lnTo>
                    <a:pt x="591" y="889"/>
                  </a:lnTo>
                  <a:lnTo>
                    <a:pt x="582" y="886"/>
                  </a:lnTo>
                  <a:lnTo>
                    <a:pt x="562" y="885"/>
                  </a:lnTo>
                  <a:lnTo>
                    <a:pt x="551" y="883"/>
                  </a:lnTo>
                  <a:lnTo>
                    <a:pt x="544" y="883"/>
                  </a:lnTo>
                  <a:lnTo>
                    <a:pt x="537" y="891"/>
                  </a:lnTo>
                  <a:lnTo>
                    <a:pt x="531" y="895"/>
                  </a:lnTo>
                  <a:lnTo>
                    <a:pt x="525" y="903"/>
                  </a:lnTo>
                  <a:lnTo>
                    <a:pt x="513" y="902"/>
                  </a:lnTo>
                  <a:lnTo>
                    <a:pt x="506" y="902"/>
                  </a:lnTo>
                  <a:lnTo>
                    <a:pt x="500" y="898"/>
                  </a:lnTo>
                  <a:lnTo>
                    <a:pt x="494" y="895"/>
                  </a:lnTo>
                  <a:lnTo>
                    <a:pt x="485" y="892"/>
                  </a:lnTo>
                  <a:lnTo>
                    <a:pt x="474" y="886"/>
                  </a:lnTo>
                  <a:lnTo>
                    <a:pt x="469" y="883"/>
                  </a:lnTo>
                  <a:lnTo>
                    <a:pt x="466" y="883"/>
                  </a:lnTo>
                  <a:lnTo>
                    <a:pt x="444" y="883"/>
                  </a:lnTo>
                  <a:lnTo>
                    <a:pt x="426" y="895"/>
                  </a:lnTo>
                  <a:lnTo>
                    <a:pt x="413" y="895"/>
                  </a:lnTo>
                  <a:lnTo>
                    <a:pt x="402" y="898"/>
                  </a:lnTo>
                  <a:lnTo>
                    <a:pt x="389" y="892"/>
                  </a:lnTo>
                  <a:lnTo>
                    <a:pt x="368" y="895"/>
                  </a:lnTo>
                  <a:lnTo>
                    <a:pt x="339" y="889"/>
                  </a:lnTo>
                  <a:lnTo>
                    <a:pt x="295" y="877"/>
                  </a:lnTo>
                  <a:lnTo>
                    <a:pt x="269" y="865"/>
                  </a:lnTo>
                  <a:lnTo>
                    <a:pt x="236" y="853"/>
                  </a:lnTo>
                  <a:lnTo>
                    <a:pt x="203" y="845"/>
                  </a:lnTo>
                  <a:lnTo>
                    <a:pt x="193" y="846"/>
                  </a:lnTo>
                  <a:lnTo>
                    <a:pt x="172" y="852"/>
                  </a:lnTo>
                  <a:lnTo>
                    <a:pt x="141" y="853"/>
                  </a:lnTo>
                  <a:lnTo>
                    <a:pt x="110" y="856"/>
                  </a:lnTo>
                  <a:lnTo>
                    <a:pt x="85" y="864"/>
                  </a:lnTo>
                  <a:lnTo>
                    <a:pt x="73" y="871"/>
                  </a:lnTo>
                  <a:lnTo>
                    <a:pt x="69" y="876"/>
                  </a:lnTo>
                  <a:lnTo>
                    <a:pt x="64" y="870"/>
                  </a:lnTo>
                  <a:lnTo>
                    <a:pt x="63" y="865"/>
                  </a:lnTo>
                  <a:lnTo>
                    <a:pt x="55" y="864"/>
                  </a:lnTo>
                  <a:lnTo>
                    <a:pt x="51" y="855"/>
                  </a:lnTo>
                  <a:lnTo>
                    <a:pt x="53" y="849"/>
                  </a:lnTo>
                  <a:lnTo>
                    <a:pt x="64" y="843"/>
                  </a:lnTo>
                  <a:lnTo>
                    <a:pt x="75" y="834"/>
                  </a:lnTo>
                  <a:lnTo>
                    <a:pt x="79" y="826"/>
                  </a:lnTo>
                  <a:lnTo>
                    <a:pt x="81" y="815"/>
                  </a:lnTo>
                  <a:lnTo>
                    <a:pt x="78" y="805"/>
                  </a:lnTo>
                  <a:lnTo>
                    <a:pt x="79" y="797"/>
                  </a:lnTo>
                  <a:lnTo>
                    <a:pt x="81" y="789"/>
                  </a:lnTo>
                  <a:lnTo>
                    <a:pt x="87" y="771"/>
                  </a:lnTo>
                  <a:lnTo>
                    <a:pt x="93" y="755"/>
                  </a:lnTo>
                  <a:lnTo>
                    <a:pt x="90" y="727"/>
                  </a:lnTo>
                  <a:lnTo>
                    <a:pt x="82" y="716"/>
                  </a:lnTo>
                  <a:lnTo>
                    <a:pt x="79" y="707"/>
                  </a:lnTo>
                  <a:lnTo>
                    <a:pt x="81" y="686"/>
                  </a:lnTo>
                  <a:lnTo>
                    <a:pt x="82" y="657"/>
                  </a:lnTo>
                  <a:lnTo>
                    <a:pt x="84" y="648"/>
                  </a:lnTo>
                  <a:lnTo>
                    <a:pt x="88" y="642"/>
                  </a:lnTo>
                  <a:lnTo>
                    <a:pt x="93" y="635"/>
                  </a:lnTo>
                  <a:lnTo>
                    <a:pt x="96" y="626"/>
                  </a:lnTo>
                  <a:lnTo>
                    <a:pt x="102" y="620"/>
                  </a:lnTo>
                  <a:lnTo>
                    <a:pt x="105" y="613"/>
                  </a:lnTo>
                  <a:lnTo>
                    <a:pt x="105" y="606"/>
                  </a:lnTo>
                  <a:lnTo>
                    <a:pt x="109" y="601"/>
                  </a:lnTo>
                  <a:lnTo>
                    <a:pt x="115" y="591"/>
                  </a:lnTo>
                  <a:lnTo>
                    <a:pt x="117" y="573"/>
                  </a:lnTo>
                  <a:lnTo>
                    <a:pt x="119" y="564"/>
                  </a:lnTo>
                  <a:lnTo>
                    <a:pt x="117" y="557"/>
                  </a:lnTo>
                  <a:lnTo>
                    <a:pt x="115" y="546"/>
                  </a:lnTo>
                  <a:lnTo>
                    <a:pt x="113" y="539"/>
                  </a:lnTo>
                  <a:lnTo>
                    <a:pt x="117" y="526"/>
                  </a:lnTo>
                  <a:lnTo>
                    <a:pt x="119" y="516"/>
                  </a:lnTo>
                  <a:lnTo>
                    <a:pt x="117" y="510"/>
                  </a:lnTo>
                  <a:lnTo>
                    <a:pt x="113" y="492"/>
                  </a:lnTo>
                  <a:lnTo>
                    <a:pt x="109" y="486"/>
                  </a:lnTo>
                  <a:lnTo>
                    <a:pt x="102" y="464"/>
                  </a:lnTo>
                  <a:lnTo>
                    <a:pt x="93" y="448"/>
                  </a:lnTo>
                  <a:lnTo>
                    <a:pt x="84" y="422"/>
                  </a:lnTo>
                  <a:lnTo>
                    <a:pt x="66" y="378"/>
                  </a:lnTo>
                  <a:lnTo>
                    <a:pt x="61" y="349"/>
                  </a:lnTo>
                  <a:lnTo>
                    <a:pt x="60" y="335"/>
                  </a:lnTo>
                  <a:lnTo>
                    <a:pt x="50" y="327"/>
                  </a:lnTo>
                  <a:lnTo>
                    <a:pt x="43" y="318"/>
                  </a:lnTo>
                  <a:lnTo>
                    <a:pt x="32" y="306"/>
                  </a:lnTo>
                  <a:lnTo>
                    <a:pt x="22" y="302"/>
                  </a:lnTo>
                  <a:lnTo>
                    <a:pt x="8" y="284"/>
                  </a:lnTo>
                  <a:lnTo>
                    <a:pt x="5" y="278"/>
                  </a:lnTo>
                  <a:lnTo>
                    <a:pt x="0" y="20"/>
                  </a:lnTo>
                  <a:lnTo>
                    <a:pt x="119" y="15"/>
                  </a:lnTo>
                  <a:lnTo>
                    <a:pt x="310" y="11"/>
                  </a:lnTo>
                  <a:lnTo>
                    <a:pt x="432" y="8"/>
                  </a:lnTo>
                  <a:lnTo>
                    <a:pt x="619" y="0"/>
                  </a:lnTo>
                  <a:lnTo>
                    <a:pt x="625" y="5"/>
                  </a:lnTo>
                </a:path>
              </a:pathLst>
            </a:custGeom>
            <a:solidFill>
              <a:schemeClr val="bg2"/>
            </a:solidFill>
            <a:ln w="9525" cmpd="sng">
              <a:solidFill>
                <a:srgbClr val="969696"/>
              </a:solidFill>
              <a:prstDash val="solid"/>
              <a:round/>
              <a:headEnd/>
              <a:tailEnd/>
            </a:ln>
          </p:spPr>
          <p:txBody>
            <a:bodyPr/>
            <a:lstStyle/>
            <a:p>
              <a:endParaRPr lang="en-US" dirty="0"/>
            </a:p>
          </p:txBody>
        </p:sp>
        <p:sp>
          <p:nvSpPr>
            <p:cNvPr id="17436" name="Freeform 26"/>
            <p:cNvSpPr>
              <a:spLocks noChangeAspect="1"/>
            </p:cNvSpPr>
            <p:nvPr>
              <p:custDataLst>
                <p:tags r:id="rId28"/>
              </p:custDataLst>
            </p:nvPr>
          </p:nvSpPr>
          <p:spPr bwMode="gray">
            <a:xfrm>
              <a:off x="2009" y="3133"/>
              <a:ext cx="248" cy="252"/>
            </a:xfrm>
            <a:custGeom>
              <a:avLst/>
              <a:gdLst>
                <a:gd name="T0" fmla="*/ 0 w 1121"/>
                <a:gd name="T1" fmla="*/ 0 h 1138"/>
                <a:gd name="T2" fmla="*/ 0 w 1121"/>
                <a:gd name="T3" fmla="*/ 0 h 1138"/>
                <a:gd name="T4" fmla="*/ 0 w 1121"/>
                <a:gd name="T5" fmla="*/ 0 h 1138"/>
                <a:gd name="T6" fmla="*/ 0 w 1121"/>
                <a:gd name="T7" fmla="*/ 0 h 1138"/>
                <a:gd name="T8" fmla="*/ 0 w 1121"/>
                <a:gd name="T9" fmla="*/ 0 h 1138"/>
                <a:gd name="T10" fmla="*/ 0 w 1121"/>
                <a:gd name="T11" fmla="*/ 0 h 1138"/>
                <a:gd name="T12" fmla="*/ 0 w 1121"/>
                <a:gd name="T13" fmla="*/ 0 h 1138"/>
                <a:gd name="T14" fmla="*/ 0 w 1121"/>
                <a:gd name="T15" fmla="*/ 0 h 1138"/>
                <a:gd name="T16" fmla="*/ 0 w 1121"/>
                <a:gd name="T17" fmla="*/ 0 h 1138"/>
                <a:gd name="T18" fmla="*/ 0 w 1121"/>
                <a:gd name="T19" fmla="*/ 0 h 1138"/>
                <a:gd name="T20" fmla="*/ 0 w 1121"/>
                <a:gd name="T21" fmla="*/ 0 h 1138"/>
                <a:gd name="T22" fmla="*/ 0 w 1121"/>
                <a:gd name="T23" fmla="*/ 0 h 1138"/>
                <a:gd name="T24" fmla="*/ 0 w 1121"/>
                <a:gd name="T25" fmla="*/ 0 h 1138"/>
                <a:gd name="T26" fmla="*/ 0 w 1121"/>
                <a:gd name="T27" fmla="*/ 0 h 1138"/>
                <a:gd name="T28" fmla="*/ 0 w 1121"/>
                <a:gd name="T29" fmla="*/ 0 h 1138"/>
                <a:gd name="T30" fmla="*/ 0 w 1121"/>
                <a:gd name="T31" fmla="*/ 0 h 1138"/>
                <a:gd name="T32" fmla="*/ 0 w 1121"/>
                <a:gd name="T33" fmla="*/ 0 h 1138"/>
                <a:gd name="T34" fmla="*/ 0 w 1121"/>
                <a:gd name="T35" fmla="*/ 0 h 1138"/>
                <a:gd name="T36" fmla="*/ 0 w 1121"/>
                <a:gd name="T37" fmla="*/ 0 h 1138"/>
                <a:gd name="T38" fmla="*/ 0 w 1121"/>
                <a:gd name="T39" fmla="*/ 0 h 1138"/>
                <a:gd name="T40" fmla="*/ 0 w 1121"/>
                <a:gd name="T41" fmla="*/ 0 h 1138"/>
                <a:gd name="T42" fmla="*/ 0 w 1121"/>
                <a:gd name="T43" fmla="*/ 0 h 1138"/>
                <a:gd name="T44" fmla="*/ 0 w 1121"/>
                <a:gd name="T45" fmla="*/ 0 h 1138"/>
                <a:gd name="T46" fmla="*/ 0 w 1121"/>
                <a:gd name="T47" fmla="*/ 0 h 1138"/>
                <a:gd name="T48" fmla="*/ 0 w 1121"/>
                <a:gd name="T49" fmla="*/ 0 h 1138"/>
                <a:gd name="T50" fmla="*/ 0 w 1121"/>
                <a:gd name="T51" fmla="*/ 0 h 1138"/>
                <a:gd name="T52" fmla="*/ 0 w 1121"/>
                <a:gd name="T53" fmla="*/ 0 h 1138"/>
                <a:gd name="T54" fmla="*/ 0 w 1121"/>
                <a:gd name="T55" fmla="*/ 0 h 1138"/>
                <a:gd name="T56" fmla="*/ 0 w 1121"/>
                <a:gd name="T57" fmla="*/ 0 h 1138"/>
                <a:gd name="T58" fmla="*/ 0 w 1121"/>
                <a:gd name="T59" fmla="*/ 0 h 1138"/>
                <a:gd name="T60" fmla="*/ 0 w 1121"/>
                <a:gd name="T61" fmla="*/ 0 h 1138"/>
                <a:gd name="T62" fmla="*/ 0 w 1121"/>
                <a:gd name="T63" fmla="*/ 0 h 1138"/>
                <a:gd name="T64" fmla="*/ 0 w 1121"/>
                <a:gd name="T65" fmla="*/ 0 h 1138"/>
                <a:gd name="T66" fmla="*/ 0 w 1121"/>
                <a:gd name="T67" fmla="*/ 0 h 1138"/>
                <a:gd name="T68" fmla="*/ 0 w 1121"/>
                <a:gd name="T69" fmla="*/ 0 h 1138"/>
                <a:gd name="T70" fmla="*/ 0 w 1121"/>
                <a:gd name="T71" fmla="*/ 0 h 1138"/>
                <a:gd name="T72" fmla="*/ 0 w 1121"/>
                <a:gd name="T73" fmla="*/ 0 h 1138"/>
                <a:gd name="T74" fmla="*/ 0 w 1121"/>
                <a:gd name="T75" fmla="*/ 0 h 1138"/>
                <a:gd name="T76" fmla="*/ 0 w 1121"/>
                <a:gd name="T77" fmla="*/ 0 h 1138"/>
                <a:gd name="T78" fmla="*/ 0 w 1121"/>
                <a:gd name="T79" fmla="*/ 0 h 1138"/>
                <a:gd name="T80" fmla="*/ 0 w 1121"/>
                <a:gd name="T81" fmla="*/ 0 h 1138"/>
                <a:gd name="T82" fmla="*/ 0 w 1121"/>
                <a:gd name="T83" fmla="*/ 0 h 1138"/>
                <a:gd name="T84" fmla="*/ 0 w 1121"/>
                <a:gd name="T85" fmla="*/ 0 h 1138"/>
                <a:gd name="T86" fmla="*/ 0 w 1121"/>
                <a:gd name="T87" fmla="*/ 0 h 1138"/>
                <a:gd name="T88" fmla="*/ 0 w 1121"/>
                <a:gd name="T89" fmla="*/ 0 h 1138"/>
                <a:gd name="T90" fmla="*/ 0 w 1121"/>
                <a:gd name="T91" fmla="*/ 0 h 1138"/>
                <a:gd name="T92" fmla="*/ 0 w 1121"/>
                <a:gd name="T93" fmla="*/ 0 h 1138"/>
                <a:gd name="T94" fmla="*/ 0 w 1121"/>
                <a:gd name="T95" fmla="*/ 0 h 1138"/>
                <a:gd name="T96" fmla="*/ 0 w 1121"/>
                <a:gd name="T97" fmla="*/ 0 h 1138"/>
                <a:gd name="T98" fmla="*/ 0 w 1121"/>
                <a:gd name="T99" fmla="*/ 0 h 1138"/>
                <a:gd name="T100" fmla="*/ 0 w 1121"/>
                <a:gd name="T101" fmla="*/ 0 h 1138"/>
                <a:gd name="T102" fmla="*/ 0 w 1121"/>
                <a:gd name="T103" fmla="*/ 0 h 1138"/>
                <a:gd name="T104" fmla="*/ 0 w 1121"/>
                <a:gd name="T105" fmla="*/ 0 h 1138"/>
                <a:gd name="T106" fmla="*/ 0 w 1121"/>
                <a:gd name="T107" fmla="*/ 0 h 1138"/>
                <a:gd name="T108" fmla="*/ 0 w 1121"/>
                <a:gd name="T109" fmla="*/ 0 h 1138"/>
                <a:gd name="T110" fmla="*/ 0 w 1121"/>
                <a:gd name="T111" fmla="*/ 0 h 1138"/>
                <a:gd name="T112" fmla="*/ 0 w 1121"/>
                <a:gd name="T113" fmla="*/ 0 h 1138"/>
                <a:gd name="T114" fmla="*/ 0 w 1121"/>
                <a:gd name="T115" fmla="*/ 0 h 1138"/>
                <a:gd name="T116" fmla="*/ 0 w 1121"/>
                <a:gd name="T117" fmla="*/ 0 h 11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21" h="1138">
                  <a:moveTo>
                    <a:pt x="743" y="285"/>
                  </a:moveTo>
                  <a:lnTo>
                    <a:pt x="731" y="273"/>
                  </a:lnTo>
                  <a:lnTo>
                    <a:pt x="719" y="267"/>
                  </a:lnTo>
                  <a:lnTo>
                    <a:pt x="703" y="263"/>
                  </a:lnTo>
                  <a:lnTo>
                    <a:pt x="677" y="246"/>
                  </a:lnTo>
                  <a:lnTo>
                    <a:pt x="663" y="235"/>
                  </a:lnTo>
                  <a:lnTo>
                    <a:pt x="659" y="229"/>
                  </a:lnTo>
                  <a:lnTo>
                    <a:pt x="651" y="224"/>
                  </a:lnTo>
                  <a:lnTo>
                    <a:pt x="639" y="208"/>
                  </a:lnTo>
                  <a:lnTo>
                    <a:pt x="631" y="202"/>
                  </a:lnTo>
                  <a:lnTo>
                    <a:pt x="624" y="193"/>
                  </a:lnTo>
                  <a:lnTo>
                    <a:pt x="619" y="180"/>
                  </a:lnTo>
                  <a:lnTo>
                    <a:pt x="615" y="171"/>
                  </a:lnTo>
                  <a:lnTo>
                    <a:pt x="606" y="156"/>
                  </a:lnTo>
                  <a:lnTo>
                    <a:pt x="590" y="133"/>
                  </a:lnTo>
                  <a:lnTo>
                    <a:pt x="584" y="124"/>
                  </a:lnTo>
                  <a:lnTo>
                    <a:pt x="578" y="120"/>
                  </a:lnTo>
                  <a:lnTo>
                    <a:pt x="566" y="121"/>
                  </a:lnTo>
                  <a:lnTo>
                    <a:pt x="560" y="124"/>
                  </a:lnTo>
                  <a:lnTo>
                    <a:pt x="553" y="126"/>
                  </a:lnTo>
                  <a:lnTo>
                    <a:pt x="545" y="124"/>
                  </a:lnTo>
                  <a:lnTo>
                    <a:pt x="535" y="115"/>
                  </a:lnTo>
                  <a:lnTo>
                    <a:pt x="525" y="112"/>
                  </a:lnTo>
                  <a:lnTo>
                    <a:pt x="519" y="105"/>
                  </a:lnTo>
                  <a:lnTo>
                    <a:pt x="507" y="99"/>
                  </a:lnTo>
                  <a:lnTo>
                    <a:pt x="501" y="97"/>
                  </a:lnTo>
                  <a:lnTo>
                    <a:pt x="492" y="93"/>
                  </a:lnTo>
                  <a:lnTo>
                    <a:pt x="485" y="85"/>
                  </a:lnTo>
                  <a:lnTo>
                    <a:pt x="478" y="68"/>
                  </a:lnTo>
                  <a:lnTo>
                    <a:pt x="476" y="65"/>
                  </a:lnTo>
                  <a:lnTo>
                    <a:pt x="481" y="52"/>
                  </a:lnTo>
                  <a:lnTo>
                    <a:pt x="488" y="44"/>
                  </a:lnTo>
                  <a:lnTo>
                    <a:pt x="494" y="34"/>
                  </a:lnTo>
                  <a:lnTo>
                    <a:pt x="501" y="28"/>
                  </a:lnTo>
                  <a:lnTo>
                    <a:pt x="510" y="19"/>
                  </a:lnTo>
                  <a:lnTo>
                    <a:pt x="513" y="10"/>
                  </a:lnTo>
                  <a:lnTo>
                    <a:pt x="516" y="0"/>
                  </a:lnTo>
                  <a:lnTo>
                    <a:pt x="262" y="35"/>
                  </a:lnTo>
                  <a:lnTo>
                    <a:pt x="0" y="70"/>
                  </a:lnTo>
                  <a:lnTo>
                    <a:pt x="148" y="595"/>
                  </a:lnTo>
                  <a:lnTo>
                    <a:pt x="156" y="607"/>
                  </a:lnTo>
                  <a:lnTo>
                    <a:pt x="163" y="623"/>
                  </a:lnTo>
                  <a:lnTo>
                    <a:pt x="168" y="633"/>
                  </a:lnTo>
                  <a:lnTo>
                    <a:pt x="169" y="639"/>
                  </a:lnTo>
                  <a:lnTo>
                    <a:pt x="178" y="651"/>
                  </a:lnTo>
                  <a:lnTo>
                    <a:pt x="181" y="655"/>
                  </a:lnTo>
                  <a:lnTo>
                    <a:pt x="185" y="663"/>
                  </a:lnTo>
                  <a:lnTo>
                    <a:pt x="196" y="673"/>
                  </a:lnTo>
                  <a:lnTo>
                    <a:pt x="202" y="679"/>
                  </a:lnTo>
                  <a:lnTo>
                    <a:pt x="202" y="682"/>
                  </a:lnTo>
                  <a:lnTo>
                    <a:pt x="202" y="688"/>
                  </a:lnTo>
                  <a:lnTo>
                    <a:pt x="206" y="697"/>
                  </a:lnTo>
                  <a:lnTo>
                    <a:pt x="208" y="706"/>
                  </a:lnTo>
                  <a:lnTo>
                    <a:pt x="209" y="710"/>
                  </a:lnTo>
                  <a:lnTo>
                    <a:pt x="209" y="716"/>
                  </a:lnTo>
                  <a:lnTo>
                    <a:pt x="205" y="724"/>
                  </a:lnTo>
                  <a:lnTo>
                    <a:pt x="208" y="729"/>
                  </a:lnTo>
                  <a:lnTo>
                    <a:pt x="214" y="730"/>
                  </a:lnTo>
                  <a:lnTo>
                    <a:pt x="218" y="732"/>
                  </a:lnTo>
                  <a:lnTo>
                    <a:pt x="222" y="735"/>
                  </a:lnTo>
                  <a:lnTo>
                    <a:pt x="229" y="738"/>
                  </a:lnTo>
                  <a:lnTo>
                    <a:pt x="232" y="741"/>
                  </a:lnTo>
                  <a:lnTo>
                    <a:pt x="229" y="750"/>
                  </a:lnTo>
                  <a:lnTo>
                    <a:pt x="216" y="756"/>
                  </a:lnTo>
                  <a:lnTo>
                    <a:pt x="214" y="760"/>
                  </a:lnTo>
                  <a:lnTo>
                    <a:pt x="202" y="785"/>
                  </a:lnTo>
                  <a:lnTo>
                    <a:pt x="202" y="788"/>
                  </a:lnTo>
                  <a:lnTo>
                    <a:pt x="203" y="795"/>
                  </a:lnTo>
                  <a:lnTo>
                    <a:pt x="203" y="804"/>
                  </a:lnTo>
                  <a:lnTo>
                    <a:pt x="203" y="815"/>
                  </a:lnTo>
                  <a:lnTo>
                    <a:pt x="202" y="822"/>
                  </a:lnTo>
                  <a:lnTo>
                    <a:pt x="199" y="831"/>
                  </a:lnTo>
                  <a:lnTo>
                    <a:pt x="196" y="838"/>
                  </a:lnTo>
                  <a:lnTo>
                    <a:pt x="193" y="846"/>
                  </a:lnTo>
                  <a:lnTo>
                    <a:pt x="193" y="853"/>
                  </a:lnTo>
                  <a:lnTo>
                    <a:pt x="193" y="865"/>
                  </a:lnTo>
                  <a:lnTo>
                    <a:pt x="200" y="888"/>
                  </a:lnTo>
                  <a:lnTo>
                    <a:pt x="208" y="897"/>
                  </a:lnTo>
                  <a:lnTo>
                    <a:pt x="211" y="906"/>
                  </a:lnTo>
                  <a:lnTo>
                    <a:pt x="214" y="909"/>
                  </a:lnTo>
                  <a:lnTo>
                    <a:pt x="215" y="914"/>
                  </a:lnTo>
                  <a:lnTo>
                    <a:pt x="216" y="920"/>
                  </a:lnTo>
                  <a:lnTo>
                    <a:pt x="218" y="924"/>
                  </a:lnTo>
                  <a:lnTo>
                    <a:pt x="219" y="927"/>
                  </a:lnTo>
                  <a:lnTo>
                    <a:pt x="219" y="933"/>
                  </a:lnTo>
                  <a:lnTo>
                    <a:pt x="219" y="938"/>
                  </a:lnTo>
                  <a:lnTo>
                    <a:pt x="216" y="943"/>
                  </a:lnTo>
                  <a:lnTo>
                    <a:pt x="216" y="947"/>
                  </a:lnTo>
                  <a:lnTo>
                    <a:pt x="219" y="950"/>
                  </a:lnTo>
                  <a:lnTo>
                    <a:pt x="219" y="953"/>
                  </a:lnTo>
                  <a:lnTo>
                    <a:pt x="218" y="958"/>
                  </a:lnTo>
                  <a:lnTo>
                    <a:pt x="218" y="964"/>
                  </a:lnTo>
                  <a:lnTo>
                    <a:pt x="216" y="967"/>
                  </a:lnTo>
                  <a:lnTo>
                    <a:pt x="216" y="970"/>
                  </a:lnTo>
                  <a:lnTo>
                    <a:pt x="216" y="974"/>
                  </a:lnTo>
                  <a:lnTo>
                    <a:pt x="216" y="977"/>
                  </a:lnTo>
                  <a:lnTo>
                    <a:pt x="218" y="982"/>
                  </a:lnTo>
                  <a:lnTo>
                    <a:pt x="219" y="985"/>
                  </a:lnTo>
                  <a:lnTo>
                    <a:pt x="218" y="989"/>
                  </a:lnTo>
                  <a:lnTo>
                    <a:pt x="218" y="992"/>
                  </a:lnTo>
                  <a:lnTo>
                    <a:pt x="215" y="995"/>
                  </a:lnTo>
                  <a:lnTo>
                    <a:pt x="214" y="998"/>
                  </a:lnTo>
                  <a:lnTo>
                    <a:pt x="214" y="1001"/>
                  </a:lnTo>
                  <a:lnTo>
                    <a:pt x="216" y="1004"/>
                  </a:lnTo>
                  <a:lnTo>
                    <a:pt x="218" y="1006"/>
                  </a:lnTo>
                  <a:lnTo>
                    <a:pt x="219" y="1012"/>
                  </a:lnTo>
                  <a:lnTo>
                    <a:pt x="219" y="1015"/>
                  </a:lnTo>
                  <a:lnTo>
                    <a:pt x="219" y="1017"/>
                  </a:lnTo>
                  <a:lnTo>
                    <a:pt x="221" y="1018"/>
                  </a:lnTo>
                  <a:lnTo>
                    <a:pt x="221" y="1023"/>
                  </a:lnTo>
                  <a:lnTo>
                    <a:pt x="224" y="1024"/>
                  </a:lnTo>
                  <a:lnTo>
                    <a:pt x="229" y="1027"/>
                  </a:lnTo>
                  <a:lnTo>
                    <a:pt x="231" y="1030"/>
                  </a:lnTo>
                  <a:lnTo>
                    <a:pt x="232" y="1032"/>
                  </a:lnTo>
                  <a:lnTo>
                    <a:pt x="235" y="1033"/>
                  </a:lnTo>
                  <a:lnTo>
                    <a:pt x="238" y="1038"/>
                  </a:lnTo>
                  <a:lnTo>
                    <a:pt x="238" y="1039"/>
                  </a:lnTo>
                  <a:lnTo>
                    <a:pt x="241" y="1043"/>
                  </a:lnTo>
                  <a:lnTo>
                    <a:pt x="241" y="1046"/>
                  </a:lnTo>
                  <a:lnTo>
                    <a:pt x="244" y="1049"/>
                  </a:lnTo>
                  <a:lnTo>
                    <a:pt x="244" y="1052"/>
                  </a:lnTo>
                  <a:lnTo>
                    <a:pt x="246" y="1055"/>
                  </a:lnTo>
                  <a:lnTo>
                    <a:pt x="247" y="1058"/>
                  </a:lnTo>
                  <a:lnTo>
                    <a:pt x="247" y="1064"/>
                  </a:lnTo>
                  <a:lnTo>
                    <a:pt x="250" y="1067"/>
                  </a:lnTo>
                  <a:lnTo>
                    <a:pt x="253" y="1075"/>
                  </a:lnTo>
                  <a:lnTo>
                    <a:pt x="258" y="1083"/>
                  </a:lnTo>
                  <a:lnTo>
                    <a:pt x="265" y="1091"/>
                  </a:lnTo>
                  <a:lnTo>
                    <a:pt x="267" y="1099"/>
                  </a:lnTo>
                  <a:lnTo>
                    <a:pt x="268" y="1107"/>
                  </a:lnTo>
                  <a:lnTo>
                    <a:pt x="273" y="1123"/>
                  </a:lnTo>
                  <a:lnTo>
                    <a:pt x="279" y="1126"/>
                  </a:lnTo>
                  <a:lnTo>
                    <a:pt x="284" y="1129"/>
                  </a:lnTo>
                  <a:lnTo>
                    <a:pt x="288" y="1135"/>
                  </a:lnTo>
                  <a:lnTo>
                    <a:pt x="514" y="1117"/>
                  </a:lnTo>
                  <a:lnTo>
                    <a:pt x="874" y="1091"/>
                  </a:lnTo>
                  <a:lnTo>
                    <a:pt x="877" y="1105"/>
                  </a:lnTo>
                  <a:lnTo>
                    <a:pt x="880" y="1110"/>
                  </a:lnTo>
                  <a:lnTo>
                    <a:pt x="883" y="1120"/>
                  </a:lnTo>
                  <a:lnTo>
                    <a:pt x="880" y="1126"/>
                  </a:lnTo>
                  <a:lnTo>
                    <a:pt x="880" y="1129"/>
                  </a:lnTo>
                  <a:lnTo>
                    <a:pt x="883" y="1134"/>
                  </a:lnTo>
                  <a:lnTo>
                    <a:pt x="883" y="1138"/>
                  </a:lnTo>
                  <a:lnTo>
                    <a:pt x="888" y="1138"/>
                  </a:lnTo>
                  <a:lnTo>
                    <a:pt x="920" y="1138"/>
                  </a:lnTo>
                  <a:lnTo>
                    <a:pt x="922" y="1128"/>
                  </a:lnTo>
                  <a:lnTo>
                    <a:pt x="922" y="1102"/>
                  </a:lnTo>
                  <a:lnTo>
                    <a:pt x="910" y="1064"/>
                  </a:lnTo>
                  <a:lnTo>
                    <a:pt x="907" y="1055"/>
                  </a:lnTo>
                  <a:lnTo>
                    <a:pt x="907" y="1048"/>
                  </a:lnTo>
                  <a:lnTo>
                    <a:pt x="911" y="1036"/>
                  </a:lnTo>
                  <a:lnTo>
                    <a:pt x="914" y="1029"/>
                  </a:lnTo>
                  <a:lnTo>
                    <a:pt x="920" y="1021"/>
                  </a:lnTo>
                  <a:lnTo>
                    <a:pt x="929" y="1018"/>
                  </a:lnTo>
                  <a:lnTo>
                    <a:pt x="1022" y="1027"/>
                  </a:lnTo>
                  <a:lnTo>
                    <a:pt x="1038" y="1030"/>
                  </a:lnTo>
                  <a:lnTo>
                    <a:pt x="1037" y="1029"/>
                  </a:lnTo>
                  <a:lnTo>
                    <a:pt x="1037" y="1006"/>
                  </a:lnTo>
                  <a:lnTo>
                    <a:pt x="1041" y="999"/>
                  </a:lnTo>
                  <a:lnTo>
                    <a:pt x="1043" y="995"/>
                  </a:lnTo>
                  <a:lnTo>
                    <a:pt x="1043" y="982"/>
                  </a:lnTo>
                  <a:lnTo>
                    <a:pt x="1043" y="974"/>
                  </a:lnTo>
                  <a:lnTo>
                    <a:pt x="1038" y="964"/>
                  </a:lnTo>
                  <a:lnTo>
                    <a:pt x="1035" y="965"/>
                  </a:lnTo>
                  <a:lnTo>
                    <a:pt x="1035" y="971"/>
                  </a:lnTo>
                  <a:lnTo>
                    <a:pt x="1035" y="976"/>
                  </a:lnTo>
                  <a:lnTo>
                    <a:pt x="1034" y="976"/>
                  </a:lnTo>
                  <a:lnTo>
                    <a:pt x="1034" y="973"/>
                  </a:lnTo>
                  <a:lnTo>
                    <a:pt x="1032" y="970"/>
                  </a:lnTo>
                  <a:lnTo>
                    <a:pt x="1028" y="967"/>
                  </a:lnTo>
                  <a:lnTo>
                    <a:pt x="1022" y="970"/>
                  </a:lnTo>
                  <a:lnTo>
                    <a:pt x="1016" y="970"/>
                  </a:lnTo>
                  <a:lnTo>
                    <a:pt x="1013" y="967"/>
                  </a:lnTo>
                  <a:lnTo>
                    <a:pt x="1017" y="965"/>
                  </a:lnTo>
                  <a:lnTo>
                    <a:pt x="1019" y="967"/>
                  </a:lnTo>
                  <a:lnTo>
                    <a:pt x="1022" y="965"/>
                  </a:lnTo>
                  <a:lnTo>
                    <a:pt x="1025" y="961"/>
                  </a:lnTo>
                  <a:lnTo>
                    <a:pt x="1028" y="961"/>
                  </a:lnTo>
                  <a:lnTo>
                    <a:pt x="1035" y="953"/>
                  </a:lnTo>
                  <a:lnTo>
                    <a:pt x="1037" y="943"/>
                  </a:lnTo>
                  <a:lnTo>
                    <a:pt x="1037" y="932"/>
                  </a:lnTo>
                  <a:lnTo>
                    <a:pt x="1034" y="927"/>
                  </a:lnTo>
                  <a:lnTo>
                    <a:pt x="1035" y="921"/>
                  </a:lnTo>
                  <a:lnTo>
                    <a:pt x="1040" y="920"/>
                  </a:lnTo>
                  <a:lnTo>
                    <a:pt x="1044" y="911"/>
                  </a:lnTo>
                  <a:lnTo>
                    <a:pt x="1052" y="900"/>
                  </a:lnTo>
                  <a:lnTo>
                    <a:pt x="1055" y="896"/>
                  </a:lnTo>
                  <a:lnTo>
                    <a:pt x="1056" y="888"/>
                  </a:lnTo>
                  <a:lnTo>
                    <a:pt x="1055" y="877"/>
                  </a:lnTo>
                  <a:lnTo>
                    <a:pt x="1053" y="869"/>
                  </a:lnTo>
                  <a:lnTo>
                    <a:pt x="1055" y="868"/>
                  </a:lnTo>
                  <a:lnTo>
                    <a:pt x="1055" y="865"/>
                  </a:lnTo>
                  <a:lnTo>
                    <a:pt x="1053" y="862"/>
                  </a:lnTo>
                  <a:lnTo>
                    <a:pt x="1050" y="858"/>
                  </a:lnTo>
                  <a:lnTo>
                    <a:pt x="1049" y="853"/>
                  </a:lnTo>
                  <a:lnTo>
                    <a:pt x="1052" y="852"/>
                  </a:lnTo>
                  <a:lnTo>
                    <a:pt x="1053" y="853"/>
                  </a:lnTo>
                  <a:lnTo>
                    <a:pt x="1055" y="853"/>
                  </a:lnTo>
                  <a:lnTo>
                    <a:pt x="1058" y="843"/>
                  </a:lnTo>
                  <a:lnTo>
                    <a:pt x="1062" y="832"/>
                  </a:lnTo>
                  <a:lnTo>
                    <a:pt x="1066" y="827"/>
                  </a:lnTo>
                  <a:lnTo>
                    <a:pt x="1066" y="819"/>
                  </a:lnTo>
                  <a:lnTo>
                    <a:pt x="1071" y="813"/>
                  </a:lnTo>
                  <a:lnTo>
                    <a:pt x="1065" y="810"/>
                  </a:lnTo>
                  <a:lnTo>
                    <a:pt x="1059" y="813"/>
                  </a:lnTo>
                  <a:lnTo>
                    <a:pt x="1050" y="816"/>
                  </a:lnTo>
                  <a:lnTo>
                    <a:pt x="1046" y="815"/>
                  </a:lnTo>
                  <a:lnTo>
                    <a:pt x="1046" y="810"/>
                  </a:lnTo>
                  <a:lnTo>
                    <a:pt x="1052" y="807"/>
                  </a:lnTo>
                  <a:lnTo>
                    <a:pt x="1058" y="804"/>
                  </a:lnTo>
                  <a:lnTo>
                    <a:pt x="1061" y="801"/>
                  </a:lnTo>
                  <a:lnTo>
                    <a:pt x="1061" y="794"/>
                  </a:lnTo>
                  <a:lnTo>
                    <a:pt x="1065" y="797"/>
                  </a:lnTo>
                  <a:lnTo>
                    <a:pt x="1065" y="801"/>
                  </a:lnTo>
                  <a:lnTo>
                    <a:pt x="1069" y="806"/>
                  </a:lnTo>
                  <a:lnTo>
                    <a:pt x="1072" y="801"/>
                  </a:lnTo>
                  <a:lnTo>
                    <a:pt x="1071" y="795"/>
                  </a:lnTo>
                  <a:lnTo>
                    <a:pt x="1075" y="788"/>
                  </a:lnTo>
                  <a:lnTo>
                    <a:pt x="1071" y="768"/>
                  </a:lnTo>
                  <a:lnTo>
                    <a:pt x="1065" y="769"/>
                  </a:lnTo>
                  <a:lnTo>
                    <a:pt x="1056" y="768"/>
                  </a:lnTo>
                  <a:lnTo>
                    <a:pt x="1052" y="760"/>
                  </a:lnTo>
                  <a:lnTo>
                    <a:pt x="1059" y="762"/>
                  </a:lnTo>
                  <a:lnTo>
                    <a:pt x="1062" y="759"/>
                  </a:lnTo>
                  <a:lnTo>
                    <a:pt x="1061" y="754"/>
                  </a:lnTo>
                  <a:lnTo>
                    <a:pt x="1065" y="753"/>
                  </a:lnTo>
                  <a:lnTo>
                    <a:pt x="1066" y="759"/>
                  </a:lnTo>
                  <a:lnTo>
                    <a:pt x="1071" y="760"/>
                  </a:lnTo>
                  <a:lnTo>
                    <a:pt x="1075" y="754"/>
                  </a:lnTo>
                  <a:lnTo>
                    <a:pt x="1081" y="745"/>
                  </a:lnTo>
                  <a:lnTo>
                    <a:pt x="1085" y="744"/>
                  </a:lnTo>
                  <a:lnTo>
                    <a:pt x="1085" y="735"/>
                  </a:lnTo>
                  <a:lnTo>
                    <a:pt x="1084" y="732"/>
                  </a:lnTo>
                  <a:lnTo>
                    <a:pt x="1082" y="735"/>
                  </a:lnTo>
                  <a:lnTo>
                    <a:pt x="1079" y="732"/>
                  </a:lnTo>
                  <a:lnTo>
                    <a:pt x="1073" y="729"/>
                  </a:lnTo>
                  <a:lnTo>
                    <a:pt x="1073" y="724"/>
                  </a:lnTo>
                  <a:lnTo>
                    <a:pt x="1076" y="719"/>
                  </a:lnTo>
                  <a:lnTo>
                    <a:pt x="1082" y="719"/>
                  </a:lnTo>
                  <a:lnTo>
                    <a:pt x="1090" y="719"/>
                  </a:lnTo>
                  <a:lnTo>
                    <a:pt x="1096" y="719"/>
                  </a:lnTo>
                  <a:lnTo>
                    <a:pt x="1099" y="715"/>
                  </a:lnTo>
                  <a:lnTo>
                    <a:pt x="1106" y="707"/>
                  </a:lnTo>
                  <a:lnTo>
                    <a:pt x="1099" y="707"/>
                  </a:lnTo>
                  <a:lnTo>
                    <a:pt x="1094" y="701"/>
                  </a:lnTo>
                  <a:lnTo>
                    <a:pt x="1099" y="698"/>
                  </a:lnTo>
                  <a:lnTo>
                    <a:pt x="1102" y="695"/>
                  </a:lnTo>
                  <a:lnTo>
                    <a:pt x="1105" y="694"/>
                  </a:lnTo>
                  <a:lnTo>
                    <a:pt x="1106" y="697"/>
                  </a:lnTo>
                  <a:lnTo>
                    <a:pt x="1111" y="694"/>
                  </a:lnTo>
                  <a:lnTo>
                    <a:pt x="1121" y="688"/>
                  </a:lnTo>
                  <a:lnTo>
                    <a:pt x="1121" y="682"/>
                  </a:lnTo>
                  <a:lnTo>
                    <a:pt x="1114" y="674"/>
                  </a:lnTo>
                  <a:lnTo>
                    <a:pt x="1108" y="676"/>
                  </a:lnTo>
                  <a:lnTo>
                    <a:pt x="1100" y="670"/>
                  </a:lnTo>
                  <a:lnTo>
                    <a:pt x="1096" y="670"/>
                  </a:lnTo>
                  <a:lnTo>
                    <a:pt x="1084" y="663"/>
                  </a:lnTo>
                  <a:lnTo>
                    <a:pt x="1073" y="655"/>
                  </a:lnTo>
                  <a:lnTo>
                    <a:pt x="1061" y="660"/>
                  </a:lnTo>
                  <a:lnTo>
                    <a:pt x="1049" y="654"/>
                  </a:lnTo>
                  <a:lnTo>
                    <a:pt x="1037" y="621"/>
                  </a:lnTo>
                  <a:lnTo>
                    <a:pt x="1040" y="611"/>
                  </a:lnTo>
                  <a:lnTo>
                    <a:pt x="1026" y="595"/>
                  </a:lnTo>
                  <a:lnTo>
                    <a:pt x="1016" y="581"/>
                  </a:lnTo>
                  <a:lnTo>
                    <a:pt x="1016" y="576"/>
                  </a:lnTo>
                  <a:lnTo>
                    <a:pt x="1019" y="573"/>
                  </a:lnTo>
                  <a:lnTo>
                    <a:pt x="997" y="557"/>
                  </a:lnTo>
                  <a:lnTo>
                    <a:pt x="985" y="552"/>
                  </a:lnTo>
                  <a:lnTo>
                    <a:pt x="972" y="546"/>
                  </a:lnTo>
                  <a:lnTo>
                    <a:pt x="964" y="539"/>
                  </a:lnTo>
                  <a:lnTo>
                    <a:pt x="964" y="528"/>
                  </a:lnTo>
                  <a:lnTo>
                    <a:pt x="961" y="521"/>
                  </a:lnTo>
                  <a:lnTo>
                    <a:pt x="959" y="512"/>
                  </a:lnTo>
                  <a:lnTo>
                    <a:pt x="954" y="498"/>
                  </a:lnTo>
                  <a:lnTo>
                    <a:pt x="951" y="487"/>
                  </a:lnTo>
                  <a:lnTo>
                    <a:pt x="941" y="478"/>
                  </a:lnTo>
                  <a:lnTo>
                    <a:pt x="932" y="463"/>
                  </a:lnTo>
                  <a:lnTo>
                    <a:pt x="930" y="446"/>
                  </a:lnTo>
                  <a:lnTo>
                    <a:pt x="919" y="438"/>
                  </a:lnTo>
                  <a:lnTo>
                    <a:pt x="900" y="431"/>
                  </a:lnTo>
                  <a:lnTo>
                    <a:pt x="895" y="431"/>
                  </a:lnTo>
                  <a:lnTo>
                    <a:pt x="871" y="422"/>
                  </a:lnTo>
                  <a:lnTo>
                    <a:pt x="865" y="413"/>
                  </a:lnTo>
                  <a:lnTo>
                    <a:pt x="865" y="406"/>
                  </a:lnTo>
                  <a:lnTo>
                    <a:pt x="859" y="407"/>
                  </a:lnTo>
                  <a:lnTo>
                    <a:pt x="844" y="397"/>
                  </a:lnTo>
                  <a:lnTo>
                    <a:pt x="832" y="379"/>
                  </a:lnTo>
                  <a:lnTo>
                    <a:pt x="821" y="364"/>
                  </a:lnTo>
                  <a:lnTo>
                    <a:pt x="821" y="354"/>
                  </a:lnTo>
                  <a:lnTo>
                    <a:pt x="821" y="350"/>
                  </a:lnTo>
                  <a:lnTo>
                    <a:pt x="817" y="344"/>
                  </a:lnTo>
                  <a:lnTo>
                    <a:pt x="809" y="343"/>
                  </a:lnTo>
                  <a:lnTo>
                    <a:pt x="793" y="328"/>
                  </a:lnTo>
                  <a:lnTo>
                    <a:pt x="771" y="322"/>
                  </a:lnTo>
                  <a:lnTo>
                    <a:pt x="758" y="311"/>
                  </a:lnTo>
                  <a:lnTo>
                    <a:pt x="753" y="299"/>
                  </a:lnTo>
                  <a:lnTo>
                    <a:pt x="743" y="285"/>
                  </a:lnTo>
                </a:path>
              </a:pathLst>
            </a:custGeom>
            <a:solidFill>
              <a:srgbClr val="C5C1CF"/>
            </a:solidFill>
            <a:ln w="9525" cmpd="sng">
              <a:solidFill>
                <a:srgbClr val="969696"/>
              </a:solidFill>
              <a:prstDash val="solid"/>
              <a:round/>
              <a:headEnd/>
              <a:tailEnd/>
            </a:ln>
          </p:spPr>
          <p:txBody>
            <a:bodyPr/>
            <a:lstStyle/>
            <a:p>
              <a:endParaRPr lang="en-US" dirty="0"/>
            </a:p>
          </p:txBody>
        </p:sp>
        <p:sp>
          <p:nvSpPr>
            <p:cNvPr id="17437" name="Freeform 27"/>
            <p:cNvSpPr>
              <a:spLocks noChangeAspect="1"/>
            </p:cNvSpPr>
            <p:nvPr>
              <p:custDataLst>
                <p:tags r:id="rId29"/>
              </p:custDataLst>
            </p:nvPr>
          </p:nvSpPr>
          <p:spPr bwMode="gray">
            <a:xfrm>
              <a:off x="1740" y="3160"/>
              <a:ext cx="161" cy="277"/>
            </a:xfrm>
            <a:custGeom>
              <a:avLst/>
              <a:gdLst>
                <a:gd name="T0" fmla="*/ 0 w 729"/>
                <a:gd name="T1" fmla="*/ 0 h 1254"/>
                <a:gd name="T2" fmla="*/ 0 w 729"/>
                <a:gd name="T3" fmla="*/ 0 h 1254"/>
                <a:gd name="T4" fmla="*/ 0 w 729"/>
                <a:gd name="T5" fmla="*/ 0 h 1254"/>
                <a:gd name="T6" fmla="*/ 0 w 729"/>
                <a:gd name="T7" fmla="*/ 0 h 1254"/>
                <a:gd name="T8" fmla="*/ 0 w 729"/>
                <a:gd name="T9" fmla="*/ 0 h 1254"/>
                <a:gd name="T10" fmla="*/ 0 w 729"/>
                <a:gd name="T11" fmla="*/ 0 h 1254"/>
                <a:gd name="T12" fmla="*/ 0 w 729"/>
                <a:gd name="T13" fmla="*/ 0 h 1254"/>
                <a:gd name="T14" fmla="*/ 0 w 729"/>
                <a:gd name="T15" fmla="*/ 0 h 1254"/>
                <a:gd name="T16" fmla="*/ 0 w 729"/>
                <a:gd name="T17" fmla="*/ 0 h 1254"/>
                <a:gd name="T18" fmla="*/ 0 w 729"/>
                <a:gd name="T19" fmla="*/ 0 h 1254"/>
                <a:gd name="T20" fmla="*/ 0 w 729"/>
                <a:gd name="T21" fmla="*/ 0 h 1254"/>
                <a:gd name="T22" fmla="*/ 0 w 729"/>
                <a:gd name="T23" fmla="*/ 0 h 1254"/>
                <a:gd name="T24" fmla="*/ 0 w 729"/>
                <a:gd name="T25" fmla="*/ 0 h 1254"/>
                <a:gd name="T26" fmla="*/ 0 w 729"/>
                <a:gd name="T27" fmla="*/ 0 h 1254"/>
                <a:gd name="T28" fmla="*/ 0 w 729"/>
                <a:gd name="T29" fmla="*/ 0 h 1254"/>
                <a:gd name="T30" fmla="*/ 0 w 729"/>
                <a:gd name="T31" fmla="*/ 0 h 1254"/>
                <a:gd name="T32" fmla="*/ 0 w 729"/>
                <a:gd name="T33" fmla="*/ 0 h 1254"/>
                <a:gd name="T34" fmla="*/ 0 w 729"/>
                <a:gd name="T35" fmla="*/ 0 h 1254"/>
                <a:gd name="T36" fmla="*/ 0 w 729"/>
                <a:gd name="T37" fmla="*/ 0 h 1254"/>
                <a:gd name="T38" fmla="*/ 0 w 729"/>
                <a:gd name="T39" fmla="*/ 0 h 1254"/>
                <a:gd name="T40" fmla="*/ 0 w 729"/>
                <a:gd name="T41" fmla="*/ 0 h 1254"/>
                <a:gd name="T42" fmla="*/ 0 w 729"/>
                <a:gd name="T43" fmla="*/ 0 h 1254"/>
                <a:gd name="T44" fmla="*/ 0 w 729"/>
                <a:gd name="T45" fmla="*/ 0 h 1254"/>
                <a:gd name="T46" fmla="*/ 0 w 729"/>
                <a:gd name="T47" fmla="*/ 0 h 1254"/>
                <a:gd name="T48" fmla="*/ 0 w 729"/>
                <a:gd name="T49" fmla="*/ 0 h 1254"/>
                <a:gd name="T50" fmla="*/ 0 w 729"/>
                <a:gd name="T51" fmla="*/ 0 h 1254"/>
                <a:gd name="T52" fmla="*/ 0 w 729"/>
                <a:gd name="T53" fmla="*/ 0 h 1254"/>
                <a:gd name="T54" fmla="*/ 0 w 729"/>
                <a:gd name="T55" fmla="*/ 0 h 1254"/>
                <a:gd name="T56" fmla="*/ 0 w 729"/>
                <a:gd name="T57" fmla="*/ 0 h 1254"/>
                <a:gd name="T58" fmla="*/ 0 w 729"/>
                <a:gd name="T59" fmla="*/ 0 h 1254"/>
                <a:gd name="T60" fmla="*/ 0 w 729"/>
                <a:gd name="T61" fmla="*/ 0 h 1254"/>
                <a:gd name="T62" fmla="*/ 0 w 729"/>
                <a:gd name="T63" fmla="*/ 0 h 1254"/>
                <a:gd name="T64" fmla="*/ 0 w 729"/>
                <a:gd name="T65" fmla="*/ 0 h 1254"/>
                <a:gd name="T66" fmla="*/ 0 w 729"/>
                <a:gd name="T67" fmla="*/ 0 h 1254"/>
                <a:gd name="T68" fmla="*/ 0 w 729"/>
                <a:gd name="T69" fmla="*/ 0 h 1254"/>
                <a:gd name="T70" fmla="*/ 0 w 729"/>
                <a:gd name="T71" fmla="*/ 0 h 1254"/>
                <a:gd name="T72" fmla="*/ 0 w 729"/>
                <a:gd name="T73" fmla="*/ 0 h 1254"/>
                <a:gd name="T74" fmla="*/ 0 w 729"/>
                <a:gd name="T75" fmla="*/ 0 h 1254"/>
                <a:gd name="T76" fmla="*/ 0 w 729"/>
                <a:gd name="T77" fmla="*/ 0 h 1254"/>
                <a:gd name="T78" fmla="*/ 0 w 729"/>
                <a:gd name="T79" fmla="*/ 0 h 1254"/>
                <a:gd name="T80" fmla="*/ 0 w 729"/>
                <a:gd name="T81" fmla="*/ 0 h 1254"/>
                <a:gd name="T82" fmla="*/ 0 w 729"/>
                <a:gd name="T83" fmla="*/ 0 h 1254"/>
                <a:gd name="T84" fmla="*/ 0 w 729"/>
                <a:gd name="T85" fmla="*/ 0 h 1254"/>
                <a:gd name="T86" fmla="*/ 0 w 729"/>
                <a:gd name="T87" fmla="*/ 0 h 1254"/>
                <a:gd name="T88" fmla="*/ 0 w 729"/>
                <a:gd name="T89" fmla="*/ 0 h 1254"/>
                <a:gd name="T90" fmla="*/ 0 w 729"/>
                <a:gd name="T91" fmla="*/ 0 h 1254"/>
                <a:gd name="T92" fmla="*/ 0 w 729"/>
                <a:gd name="T93" fmla="*/ 0 h 1254"/>
                <a:gd name="T94" fmla="*/ 0 w 729"/>
                <a:gd name="T95" fmla="*/ 0 h 1254"/>
                <a:gd name="T96" fmla="*/ 0 w 729"/>
                <a:gd name="T97" fmla="*/ 0 h 1254"/>
                <a:gd name="T98" fmla="*/ 0 w 729"/>
                <a:gd name="T99" fmla="*/ 0 h 1254"/>
                <a:gd name="T100" fmla="*/ 0 w 729"/>
                <a:gd name="T101" fmla="*/ 0 h 1254"/>
                <a:gd name="T102" fmla="*/ 0 w 729"/>
                <a:gd name="T103" fmla="*/ 0 h 1254"/>
                <a:gd name="T104" fmla="*/ 0 w 729"/>
                <a:gd name="T105" fmla="*/ 0 h 1254"/>
                <a:gd name="T106" fmla="*/ 0 w 729"/>
                <a:gd name="T107" fmla="*/ 0 h 1254"/>
                <a:gd name="T108" fmla="*/ 0 w 729"/>
                <a:gd name="T109" fmla="*/ 0 h 1254"/>
                <a:gd name="T110" fmla="*/ 0 w 729"/>
                <a:gd name="T111" fmla="*/ 0 h 1254"/>
                <a:gd name="T112" fmla="*/ 0 w 729"/>
                <a:gd name="T113" fmla="*/ 0 h 125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9" h="1254">
                  <a:moveTo>
                    <a:pt x="82" y="562"/>
                  </a:moveTo>
                  <a:lnTo>
                    <a:pt x="87" y="568"/>
                  </a:lnTo>
                  <a:lnTo>
                    <a:pt x="92" y="575"/>
                  </a:lnTo>
                  <a:lnTo>
                    <a:pt x="92" y="593"/>
                  </a:lnTo>
                  <a:lnTo>
                    <a:pt x="83" y="603"/>
                  </a:lnTo>
                  <a:lnTo>
                    <a:pt x="82" y="616"/>
                  </a:lnTo>
                  <a:lnTo>
                    <a:pt x="89" y="648"/>
                  </a:lnTo>
                  <a:lnTo>
                    <a:pt x="92" y="654"/>
                  </a:lnTo>
                  <a:lnTo>
                    <a:pt x="99" y="668"/>
                  </a:lnTo>
                  <a:lnTo>
                    <a:pt x="101" y="680"/>
                  </a:lnTo>
                  <a:lnTo>
                    <a:pt x="108" y="689"/>
                  </a:lnTo>
                  <a:lnTo>
                    <a:pt x="110" y="690"/>
                  </a:lnTo>
                  <a:lnTo>
                    <a:pt x="122" y="709"/>
                  </a:lnTo>
                  <a:lnTo>
                    <a:pt x="131" y="718"/>
                  </a:lnTo>
                  <a:lnTo>
                    <a:pt x="134" y="727"/>
                  </a:lnTo>
                  <a:lnTo>
                    <a:pt x="129" y="736"/>
                  </a:lnTo>
                  <a:lnTo>
                    <a:pt x="126" y="742"/>
                  </a:lnTo>
                  <a:lnTo>
                    <a:pt x="122" y="764"/>
                  </a:lnTo>
                  <a:lnTo>
                    <a:pt x="111" y="776"/>
                  </a:lnTo>
                  <a:lnTo>
                    <a:pt x="110" y="792"/>
                  </a:lnTo>
                  <a:lnTo>
                    <a:pt x="111" y="806"/>
                  </a:lnTo>
                  <a:lnTo>
                    <a:pt x="105" y="813"/>
                  </a:lnTo>
                  <a:lnTo>
                    <a:pt x="93" y="818"/>
                  </a:lnTo>
                  <a:lnTo>
                    <a:pt x="89" y="827"/>
                  </a:lnTo>
                  <a:lnTo>
                    <a:pt x="86" y="838"/>
                  </a:lnTo>
                  <a:lnTo>
                    <a:pt x="71" y="847"/>
                  </a:lnTo>
                  <a:lnTo>
                    <a:pt x="55" y="853"/>
                  </a:lnTo>
                  <a:lnTo>
                    <a:pt x="51" y="865"/>
                  </a:lnTo>
                  <a:lnTo>
                    <a:pt x="43" y="881"/>
                  </a:lnTo>
                  <a:lnTo>
                    <a:pt x="43" y="900"/>
                  </a:lnTo>
                  <a:lnTo>
                    <a:pt x="43" y="918"/>
                  </a:lnTo>
                  <a:lnTo>
                    <a:pt x="39" y="926"/>
                  </a:lnTo>
                  <a:lnTo>
                    <a:pt x="27" y="935"/>
                  </a:lnTo>
                  <a:lnTo>
                    <a:pt x="21" y="940"/>
                  </a:lnTo>
                  <a:lnTo>
                    <a:pt x="18" y="952"/>
                  </a:lnTo>
                  <a:lnTo>
                    <a:pt x="23" y="960"/>
                  </a:lnTo>
                  <a:lnTo>
                    <a:pt x="29" y="969"/>
                  </a:lnTo>
                  <a:lnTo>
                    <a:pt x="24" y="979"/>
                  </a:lnTo>
                  <a:lnTo>
                    <a:pt x="21" y="991"/>
                  </a:lnTo>
                  <a:lnTo>
                    <a:pt x="15" y="1003"/>
                  </a:lnTo>
                  <a:lnTo>
                    <a:pt x="3" y="1012"/>
                  </a:lnTo>
                  <a:lnTo>
                    <a:pt x="0" y="1024"/>
                  </a:lnTo>
                  <a:lnTo>
                    <a:pt x="2" y="1043"/>
                  </a:lnTo>
                  <a:lnTo>
                    <a:pt x="11" y="1053"/>
                  </a:lnTo>
                  <a:lnTo>
                    <a:pt x="12" y="1058"/>
                  </a:lnTo>
                  <a:lnTo>
                    <a:pt x="8" y="1064"/>
                  </a:lnTo>
                  <a:lnTo>
                    <a:pt x="3" y="1071"/>
                  </a:lnTo>
                  <a:lnTo>
                    <a:pt x="420" y="1044"/>
                  </a:lnTo>
                  <a:lnTo>
                    <a:pt x="421" y="1047"/>
                  </a:lnTo>
                  <a:lnTo>
                    <a:pt x="421" y="1053"/>
                  </a:lnTo>
                  <a:lnTo>
                    <a:pt x="417" y="1058"/>
                  </a:lnTo>
                  <a:lnTo>
                    <a:pt x="415" y="1076"/>
                  </a:lnTo>
                  <a:lnTo>
                    <a:pt x="408" y="1098"/>
                  </a:lnTo>
                  <a:lnTo>
                    <a:pt x="400" y="1118"/>
                  </a:lnTo>
                  <a:lnTo>
                    <a:pt x="400" y="1132"/>
                  </a:lnTo>
                  <a:lnTo>
                    <a:pt x="406" y="1154"/>
                  </a:lnTo>
                  <a:lnTo>
                    <a:pt x="415" y="1166"/>
                  </a:lnTo>
                  <a:lnTo>
                    <a:pt x="423" y="1173"/>
                  </a:lnTo>
                  <a:lnTo>
                    <a:pt x="428" y="1177"/>
                  </a:lnTo>
                  <a:lnTo>
                    <a:pt x="437" y="1193"/>
                  </a:lnTo>
                  <a:lnTo>
                    <a:pt x="440" y="1201"/>
                  </a:lnTo>
                  <a:lnTo>
                    <a:pt x="446" y="1207"/>
                  </a:lnTo>
                  <a:lnTo>
                    <a:pt x="453" y="1216"/>
                  </a:lnTo>
                  <a:lnTo>
                    <a:pt x="453" y="1231"/>
                  </a:lnTo>
                  <a:lnTo>
                    <a:pt x="456" y="1235"/>
                  </a:lnTo>
                  <a:lnTo>
                    <a:pt x="459" y="1245"/>
                  </a:lnTo>
                  <a:lnTo>
                    <a:pt x="465" y="1254"/>
                  </a:lnTo>
                  <a:lnTo>
                    <a:pt x="471" y="1252"/>
                  </a:lnTo>
                  <a:lnTo>
                    <a:pt x="479" y="1248"/>
                  </a:lnTo>
                  <a:lnTo>
                    <a:pt x="485" y="1251"/>
                  </a:lnTo>
                  <a:lnTo>
                    <a:pt x="492" y="1248"/>
                  </a:lnTo>
                  <a:lnTo>
                    <a:pt x="498" y="1243"/>
                  </a:lnTo>
                  <a:lnTo>
                    <a:pt x="505" y="1235"/>
                  </a:lnTo>
                  <a:lnTo>
                    <a:pt x="512" y="1223"/>
                  </a:lnTo>
                  <a:lnTo>
                    <a:pt x="521" y="1217"/>
                  </a:lnTo>
                  <a:lnTo>
                    <a:pt x="530" y="1217"/>
                  </a:lnTo>
                  <a:lnTo>
                    <a:pt x="544" y="1210"/>
                  </a:lnTo>
                  <a:lnTo>
                    <a:pt x="569" y="1199"/>
                  </a:lnTo>
                  <a:lnTo>
                    <a:pt x="589" y="1190"/>
                  </a:lnTo>
                  <a:lnTo>
                    <a:pt x="625" y="1182"/>
                  </a:lnTo>
                  <a:lnTo>
                    <a:pt x="640" y="1186"/>
                  </a:lnTo>
                  <a:lnTo>
                    <a:pt x="647" y="1196"/>
                  </a:lnTo>
                  <a:lnTo>
                    <a:pt x="661" y="1196"/>
                  </a:lnTo>
                  <a:lnTo>
                    <a:pt x="673" y="1190"/>
                  </a:lnTo>
                  <a:lnTo>
                    <a:pt x="684" y="1180"/>
                  </a:lnTo>
                  <a:lnTo>
                    <a:pt x="691" y="1183"/>
                  </a:lnTo>
                  <a:lnTo>
                    <a:pt x="696" y="1193"/>
                  </a:lnTo>
                  <a:lnTo>
                    <a:pt x="705" y="1198"/>
                  </a:lnTo>
                  <a:lnTo>
                    <a:pt x="716" y="1196"/>
                  </a:lnTo>
                  <a:lnTo>
                    <a:pt x="723" y="1186"/>
                  </a:lnTo>
                  <a:lnTo>
                    <a:pt x="729" y="1180"/>
                  </a:lnTo>
                  <a:lnTo>
                    <a:pt x="729" y="1182"/>
                  </a:lnTo>
                  <a:lnTo>
                    <a:pt x="728" y="1190"/>
                  </a:lnTo>
                  <a:lnTo>
                    <a:pt x="678" y="795"/>
                  </a:lnTo>
                  <a:lnTo>
                    <a:pt x="685" y="410"/>
                  </a:lnTo>
                  <a:lnTo>
                    <a:pt x="691" y="39"/>
                  </a:lnTo>
                  <a:lnTo>
                    <a:pt x="693" y="28"/>
                  </a:lnTo>
                  <a:lnTo>
                    <a:pt x="690" y="26"/>
                  </a:lnTo>
                  <a:lnTo>
                    <a:pt x="684" y="26"/>
                  </a:lnTo>
                  <a:lnTo>
                    <a:pt x="681" y="23"/>
                  </a:lnTo>
                  <a:lnTo>
                    <a:pt x="678" y="13"/>
                  </a:lnTo>
                  <a:lnTo>
                    <a:pt x="676" y="12"/>
                  </a:lnTo>
                  <a:lnTo>
                    <a:pt x="676" y="9"/>
                  </a:lnTo>
                  <a:lnTo>
                    <a:pt x="673" y="10"/>
                  </a:lnTo>
                  <a:lnTo>
                    <a:pt x="669" y="0"/>
                  </a:lnTo>
                  <a:lnTo>
                    <a:pt x="228" y="32"/>
                  </a:lnTo>
                  <a:lnTo>
                    <a:pt x="229" y="38"/>
                  </a:lnTo>
                  <a:lnTo>
                    <a:pt x="234" y="45"/>
                  </a:lnTo>
                  <a:lnTo>
                    <a:pt x="241" y="45"/>
                  </a:lnTo>
                  <a:lnTo>
                    <a:pt x="244" y="50"/>
                  </a:lnTo>
                  <a:lnTo>
                    <a:pt x="242" y="57"/>
                  </a:lnTo>
                  <a:lnTo>
                    <a:pt x="235" y="63"/>
                  </a:lnTo>
                  <a:lnTo>
                    <a:pt x="232" y="65"/>
                  </a:lnTo>
                  <a:lnTo>
                    <a:pt x="229" y="70"/>
                  </a:lnTo>
                  <a:lnTo>
                    <a:pt x="223" y="72"/>
                  </a:lnTo>
                  <a:lnTo>
                    <a:pt x="217" y="73"/>
                  </a:lnTo>
                  <a:lnTo>
                    <a:pt x="209" y="76"/>
                  </a:lnTo>
                  <a:lnTo>
                    <a:pt x="204" y="79"/>
                  </a:lnTo>
                  <a:lnTo>
                    <a:pt x="200" y="82"/>
                  </a:lnTo>
                  <a:lnTo>
                    <a:pt x="201" y="84"/>
                  </a:lnTo>
                  <a:lnTo>
                    <a:pt x="198" y="84"/>
                  </a:lnTo>
                  <a:lnTo>
                    <a:pt x="197" y="88"/>
                  </a:lnTo>
                  <a:lnTo>
                    <a:pt x="197" y="93"/>
                  </a:lnTo>
                  <a:lnTo>
                    <a:pt x="197" y="94"/>
                  </a:lnTo>
                  <a:lnTo>
                    <a:pt x="200" y="97"/>
                  </a:lnTo>
                  <a:lnTo>
                    <a:pt x="198" y="100"/>
                  </a:lnTo>
                  <a:lnTo>
                    <a:pt x="197" y="109"/>
                  </a:lnTo>
                  <a:lnTo>
                    <a:pt x="197" y="118"/>
                  </a:lnTo>
                  <a:lnTo>
                    <a:pt x="197" y="123"/>
                  </a:lnTo>
                  <a:lnTo>
                    <a:pt x="192" y="129"/>
                  </a:lnTo>
                  <a:lnTo>
                    <a:pt x="185" y="132"/>
                  </a:lnTo>
                  <a:lnTo>
                    <a:pt x="184" y="149"/>
                  </a:lnTo>
                  <a:lnTo>
                    <a:pt x="182" y="152"/>
                  </a:lnTo>
                  <a:lnTo>
                    <a:pt x="178" y="156"/>
                  </a:lnTo>
                  <a:lnTo>
                    <a:pt x="175" y="159"/>
                  </a:lnTo>
                  <a:lnTo>
                    <a:pt x="175" y="165"/>
                  </a:lnTo>
                  <a:lnTo>
                    <a:pt x="175" y="172"/>
                  </a:lnTo>
                  <a:lnTo>
                    <a:pt x="176" y="182"/>
                  </a:lnTo>
                  <a:lnTo>
                    <a:pt x="173" y="188"/>
                  </a:lnTo>
                  <a:lnTo>
                    <a:pt x="169" y="191"/>
                  </a:lnTo>
                  <a:lnTo>
                    <a:pt x="166" y="196"/>
                  </a:lnTo>
                  <a:lnTo>
                    <a:pt x="163" y="200"/>
                  </a:lnTo>
                  <a:lnTo>
                    <a:pt x="163" y="208"/>
                  </a:lnTo>
                  <a:lnTo>
                    <a:pt x="157" y="214"/>
                  </a:lnTo>
                  <a:lnTo>
                    <a:pt x="145" y="217"/>
                  </a:lnTo>
                  <a:lnTo>
                    <a:pt x="143" y="223"/>
                  </a:lnTo>
                  <a:lnTo>
                    <a:pt x="138" y="221"/>
                  </a:lnTo>
                  <a:lnTo>
                    <a:pt x="131" y="223"/>
                  </a:lnTo>
                  <a:lnTo>
                    <a:pt x="126" y="230"/>
                  </a:lnTo>
                  <a:lnTo>
                    <a:pt x="125" y="236"/>
                  </a:lnTo>
                  <a:lnTo>
                    <a:pt x="123" y="242"/>
                  </a:lnTo>
                  <a:lnTo>
                    <a:pt x="129" y="250"/>
                  </a:lnTo>
                  <a:lnTo>
                    <a:pt x="134" y="253"/>
                  </a:lnTo>
                  <a:lnTo>
                    <a:pt x="132" y="258"/>
                  </a:lnTo>
                  <a:lnTo>
                    <a:pt x="125" y="262"/>
                  </a:lnTo>
                  <a:lnTo>
                    <a:pt x="117" y="258"/>
                  </a:lnTo>
                  <a:lnTo>
                    <a:pt x="111" y="256"/>
                  </a:lnTo>
                  <a:lnTo>
                    <a:pt x="107" y="256"/>
                  </a:lnTo>
                  <a:lnTo>
                    <a:pt x="102" y="261"/>
                  </a:lnTo>
                  <a:lnTo>
                    <a:pt x="101" y="265"/>
                  </a:lnTo>
                  <a:lnTo>
                    <a:pt x="104" y="268"/>
                  </a:lnTo>
                  <a:lnTo>
                    <a:pt x="108" y="274"/>
                  </a:lnTo>
                  <a:lnTo>
                    <a:pt x="113" y="277"/>
                  </a:lnTo>
                  <a:lnTo>
                    <a:pt x="113" y="279"/>
                  </a:lnTo>
                  <a:lnTo>
                    <a:pt x="111" y="280"/>
                  </a:lnTo>
                  <a:lnTo>
                    <a:pt x="114" y="283"/>
                  </a:lnTo>
                  <a:lnTo>
                    <a:pt x="116" y="286"/>
                  </a:lnTo>
                  <a:lnTo>
                    <a:pt x="114" y="290"/>
                  </a:lnTo>
                  <a:lnTo>
                    <a:pt x="111" y="292"/>
                  </a:lnTo>
                  <a:lnTo>
                    <a:pt x="108" y="292"/>
                  </a:lnTo>
                  <a:lnTo>
                    <a:pt x="108" y="289"/>
                  </a:lnTo>
                  <a:lnTo>
                    <a:pt x="104" y="290"/>
                  </a:lnTo>
                  <a:lnTo>
                    <a:pt x="102" y="295"/>
                  </a:lnTo>
                  <a:lnTo>
                    <a:pt x="101" y="299"/>
                  </a:lnTo>
                  <a:lnTo>
                    <a:pt x="102" y="302"/>
                  </a:lnTo>
                  <a:lnTo>
                    <a:pt x="101" y="305"/>
                  </a:lnTo>
                  <a:lnTo>
                    <a:pt x="96" y="305"/>
                  </a:lnTo>
                  <a:lnTo>
                    <a:pt x="92" y="314"/>
                  </a:lnTo>
                  <a:lnTo>
                    <a:pt x="90" y="317"/>
                  </a:lnTo>
                  <a:lnTo>
                    <a:pt x="86" y="321"/>
                  </a:lnTo>
                  <a:lnTo>
                    <a:pt x="83" y="327"/>
                  </a:lnTo>
                  <a:lnTo>
                    <a:pt x="82" y="332"/>
                  </a:lnTo>
                  <a:lnTo>
                    <a:pt x="83" y="339"/>
                  </a:lnTo>
                  <a:lnTo>
                    <a:pt x="86" y="342"/>
                  </a:lnTo>
                  <a:lnTo>
                    <a:pt x="86" y="346"/>
                  </a:lnTo>
                  <a:lnTo>
                    <a:pt x="95" y="345"/>
                  </a:lnTo>
                  <a:lnTo>
                    <a:pt x="96" y="346"/>
                  </a:lnTo>
                  <a:lnTo>
                    <a:pt x="99" y="351"/>
                  </a:lnTo>
                  <a:lnTo>
                    <a:pt x="96" y="366"/>
                  </a:lnTo>
                  <a:lnTo>
                    <a:pt x="93" y="375"/>
                  </a:lnTo>
                  <a:lnTo>
                    <a:pt x="90" y="381"/>
                  </a:lnTo>
                  <a:lnTo>
                    <a:pt x="86" y="384"/>
                  </a:lnTo>
                  <a:lnTo>
                    <a:pt x="82" y="386"/>
                  </a:lnTo>
                  <a:lnTo>
                    <a:pt x="66" y="396"/>
                  </a:lnTo>
                  <a:lnTo>
                    <a:pt x="64" y="404"/>
                  </a:lnTo>
                  <a:lnTo>
                    <a:pt x="60" y="408"/>
                  </a:lnTo>
                  <a:lnTo>
                    <a:pt x="61" y="422"/>
                  </a:lnTo>
                  <a:lnTo>
                    <a:pt x="64" y="425"/>
                  </a:lnTo>
                  <a:lnTo>
                    <a:pt x="64" y="428"/>
                  </a:lnTo>
                  <a:lnTo>
                    <a:pt x="70" y="429"/>
                  </a:lnTo>
                  <a:lnTo>
                    <a:pt x="74" y="434"/>
                  </a:lnTo>
                  <a:lnTo>
                    <a:pt x="76" y="437"/>
                  </a:lnTo>
                  <a:lnTo>
                    <a:pt x="87" y="440"/>
                  </a:lnTo>
                  <a:lnTo>
                    <a:pt x="92" y="442"/>
                  </a:lnTo>
                  <a:lnTo>
                    <a:pt x="92" y="447"/>
                  </a:lnTo>
                  <a:lnTo>
                    <a:pt x="89" y="454"/>
                  </a:lnTo>
                  <a:lnTo>
                    <a:pt x="82" y="458"/>
                  </a:lnTo>
                  <a:lnTo>
                    <a:pt x="76" y="463"/>
                  </a:lnTo>
                  <a:lnTo>
                    <a:pt x="76" y="467"/>
                  </a:lnTo>
                  <a:lnTo>
                    <a:pt x="76" y="475"/>
                  </a:lnTo>
                  <a:lnTo>
                    <a:pt x="80" y="481"/>
                  </a:lnTo>
                  <a:lnTo>
                    <a:pt x="89" y="484"/>
                  </a:lnTo>
                  <a:lnTo>
                    <a:pt x="92" y="491"/>
                  </a:lnTo>
                  <a:lnTo>
                    <a:pt x="87" y="501"/>
                  </a:lnTo>
                  <a:lnTo>
                    <a:pt x="87" y="504"/>
                  </a:lnTo>
                  <a:lnTo>
                    <a:pt x="87" y="507"/>
                  </a:lnTo>
                  <a:lnTo>
                    <a:pt x="89" y="510"/>
                  </a:lnTo>
                  <a:lnTo>
                    <a:pt x="90" y="513"/>
                  </a:lnTo>
                  <a:lnTo>
                    <a:pt x="92" y="518"/>
                  </a:lnTo>
                  <a:lnTo>
                    <a:pt x="89" y="519"/>
                  </a:lnTo>
                  <a:lnTo>
                    <a:pt x="77" y="534"/>
                  </a:lnTo>
                  <a:lnTo>
                    <a:pt x="80" y="537"/>
                  </a:lnTo>
                  <a:lnTo>
                    <a:pt x="82" y="541"/>
                  </a:lnTo>
                  <a:lnTo>
                    <a:pt x="77" y="546"/>
                  </a:lnTo>
                  <a:lnTo>
                    <a:pt x="74" y="551"/>
                  </a:lnTo>
                  <a:lnTo>
                    <a:pt x="74" y="553"/>
                  </a:lnTo>
                  <a:lnTo>
                    <a:pt x="76" y="556"/>
                  </a:lnTo>
                  <a:lnTo>
                    <a:pt x="79" y="559"/>
                  </a:lnTo>
                  <a:lnTo>
                    <a:pt x="80" y="559"/>
                  </a:lnTo>
                  <a:lnTo>
                    <a:pt x="82" y="562"/>
                  </a:lnTo>
                </a:path>
              </a:pathLst>
            </a:custGeom>
            <a:solidFill>
              <a:srgbClr val="C5C1CF"/>
            </a:solidFill>
            <a:ln w="9525" cmpd="sng">
              <a:solidFill>
                <a:srgbClr val="969696"/>
              </a:solidFill>
              <a:prstDash val="solid"/>
              <a:round/>
              <a:headEnd/>
              <a:tailEnd/>
            </a:ln>
          </p:spPr>
          <p:txBody>
            <a:bodyPr/>
            <a:lstStyle/>
            <a:p>
              <a:endParaRPr lang="en-US" dirty="0"/>
            </a:p>
          </p:txBody>
        </p:sp>
        <p:sp>
          <p:nvSpPr>
            <p:cNvPr id="17438" name="Freeform 28"/>
            <p:cNvSpPr>
              <a:spLocks noChangeAspect="1"/>
            </p:cNvSpPr>
            <p:nvPr>
              <p:custDataLst>
                <p:tags r:id="rId30"/>
              </p:custDataLst>
            </p:nvPr>
          </p:nvSpPr>
          <p:spPr bwMode="gray">
            <a:xfrm>
              <a:off x="2068" y="2986"/>
              <a:ext cx="400" cy="174"/>
            </a:xfrm>
            <a:custGeom>
              <a:avLst/>
              <a:gdLst>
                <a:gd name="T0" fmla="*/ 0 w 1806"/>
                <a:gd name="T1" fmla="*/ 0 h 787"/>
                <a:gd name="T2" fmla="*/ 0 w 1806"/>
                <a:gd name="T3" fmla="*/ 0 h 787"/>
                <a:gd name="T4" fmla="*/ 0 w 1806"/>
                <a:gd name="T5" fmla="*/ 0 h 787"/>
                <a:gd name="T6" fmla="*/ 0 w 1806"/>
                <a:gd name="T7" fmla="*/ 0 h 787"/>
                <a:gd name="T8" fmla="*/ 0 w 1806"/>
                <a:gd name="T9" fmla="*/ 0 h 787"/>
                <a:gd name="T10" fmla="*/ 0 w 1806"/>
                <a:gd name="T11" fmla="*/ 0 h 787"/>
                <a:gd name="T12" fmla="*/ 0 w 1806"/>
                <a:gd name="T13" fmla="*/ 0 h 787"/>
                <a:gd name="T14" fmla="*/ 0 w 1806"/>
                <a:gd name="T15" fmla="*/ 0 h 787"/>
                <a:gd name="T16" fmla="*/ 0 w 1806"/>
                <a:gd name="T17" fmla="*/ 0 h 787"/>
                <a:gd name="T18" fmla="*/ 0 w 1806"/>
                <a:gd name="T19" fmla="*/ 0 h 787"/>
                <a:gd name="T20" fmla="*/ 0 w 1806"/>
                <a:gd name="T21" fmla="*/ 0 h 787"/>
                <a:gd name="T22" fmla="*/ 0 w 1806"/>
                <a:gd name="T23" fmla="*/ 0 h 787"/>
                <a:gd name="T24" fmla="*/ 0 w 1806"/>
                <a:gd name="T25" fmla="*/ 0 h 787"/>
                <a:gd name="T26" fmla="*/ 0 w 1806"/>
                <a:gd name="T27" fmla="*/ 0 h 787"/>
                <a:gd name="T28" fmla="*/ 0 w 1806"/>
                <a:gd name="T29" fmla="*/ 0 h 787"/>
                <a:gd name="T30" fmla="*/ 0 w 1806"/>
                <a:gd name="T31" fmla="*/ 0 h 787"/>
                <a:gd name="T32" fmla="*/ 0 w 1806"/>
                <a:gd name="T33" fmla="*/ 0 h 787"/>
                <a:gd name="T34" fmla="*/ 0 w 1806"/>
                <a:gd name="T35" fmla="*/ 0 h 787"/>
                <a:gd name="T36" fmla="*/ 0 w 1806"/>
                <a:gd name="T37" fmla="*/ 0 h 787"/>
                <a:gd name="T38" fmla="*/ 0 w 1806"/>
                <a:gd name="T39" fmla="*/ 0 h 787"/>
                <a:gd name="T40" fmla="*/ 0 w 1806"/>
                <a:gd name="T41" fmla="*/ 0 h 787"/>
                <a:gd name="T42" fmla="*/ 0 w 1806"/>
                <a:gd name="T43" fmla="*/ 0 h 787"/>
                <a:gd name="T44" fmla="*/ 0 w 1806"/>
                <a:gd name="T45" fmla="*/ 0 h 787"/>
                <a:gd name="T46" fmla="*/ 0 w 1806"/>
                <a:gd name="T47" fmla="*/ 0 h 787"/>
                <a:gd name="T48" fmla="*/ 0 w 1806"/>
                <a:gd name="T49" fmla="*/ 0 h 787"/>
                <a:gd name="T50" fmla="*/ 0 w 1806"/>
                <a:gd name="T51" fmla="*/ 0 h 787"/>
                <a:gd name="T52" fmla="*/ 0 w 1806"/>
                <a:gd name="T53" fmla="*/ 0 h 787"/>
                <a:gd name="T54" fmla="*/ 0 w 1806"/>
                <a:gd name="T55" fmla="*/ 0 h 787"/>
                <a:gd name="T56" fmla="*/ 0 w 1806"/>
                <a:gd name="T57" fmla="*/ 0 h 787"/>
                <a:gd name="T58" fmla="*/ 0 w 1806"/>
                <a:gd name="T59" fmla="*/ 0 h 787"/>
                <a:gd name="T60" fmla="*/ 0 w 1806"/>
                <a:gd name="T61" fmla="*/ 0 h 787"/>
                <a:gd name="T62" fmla="*/ 0 w 1806"/>
                <a:gd name="T63" fmla="*/ 0 h 787"/>
                <a:gd name="T64" fmla="*/ 0 w 1806"/>
                <a:gd name="T65" fmla="*/ 0 h 787"/>
                <a:gd name="T66" fmla="*/ 0 w 1806"/>
                <a:gd name="T67" fmla="*/ 0 h 787"/>
                <a:gd name="T68" fmla="*/ 0 w 1806"/>
                <a:gd name="T69" fmla="*/ 0 h 787"/>
                <a:gd name="T70" fmla="*/ 0 w 1806"/>
                <a:gd name="T71" fmla="*/ 0 h 787"/>
                <a:gd name="T72" fmla="*/ 0 w 1806"/>
                <a:gd name="T73" fmla="*/ 0 h 787"/>
                <a:gd name="T74" fmla="*/ 0 w 1806"/>
                <a:gd name="T75" fmla="*/ 0 h 787"/>
                <a:gd name="T76" fmla="*/ 0 w 1806"/>
                <a:gd name="T77" fmla="*/ 0 h 787"/>
                <a:gd name="T78" fmla="*/ 0 w 1806"/>
                <a:gd name="T79" fmla="*/ 0 h 787"/>
                <a:gd name="T80" fmla="*/ 0 w 1806"/>
                <a:gd name="T81" fmla="*/ 0 h 787"/>
                <a:gd name="T82" fmla="*/ 0 w 1806"/>
                <a:gd name="T83" fmla="*/ 0 h 787"/>
                <a:gd name="T84" fmla="*/ 0 w 1806"/>
                <a:gd name="T85" fmla="*/ 0 h 787"/>
                <a:gd name="T86" fmla="*/ 0 w 1806"/>
                <a:gd name="T87" fmla="*/ 0 h 787"/>
                <a:gd name="T88" fmla="*/ 0 w 1806"/>
                <a:gd name="T89" fmla="*/ 0 h 787"/>
                <a:gd name="T90" fmla="*/ 0 w 1806"/>
                <a:gd name="T91" fmla="*/ 0 h 787"/>
                <a:gd name="T92" fmla="*/ 0 w 1806"/>
                <a:gd name="T93" fmla="*/ 0 h 787"/>
                <a:gd name="T94" fmla="*/ 0 w 1806"/>
                <a:gd name="T95" fmla="*/ 0 h 787"/>
                <a:gd name="T96" fmla="*/ 0 w 1806"/>
                <a:gd name="T97" fmla="*/ 0 h 787"/>
                <a:gd name="T98" fmla="*/ 0 w 1806"/>
                <a:gd name="T99" fmla="*/ 0 h 787"/>
                <a:gd name="T100" fmla="*/ 0 w 1806"/>
                <a:gd name="T101" fmla="*/ 0 h 787"/>
                <a:gd name="T102" fmla="*/ 0 w 1806"/>
                <a:gd name="T103" fmla="*/ 0 h 787"/>
                <a:gd name="T104" fmla="*/ 0 w 1806"/>
                <a:gd name="T105" fmla="*/ 0 h 787"/>
                <a:gd name="T106" fmla="*/ 0 w 1806"/>
                <a:gd name="T107" fmla="*/ 0 h 787"/>
                <a:gd name="T108" fmla="*/ 0 w 1806"/>
                <a:gd name="T109" fmla="*/ 0 h 787"/>
                <a:gd name="T110" fmla="*/ 0 w 1806"/>
                <a:gd name="T111" fmla="*/ 0 h 787"/>
                <a:gd name="T112" fmla="*/ 0 w 1806"/>
                <a:gd name="T113" fmla="*/ 0 h 787"/>
                <a:gd name="T114" fmla="*/ 0 w 1806"/>
                <a:gd name="T115" fmla="*/ 0 h 787"/>
                <a:gd name="T116" fmla="*/ 0 w 1806"/>
                <a:gd name="T117" fmla="*/ 0 h 787"/>
                <a:gd name="T118" fmla="*/ 0 w 1806"/>
                <a:gd name="T119" fmla="*/ 0 h 787"/>
                <a:gd name="T120" fmla="*/ 0 w 1806"/>
                <a:gd name="T121" fmla="*/ 0 h 7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806" h="787">
                  <a:moveTo>
                    <a:pt x="1080" y="119"/>
                  </a:moveTo>
                  <a:lnTo>
                    <a:pt x="926" y="149"/>
                  </a:lnTo>
                  <a:lnTo>
                    <a:pt x="785" y="177"/>
                  </a:lnTo>
                  <a:lnTo>
                    <a:pt x="661" y="193"/>
                  </a:lnTo>
                  <a:lnTo>
                    <a:pt x="485" y="214"/>
                  </a:lnTo>
                  <a:lnTo>
                    <a:pt x="485" y="221"/>
                  </a:lnTo>
                  <a:lnTo>
                    <a:pt x="482" y="229"/>
                  </a:lnTo>
                  <a:lnTo>
                    <a:pt x="482" y="235"/>
                  </a:lnTo>
                  <a:lnTo>
                    <a:pt x="488" y="242"/>
                  </a:lnTo>
                  <a:lnTo>
                    <a:pt x="484" y="249"/>
                  </a:lnTo>
                  <a:lnTo>
                    <a:pt x="481" y="260"/>
                  </a:lnTo>
                  <a:lnTo>
                    <a:pt x="482" y="267"/>
                  </a:lnTo>
                  <a:lnTo>
                    <a:pt x="488" y="274"/>
                  </a:lnTo>
                  <a:lnTo>
                    <a:pt x="489" y="279"/>
                  </a:lnTo>
                  <a:lnTo>
                    <a:pt x="481" y="280"/>
                  </a:lnTo>
                  <a:lnTo>
                    <a:pt x="472" y="276"/>
                  </a:lnTo>
                  <a:lnTo>
                    <a:pt x="463" y="279"/>
                  </a:lnTo>
                  <a:lnTo>
                    <a:pt x="457" y="288"/>
                  </a:lnTo>
                  <a:lnTo>
                    <a:pt x="455" y="291"/>
                  </a:lnTo>
                  <a:lnTo>
                    <a:pt x="451" y="291"/>
                  </a:lnTo>
                  <a:lnTo>
                    <a:pt x="432" y="342"/>
                  </a:lnTo>
                  <a:lnTo>
                    <a:pt x="429" y="342"/>
                  </a:lnTo>
                  <a:lnTo>
                    <a:pt x="425" y="350"/>
                  </a:lnTo>
                  <a:lnTo>
                    <a:pt x="414" y="350"/>
                  </a:lnTo>
                  <a:lnTo>
                    <a:pt x="411" y="344"/>
                  </a:lnTo>
                  <a:lnTo>
                    <a:pt x="408" y="339"/>
                  </a:lnTo>
                  <a:lnTo>
                    <a:pt x="396" y="341"/>
                  </a:lnTo>
                  <a:lnTo>
                    <a:pt x="379" y="348"/>
                  </a:lnTo>
                  <a:lnTo>
                    <a:pt x="367" y="354"/>
                  </a:lnTo>
                  <a:lnTo>
                    <a:pt x="355" y="366"/>
                  </a:lnTo>
                  <a:lnTo>
                    <a:pt x="360" y="369"/>
                  </a:lnTo>
                  <a:lnTo>
                    <a:pt x="358" y="375"/>
                  </a:lnTo>
                  <a:lnTo>
                    <a:pt x="357" y="381"/>
                  </a:lnTo>
                  <a:lnTo>
                    <a:pt x="348" y="388"/>
                  </a:lnTo>
                  <a:lnTo>
                    <a:pt x="342" y="394"/>
                  </a:lnTo>
                  <a:lnTo>
                    <a:pt x="336" y="395"/>
                  </a:lnTo>
                  <a:lnTo>
                    <a:pt x="329" y="400"/>
                  </a:lnTo>
                  <a:lnTo>
                    <a:pt x="323" y="400"/>
                  </a:lnTo>
                  <a:lnTo>
                    <a:pt x="320" y="394"/>
                  </a:lnTo>
                  <a:lnTo>
                    <a:pt x="320" y="388"/>
                  </a:lnTo>
                  <a:lnTo>
                    <a:pt x="318" y="382"/>
                  </a:lnTo>
                  <a:lnTo>
                    <a:pt x="314" y="376"/>
                  </a:lnTo>
                  <a:lnTo>
                    <a:pt x="311" y="376"/>
                  </a:lnTo>
                  <a:lnTo>
                    <a:pt x="293" y="394"/>
                  </a:lnTo>
                  <a:lnTo>
                    <a:pt x="284" y="400"/>
                  </a:lnTo>
                  <a:lnTo>
                    <a:pt x="264" y="412"/>
                  </a:lnTo>
                  <a:lnTo>
                    <a:pt x="261" y="418"/>
                  </a:lnTo>
                  <a:lnTo>
                    <a:pt x="261" y="425"/>
                  </a:lnTo>
                  <a:lnTo>
                    <a:pt x="264" y="432"/>
                  </a:lnTo>
                  <a:lnTo>
                    <a:pt x="261" y="437"/>
                  </a:lnTo>
                  <a:lnTo>
                    <a:pt x="259" y="441"/>
                  </a:lnTo>
                  <a:lnTo>
                    <a:pt x="252" y="456"/>
                  </a:lnTo>
                  <a:lnTo>
                    <a:pt x="247" y="460"/>
                  </a:lnTo>
                  <a:lnTo>
                    <a:pt x="243" y="459"/>
                  </a:lnTo>
                  <a:lnTo>
                    <a:pt x="234" y="459"/>
                  </a:lnTo>
                  <a:lnTo>
                    <a:pt x="228" y="463"/>
                  </a:lnTo>
                  <a:lnTo>
                    <a:pt x="221" y="465"/>
                  </a:lnTo>
                  <a:lnTo>
                    <a:pt x="215" y="468"/>
                  </a:lnTo>
                  <a:lnTo>
                    <a:pt x="214" y="474"/>
                  </a:lnTo>
                  <a:lnTo>
                    <a:pt x="209" y="479"/>
                  </a:lnTo>
                  <a:lnTo>
                    <a:pt x="203" y="481"/>
                  </a:lnTo>
                  <a:lnTo>
                    <a:pt x="197" y="484"/>
                  </a:lnTo>
                  <a:lnTo>
                    <a:pt x="197" y="488"/>
                  </a:lnTo>
                  <a:lnTo>
                    <a:pt x="194" y="493"/>
                  </a:lnTo>
                  <a:lnTo>
                    <a:pt x="190" y="497"/>
                  </a:lnTo>
                  <a:lnTo>
                    <a:pt x="184" y="497"/>
                  </a:lnTo>
                  <a:lnTo>
                    <a:pt x="178" y="505"/>
                  </a:lnTo>
                  <a:lnTo>
                    <a:pt x="169" y="511"/>
                  </a:lnTo>
                  <a:lnTo>
                    <a:pt x="162" y="514"/>
                  </a:lnTo>
                  <a:lnTo>
                    <a:pt x="161" y="520"/>
                  </a:lnTo>
                  <a:lnTo>
                    <a:pt x="155" y="525"/>
                  </a:lnTo>
                  <a:lnTo>
                    <a:pt x="152" y="529"/>
                  </a:lnTo>
                  <a:lnTo>
                    <a:pt x="140" y="532"/>
                  </a:lnTo>
                  <a:lnTo>
                    <a:pt x="128" y="531"/>
                  </a:lnTo>
                  <a:lnTo>
                    <a:pt x="112" y="534"/>
                  </a:lnTo>
                  <a:lnTo>
                    <a:pt x="97" y="537"/>
                  </a:lnTo>
                  <a:lnTo>
                    <a:pt x="90" y="544"/>
                  </a:lnTo>
                  <a:lnTo>
                    <a:pt x="85" y="550"/>
                  </a:lnTo>
                  <a:lnTo>
                    <a:pt x="76" y="550"/>
                  </a:lnTo>
                  <a:lnTo>
                    <a:pt x="72" y="558"/>
                  </a:lnTo>
                  <a:lnTo>
                    <a:pt x="68" y="562"/>
                  </a:lnTo>
                  <a:lnTo>
                    <a:pt x="63" y="567"/>
                  </a:lnTo>
                  <a:lnTo>
                    <a:pt x="56" y="571"/>
                  </a:lnTo>
                  <a:lnTo>
                    <a:pt x="53" y="577"/>
                  </a:lnTo>
                  <a:lnTo>
                    <a:pt x="50" y="584"/>
                  </a:lnTo>
                  <a:lnTo>
                    <a:pt x="53" y="595"/>
                  </a:lnTo>
                  <a:lnTo>
                    <a:pt x="50" y="600"/>
                  </a:lnTo>
                  <a:lnTo>
                    <a:pt x="50" y="611"/>
                  </a:lnTo>
                  <a:lnTo>
                    <a:pt x="51" y="614"/>
                  </a:lnTo>
                  <a:lnTo>
                    <a:pt x="45" y="621"/>
                  </a:lnTo>
                  <a:lnTo>
                    <a:pt x="39" y="623"/>
                  </a:lnTo>
                  <a:lnTo>
                    <a:pt x="32" y="629"/>
                  </a:lnTo>
                  <a:lnTo>
                    <a:pt x="23" y="630"/>
                  </a:lnTo>
                  <a:lnTo>
                    <a:pt x="16" y="626"/>
                  </a:lnTo>
                  <a:lnTo>
                    <a:pt x="12" y="624"/>
                  </a:lnTo>
                  <a:lnTo>
                    <a:pt x="7" y="632"/>
                  </a:lnTo>
                  <a:lnTo>
                    <a:pt x="0" y="640"/>
                  </a:lnTo>
                  <a:lnTo>
                    <a:pt x="1" y="696"/>
                  </a:lnTo>
                  <a:lnTo>
                    <a:pt x="252" y="661"/>
                  </a:lnTo>
                  <a:lnTo>
                    <a:pt x="314" y="630"/>
                  </a:lnTo>
                  <a:lnTo>
                    <a:pt x="320" y="636"/>
                  </a:lnTo>
                  <a:lnTo>
                    <a:pt x="326" y="630"/>
                  </a:lnTo>
                  <a:lnTo>
                    <a:pt x="336" y="627"/>
                  </a:lnTo>
                  <a:lnTo>
                    <a:pt x="336" y="624"/>
                  </a:lnTo>
                  <a:lnTo>
                    <a:pt x="333" y="620"/>
                  </a:lnTo>
                  <a:lnTo>
                    <a:pt x="337" y="615"/>
                  </a:lnTo>
                  <a:lnTo>
                    <a:pt x="342" y="615"/>
                  </a:lnTo>
                  <a:lnTo>
                    <a:pt x="352" y="611"/>
                  </a:lnTo>
                  <a:lnTo>
                    <a:pt x="366" y="605"/>
                  </a:lnTo>
                  <a:lnTo>
                    <a:pt x="383" y="597"/>
                  </a:lnTo>
                  <a:lnTo>
                    <a:pt x="387" y="593"/>
                  </a:lnTo>
                  <a:lnTo>
                    <a:pt x="390" y="590"/>
                  </a:lnTo>
                  <a:lnTo>
                    <a:pt x="402" y="587"/>
                  </a:lnTo>
                  <a:lnTo>
                    <a:pt x="677" y="555"/>
                  </a:lnTo>
                  <a:lnTo>
                    <a:pt x="675" y="556"/>
                  </a:lnTo>
                  <a:lnTo>
                    <a:pt x="675" y="559"/>
                  </a:lnTo>
                  <a:lnTo>
                    <a:pt x="678" y="562"/>
                  </a:lnTo>
                  <a:lnTo>
                    <a:pt x="677" y="567"/>
                  </a:lnTo>
                  <a:lnTo>
                    <a:pt x="674" y="570"/>
                  </a:lnTo>
                  <a:lnTo>
                    <a:pt x="675" y="573"/>
                  </a:lnTo>
                  <a:lnTo>
                    <a:pt x="678" y="576"/>
                  </a:lnTo>
                  <a:lnTo>
                    <a:pt x="681" y="580"/>
                  </a:lnTo>
                  <a:lnTo>
                    <a:pt x="700" y="561"/>
                  </a:lnTo>
                  <a:lnTo>
                    <a:pt x="737" y="599"/>
                  </a:lnTo>
                  <a:lnTo>
                    <a:pt x="742" y="630"/>
                  </a:lnTo>
                  <a:lnTo>
                    <a:pt x="972" y="590"/>
                  </a:lnTo>
                  <a:lnTo>
                    <a:pt x="1254" y="787"/>
                  </a:lnTo>
                  <a:lnTo>
                    <a:pt x="1266" y="779"/>
                  </a:lnTo>
                  <a:lnTo>
                    <a:pt x="1288" y="770"/>
                  </a:lnTo>
                  <a:lnTo>
                    <a:pt x="1308" y="763"/>
                  </a:lnTo>
                  <a:lnTo>
                    <a:pt x="1338" y="760"/>
                  </a:lnTo>
                  <a:lnTo>
                    <a:pt x="1359" y="761"/>
                  </a:lnTo>
                  <a:lnTo>
                    <a:pt x="1363" y="767"/>
                  </a:lnTo>
                  <a:lnTo>
                    <a:pt x="1371" y="767"/>
                  </a:lnTo>
                  <a:lnTo>
                    <a:pt x="1374" y="770"/>
                  </a:lnTo>
                  <a:lnTo>
                    <a:pt x="1376" y="767"/>
                  </a:lnTo>
                  <a:lnTo>
                    <a:pt x="1372" y="754"/>
                  </a:lnTo>
                  <a:lnTo>
                    <a:pt x="1380" y="735"/>
                  </a:lnTo>
                  <a:lnTo>
                    <a:pt x="1380" y="726"/>
                  </a:lnTo>
                  <a:lnTo>
                    <a:pt x="1388" y="680"/>
                  </a:lnTo>
                  <a:lnTo>
                    <a:pt x="1391" y="673"/>
                  </a:lnTo>
                  <a:lnTo>
                    <a:pt x="1400" y="651"/>
                  </a:lnTo>
                  <a:lnTo>
                    <a:pt x="1415" y="629"/>
                  </a:lnTo>
                  <a:lnTo>
                    <a:pt x="1435" y="605"/>
                  </a:lnTo>
                  <a:lnTo>
                    <a:pt x="1451" y="587"/>
                  </a:lnTo>
                  <a:lnTo>
                    <a:pt x="1474" y="568"/>
                  </a:lnTo>
                  <a:lnTo>
                    <a:pt x="1490" y="550"/>
                  </a:lnTo>
                  <a:lnTo>
                    <a:pt x="1505" y="538"/>
                  </a:lnTo>
                  <a:lnTo>
                    <a:pt x="1528" y="523"/>
                  </a:lnTo>
                  <a:lnTo>
                    <a:pt x="1556" y="514"/>
                  </a:lnTo>
                  <a:lnTo>
                    <a:pt x="1582" y="505"/>
                  </a:lnTo>
                  <a:lnTo>
                    <a:pt x="1597" y="503"/>
                  </a:lnTo>
                  <a:lnTo>
                    <a:pt x="1615" y="505"/>
                  </a:lnTo>
                  <a:lnTo>
                    <a:pt x="1626" y="509"/>
                  </a:lnTo>
                  <a:lnTo>
                    <a:pt x="1627" y="514"/>
                  </a:lnTo>
                  <a:lnTo>
                    <a:pt x="1632" y="520"/>
                  </a:lnTo>
                  <a:lnTo>
                    <a:pt x="1633" y="520"/>
                  </a:lnTo>
                  <a:lnTo>
                    <a:pt x="1636" y="508"/>
                  </a:lnTo>
                  <a:lnTo>
                    <a:pt x="1646" y="481"/>
                  </a:lnTo>
                  <a:lnTo>
                    <a:pt x="1664" y="447"/>
                  </a:lnTo>
                  <a:lnTo>
                    <a:pt x="1682" y="422"/>
                  </a:lnTo>
                  <a:lnTo>
                    <a:pt x="1704" y="391"/>
                  </a:lnTo>
                  <a:lnTo>
                    <a:pt x="1726" y="363"/>
                  </a:lnTo>
                  <a:lnTo>
                    <a:pt x="1746" y="347"/>
                  </a:lnTo>
                  <a:lnTo>
                    <a:pt x="1775" y="327"/>
                  </a:lnTo>
                  <a:lnTo>
                    <a:pt x="1794" y="314"/>
                  </a:lnTo>
                  <a:lnTo>
                    <a:pt x="1800" y="313"/>
                  </a:lnTo>
                  <a:lnTo>
                    <a:pt x="1804" y="314"/>
                  </a:lnTo>
                  <a:lnTo>
                    <a:pt x="1806" y="313"/>
                  </a:lnTo>
                  <a:lnTo>
                    <a:pt x="1803" y="264"/>
                  </a:lnTo>
                  <a:lnTo>
                    <a:pt x="1797" y="215"/>
                  </a:lnTo>
                  <a:lnTo>
                    <a:pt x="1787" y="195"/>
                  </a:lnTo>
                  <a:lnTo>
                    <a:pt x="1776" y="178"/>
                  </a:lnTo>
                  <a:lnTo>
                    <a:pt x="1769" y="169"/>
                  </a:lnTo>
                  <a:lnTo>
                    <a:pt x="1745" y="137"/>
                  </a:lnTo>
                  <a:lnTo>
                    <a:pt x="1719" y="107"/>
                  </a:lnTo>
                  <a:lnTo>
                    <a:pt x="1713" y="96"/>
                  </a:lnTo>
                  <a:lnTo>
                    <a:pt x="1704" y="84"/>
                  </a:lnTo>
                  <a:lnTo>
                    <a:pt x="1685" y="51"/>
                  </a:lnTo>
                  <a:lnTo>
                    <a:pt x="1661" y="0"/>
                  </a:lnTo>
                  <a:lnTo>
                    <a:pt x="1576" y="16"/>
                  </a:lnTo>
                  <a:lnTo>
                    <a:pt x="1369" y="63"/>
                  </a:lnTo>
                  <a:lnTo>
                    <a:pt x="1080" y="119"/>
                  </a:lnTo>
                </a:path>
              </a:pathLst>
            </a:custGeom>
            <a:solidFill>
              <a:schemeClr val="accent1"/>
            </a:solidFill>
            <a:ln w="9525" cmpd="sng">
              <a:solidFill>
                <a:srgbClr val="969696"/>
              </a:solidFill>
              <a:prstDash val="solid"/>
              <a:round/>
              <a:headEnd/>
              <a:tailEnd/>
            </a:ln>
          </p:spPr>
          <p:txBody>
            <a:bodyPr/>
            <a:lstStyle/>
            <a:p>
              <a:endParaRPr lang="en-US" dirty="0"/>
            </a:p>
          </p:txBody>
        </p:sp>
        <p:sp>
          <p:nvSpPr>
            <p:cNvPr id="17439" name="Freeform 29"/>
            <p:cNvSpPr>
              <a:spLocks noChangeAspect="1"/>
            </p:cNvSpPr>
            <p:nvPr>
              <p:custDataLst>
                <p:tags r:id="rId31"/>
              </p:custDataLst>
            </p:nvPr>
          </p:nvSpPr>
          <p:spPr bwMode="gray">
            <a:xfrm>
              <a:off x="2115" y="3110"/>
              <a:ext cx="230" cy="171"/>
            </a:xfrm>
            <a:custGeom>
              <a:avLst/>
              <a:gdLst>
                <a:gd name="T0" fmla="*/ 0 w 1042"/>
                <a:gd name="T1" fmla="*/ 0 h 776"/>
                <a:gd name="T2" fmla="*/ 0 w 1042"/>
                <a:gd name="T3" fmla="*/ 0 h 776"/>
                <a:gd name="T4" fmla="*/ 0 w 1042"/>
                <a:gd name="T5" fmla="*/ 0 h 776"/>
                <a:gd name="T6" fmla="*/ 0 w 1042"/>
                <a:gd name="T7" fmla="*/ 0 h 776"/>
                <a:gd name="T8" fmla="*/ 0 w 1042"/>
                <a:gd name="T9" fmla="*/ 0 h 776"/>
                <a:gd name="T10" fmla="*/ 0 w 1042"/>
                <a:gd name="T11" fmla="*/ 0 h 776"/>
                <a:gd name="T12" fmla="*/ 0 w 1042"/>
                <a:gd name="T13" fmla="*/ 0 h 776"/>
                <a:gd name="T14" fmla="*/ 0 w 1042"/>
                <a:gd name="T15" fmla="*/ 0 h 776"/>
                <a:gd name="T16" fmla="*/ 0 w 1042"/>
                <a:gd name="T17" fmla="*/ 0 h 776"/>
                <a:gd name="T18" fmla="*/ 0 w 1042"/>
                <a:gd name="T19" fmla="*/ 0 h 776"/>
                <a:gd name="T20" fmla="*/ 0 w 1042"/>
                <a:gd name="T21" fmla="*/ 0 h 776"/>
                <a:gd name="T22" fmla="*/ 0 w 1042"/>
                <a:gd name="T23" fmla="*/ 0 h 776"/>
                <a:gd name="T24" fmla="*/ 0 w 1042"/>
                <a:gd name="T25" fmla="*/ 0 h 776"/>
                <a:gd name="T26" fmla="*/ 0 w 1042"/>
                <a:gd name="T27" fmla="*/ 0 h 776"/>
                <a:gd name="T28" fmla="*/ 0 w 1042"/>
                <a:gd name="T29" fmla="*/ 0 h 776"/>
                <a:gd name="T30" fmla="*/ 0 w 1042"/>
                <a:gd name="T31" fmla="*/ 0 h 776"/>
                <a:gd name="T32" fmla="*/ 0 w 1042"/>
                <a:gd name="T33" fmla="*/ 0 h 776"/>
                <a:gd name="T34" fmla="*/ 0 w 1042"/>
                <a:gd name="T35" fmla="*/ 0 h 776"/>
                <a:gd name="T36" fmla="*/ 0 w 1042"/>
                <a:gd name="T37" fmla="*/ 0 h 776"/>
                <a:gd name="T38" fmla="*/ 0 w 1042"/>
                <a:gd name="T39" fmla="*/ 0 h 776"/>
                <a:gd name="T40" fmla="*/ 0 w 1042"/>
                <a:gd name="T41" fmla="*/ 0 h 776"/>
                <a:gd name="T42" fmla="*/ 0 w 1042"/>
                <a:gd name="T43" fmla="*/ 0 h 776"/>
                <a:gd name="T44" fmla="*/ 0 w 1042"/>
                <a:gd name="T45" fmla="*/ 0 h 776"/>
                <a:gd name="T46" fmla="*/ 0 w 1042"/>
                <a:gd name="T47" fmla="*/ 0 h 776"/>
                <a:gd name="T48" fmla="*/ 0 w 1042"/>
                <a:gd name="T49" fmla="*/ 0 h 776"/>
                <a:gd name="T50" fmla="*/ 0 w 1042"/>
                <a:gd name="T51" fmla="*/ 0 h 776"/>
                <a:gd name="T52" fmla="*/ 0 w 1042"/>
                <a:gd name="T53" fmla="*/ 0 h 776"/>
                <a:gd name="T54" fmla="*/ 0 w 1042"/>
                <a:gd name="T55" fmla="*/ 0 h 776"/>
                <a:gd name="T56" fmla="*/ 0 w 1042"/>
                <a:gd name="T57" fmla="*/ 0 h 776"/>
                <a:gd name="T58" fmla="*/ 0 w 1042"/>
                <a:gd name="T59" fmla="*/ 0 h 776"/>
                <a:gd name="T60" fmla="*/ 0 w 1042"/>
                <a:gd name="T61" fmla="*/ 0 h 776"/>
                <a:gd name="T62" fmla="*/ 0 w 1042"/>
                <a:gd name="T63" fmla="*/ 0 h 776"/>
                <a:gd name="T64" fmla="*/ 0 w 1042"/>
                <a:gd name="T65" fmla="*/ 0 h 776"/>
                <a:gd name="T66" fmla="*/ 0 w 1042"/>
                <a:gd name="T67" fmla="*/ 0 h 776"/>
                <a:gd name="T68" fmla="*/ 0 w 1042"/>
                <a:gd name="T69" fmla="*/ 0 h 776"/>
                <a:gd name="T70" fmla="*/ 0 w 1042"/>
                <a:gd name="T71" fmla="*/ 0 h 776"/>
                <a:gd name="T72" fmla="*/ 0 w 1042"/>
                <a:gd name="T73" fmla="*/ 0 h 776"/>
                <a:gd name="T74" fmla="*/ 0 w 1042"/>
                <a:gd name="T75" fmla="*/ 0 h 776"/>
                <a:gd name="T76" fmla="*/ 0 w 1042"/>
                <a:gd name="T77" fmla="*/ 0 h 776"/>
                <a:gd name="T78" fmla="*/ 0 w 1042"/>
                <a:gd name="T79" fmla="*/ 0 h 776"/>
                <a:gd name="T80" fmla="*/ 0 w 1042"/>
                <a:gd name="T81" fmla="*/ 0 h 776"/>
                <a:gd name="T82" fmla="*/ 0 w 1042"/>
                <a:gd name="T83" fmla="*/ 0 h 776"/>
                <a:gd name="T84" fmla="*/ 0 w 1042"/>
                <a:gd name="T85" fmla="*/ 0 h 776"/>
                <a:gd name="T86" fmla="*/ 0 w 1042"/>
                <a:gd name="T87" fmla="*/ 0 h 776"/>
                <a:gd name="T88" fmla="*/ 0 w 1042"/>
                <a:gd name="T89" fmla="*/ 0 h 776"/>
                <a:gd name="T90" fmla="*/ 0 w 1042"/>
                <a:gd name="T91" fmla="*/ 0 h 776"/>
                <a:gd name="T92" fmla="*/ 0 w 1042"/>
                <a:gd name="T93" fmla="*/ 0 h 776"/>
                <a:gd name="T94" fmla="*/ 0 w 1042"/>
                <a:gd name="T95" fmla="*/ 0 h 776"/>
                <a:gd name="T96" fmla="*/ 0 w 1042"/>
                <a:gd name="T97" fmla="*/ 0 h 776"/>
                <a:gd name="T98" fmla="*/ 0 w 1042"/>
                <a:gd name="T99" fmla="*/ 0 h 776"/>
                <a:gd name="T100" fmla="*/ 0 w 1042"/>
                <a:gd name="T101" fmla="*/ 0 h 776"/>
                <a:gd name="T102" fmla="*/ 0 w 1042"/>
                <a:gd name="T103" fmla="*/ 0 h 776"/>
                <a:gd name="T104" fmla="*/ 0 w 1042"/>
                <a:gd name="T105" fmla="*/ 0 h 776"/>
                <a:gd name="T106" fmla="*/ 0 w 1042"/>
                <a:gd name="T107" fmla="*/ 0 h 776"/>
                <a:gd name="T108" fmla="*/ 0 w 1042"/>
                <a:gd name="T109" fmla="*/ 0 h 776"/>
                <a:gd name="T110" fmla="*/ 0 w 1042"/>
                <a:gd name="T111" fmla="*/ 0 h 776"/>
                <a:gd name="T112" fmla="*/ 0 w 1042"/>
                <a:gd name="T113" fmla="*/ 0 h 776"/>
                <a:gd name="T114" fmla="*/ 0 w 1042"/>
                <a:gd name="T115" fmla="*/ 0 h 776"/>
                <a:gd name="T116" fmla="*/ 0 w 1042"/>
                <a:gd name="T117" fmla="*/ 0 h 776"/>
                <a:gd name="T118" fmla="*/ 0 w 1042"/>
                <a:gd name="T119" fmla="*/ 0 h 776"/>
                <a:gd name="T120" fmla="*/ 0 w 1042"/>
                <a:gd name="T121" fmla="*/ 0 h 776"/>
                <a:gd name="T122" fmla="*/ 0 w 1042"/>
                <a:gd name="T123" fmla="*/ 0 h 776"/>
                <a:gd name="T124" fmla="*/ 0 w 1042"/>
                <a:gd name="T125" fmla="*/ 0 h 77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42" h="776">
                  <a:moveTo>
                    <a:pt x="624" y="776"/>
                  </a:moveTo>
                  <a:lnTo>
                    <a:pt x="620" y="776"/>
                  </a:lnTo>
                  <a:lnTo>
                    <a:pt x="608" y="769"/>
                  </a:lnTo>
                  <a:lnTo>
                    <a:pt x="597" y="761"/>
                  </a:lnTo>
                  <a:lnTo>
                    <a:pt x="585" y="766"/>
                  </a:lnTo>
                  <a:lnTo>
                    <a:pt x="573" y="760"/>
                  </a:lnTo>
                  <a:lnTo>
                    <a:pt x="561" y="727"/>
                  </a:lnTo>
                  <a:lnTo>
                    <a:pt x="564" y="717"/>
                  </a:lnTo>
                  <a:lnTo>
                    <a:pt x="550" y="701"/>
                  </a:lnTo>
                  <a:lnTo>
                    <a:pt x="540" y="687"/>
                  </a:lnTo>
                  <a:lnTo>
                    <a:pt x="540" y="682"/>
                  </a:lnTo>
                  <a:lnTo>
                    <a:pt x="543" y="679"/>
                  </a:lnTo>
                  <a:lnTo>
                    <a:pt x="521" y="663"/>
                  </a:lnTo>
                  <a:lnTo>
                    <a:pt x="509" y="658"/>
                  </a:lnTo>
                  <a:lnTo>
                    <a:pt x="496" y="652"/>
                  </a:lnTo>
                  <a:lnTo>
                    <a:pt x="488" y="645"/>
                  </a:lnTo>
                  <a:lnTo>
                    <a:pt x="488" y="634"/>
                  </a:lnTo>
                  <a:lnTo>
                    <a:pt x="485" y="627"/>
                  </a:lnTo>
                  <a:lnTo>
                    <a:pt x="483" y="618"/>
                  </a:lnTo>
                  <a:lnTo>
                    <a:pt x="478" y="604"/>
                  </a:lnTo>
                  <a:lnTo>
                    <a:pt x="475" y="593"/>
                  </a:lnTo>
                  <a:lnTo>
                    <a:pt x="465" y="584"/>
                  </a:lnTo>
                  <a:lnTo>
                    <a:pt x="456" y="569"/>
                  </a:lnTo>
                  <a:lnTo>
                    <a:pt x="454" y="552"/>
                  </a:lnTo>
                  <a:lnTo>
                    <a:pt x="443" y="544"/>
                  </a:lnTo>
                  <a:lnTo>
                    <a:pt x="424" y="537"/>
                  </a:lnTo>
                  <a:lnTo>
                    <a:pt x="419" y="537"/>
                  </a:lnTo>
                  <a:lnTo>
                    <a:pt x="395" y="528"/>
                  </a:lnTo>
                  <a:lnTo>
                    <a:pt x="389" y="519"/>
                  </a:lnTo>
                  <a:lnTo>
                    <a:pt x="389" y="512"/>
                  </a:lnTo>
                  <a:lnTo>
                    <a:pt x="383" y="513"/>
                  </a:lnTo>
                  <a:lnTo>
                    <a:pt x="368" y="503"/>
                  </a:lnTo>
                  <a:lnTo>
                    <a:pt x="356" y="485"/>
                  </a:lnTo>
                  <a:lnTo>
                    <a:pt x="345" y="470"/>
                  </a:lnTo>
                  <a:lnTo>
                    <a:pt x="345" y="460"/>
                  </a:lnTo>
                  <a:lnTo>
                    <a:pt x="345" y="456"/>
                  </a:lnTo>
                  <a:lnTo>
                    <a:pt x="341" y="450"/>
                  </a:lnTo>
                  <a:lnTo>
                    <a:pt x="333" y="449"/>
                  </a:lnTo>
                  <a:lnTo>
                    <a:pt x="317" y="434"/>
                  </a:lnTo>
                  <a:lnTo>
                    <a:pt x="295" y="428"/>
                  </a:lnTo>
                  <a:lnTo>
                    <a:pt x="282" y="417"/>
                  </a:lnTo>
                  <a:lnTo>
                    <a:pt x="277" y="405"/>
                  </a:lnTo>
                  <a:lnTo>
                    <a:pt x="267" y="391"/>
                  </a:lnTo>
                  <a:lnTo>
                    <a:pt x="255" y="379"/>
                  </a:lnTo>
                  <a:lnTo>
                    <a:pt x="243" y="373"/>
                  </a:lnTo>
                  <a:lnTo>
                    <a:pt x="227" y="369"/>
                  </a:lnTo>
                  <a:lnTo>
                    <a:pt x="201" y="352"/>
                  </a:lnTo>
                  <a:lnTo>
                    <a:pt x="187" y="341"/>
                  </a:lnTo>
                  <a:lnTo>
                    <a:pt x="168" y="319"/>
                  </a:lnTo>
                  <a:lnTo>
                    <a:pt x="155" y="308"/>
                  </a:lnTo>
                  <a:lnTo>
                    <a:pt x="148" y="299"/>
                  </a:lnTo>
                  <a:lnTo>
                    <a:pt x="143" y="286"/>
                  </a:lnTo>
                  <a:lnTo>
                    <a:pt x="139" y="277"/>
                  </a:lnTo>
                  <a:lnTo>
                    <a:pt x="130" y="262"/>
                  </a:lnTo>
                  <a:lnTo>
                    <a:pt x="114" y="239"/>
                  </a:lnTo>
                  <a:lnTo>
                    <a:pt x="108" y="230"/>
                  </a:lnTo>
                  <a:lnTo>
                    <a:pt x="102" y="226"/>
                  </a:lnTo>
                  <a:lnTo>
                    <a:pt x="90" y="227"/>
                  </a:lnTo>
                  <a:lnTo>
                    <a:pt x="84" y="230"/>
                  </a:lnTo>
                  <a:lnTo>
                    <a:pt x="77" y="232"/>
                  </a:lnTo>
                  <a:lnTo>
                    <a:pt x="69" y="230"/>
                  </a:lnTo>
                  <a:lnTo>
                    <a:pt x="59" y="221"/>
                  </a:lnTo>
                  <a:lnTo>
                    <a:pt x="49" y="218"/>
                  </a:lnTo>
                  <a:lnTo>
                    <a:pt x="43" y="211"/>
                  </a:lnTo>
                  <a:lnTo>
                    <a:pt x="31" y="205"/>
                  </a:lnTo>
                  <a:lnTo>
                    <a:pt x="25" y="203"/>
                  </a:lnTo>
                  <a:lnTo>
                    <a:pt x="16" y="199"/>
                  </a:lnTo>
                  <a:lnTo>
                    <a:pt x="9" y="191"/>
                  </a:lnTo>
                  <a:lnTo>
                    <a:pt x="2" y="174"/>
                  </a:lnTo>
                  <a:lnTo>
                    <a:pt x="0" y="171"/>
                  </a:lnTo>
                  <a:lnTo>
                    <a:pt x="5" y="158"/>
                  </a:lnTo>
                  <a:lnTo>
                    <a:pt x="12" y="150"/>
                  </a:lnTo>
                  <a:lnTo>
                    <a:pt x="18" y="140"/>
                  </a:lnTo>
                  <a:lnTo>
                    <a:pt x="25" y="134"/>
                  </a:lnTo>
                  <a:lnTo>
                    <a:pt x="34" y="125"/>
                  </a:lnTo>
                  <a:lnTo>
                    <a:pt x="37" y="116"/>
                  </a:lnTo>
                  <a:lnTo>
                    <a:pt x="38" y="106"/>
                  </a:lnTo>
                  <a:lnTo>
                    <a:pt x="40" y="106"/>
                  </a:lnTo>
                  <a:lnTo>
                    <a:pt x="102" y="75"/>
                  </a:lnTo>
                  <a:lnTo>
                    <a:pt x="108" y="81"/>
                  </a:lnTo>
                  <a:lnTo>
                    <a:pt x="114" y="75"/>
                  </a:lnTo>
                  <a:lnTo>
                    <a:pt x="124" y="72"/>
                  </a:lnTo>
                  <a:lnTo>
                    <a:pt x="124" y="69"/>
                  </a:lnTo>
                  <a:lnTo>
                    <a:pt x="121" y="65"/>
                  </a:lnTo>
                  <a:lnTo>
                    <a:pt x="125" y="60"/>
                  </a:lnTo>
                  <a:lnTo>
                    <a:pt x="130" y="60"/>
                  </a:lnTo>
                  <a:lnTo>
                    <a:pt x="140" y="56"/>
                  </a:lnTo>
                  <a:lnTo>
                    <a:pt x="154" y="50"/>
                  </a:lnTo>
                  <a:lnTo>
                    <a:pt x="171" y="42"/>
                  </a:lnTo>
                  <a:lnTo>
                    <a:pt x="175" y="38"/>
                  </a:lnTo>
                  <a:lnTo>
                    <a:pt x="178" y="35"/>
                  </a:lnTo>
                  <a:lnTo>
                    <a:pt x="190" y="32"/>
                  </a:lnTo>
                  <a:lnTo>
                    <a:pt x="465" y="0"/>
                  </a:lnTo>
                  <a:lnTo>
                    <a:pt x="463" y="1"/>
                  </a:lnTo>
                  <a:lnTo>
                    <a:pt x="463" y="4"/>
                  </a:lnTo>
                  <a:lnTo>
                    <a:pt x="466" y="7"/>
                  </a:lnTo>
                  <a:lnTo>
                    <a:pt x="465" y="12"/>
                  </a:lnTo>
                  <a:lnTo>
                    <a:pt x="462" y="15"/>
                  </a:lnTo>
                  <a:lnTo>
                    <a:pt x="463" y="18"/>
                  </a:lnTo>
                  <a:lnTo>
                    <a:pt x="466" y="21"/>
                  </a:lnTo>
                  <a:lnTo>
                    <a:pt x="469" y="25"/>
                  </a:lnTo>
                  <a:lnTo>
                    <a:pt x="488" y="6"/>
                  </a:lnTo>
                  <a:lnTo>
                    <a:pt x="525" y="44"/>
                  </a:lnTo>
                  <a:lnTo>
                    <a:pt x="530" y="75"/>
                  </a:lnTo>
                  <a:lnTo>
                    <a:pt x="760" y="35"/>
                  </a:lnTo>
                  <a:lnTo>
                    <a:pt x="1042" y="232"/>
                  </a:lnTo>
                  <a:lnTo>
                    <a:pt x="1028" y="239"/>
                  </a:lnTo>
                  <a:lnTo>
                    <a:pt x="1018" y="246"/>
                  </a:lnTo>
                  <a:lnTo>
                    <a:pt x="1005" y="254"/>
                  </a:lnTo>
                  <a:lnTo>
                    <a:pt x="998" y="261"/>
                  </a:lnTo>
                  <a:lnTo>
                    <a:pt x="986" y="274"/>
                  </a:lnTo>
                  <a:lnTo>
                    <a:pt x="968" y="302"/>
                  </a:lnTo>
                  <a:lnTo>
                    <a:pt x="959" y="320"/>
                  </a:lnTo>
                  <a:lnTo>
                    <a:pt x="952" y="330"/>
                  </a:lnTo>
                  <a:lnTo>
                    <a:pt x="952" y="333"/>
                  </a:lnTo>
                  <a:lnTo>
                    <a:pt x="951" y="338"/>
                  </a:lnTo>
                  <a:lnTo>
                    <a:pt x="946" y="344"/>
                  </a:lnTo>
                  <a:lnTo>
                    <a:pt x="940" y="360"/>
                  </a:lnTo>
                  <a:lnTo>
                    <a:pt x="939" y="366"/>
                  </a:lnTo>
                  <a:lnTo>
                    <a:pt x="936" y="372"/>
                  </a:lnTo>
                  <a:lnTo>
                    <a:pt x="937" y="384"/>
                  </a:lnTo>
                  <a:lnTo>
                    <a:pt x="936" y="391"/>
                  </a:lnTo>
                  <a:lnTo>
                    <a:pt x="936" y="396"/>
                  </a:lnTo>
                  <a:lnTo>
                    <a:pt x="934" y="407"/>
                  </a:lnTo>
                  <a:lnTo>
                    <a:pt x="934" y="411"/>
                  </a:lnTo>
                  <a:lnTo>
                    <a:pt x="939" y="417"/>
                  </a:lnTo>
                  <a:lnTo>
                    <a:pt x="937" y="417"/>
                  </a:lnTo>
                  <a:lnTo>
                    <a:pt x="936" y="417"/>
                  </a:lnTo>
                  <a:lnTo>
                    <a:pt x="934" y="416"/>
                  </a:lnTo>
                  <a:lnTo>
                    <a:pt x="933" y="413"/>
                  </a:lnTo>
                  <a:lnTo>
                    <a:pt x="930" y="411"/>
                  </a:lnTo>
                  <a:lnTo>
                    <a:pt x="931" y="414"/>
                  </a:lnTo>
                  <a:lnTo>
                    <a:pt x="934" y="426"/>
                  </a:lnTo>
                  <a:lnTo>
                    <a:pt x="931" y="429"/>
                  </a:lnTo>
                  <a:lnTo>
                    <a:pt x="928" y="434"/>
                  </a:lnTo>
                  <a:lnTo>
                    <a:pt x="931" y="438"/>
                  </a:lnTo>
                  <a:lnTo>
                    <a:pt x="928" y="441"/>
                  </a:lnTo>
                  <a:lnTo>
                    <a:pt x="918" y="449"/>
                  </a:lnTo>
                  <a:lnTo>
                    <a:pt x="913" y="452"/>
                  </a:lnTo>
                  <a:lnTo>
                    <a:pt x="909" y="456"/>
                  </a:lnTo>
                  <a:lnTo>
                    <a:pt x="904" y="460"/>
                  </a:lnTo>
                  <a:lnTo>
                    <a:pt x="903" y="465"/>
                  </a:lnTo>
                  <a:lnTo>
                    <a:pt x="904" y="468"/>
                  </a:lnTo>
                  <a:lnTo>
                    <a:pt x="907" y="470"/>
                  </a:lnTo>
                  <a:lnTo>
                    <a:pt x="907" y="468"/>
                  </a:lnTo>
                  <a:lnTo>
                    <a:pt x="906" y="466"/>
                  </a:lnTo>
                  <a:lnTo>
                    <a:pt x="907" y="465"/>
                  </a:lnTo>
                  <a:lnTo>
                    <a:pt x="909" y="465"/>
                  </a:lnTo>
                  <a:lnTo>
                    <a:pt x="910" y="463"/>
                  </a:lnTo>
                  <a:lnTo>
                    <a:pt x="910" y="465"/>
                  </a:lnTo>
                  <a:lnTo>
                    <a:pt x="910" y="468"/>
                  </a:lnTo>
                  <a:lnTo>
                    <a:pt x="909" y="472"/>
                  </a:lnTo>
                  <a:lnTo>
                    <a:pt x="909" y="476"/>
                  </a:lnTo>
                  <a:lnTo>
                    <a:pt x="907" y="478"/>
                  </a:lnTo>
                  <a:lnTo>
                    <a:pt x="907" y="476"/>
                  </a:lnTo>
                  <a:lnTo>
                    <a:pt x="904" y="475"/>
                  </a:lnTo>
                  <a:lnTo>
                    <a:pt x="897" y="476"/>
                  </a:lnTo>
                  <a:lnTo>
                    <a:pt x="891" y="479"/>
                  </a:lnTo>
                  <a:lnTo>
                    <a:pt x="885" y="481"/>
                  </a:lnTo>
                  <a:lnTo>
                    <a:pt x="882" y="485"/>
                  </a:lnTo>
                  <a:lnTo>
                    <a:pt x="880" y="485"/>
                  </a:lnTo>
                  <a:lnTo>
                    <a:pt x="880" y="482"/>
                  </a:lnTo>
                  <a:lnTo>
                    <a:pt x="882" y="481"/>
                  </a:lnTo>
                  <a:lnTo>
                    <a:pt x="880" y="479"/>
                  </a:lnTo>
                  <a:lnTo>
                    <a:pt x="875" y="476"/>
                  </a:lnTo>
                  <a:lnTo>
                    <a:pt x="872" y="476"/>
                  </a:lnTo>
                  <a:lnTo>
                    <a:pt x="869" y="478"/>
                  </a:lnTo>
                  <a:lnTo>
                    <a:pt x="866" y="479"/>
                  </a:lnTo>
                  <a:lnTo>
                    <a:pt x="860" y="485"/>
                  </a:lnTo>
                  <a:lnTo>
                    <a:pt x="860" y="490"/>
                  </a:lnTo>
                  <a:lnTo>
                    <a:pt x="859" y="491"/>
                  </a:lnTo>
                  <a:lnTo>
                    <a:pt x="857" y="497"/>
                  </a:lnTo>
                  <a:lnTo>
                    <a:pt x="856" y="502"/>
                  </a:lnTo>
                  <a:lnTo>
                    <a:pt x="859" y="506"/>
                  </a:lnTo>
                  <a:lnTo>
                    <a:pt x="862" y="505"/>
                  </a:lnTo>
                  <a:lnTo>
                    <a:pt x="865" y="503"/>
                  </a:lnTo>
                  <a:lnTo>
                    <a:pt x="868" y="503"/>
                  </a:lnTo>
                  <a:lnTo>
                    <a:pt x="868" y="510"/>
                  </a:lnTo>
                  <a:lnTo>
                    <a:pt x="865" y="513"/>
                  </a:lnTo>
                  <a:lnTo>
                    <a:pt x="859" y="513"/>
                  </a:lnTo>
                  <a:lnTo>
                    <a:pt x="856" y="519"/>
                  </a:lnTo>
                  <a:lnTo>
                    <a:pt x="843" y="534"/>
                  </a:lnTo>
                  <a:lnTo>
                    <a:pt x="841" y="537"/>
                  </a:lnTo>
                  <a:lnTo>
                    <a:pt x="838" y="541"/>
                  </a:lnTo>
                  <a:lnTo>
                    <a:pt x="835" y="546"/>
                  </a:lnTo>
                  <a:lnTo>
                    <a:pt x="829" y="549"/>
                  </a:lnTo>
                  <a:lnTo>
                    <a:pt x="829" y="562"/>
                  </a:lnTo>
                  <a:lnTo>
                    <a:pt x="825" y="562"/>
                  </a:lnTo>
                  <a:lnTo>
                    <a:pt x="822" y="559"/>
                  </a:lnTo>
                  <a:lnTo>
                    <a:pt x="822" y="558"/>
                  </a:lnTo>
                  <a:lnTo>
                    <a:pt x="819" y="556"/>
                  </a:lnTo>
                  <a:lnTo>
                    <a:pt x="804" y="552"/>
                  </a:lnTo>
                  <a:lnTo>
                    <a:pt x="800" y="552"/>
                  </a:lnTo>
                  <a:lnTo>
                    <a:pt x="793" y="553"/>
                  </a:lnTo>
                  <a:lnTo>
                    <a:pt x="791" y="556"/>
                  </a:lnTo>
                  <a:lnTo>
                    <a:pt x="796" y="559"/>
                  </a:lnTo>
                  <a:lnTo>
                    <a:pt x="807" y="562"/>
                  </a:lnTo>
                  <a:lnTo>
                    <a:pt x="813" y="565"/>
                  </a:lnTo>
                  <a:lnTo>
                    <a:pt x="813" y="568"/>
                  </a:lnTo>
                  <a:lnTo>
                    <a:pt x="810" y="577"/>
                  </a:lnTo>
                  <a:lnTo>
                    <a:pt x="809" y="580"/>
                  </a:lnTo>
                  <a:lnTo>
                    <a:pt x="804" y="586"/>
                  </a:lnTo>
                  <a:lnTo>
                    <a:pt x="796" y="590"/>
                  </a:lnTo>
                  <a:lnTo>
                    <a:pt x="791" y="598"/>
                  </a:lnTo>
                  <a:lnTo>
                    <a:pt x="790" y="599"/>
                  </a:lnTo>
                  <a:lnTo>
                    <a:pt x="784" y="601"/>
                  </a:lnTo>
                  <a:lnTo>
                    <a:pt x="776" y="604"/>
                  </a:lnTo>
                  <a:lnTo>
                    <a:pt x="769" y="605"/>
                  </a:lnTo>
                  <a:lnTo>
                    <a:pt x="763" y="611"/>
                  </a:lnTo>
                  <a:lnTo>
                    <a:pt x="755" y="618"/>
                  </a:lnTo>
                  <a:lnTo>
                    <a:pt x="748" y="624"/>
                  </a:lnTo>
                  <a:lnTo>
                    <a:pt x="737" y="633"/>
                  </a:lnTo>
                  <a:lnTo>
                    <a:pt x="729" y="640"/>
                  </a:lnTo>
                  <a:lnTo>
                    <a:pt x="726" y="645"/>
                  </a:lnTo>
                  <a:lnTo>
                    <a:pt x="723" y="645"/>
                  </a:lnTo>
                  <a:lnTo>
                    <a:pt x="711" y="648"/>
                  </a:lnTo>
                  <a:lnTo>
                    <a:pt x="708" y="646"/>
                  </a:lnTo>
                  <a:lnTo>
                    <a:pt x="705" y="643"/>
                  </a:lnTo>
                  <a:lnTo>
                    <a:pt x="698" y="643"/>
                  </a:lnTo>
                  <a:lnTo>
                    <a:pt x="689" y="645"/>
                  </a:lnTo>
                  <a:lnTo>
                    <a:pt x="692" y="651"/>
                  </a:lnTo>
                  <a:lnTo>
                    <a:pt x="692" y="652"/>
                  </a:lnTo>
                  <a:lnTo>
                    <a:pt x="696" y="658"/>
                  </a:lnTo>
                  <a:lnTo>
                    <a:pt x="701" y="666"/>
                  </a:lnTo>
                  <a:lnTo>
                    <a:pt x="705" y="664"/>
                  </a:lnTo>
                  <a:lnTo>
                    <a:pt x="707" y="666"/>
                  </a:lnTo>
                  <a:lnTo>
                    <a:pt x="708" y="670"/>
                  </a:lnTo>
                  <a:lnTo>
                    <a:pt x="708" y="676"/>
                  </a:lnTo>
                  <a:lnTo>
                    <a:pt x="705" y="686"/>
                  </a:lnTo>
                  <a:lnTo>
                    <a:pt x="701" y="689"/>
                  </a:lnTo>
                  <a:lnTo>
                    <a:pt x="686" y="699"/>
                  </a:lnTo>
                  <a:lnTo>
                    <a:pt x="680" y="707"/>
                  </a:lnTo>
                  <a:lnTo>
                    <a:pt x="670" y="708"/>
                  </a:lnTo>
                  <a:lnTo>
                    <a:pt x="667" y="708"/>
                  </a:lnTo>
                  <a:lnTo>
                    <a:pt x="658" y="702"/>
                  </a:lnTo>
                  <a:lnTo>
                    <a:pt x="654" y="699"/>
                  </a:lnTo>
                  <a:lnTo>
                    <a:pt x="638" y="687"/>
                  </a:lnTo>
                  <a:lnTo>
                    <a:pt x="632" y="687"/>
                  </a:lnTo>
                  <a:lnTo>
                    <a:pt x="646" y="702"/>
                  </a:lnTo>
                  <a:lnTo>
                    <a:pt x="651" y="710"/>
                  </a:lnTo>
                  <a:lnTo>
                    <a:pt x="658" y="714"/>
                  </a:lnTo>
                  <a:lnTo>
                    <a:pt x="664" y="717"/>
                  </a:lnTo>
                  <a:lnTo>
                    <a:pt x="664" y="721"/>
                  </a:lnTo>
                  <a:lnTo>
                    <a:pt x="660" y="730"/>
                  </a:lnTo>
                  <a:lnTo>
                    <a:pt x="652" y="741"/>
                  </a:lnTo>
                  <a:lnTo>
                    <a:pt x="642" y="748"/>
                  </a:lnTo>
                  <a:lnTo>
                    <a:pt x="638" y="753"/>
                  </a:lnTo>
                  <a:lnTo>
                    <a:pt x="635" y="751"/>
                  </a:lnTo>
                  <a:lnTo>
                    <a:pt x="635" y="750"/>
                  </a:lnTo>
                  <a:lnTo>
                    <a:pt x="630" y="745"/>
                  </a:lnTo>
                  <a:lnTo>
                    <a:pt x="632" y="753"/>
                  </a:lnTo>
                  <a:lnTo>
                    <a:pt x="626" y="760"/>
                  </a:lnTo>
                  <a:lnTo>
                    <a:pt x="620" y="769"/>
                  </a:lnTo>
                  <a:lnTo>
                    <a:pt x="624" y="776"/>
                  </a:lnTo>
                </a:path>
              </a:pathLst>
            </a:custGeom>
            <a:solidFill>
              <a:srgbClr val="C5C1CF"/>
            </a:solidFill>
            <a:ln w="9525" cmpd="sng">
              <a:solidFill>
                <a:srgbClr val="969696"/>
              </a:solidFill>
              <a:prstDash val="solid"/>
              <a:round/>
              <a:headEnd/>
              <a:tailEnd/>
            </a:ln>
          </p:spPr>
          <p:txBody>
            <a:bodyPr/>
            <a:lstStyle/>
            <a:p>
              <a:endParaRPr lang="en-US" dirty="0"/>
            </a:p>
          </p:txBody>
        </p:sp>
        <p:sp>
          <p:nvSpPr>
            <p:cNvPr id="17440" name="Freeform 30"/>
            <p:cNvSpPr>
              <a:spLocks noChangeAspect="1"/>
            </p:cNvSpPr>
            <p:nvPr>
              <p:custDataLst>
                <p:tags r:id="rId32"/>
              </p:custDataLst>
            </p:nvPr>
          </p:nvSpPr>
          <p:spPr bwMode="gray">
            <a:xfrm>
              <a:off x="2242" y="2811"/>
              <a:ext cx="206" cy="101"/>
            </a:xfrm>
            <a:custGeom>
              <a:avLst/>
              <a:gdLst>
                <a:gd name="T0" fmla="*/ 0 w 928"/>
                <a:gd name="T1" fmla="*/ 0 h 453"/>
                <a:gd name="T2" fmla="*/ 0 w 928"/>
                <a:gd name="T3" fmla="*/ 0 h 453"/>
                <a:gd name="T4" fmla="*/ 0 w 928"/>
                <a:gd name="T5" fmla="*/ 0 h 453"/>
                <a:gd name="T6" fmla="*/ 0 w 928"/>
                <a:gd name="T7" fmla="*/ 0 h 453"/>
                <a:gd name="T8" fmla="*/ 0 w 928"/>
                <a:gd name="T9" fmla="*/ 0 h 453"/>
                <a:gd name="T10" fmla="*/ 0 w 928"/>
                <a:gd name="T11" fmla="*/ 0 h 453"/>
                <a:gd name="T12" fmla="*/ 0 w 928"/>
                <a:gd name="T13" fmla="*/ 0 h 453"/>
                <a:gd name="T14" fmla="*/ 0 w 928"/>
                <a:gd name="T15" fmla="*/ 0 h 453"/>
                <a:gd name="T16" fmla="*/ 0 w 928"/>
                <a:gd name="T17" fmla="*/ 0 h 453"/>
                <a:gd name="T18" fmla="*/ 0 w 928"/>
                <a:gd name="T19" fmla="*/ 0 h 453"/>
                <a:gd name="T20" fmla="*/ 0 w 928"/>
                <a:gd name="T21" fmla="*/ 0 h 453"/>
                <a:gd name="T22" fmla="*/ 0 w 928"/>
                <a:gd name="T23" fmla="*/ 0 h 453"/>
                <a:gd name="T24" fmla="*/ 0 w 928"/>
                <a:gd name="T25" fmla="*/ 0 h 453"/>
                <a:gd name="T26" fmla="*/ 0 w 928"/>
                <a:gd name="T27" fmla="*/ 0 h 453"/>
                <a:gd name="T28" fmla="*/ 0 w 928"/>
                <a:gd name="T29" fmla="*/ 0 h 453"/>
                <a:gd name="T30" fmla="*/ 0 w 928"/>
                <a:gd name="T31" fmla="*/ 0 h 453"/>
                <a:gd name="T32" fmla="*/ 0 w 928"/>
                <a:gd name="T33" fmla="*/ 0 h 453"/>
                <a:gd name="T34" fmla="*/ 0 w 928"/>
                <a:gd name="T35" fmla="*/ 0 h 453"/>
                <a:gd name="T36" fmla="*/ 0 w 928"/>
                <a:gd name="T37" fmla="*/ 0 h 453"/>
                <a:gd name="T38" fmla="*/ 0 w 928"/>
                <a:gd name="T39" fmla="*/ 0 h 453"/>
                <a:gd name="T40" fmla="*/ 0 w 928"/>
                <a:gd name="T41" fmla="*/ 0 h 453"/>
                <a:gd name="T42" fmla="*/ 0 w 928"/>
                <a:gd name="T43" fmla="*/ 0 h 453"/>
                <a:gd name="T44" fmla="*/ 0 w 928"/>
                <a:gd name="T45" fmla="*/ 0 h 453"/>
                <a:gd name="T46" fmla="*/ 0 w 928"/>
                <a:gd name="T47" fmla="*/ 0 h 453"/>
                <a:gd name="T48" fmla="*/ 0 w 928"/>
                <a:gd name="T49" fmla="*/ 0 h 453"/>
                <a:gd name="T50" fmla="*/ 0 w 928"/>
                <a:gd name="T51" fmla="*/ 0 h 453"/>
                <a:gd name="T52" fmla="*/ 0 w 928"/>
                <a:gd name="T53" fmla="*/ 0 h 453"/>
                <a:gd name="T54" fmla="*/ 0 w 928"/>
                <a:gd name="T55" fmla="*/ 0 h 453"/>
                <a:gd name="T56" fmla="*/ 0 w 928"/>
                <a:gd name="T57" fmla="*/ 0 h 453"/>
                <a:gd name="T58" fmla="*/ 0 w 928"/>
                <a:gd name="T59" fmla="*/ 0 h 453"/>
                <a:gd name="T60" fmla="*/ 0 w 928"/>
                <a:gd name="T61" fmla="*/ 0 h 453"/>
                <a:gd name="T62" fmla="*/ 0 w 928"/>
                <a:gd name="T63" fmla="*/ 0 h 453"/>
                <a:gd name="T64" fmla="*/ 0 w 928"/>
                <a:gd name="T65" fmla="*/ 0 h 453"/>
                <a:gd name="T66" fmla="*/ 0 w 928"/>
                <a:gd name="T67" fmla="*/ 0 h 453"/>
                <a:gd name="T68" fmla="*/ 0 w 928"/>
                <a:gd name="T69" fmla="*/ 0 h 453"/>
                <a:gd name="T70" fmla="*/ 0 w 928"/>
                <a:gd name="T71" fmla="*/ 0 h 453"/>
                <a:gd name="T72" fmla="*/ 0 w 928"/>
                <a:gd name="T73" fmla="*/ 0 h 453"/>
                <a:gd name="T74" fmla="*/ 0 w 928"/>
                <a:gd name="T75" fmla="*/ 0 h 453"/>
                <a:gd name="T76" fmla="*/ 0 w 928"/>
                <a:gd name="T77" fmla="*/ 0 h 453"/>
                <a:gd name="T78" fmla="*/ 0 w 928"/>
                <a:gd name="T79" fmla="*/ 0 h 453"/>
                <a:gd name="T80" fmla="*/ 0 w 928"/>
                <a:gd name="T81" fmla="*/ 0 h 453"/>
                <a:gd name="T82" fmla="*/ 0 w 928"/>
                <a:gd name="T83" fmla="*/ 0 h 453"/>
                <a:gd name="T84" fmla="*/ 0 w 928"/>
                <a:gd name="T85" fmla="*/ 0 h 453"/>
                <a:gd name="T86" fmla="*/ 0 w 928"/>
                <a:gd name="T87" fmla="*/ 0 h 453"/>
                <a:gd name="T88" fmla="*/ 0 w 928"/>
                <a:gd name="T89" fmla="*/ 0 h 453"/>
                <a:gd name="T90" fmla="*/ 0 w 928"/>
                <a:gd name="T91" fmla="*/ 0 h 453"/>
                <a:gd name="T92" fmla="*/ 0 w 928"/>
                <a:gd name="T93" fmla="*/ 0 h 453"/>
                <a:gd name="T94" fmla="*/ 0 w 928"/>
                <a:gd name="T95" fmla="*/ 0 h 453"/>
                <a:gd name="T96" fmla="*/ 0 w 928"/>
                <a:gd name="T97" fmla="*/ 0 h 453"/>
                <a:gd name="T98" fmla="*/ 0 w 928"/>
                <a:gd name="T99" fmla="*/ 0 h 453"/>
                <a:gd name="T100" fmla="*/ 0 w 928"/>
                <a:gd name="T101" fmla="*/ 0 h 453"/>
                <a:gd name="T102" fmla="*/ 0 w 928"/>
                <a:gd name="T103" fmla="*/ 0 h 453"/>
                <a:gd name="T104" fmla="*/ 0 w 928"/>
                <a:gd name="T105" fmla="*/ 0 h 453"/>
                <a:gd name="T106" fmla="*/ 0 w 928"/>
                <a:gd name="T107" fmla="*/ 0 h 453"/>
                <a:gd name="T108" fmla="*/ 0 w 928"/>
                <a:gd name="T109" fmla="*/ 0 h 453"/>
                <a:gd name="T110" fmla="*/ 0 w 928"/>
                <a:gd name="T111" fmla="*/ 0 h 453"/>
                <a:gd name="T112" fmla="*/ 0 w 928"/>
                <a:gd name="T113" fmla="*/ 0 h 453"/>
                <a:gd name="T114" fmla="*/ 0 w 928"/>
                <a:gd name="T115" fmla="*/ 0 h 453"/>
                <a:gd name="T116" fmla="*/ 0 w 928"/>
                <a:gd name="T117" fmla="*/ 0 h 453"/>
                <a:gd name="T118" fmla="*/ 0 w 928"/>
                <a:gd name="T119" fmla="*/ 0 h 453"/>
                <a:gd name="T120" fmla="*/ 0 w 928"/>
                <a:gd name="T121" fmla="*/ 0 h 453"/>
                <a:gd name="T122" fmla="*/ 0 w 928"/>
                <a:gd name="T123" fmla="*/ 0 h 45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928" h="453">
                  <a:moveTo>
                    <a:pt x="0" y="147"/>
                  </a:moveTo>
                  <a:lnTo>
                    <a:pt x="355" y="75"/>
                  </a:lnTo>
                  <a:lnTo>
                    <a:pt x="711" y="0"/>
                  </a:lnTo>
                  <a:lnTo>
                    <a:pt x="801" y="310"/>
                  </a:lnTo>
                  <a:lnTo>
                    <a:pt x="864" y="295"/>
                  </a:lnTo>
                  <a:lnTo>
                    <a:pt x="926" y="282"/>
                  </a:lnTo>
                  <a:lnTo>
                    <a:pt x="928" y="289"/>
                  </a:lnTo>
                  <a:lnTo>
                    <a:pt x="926" y="300"/>
                  </a:lnTo>
                  <a:lnTo>
                    <a:pt x="928" y="304"/>
                  </a:lnTo>
                  <a:lnTo>
                    <a:pt x="925" y="326"/>
                  </a:lnTo>
                  <a:lnTo>
                    <a:pt x="920" y="348"/>
                  </a:lnTo>
                  <a:lnTo>
                    <a:pt x="919" y="364"/>
                  </a:lnTo>
                  <a:lnTo>
                    <a:pt x="919" y="370"/>
                  </a:lnTo>
                  <a:lnTo>
                    <a:pt x="917" y="382"/>
                  </a:lnTo>
                  <a:lnTo>
                    <a:pt x="914" y="388"/>
                  </a:lnTo>
                  <a:lnTo>
                    <a:pt x="913" y="395"/>
                  </a:lnTo>
                  <a:lnTo>
                    <a:pt x="839" y="422"/>
                  </a:lnTo>
                  <a:lnTo>
                    <a:pt x="838" y="423"/>
                  </a:lnTo>
                  <a:lnTo>
                    <a:pt x="838" y="426"/>
                  </a:lnTo>
                  <a:lnTo>
                    <a:pt x="836" y="429"/>
                  </a:lnTo>
                  <a:lnTo>
                    <a:pt x="833" y="432"/>
                  </a:lnTo>
                  <a:lnTo>
                    <a:pt x="827" y="431"/>
                  </a:lnTo>
                  <a:lnTo>
                    <a:pt x="820" y="434"/>
                  </a:lnTo>
                  <a:lnTo>
                    <a:pt x="818" y="435"/>
                  </a:lnTo>
                  <a:lnTo>
                    <a:pt x="817" y="434"/>
                  </a:lnTo>
                  <a:lnTo>
                    <a:pt x="809" y="434"/>
                  </a:lnTo>
                  <a:lnTo>
                    <a:pt x="806" y="440"/>
                  </a:lnTo>
                  <a:lnTo>
                    <a:pt x="801" y="449"/>
                  </a:lnTo>
                  <a:lnTo>
                    <a:pt x="794" y="453"/>
                  </a:lnTo>
                  <a:lnTo>
                    <a:pt x="791" y="453"/>
                  </a:lnTo>
                  <a:lnTo>
                    <a:pt x="788" y="449"/>
                  </a:lnTo>
                  <a:lnTo>
                    <a:pt x="777" y="440"/>
                  </a:lnTo>
                  <a:lnTo>
                    <a:pt x="764" y="429"/>
                  </a:lnTo>
                  <a:lnTo>
                    <a:pt x="753" y="420"/>
                  </a:lnTo>
                  <a:lnTo>
                    <a:pt x="747" y="419"/>
                  </a:lnTo>
                  <a:lnTo>
                    <a:pt x="737" y="401"/>
                  </a:lnTo>
                  <a:lnTo>
                    <a:pt x="737" y="397"/>
                  </a:lnTo>
                  <a:lnTo>
                    <a:pt x="734" y="394"/>
                  </a:lnTo>
                  <a:lnTo>
                    <a:pt x="723" y="387"/>
                  </a:lnTo>
                  <a:lnTo>
                    <a:pt x="714" y="381"/>
                  </a:lnTo>
                  <a:lnTo>
                    <a:pt x="699" y="370"/>
                  </a:lnTo>
                  <a:lnTo>
                    <a:pt x="672" y="333"/>
                  </a:lnTo>
                  <a:lnTo>
                    <a:pt x="666" y="321"/>
                  </a:lnTo>
                  <a:lnTo>
                    <a:pt x="663" y="304"/>
                  </a:lnTo>
                  <a:lnTo>
                    <a:pt x="662" y="286"/>
                  </a:lnTo>
                  <a:lnTo>
                    <a:pt x="659" y="273"/>
                  </a:lnTo>
                  <a:lnTo>
                    <a:pt x="656" y="265"/>
                  </a:lnTo>
                  <a:lnTo>
                    <a:pt x="647" y="246"/>
                  </a:lnTo>
                  <a:lnTo>
                    <a:pt x="644" y="227"/>
                  </a:lnTo>
                  <a:lnTo>
                    <a:pt x="644" y="209"/>
                  </a:lnTo>
                  <a:lnTo>
                    <a:pt x="646" y="200"/>
                  </a:lnTo>
                  <a:lnTo>
                    <a:pt x="647" y="177"/>
                  </a:lnTo>
                  <a:lnTo>
                    <a:pt x="649" y="167"/>
                  </a:lnTo>
                  <a:lnTo>
                    <a:pt x="652" y="150"/>
                  </a:lnTo>
                  <a:lnTo>
                    <a:pt x="653" y="136"/>
                  </a:lnTo>
                  <a:lnTo>
                    <a:pt x="656" y="118"/>
                  </a:lnTo>
                  <a:lnTo>
                    <a:pt x="659" y="112"/>
                  </a:lnTo>
                  <a:lnTo>
                    <a:pt x="666" y="97"/>
                  </a:lnTo>
                  <a:lnTo>
                    <a:pt x="662" y="90"/>
                  </a:lnTo>
                  <a:lnTo>
                    <a:pt x="656" y="97"/>
                  </a:lnTo>
                  <a:lnTo>
                    <a:pt x="652" y="106"/>
                  </a:lnTo>
                  <a:lnTo>
                    <a:pt x="647" y="112"/>
                  </a:lnTo>
                  <a:lnTo>
                    <a:pt x="641" y="118"/>
                  </a:lnTo>
                  <a:lnTo>
                    <a:pt x="640" y="125"/>
                  </a:lnTo>
                  <a:lnTo>
                    <a:pt x="633" y="133"/>
                  </a:lnTo>
                  <a:lnTo>
                    <a:pt x="628" y="140"/>
                  </a:lnTo>
                  <a:lnTo>
                    <a:pt x="622" y="147"/>
                  </a:lnTo>
                  <a:lnTo>
                    <a:pt x="616" y="156"/>
                  </a:lnTo>
                  <a:lnTo>
                    <a:pt x="613" y="159"/>
                  </a:lnTo>
                  <a:lnTo>
                    <a:pt x="607" y="156"/>
                  </a:lnTo>
                  <a:lnTo>
                    <a:pt x="604" y="156"/>
                  </a:lnTo>
                  <a:lnTo>
                    <a:pt x="601" y="153"/>
                  </a:lnTo>
                  <a:lnTo>
                    <a:pt x="598" y="153"/>
                  </a:lnTo>
                  <a:lnTo>
                    <a:pt x="595" y="159"/>
                  </a:lnTo>
                  <a:lnTo>
                    <a:pt x="594" y="164"/>
                  </a:lnTo>
                  <a:lnTo>
                    <a:pt x="598" y="168"/>
                  </a:lnTo>
                  <a:lnTo>
                    <a:pt x="601" y="168"/>
                  </a:lnTo>
                  <a:lnTo>
                    <a:pt x="604" y="171"/>
                  </a:lnTo>
                  <a:lnTo>
                    <a:pt x="610" y="171"/>
                  </a:lnTo>
                  <a:lnTo>
                    <a:pt x="616" y="172"/>
                  </a:lnTo>
                  <a:lnTo>
                    <a:pt x="619" y="175"/>
                  </a:lnTo>
                  <a:lnTo>
                    <a:pt x="619" y="180"/>
                  </a:lnTo>
                  <a:lnTo>
                    <a:pt x="622" y="186"/>
                  </a:lnTo>
                  <a:lnTo>
                    <a:pt x="631" y="199"/>
                  </a:lnTo>
                  <a:lnTo>
                    <a:pt x="631" y="203"/>
                  </a:lnTo>
                  <a:lnTo>
                    <a:pt x="630" y="206"/>
                  </a:lnTo>
                  <a:lnTo>
                    <a:pt x="625" y="223"/>
                  </a:lnTo>
                  <a:lnTo>
                    <a:pt x="622" y="232"/>
                  </a:lnTo>
                  <a:lnTo>
                    <a:pt x="621" y="246"/>
                  </a:lnTo>
                  <a:lnTo>
                    <a:pt x="619" y="261"/>
                  </a:lnTo>
                  <a:lnTo>
                    <a:pt x="615" y="268"/>
                  </a:lnTo>
                  <a:lnTo>
                    <a:pt x="616" y="274"/>
                  </a:lnTo>
                  <a:lnTo>
                    <a:pt x="622" y="283"/>
                  </a:lnTo>
                  <a:lnTo>
                    <a:pt x="628" y="304"/>
                  </a:lnTo>
                  <a:lnTo>
                    <a:pt x="634" y="330"/>
                  </a:lnTo>
                  <a:lnTo>
                    <a:pt x="637" y="336"/>
                  </a:lnTo>
                  <a:lnTo>
                    <a:pt x="649" y="342"/>
                  </a:lnTo>
                  <a:lnTo>
                    <a:pt x="659" y="351"/>
                  </a:lnTo>
                  <a:lnTo>
                    <a:pt x="668" y="364"/>
                  </a:lnTo>
                  <a:lnTo>
                    <a:pt x="669" y="373"/>
                  </a:lnTo>
                  <a:lnTo>
                    <a:pt x="671" y="385"/>
                  </a:lnTo>
                  <a:lnTo>
                    <a:pt x="671" y="391"/>
                  </a:lnTo>
                  <a:lnTo>
                    <a:pt x="674" y="397"/>
                  </a:lnTo>
                  <a:lnTo>
                    <a:pt x="678" y="403"/>
                  </a:lnTo>
                  <a:lnTo>
                    <a:pt x="686" y="407"/>
                  </a:lnTo>
                  <a:lnTo>
                    <a:pt x="693" y="414"/>
                  </a:lnTo>
                  <a:lnTo>
                    <a:pt x="693" y="419"/>
                  </a:lnTo>
                  <a:lnTo>
                    <a:pt x="693" y="428"/>
                  </a:lnTo>
                  <a:lnTo>
                    <a:pt x="696" y="432"/>
                  </a:lnTo>
                  <a:lnTo>
                    <a:pt x="697" y="437"/>
                  </a:lnTo>
                  <a:lnTo>
                    <a:pt x="699" y="441"/>
                  </a:lnTo>
                  <a:lnTo>
                    <a:pt x="696" y="440"/>
                  </a:lnTo>
                  <a:lnTo>
                    <a:pt x="689" y="437"/>
                  </a:lnTo>
                  <a:lnTo>
                    <a:pt x="686" y="434"/>
                  </a:lnTo>
                  <a:lnTo>
                    <a:pt x="681" y="431"/>
                  </a:lnTo>
                  <a:lnTo>
                    <a:pt x="677" y="431"/>
                  </a:lnTo>
                  <a:lnTo>
                    <a:pt x="675" y="431"/>
                  </a:lnTo>
                  <a:lnTo>
                    <a:pt x="669" y="434"/>
                  </a:lnTo>
                  <a:lnTo>
                    <a:pt x="659" y="431"/>
                  </a:lnTo>
                  <a:lnTo>
                    <a:pt x="643" y="422"/>
                  </a:lnTo>
                  <a:lnTo>
                    <a:pt x="622" y="419"/>
                  </a:lnTo>
                  <a:lnTo>
                    <a:pt x="603" y="416"/>
                  </a:lnTo>
                  <a:lnTo>
                    <a:pt x="588" y="410"/>
                  </a:lnTo>
                  <a:lnTo>
                    <a:pt x="574" y="404"/>
                  </a:lnTo>
                  <a:lnTo>
                    <a:pt x="563" y="400"/>
                  </a:lnTo>
                  <a:lnTo>
                    <a:pt x="556" y="394"/>
                  </a:lnTo>
                  <a:lnTo>
                    <a:pt x="551" y="388"/>
                  </a:lnTo>
                  <a:lnTo>
                    <a:pt x="550" y="382"/>
                  </a:lnTo>
                  <a:lnTo>
                    <a:pt x="545" y="378"/>
                  </a:lnTo>
                  <a:lnTo>
                    <a:pt x="542" y="372"/>
                  </a:lnTo>
                  <a:lnTo>
                    <a:pt x="538" y="372"/>
                  </a:lnTo>
                  <a:lnTo>
                    <a:pt x="532" y="373"/>
                  </a:lnTo>
                  <a:lnTo>
                    <a:pt x="531" y="378"/>
                  </a:lnTo>
                  <a:lnTo>
                    <a:pt x="528" y="381"/>
                  </a:lnTo>
                  <a:lnTo>
                    <a:pt x="528" y="382"/>
                  </a:lnTo>
                  <a:lnTo>
                    <a:pt x="522" y="388"/>
                  </a:lnTo>
                  <a:lnTo>
                    <a:pt x="516" y="394"/>
                  </a:lnTo>
                  <a:lnTo>
                    <a:pt x="509" y="400"/>
                  </a:lnTo>
                  <a:lnTo>
                    <a:pt x="504" y="398"/>
                  </a:lnTo>
                  <a:lnTo>
                    <a:pt x="498" y="395"/>
                  </a:lnTo>
                  <a:lnTo>
                    <a:pt x="494" y="388"/>
                  </a:lnTo>
                  <a:lnTo>
                    <a:pt x="489" y="373"/>
                  </a:lnTo>
                  <a:lnTo>
                    <a:pt x="489" y="363"/>
                  </a:lnTo>
                  <a:lnTo>
                    <a:pt x="492" y="357"/>
                  </a:lnTo>
                  <a:lnTo>
                    <a:pt x="492" y="356"/>
                  </a:lnTo>
                  <a:lnTo>
                    <a:pt x="491" y="354"/>
                  </a:lnTo>
                  <a:lnTo>
                    <a:pt x="492" y="351"/>
                  </a:lnTo>
                  <a:lnTo>
                    <a:pt x="498" y="342"/>
                  </a:lnTo>
                  <a:lnTo>
                    <a:pt x="503" y="336"/>
                  </a:lnTo>
                  <a:lnTo>
                    <a:pt x="510" y="315"/>
                  </a:lnTo>
                  <a:lnTo>
                    <a:pt x="512" y="313"/>
                  </a:lnTo>
                  <a:lnTo>
                    <a:pt x="520" y="294"/>
                  </a:lnTo>
                  <a:lnTo>
                    <a:pt x="520" y="286"/>
                  </a:lnTo>
                  <a:lnTo>
                    <a:pt x="520" y="280"/>
                  </a:lnTo>
                  <a:lnTo>
                    <a:pt x="538" y="253"/>
                  </a:lnTo>
                  <a:lnTo>
                    <a:pt x="507" y="233"/>
                  </a:lnTo>
                  <a:lnTo>
                    <a:pt x="497" y="251"/>
                  </a:lnTo>
                  <a:lnTo>
                    <a:pt x="489" y="249"/>
                  </a:lnTo>
                  <a:lnTo>
                    <a:pt x="476" y="246"/>
                  </a:lnTo>
                  <a:lnTo>
                    <a:pt x="466" y="238"/>
                  </a:lnTo>
                  <a:lnTo>
                    <a:pt x="460" y="233"/>
                  </a:lnTo>
                  <a:lnTo>
                    <a:pt x="451" y="230"/>
                  </a:lnTo>
                  <a:lnTo>
                    <a:pt x="442" y="229"/>
                  </a:lnTo>
                  <a:lnTo>
                    <a:pt x="433" y="229"/>
                  </a:lnTo>
                  <a:lnTo>
                    <a:pt x="423" y="229"/>
                  </a:lnTo>
                  <a:lnTo>
                    <a:pt x="420" y="227"/>
                  </a:lnTo>
                  <a:lnTo>
                    <a:pt x="417" y="223"/>
                  </a:lnTo>
                  <a:lnTo>
                    <a:pt x="407" y="221"/>
                  </a:lnTo>
                  <a:lnTo>
                    <a:pt x="405" y="218"/>
                  </a:lnTo>
                  <a:lnTo>
                    <a:pt x="405" y="211"/>
                  </a:lnTo>
                  <a:lnTo>
                    <a:pt x="407" y="208"/>
                  </a:lnTo>
                  <a:lnTo>
                    <a:pt x="411" y="202"/>
                  </a:lnTo>
                  <a:lnTo>
                    <a:pt x="411" y="196"/>
                  </a:lnTo>
                  <a:lnTo>
                    <a:pt x="407" y="189"/>
                  </a:lnTo>
                  <a:lnTo>
                    <a:pt x="392" y="183"/>
                  </a:lnTo>
                  <a:lnTo>
                    <a:pt x="377" y="180"/>
                  </a:lnTo>
                  <a:lnTo>
                    <a:pt x="373" y="180"/>
                  </a:lnTo>
                  <a:lnTo>
                    <a:pt x="367" y="177"/>
                  </a:lnTo>
                  <a:lnTo>
                    <a:pt x="360" y="177"/>
                  </a:lnTo>
                  <a:lnTo>
                    <a:pt x="352" y="174"/>
                  </a:lnTo>
                  <a:lnTo>
                    <a:pt x="352" y="171"/>
                  </a:lnTo>
                  <a:lnTo>
                    <a:pt x="349" y="167"/>
                  </a:lnTo>
                  <a:lnTo>
                    <a:pt x="352" y="162"/>
                  </a:lnTo>
                  <a:lnTo>
                    <a:pt x="349" y="158"/>
                  </a:lnTo>
                  <a:lnTo>
                    <a:pt x="340" y="156"/>
                  </a:lnTo>
                  <a:lnTo>
                    <a:pt x="330" y="147"/>
                  </a:lnTo>
                  <a:lnTo>
                    <a:pt x="327" y="140"/>
                  </a:lnTo>
                  <a:lnTo>
                    <a:pt x="320" y="134"/>
                  </a:lnTo>
                  <a:lnTo>
                    <a:pt x="320" y="131"/>
                  </a:lnTo>
                  <a:lnTo>
                    <a:pt x="318" y="125"/>
                  </a:lnTo>
                  <a:lnTo>
                    <a:pt x="315" y="121"/>
                  </a:lnTo>
                  <a:lnTo>
                    <a:pt x="311" y="118"/>
                  </a:lnTo>
                  <a:lnTo>
                    <a:pt x="298" y="118"/>
                  </a:lnTo>
                  <a:lnTo>
                    <a:pt x="295" y="119"/>
                  </a:lnTo>
                  <a:lnTo>
                    <a:pt x="292" y="121"/>
                  </a:lnTo>
                  <a:lnTo>
                    <a:pt x="289" y="119"/>
                  </a:lnTo>
                  <a:lnTo>
                    <a:pt x="280" y="112"/>
                  </a:lnTo>
                  <a:lnTo>
                    <a:pt x="275" y="107"/>
                  </a:lnTo>
                  <a:lnTo>
                    <a:pt x="267" y="104"/>
                  </a:lnTo>
                  <a:lnTo>
                    <a:pt x="255" y="103"/>
                  </a:lnTo>
                  <a:lnTo>
                    <a:pt x="252" y="103"/>
                  </a:lnTo>
                  <a:lnTo>
                    <a:pt x="247" y="109"/>
                  </a:lnTo>
                  <a:lnTo>
                    <a:pt x="240" y="121"/>
                  </a:lnTo>
                  <a:lnTo>
                    <a:pt x="238" y="124"/>
                  </a:lnTo>
                  <a:lnTo>
                    <a:pt x="234" y="125"/>
                  </a:lnTo>
                  <a:lnTo>
                    <a:pt x="220" y="124"/>
                  </a:lnTo>
                  <a:lnTo>
                    <a:pt x="217" y="128"/>
                  </a:lnTo>
                  <a:lnTo>
                    <a:pt x="217" y="131"/>
                  </a:lnTo>
                  <a:lnTo>
                    <a:pt x="217" y="134"/>
                  </a:lnTo>
                  <a:lnTo>
                    <a:pt x="214" y="139"/>
                  </a:lnTo>
                  <a:lnTo>
                    <a:pt x="214" y="142"/>
                  </a:lnTo>
                  <a:lnTo>
                    <a:pt x="211" y="150"/>
                  </a:lnTo>
                  <a:lnTo>
                    <a:pt x="211" y="152"/>
                  </a:lnTo>
                  <a:lnTo>
                    <a:pt x="209" y="153"/>
                  </a:lnTo>
                  <a:lnTo>
                    <a:pt x="206" y="156"/>
                  </a:lnTo>
                  <a:lnTo>
                    <a:pt x="205" y="156"/>
                  </a:lnTo>
                  <a:lnTo>
                    <a:pt x="205" y="159"/>
                  </a:lnTo>
                  <a:lnTo>
                    <a:pt x="202" y="162"/>
                  </a:lnTo>
                  <a:lnTo>
                    <a:pt x="199" y="161"/>
                  </a:lnTo>
                  <a:lnTo>
                    <a:pt x="196" y="161"/>
                  </a:lnTo>
                  <a:lnTo>
                    <a:pt x="193" y="161"/>
                  </a:lnTo>
                  <a:lnTo>
                    <a:pt x="190" y="162"/>
                  </a:lnTo>
                  <a:lnTo>
                    <a:pt x="185" y="164"/>
                  </a:lnTo>
                  <a:lnTo>
                    <a:pt x="178" y="161"/>
                  </a:lnTo>
                  <a:lnTo>
                    <a:pt x="176" y="161"/>
                  </a:lnTo>
                  <a:lnTo>
                    <a:pt x="173" y="162"/>
                  </a:lnTo>
                  <a:lnTo>
                    <a:pt x="166" y="162"/>
                  </a:lnTo>
                  <a:lnTo>
                    <a:pt x="153" y="159"/>
                  </a:lnTo>
                  <a:lnTo>
                    <a:pt x="152" y="156"/>
                  </a:lnTo>
                  <a:lnTo>
                    <a:pt x="150" y="155"/>
                  </a:lnTo>
                  <a:lnTo>
                    <a:pt x="144" y="155"/>
                  </a:lnTo>
                  <a:lnTo>
                    <a:pt x="135" y="161"/>
                  </a:lnTo>
                  <a:lnTo>
                    <a:pt x="135" y="162"/>
                  </a:lnTo>
                  <a:lnTo>
                    <a:pt x="131" y="165"/>
                  </a:lnTo>
                  <a:lnTo>
                    <a:pt x="122" y="180"/>
                  </a:lnTo>
                  <a:lnTo>
                    <a:pt x="110" y="193"/>
                  </a:lnTo>
                  <a:lnTo>
                    <a:pt x="98" y="192"/>
                  </a:lnTo>
                  <a:lnTo>
                    <a:pt x="92" y="193"/>
                  </a:lnTo>
                  <a:lnTo>
                    <a:pt x="88" y="196"/>
                  </a:lnTo>
                  <a:lnTo>
                    <a:pt x="87" y="205"/>
                  </a:lnTo>
                  <a:lnTo>
                    <a:pt x="82" y="212"/>
                  </a:lnTo>
                  <a:lnTo>
                    <a:pt x="79" y="217"/>
                  </a:lnTo>
                  <a:lnTo>
                    <a:pt x="78" y="217"/>
                  </a:lnTo>
                  <a:lnTo>
                    <a:pt x="72" y="220"/>
                  </a:lnTo>
                  <a:lnTo>
                    <a:pt x="63" y="227"/>
                  </a:lnTo>
                  <a:lnTo>
                    <a:pt x="27" y="274"/>
                  </a:lnTo>
                  <a:lnTo>
                    <a:pt x="24" y="276"/>
                  </a:lnTo>
                  <a:lnTo>
                    <a:pt x="23" y="274"/>
                  </a:lnTo>
                  <a:lnTo>
                    <a:pt x="0" y="147"/>
                  </a:lnTo>
                </a:path>
              </a:pathLst>
            </a:custGeom>
            <a:solidFill>
              <a:schemeClr val="bg2"/>
            </a:solidFill>
            <a:ln w="9525" cmpd="sng">
              <a:solidFill>
                <a:srgbClr val="969696"/>
              </a:solidFill>
              <a:prstDash val="solid"/>
              <a:round/>
              <a:headEnd/>
              <a:tailEnd/>
            </a:ln>
          </p:spPr>
          <p:txBody>
            <a:bodyPr/>
            <a:lstStyle/>
            <a:p>
              <a:endParaRPr lang="en-US" dirty="0"/>
            </a:p>
          </p:txBody>
        </p:sp>
        <p:grpSp>
          <p:nvGrpSpPr>
            <p:cNvPr id="17441" name="Group 31"/>
            <p:cNvGrpSpPr>
              <a:grpSpLocks noChangeAspect="1"/>
            </p:cNvGrpSpPr>
            <p:nvPr/>
          </p:nvGrpSpPr>
          <p:grpSpPr bwMode="auto">
            <a:xfrm>
              <a:off x="2085" y="2848"/>
              <a:ext cx="359" cy="199"/>
              <a:chOff x="4362" y="2030"/>
              <a:chExt cx="811" cy="447"/>
            </a:xfrm>
          </p:grpSpPr>
          <p:sp>
            <p:nvSpPr>
              <p:cNvPr id="17485" name="Freeform 32"/>
              <p:cNvSpPr>
                <a:spLocks noChangeAspect="1"/>
              </p:cNvSpPr>
              <p:nvPr>
                <p:custDataLst>
                  <p:tags r:id="rId72"/>
                </p:custDataLst>
              </p:nvPr>
            </p:nvSpPr>
            <p:spPr bwMode="gray">
              <a:xfrm>
                <a:off x="4362" y="2030"/>
                <a:ext cx="791" cy="447"/>
              </a:xfrm>
              <a:custGeom>
                <a:avLst/>
                <a:gdLst>
                  <a:gd name="T0" fmla="*/ 1 w 1582"/>
                  <a:gd name="T1" fmla="*/ 1 h 894"/>
                  <a:gd name="T2" fmla="*/ 1 w 1582"/>
                  <a:gd name="T3" fmla="*/ 1 h 894"/>
                  <a:gd name="T4" fmla="*/ 1 w 1582"/>
                  <a:gd name="T5" fmla="*/ 1 h 894"/>
                  <a:gd name="T6" fmla="*/ 1 w 1582"/>
                  <a:gd name="T7" fmla="*/ 1 h 894"/>
                  <a:gd name="T8" fmla="*/ 1 w 1582"/>
                  <a:gd name="T9" fmla="*/ 1 h 894"/>
                  <a:gd name="T10" fmla="*/ 1 w 1582"/>
                  <a:gd name="T11" fmla="*/ 1 h 894"/>
                  <a:gd name="T12" fmla="*/ 1 w 1582"/>
                  <a:gd name="T13" fmla="*/ 1 h 894"/>
                  <a:gd name="T14" fmla="*/ 1 w 1582"/>
                  <a:gd name="T15" fmla="*/ 1 h 894"/>
                  <a:gd name="T16" fmla="*/ 1 w 1582"/>
                  <a:gd name="T17" fmla="*/ 1 h 894"/>
                  <a:gd name="T18" fmla="*/ 1 w 1582"/>
                  <a:gd name="T19" fmla="*/ 1 h 894"/>
                  <a:gd name="T20" fmla="*/ 1 w 1582"/>
                  <a:gd name="T21" fmla="*/ 1 h 894"/>
                  <a:gd name="T22" fmla="*/ 1 w 1582"/>
                  <a:gd name="T23" fmla="*/ 1 h 894"/>
                  <a:gd name="T24" fmla="*/ 1 w 1582"/>
                  <a:gd name="T25" fmla="*/ 1 h 894"/>
                  <a:gd name="T26" fmla="*/ 1 w 1582"/>
                  <a:gd name="T27" fmla="*/ 1 h 894"/>
                  <a:gd name="T28" fmla="*/ 1 w 1582"/>
                  <a:gd name="T29" fmla="*/ 1 h 894"/>
                  <a:gd name="T30" fmla="*/ 1 w 1582"/>
                  <a:gd name="T31" fmla="*/ 1 h 894"/>
                  <a:gd name="T32" fmla="*/ 1 w 1582"/>
                  <a:gd name="T33" fmla="*/ 1 h 894"/>
                  <a:gd name="T34" fmla="*/ 1 w 1582"/>
                  <a:gd name="T35" fmla="*/ 1 h 894"/>
                  <a:gd name="T36" fmla="*/ 1 w 1582"/>
                  <a:gd name="T37" fmla="*/ 1 h 894"/>
                  <a:gd name="T38" fmla="*/ 1 w 1582"/>
                  <a:gd name="T39" fmla="*/ 1 h 894"/>
                  <a:gd name="T40" fmla="*/ 1 w 1582"/>
                  <a:gd name="T41" fmla="*/ 1 h 894"/>
                  <a:gd name="T42" fmla="*/ 1 w 1582"/>
                  <a:gd name="T43" fmla="*/ 1 h 894"/>
                  <a:gd name="T44" fmla="*/ 1 w 1582"/>
                  <a:gd name="T45" fmla="*/ 1 h 894"/>
                  <a:gd name="T46" fmla="*/ 1 w 1582"/>
                  <a:gd name="T47" fmla="*/ 1 h 894"/>
                  <a:gd name="T48" fmla="*/ 1 w 1582"/>
                  <a:gd name="T49" fmla="*/ 1 h 894"/>
                  <a:gd name="T50" fmla="*/ 1 w 1582"/>
                  <a:gd name="T51" fmla="*/ 1 h 894"/>
                  <a:gd name="T52" fmla="*/ 1 w 1582"/>
                  <a:gd name="T53" fmla="*/ 1 h 894"/>
                  <a:gd name="T54" fmla="*/ 1 w 1582"/>
                  <a:gd name="T55" fmla="*/ 1 h 894"/>
                  <a:gd name="T56" fmla="*/ 1 w 1582"/>
                  <a:gd name="T57" fmla="*/ 1 h 894"/>
                  <a:gd name="T58" fmla="*/ 1 w 1582"/>
                  <a:gd name="T59" fmla="*/ 1 h 894"/>
                  <a:gd name="T60" fmla="*/ 1 w 1582"/>
                  <a:gd name="T61" fmla="*/ 1 h 894"/>
                  <a:gd name="T62" fmla="*/ 1 w 1582"/>
                  <a:gd name="T63" fmla="*/ 1 h 894"/>
                  <a:gd name="T64" fmla="*/ 1 w 1582"/>
                  <a:gd name="T65" fmla="*/ 1 h 894"/>
                  <a:gd name="T66" fmla="*/ 1 w 1582"/>
                  <a:gd name="T67" fmla="*/ 1 h 894"/>
                  <a:gd name="T68" fmla="*/ 1 w 1582"/>
                  <a:gd name="T69" fmla="*/ 1 h 894"/>
                  <a:gd name="T70" fmla="*/ 1 w 1582"/>
                  <a:gd name="T71" fmla="*/ 1 h 894"/>
                  <a:gd name="T72" fmla="*/ 1 w 1582"/>
                  <a:gd name="T73" fmla="*/ 1 h 894"/>
                  <a:gd name="T74" fmla="*/ 1 w 1582"/>
                  <a:gd name="T75" fmla="*/ 1 h 894"/>
                  <a:gd name="T76" fmla="*/ 1 w 1582"/>
                  <a:gd name="T77" fmla="*/ 1 h 894"/>
                  <a:gd name="T78" fmla="*/ 1 w 1582"/>
                  <a:gd name="T79" fmla="*/ 1 h 894"/>
                  <a:gd name="T80" fmla="*/ 1 w 1582"/>
                  <a:gd name="T81" fmla="*/ 1 h 894"/>
                  <a:gd name="T82" fmla="*/ 1 w 1582"/>
                  <a:gd name="T83" fmla="*/ 1 h 894"/>
                  <a:gd name="T84" fmla="*/ 1 w 1582"/>
                  <a:gd name="T85" fmla="*/ 1 h 894"/>
                  <a:gd name="T86" fmla="*/ 1 w 1582"/>
                  <a:gd name="T87" fmla="*/ 1 h 894"/>
                  <a:gd name="T88" fmla="*/ 1 w 1582"/>
                  <a:gd name="T89" fmla="*/ 1 h 894"/>
                  <a:gd name="T90" fmla="*/ 1 w 1582"/>
                  <a:gd name="T91" fmla="*/ 1 h 894"/>
                  <a:gd name="T92" fmla="*/ 1 w 1582"/>
                  <a:gd name="T93" fmla="*/ 1 h 894"/>
                  <a:gd name="T94" fmla="*/ 1 w 1582"/>
                  <a:gd name="T95" fmla="*/ 1 h 894"/>
                  <a:gd name="T96" fmla="*/ 1 w 1582"/>
                  <a:gd name="T97" fmla="*/ 1 h 894"/>
                  <a:gd name="T98" fmla="*/ 1 w 1582"/>
                  <a:gd name="T99" fmla="*/ 1 h 894"/>
                  <a:gd name="T100" fmla="*/ 1 w 1582"/>
                  <a:gd name="T101" fmla="*/ 1 h 8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582" h="894">
                    <a:moveTo>
                      <a:pt x="1069" y="9"/>
                    </a:moveTo>
                    <a:lnTo>
                      <a:pt x="1076" y="9"/>
                    </a:lnTo>
                    <a:lnTo>
                      <a:pt x="1082" y="12"/>
                    </a:lnTo>
                    <a:lnTo>
                      <a:pt x="1086" y="12"/>
                    </a:lnTo>
                    <a:lnTo>
                      <a:pt x="1101" y="15"/>
                    </a:lnTo>
                    <a:lnTo>
                      <a:pt x="1116" y="21"/>
                    </a:lnTo>
                    <a:lnTo>
                      <a:pt x="1120" y="28"/>
                    </a:lnTo>
                    <a:lnTo>
                      <a:pt x="1120" y="34"/>
                    </a:lnTo>
                    <a:lnTo>
                      <a:pt x="1116" y="40"/>
                    </a:lnTo>
                    <a:lnTo>
                      <a:pt x="1114" y="43"/>
                    </a:lnTo>
                    <a:lnTo>
                      <a:pt x="1114" y="50"/>
                    </a:lnTo>
                    <a:lnTo>
                      <a:pt x="1116" y="53"/>
                    </a:lnTo>
                    <a:lnTo>
                      <a:pt x="1126" y="55"/>
                    </a:lnTo>
                    <a:lnTo>
                      <a:pt x="1129" y="59"/>
                    </a:lnTo>
                    <a:lnTo>
                      <a:pt x="1132" y="61"/>
                    </a:lnTo>
                    <a:lnTo>
                      <a:pt x="1142" y="61"/>
                    </a:lnTo>
                    <a:lnTo>
                      <a:pt x="1151" y="61"/>
                    </a:lnTo>
                    <a:lnTo>
                      <a:pt x="1160" y="62"/>
                    </a:lnTo>
                    <a:lnTo>
                      <a:pt x="1169" y="65"/>
                    </a:lnTo>
                    <a:lnTo>
                      <a:pt x="1175" y="70"/>
                    </a:lnTo>
                    <a:lnTo>
                      <a:pt x="1185" y="78"/>
                    </a:lnTo>
                    <a:lnTo>
                      <a:pt x="1198" y="81"/>
                    </a:lnTo>
                    <a:lnTo>
                      <a:pt x="1206" y="83"/>
                    </a:lnTo>
                    <a:lnTo>
                      <a:pt x="1209" y="87"/>
                    </a:lnTo>
                    <a:lnTo>
                      <a:pt x="1210" y="90"/>
                    </a:lnTo>
                    <a:lnTo>
                      <a:pt x="1215" y="90"/>
                    </a:lnTo>
                    <a:lnTo>
                      <a:pt x="1221" y="94"/>
                    </a:lnTo>
                    <a:lnTo>
                      <a:pt x="1221" y="96"/>
                    </a:lnTo>
                    <a:lnTo>
                      <a:pt x="1224" y="97"/>
                    </a:lnTo>
                    <a:lnTo>
                      <a:pt x="1227" y="103"/>
                    </a:lnTo>
                    <a:lnTo>
                      <a:pt x="1227" y="106"/>
                    </a:lnTo>
                    <a:lnTo>
                      <a:pt x="1227" y="109"/>
                    </a:lnTo>
                    <a:lnTo>
                      <a:pt x="1229" y="112"/>
                    </a:lnTo>
                    <a:lnTo>
                      <a:pt x="1229" y="118"/>
                    </a:lnTo>
                    <a:lnTo>
                      <a:pt x="1229" y="126"/>
                    </a:lnTo>
                    <a:lnTo>
                      <a:pt x="1221" y="145"/>
                    </a:lnTo>
                    <a:lnTo>
                      <a:pt x="1219" y="147"/>
                    </a:lnTo>
                    <a:lnTo>
                      <a:pt x="1215" y="153"/>
                    </a:lnTo>
                    <a:lnTo>
                      <a:pt x="1209" y="162"/>
                    </a:lnTo>
                    <a:lnTo>
                      <a:pt x="1206" y="167"/>
                    </a:lnTo>
                    <a:lnTo>
                      <a:pt x="1201" y="162"/>
                    </a:lnTo>
                    <a:lnTo>
                      <a:pt x="1198" y="161"/>
                    </a:lnTo>
                    <a:lnTo>
                      <a:pt x="1197" y="171"/>
                    </a:lnTo>
                    <a:lnTo>
                      <a:pt x="1197" y="180"/>
                    </a:lnTo>
                    <a:lnTo>
                      <a:pt x="1191" y="193"/>
                    </a:lnTo>
                    <a:lnTo>
                      <a:pt x="1190" y="208"/>
                    </a:lnTo>
                    <a:lnTo>
                      <a:pt x="1194" y="219"/>
                    </a:lnTo>
                    <a:lnTo>
                      <a:pt x="1198" y="230"/>
                    </a:lnTo>
                    <a:lnTo>
                      <a:pt x="1203" y="236"/>
                    </a:lnTo>
                    <a:lnTo>
                      <a:pt x="1212" y="236"/>
                    </a:lnTo>
                    <a:lnTo>
                      <a:pt x="1227" y="230"/>
                    </a:lnTo>
                    <a:lnTo>
                      <a:pt x="1234" y="223"/>
                    </a:lnTo>
                    <a:lnTo>
                      <a:pt x="1240" y="220"/>
                    </a:lnTo>
                    <a:lnTo>
                      <a:pt x="1247" y="213"/>
                    </a:lnTo>
                    <a:lnTo>
                      <a:pt x="1254" y="216"/>
                    </a:lnTo>
                    <a:lnTo>
                      <a:pt x="1256" y="219"/>
                    </a:lnTo>
                    <a:lnTo>
                      <a:pt x="1256" y="229"/>
                    </a:lnTo>
                    <a:lnTo>
                      <a:pt x="1257" y="235"/>
                    </a:lnTo>
                    <a:lnTo>
                      <a:pt x="1260" y="239"/>
                    </a:lnTo>
                    <a:lnTo>
                      <a:pt x="1268" y="241"/>
                    </a:lnTo>
                    <a:lnTo>
                      <a:pt x="1272" y="246"/>
                    </a:lnTo>
                    <a:lnTo>
                      <a:pt x="1272" y="254"/>
                    </a:lnTo>
                    <a:lnTo>
                      <a:pt x="1283" y="258"/>
                    </a:lnTo>
                    <a:lnTo>
                      <a:pt x="1293" y="260"/>
                    </a:lnTo>
                    <a:lnTo>
                      <a:pt x="1300" y="261"/>
                    </a:lnTo>
                    <a:lnTo>
                      <a:pt x="1307" y="258"/>
                    </a:lnTo>
                    <a:lnTo>
                      <a:pt x="1315" y="257"/>
                    </a:lnTo>
                    <a:lnTo>
                      <a:pt x="1321" y="260"/>
                    </a:lnTo>
                    <a:lnTo>
                      <a:pt x="1328" y="257"/>
                    </a:lnTo>
                    <a:lnTo>
                      <a:pt x="1331" y="255"/>
                    </a:lnTo>
                    <a:lnTo>
                      <a:pt x="1340" y="257"/>
                    </a:lnTo>
                    <a:lnTo>
                      <a:pt x="1346" y="258"/>
                    </a:lnTo>
                    <a:lnTo>
                      <a:pt x="1355" y="267"/>
                    </a:lnTo>
                    <a:lnTo>
                      <a:pt x="1368" y="275"/>
                    </a:lnTo>
                    <a:lnTo>
                      <a:pt x="1371" y="281"/>
                    </a:lnTo>
                    <a:lnTo>
                      <a:pt x="1380" y="282"/>
                    </a:lnTo>
                    <a:lnTo>
                      <a:pt x="1386" y="290"/>
                    </a:lnTo>
                    <a:lnTo>
                      <a:pt x="1403" y="292"/>
                    </a:lnTo>
                    <a:lnTo>
                      <a:pt x="1427" y="299"/>
                    </a:lnTo>
                    <a:lnTo>
                      <a:pt x="1435" y="304"/>
                    </a:lnTo>
                    <a:lnTo>
                      <a:pt x="1435" y="308"/>
                    </a:lnTo>
                    <a:lnTo>
                      <a:pt x="1438" y="317"/>
                    </a:lnTo>
                    <a:lnTo>
                      <a:pt x="1430" y="343"/>
                    </a:lnTo>
                    <a:lnTo>
                      <a:pt x="1432" y="362"/>
                    </a:lnTo>
                    <a:lnTo>
                      <a:pt x="1438" y="367"/>
                    </a:lnTo>
                    <a:lnTo>
                      <a:pt x="1442" y="370"/>
                    </a:lnTo>
                    <a:lnTo>
                      <a:pt x="1443" y="375"/>
                    </a:lnTo>
                    <a:lnTo>
                      <a:pt x="1417" y="378"/>
                    </a:lnTo>
                    <a:lnTo>
                      <a:pt x="1395" y="376"/>
                    </a:lnTo>
                    <a:lnTo>
                      <a:pt x="1390" y="375"/>
                    </a:lnTo>
                    <a:lnTo>
                      <a:pt x="1384" y="362"/>
                    </a:lnTo>
                    <a:lnTo>
                      <a:pt x="1378" y="359"/>
                    </a:lnTo>
                    <a:lnTo>
                      <a:pt x="1370" y="349"/>
                    </a:lnTo>
                    <a:lnTo>
                      <a:pt x="1350" y="341"/>
                    </a:lnTo>
                    <a:lnTo>
                      <a:pt x="1342" y="340"/>
                    </a:lnTo>
                    <a:lnTo>
                      <a:pt x="1336" y="331"/>
                    </a:lnTo>
                    <a:lnTo>
                      <a:pt x="1328" y="328"/>
                    </a:lnTo>
                    <a:lnTo>
                      <a:pt x="1333" y="337"/>
                    </a:lnTo>
                    <a:lnTo>
                      <a:pt x="1334" y="343"/>
                    </a:lnTo>
                    <a:lnTo>
                      <a:pt x="1340" y="347"/>
                    </a:lnTo>
                    <a:lnTo>
                      <a:pt x="1349" y="351"/>
                    </a:lnTo>
                    <a:lnTo>
                      <a:pt x="1356" y="357"/>
                    </a:lnTo>
                    <a:lnTo>
                      <a:pt x="1367" y="357"/>
                    </a:lnTo>
                    <a:lnTo>
                      <a:pt x="1375" y="364"/>
                    </a:lnTo>
                    <a:lnTo>
                      <a:pt x="1380" y="372"/>
                    </a:lnTo>
                    <a:lnTo>
                      <a:pt x="1381" y="379"/>
                    </a:lnTo>
                    <a:lnTo>
                      <a:pt x="1393" y="385"/>
                    </a:lnTo>
                    <a:lnTo>
                      <a:pt x="1408" y="381"/>
                    </a:lnTo>
                    <a:lnTo>
                      <a:pt x="1414" y="379"/>
                    </a:lnTo>
                    <a:lnTo>
                      <a:pt x="1420" y="387"/>
                    </a:lnTo>
                    <a:lnTo>
                      <a:pt x="1433" y="387"/>
                    </a:lnTo>
                    <a:lnTo>
                      <a:pt x="1443" y="387"/>
                    </a:lnTo>
                    <a:lnTo>
                      <a:pt x="1446" y="399"/>
                    </a:lnTo>
                    <a:lnTo>
                      <a:pt x="1455" y="406"/>
                    </a:lnTo>
                    <a:lnTo>
                      <a:pt x="1462" y="425"/>
                    </a:lnTo>
                    <a:lnTo>
                      <a:pt x="1462" y="447"/>
                    </a:lnTo>
                    <a:lnTo>
                      <a:pt x="1461" y="450"/>
                    </a:lnTo>
                    <a:lnTo>
                      <a:pt x="1456" y="446"/>
                    </a:lnTo>
                    <a:lnTo>
                      <a:pt x="1449" y="443"/>
                    </a:lnTo>
                    <a:lnTo>
                      <a:pt x="1435" y="435"/>
                    </a:lnTo>
                    <a:lnTo>
                      <a:pt x="1430" y="441"/>
                    </a:lnTo>
                    <a:lnTo>
                      <a:pt x="1432" y="449"/>
                    </a:lnTo>
                    <a:lnTo>
                      <a:pt x="1438" y="453"/>
                    </a:lnTo>
                    <a:lnTo>
                      <a:pt x="1441" y="465"/>
                    </a:lnTo>
                    <a:lnTo>
                      <a:pt x="1435" y="468"/>
                    </a:lnTo>
                    <a:lnTo>
                      <a:pt x="1432" y="472"/>
                    </a:lnTo>
                    <a:lnTo>
                      <a:pt x="1423" y="472"/>
                    </a:lnTo>
                    <a:lnTo>
                      <a:pt x="1420" y="478"/>
                    </a:lnTo>
                    <a:lnTo>
                      <a:pt x="1426" y="481"/>
                    </a:lnTo>
                    <a:lnTo>
                      <a:pt x="1436" y="480"/>
                    </a:lnTo>
                    <a:lnTo>
                      <a:pt x="1443" y="481"/>
                    </a:lnTo>
                    <a:lnTo>
                      <a:pt x="1443" y="487"/>
                    </a:lnTo>
                    <a:lnTo>
                      <a:pt x="1443" y="490"/>
                    </a:lnTo>
                    <a:lnTo>
                      <a:pt x="1455" y="487"/>
                    </a:lnTo>
                    <a:lnTo>
                      <a:pt x="1467" y="496"/>
                    </a:lnTo>
                    <a:lnTo>
                      <a:pt x="1473" y="502"/>
                    </a:lnTo>
                    <a:lnTo>
                      <a:pt x="1474" y="506"/>
                    </a:lnTo>
                    <a:lnTo>
                      <a:pt x="1473" y="521"/>
                    </a:lnTo>
                    <a:lnTo>
                      <a:pt x="1479" y="533"/>
                    </a:lnTo>
                    <a:lnTo>
                      <a:pt x="1500" y="540"/>
                    </a:lnTo>
                    <a:lnTo>
                      <a:pt x="1514" y="540"/>
                    </a:lnTo>
                    <a:lnTo>
                      <a:pt x="1526" y="537"/>
                    </a:lnTo>
                    <a:lnTo>
                      <a:pt x="1530" y="531"/>
                    </a:lnTo>
                    <a:lnTo>
                      <a:pt x="1536" y="531"/>
                    </a:lnTo>
                    <a:lnTo>
                      <a:pt x="1542" y="540"/>
                    </a:lnTo>
                    <a:lnTo>
                      <a:pt x="1547" y="549"/>
                    </a:lnTo>
                    <a:lnTo>
                      <a:pt x="1550" y="561"/>
                    </a:lnTo>
                    <a:lnTo>
                      <a:pt x="1557" y="574"/>
                    </a:lnTo>
                    <a:lnTo>
                      <a:pt x="1579" y="604"/>
                    </a:lnTo>
                    <a:lnTo>
                      <a:pt x="1582" y="623"/>
                    </a:lnTo>
                    <a:lnTo>
                      <a:pt x="1497" y="639"/>
                    </a:lnTo>
                    <a:lnTo>
                      <a:pt x="1290" y="686"/>
                    </a:lnTo>
                    <a:lnTo>
                      <a:pt x="1001" y="742"/>
                    </a:lnTo>
                    <a:lnTo>
                      <a:pt x="847" y="772"/>
                    </a:lnTo>
                    <a:lnTo>
                      <a:pt x="706" y="800"/>
                    </a:lnTo>
                    <a:lnTo>
                      <a:pt x="582" y="816"/>
                    </a:lnTo>
                    <a:lnTo>
                      <a:pt x="406" y="837"/>
                    </a:lnTo>
                    <a:lnTo>
                      <a:pt x="413" y="830"/>
                    </a:lnTo>
                    <a:lnTo>
                      <a:pt x="341" y="846"/>
                    </a:lnTo>
                    <a:lnTo>
                      <a:pt x="2" y="894"/>
                    </a:lnTo>
                    <a:lnTo>
                      <a:pt x="0" y="890"/>
                    </a:lnTo>
                    <a:lnTo>
                      <a:pt x="2" y="888"/>
                    </a:lnTo>
                    <a:lnTo>
                      <a:pt x="9" y="881"/>
                    </a:lnTo>
                    <a:lnTo>
                      <a:pt x="30" y="869"/>
                    </a:lnTo>
                    <a:lnTo>
                      <a:pt x="56" y="861"/>
                    </a:lnTo>
                    <a:lnTo>
                      <a:pt x="64" y="856"/>
                    </a:lnTo>
                    <a:lnTo>
                      <a:pt x="79" y="850"/>
                    </a:lnTo>
                    <a:lnTo>
                      <a:pt x="90" y="843"/>
                    </a:lnTo>
                    <a:lnTo>
                      <a:pt x="100" y="837"/>
                    </a:lnTo>
                    <a:lnTo>
                      <a:pt x="103" y="828"/>
                    </a:lnTo>
                    <a:lnTo>
                      <a:pt x="106" y="819"/>
                    </a:lnTo>
                    <a:lnTo>
                      <a:pt x="114" y="813"/>
                    </a:lnTo>
                    <a:lnTo>
                      <a:pt x="118" y="810"/>
                    </a:lnTo>
                    <a:lnTo>
                      <a:pt x="132" y="806"/>
                    </a:lnTo>
                    <a:lnTo>
                      <a:pt x="139" y="800"/>
                    </a:lnTo>
                    <a:lnTo>
                      <a:pt x="148" y="798"/>
                    </a:lnTo>
                    <a:lnTo>
                      <a:pt x="152" y="797"/>
                    </a:lnTo>
                    <a:lnTo>
                      <a:pt x="154" y="792"/>
                    </a:lnTo>
                    <a:lnTo>
                      <a:pt x="152" y="785"/>
                    </a:lnTo>
                    <a:lnTo>
                      <a:pt x="151" y="775"/>
                    </a:lnTo>
                    <a:lnTo>
                      <a:pt x="154" y="769"/>
                    </a:lnTo>
                    <a:lnTo>
                      <a:pt x="164" y="765"/>
                    </a:lnTo>
                    <a:lnTo>
                      <a:pt x="173" y="759"/>
                    </a:lnTo>
                    <a:lnTo>
                      <a:pt x="173" y="745"/>
                    </a:lnTo>
                    <a:lnTo>
                      <a:pt x="176" y="735"/>
                    </a:lnTo>
                    <a:lnTo>
                      <a:pt x="185" y="727"/>
                    </a:lnTo>
                    <a:lnTo>
                      <a:pt x="188" y="719"/>
                    </a:lnTo>
                    <a:lnTo>
                      <a:pt x="214" y="700"/>
                    </a:lnTo>
                    <a:lnTo>
                      <a:pt x="245" y="680"/>
                    </a:lnTo>
                    <a:lnTo>
                      <a:pt x="307" y="608"/>
                    </a:lnTo>
                    <a:lnTo>
                      <a:pt x="310" y="605"/>
                    </a:lnTo>
                    <a:lnTo>
                      <a:pt x="313" y="610"/>
                    </a:lnTo>
                    <a:lnTo>
                      <a:pt x="313" y="624"/>
                    </a:lnTo>
                    <a:lnTo>
                      <a:pt x="317" y="638"/>
                    </a:lnTo>
                    <a:lnTo>
                      <a:pt x="325" y="652"/>
                    </a:lnTo>
                    <a:lnTo>
                      <a:pt x="344" y="664"/>
                    </a:lnTo>
                    <a:lnTo>
                      <a:pt x="359" y="667"/>
                    </a:lnTo>
                    <a:lnTo>
                      <a:pt x="376" y="680"/>
                    </a:lnTo>
                    <a:lnTo>
                      <a:pt x="399" y="676"/>
                    </a:lnTo>
                    <a:lnTo>
                      <a:pt x="431" y="648"/>
                    </a:lnTo>
                    <a:lnTo>
                      <a:pt x="436" y="638"/>
                    </a:lnTo>
                    <a:lnTo>
                      <a:pt x="465" y="657"/>
                    </a:lnTo>
                    <a:lnTo>
                      <a:pt x="487" y="644"/>
                    </a:lnTo>
                    <a:lnTo>
                      <a:pt x="514" y="633"/>
                    </a:lnTo>
                    <a:lnTo>
                      <a:pt x="531" y="627"/>
                    </a:lnTo>
                    <a:lnTo>
                      <a:pt x="536" y="618"/>
                    </a:lnTo>
                    <a:lnTo>
                      <a:pt x="530" y="608"/>
                    </a:lnTo>
                    <a:lnTo>
                      <a:pt x="534" y="598"/>
                    </a:lnTo>
                    <a:lnTo>
                      <a:pt x="548" y="599"/>
                    </a:lnTo>
                    <a:lnTo>
                      <a:pt x="552" y="608"/>
                    </a:lnTo>
                    <a:lnTo>
                      <a:pt x="576" y="592"/>
                    </a:lnTo>
                    <a:lnTo>
                      <a:pt x="593" y="576"/>
                    </a:lnTo>
                    <a:lnTo>
                      <a:pt x="602" y="573"/>
                    </a:lnTo>
                    <a:lnTo>
                      <a:pt x="605" y="583"/>
                    </a:lnTo>
                    <a:lnTo>
                      <a:pt x="613" y="584"/>
                    </a:lnTo>
                    <a:lnTo>
                      <a:pt x="642" y="558"/>
                    </a:lnTo>
                    <a:lnTo>
                      <a:pt x="645" y="554"/>
                    </a:lnTo>
                    <a:lnTo>
                      <a:pt x="638" y="548"/>
                    </a:lnTo>
                    <a:lnTo>
                      <a:pt x="636" y="542"/>
                    </a:lnTo>
                    <a:lnTo>
                      <a:pt x="645" y="536"/>
                    </a:lnTo>
                    <a:lnTo>
                      <a:pt x="653" y="525"/>
                    </a:lnTo>
                    <a:lnTo>
                      <a:pt x="644" y="524"/>
                    </a:lnTo>
                    <a:lnTo>
                      <a:pt x="636" y="515"/>
                    </a:lnTo>
                    <a:lnTo>
                      <a:pt x="638" y="508"/>
                    </a:lnTo>
                    <a:lnTo>
                      <a:pt x="641" y="492"/>
                    </a:lnTo>
                    <a:lnTo>
                      <a:pt x="654" y="462"/>
                    </a:lnTo>
                    <a:lnTo>
                      <a:pt x="680" y="427"/>
                    </a:lnTo>
                    <a:lnTo>
                      <a:pt x="689" y="396"/>
                    </a:lnTo>
                    <a:lnTo>
                      <a:pt x="691" y="375"/>
                    </a:lnTo>
                    <a:lnTo>
                      <a:pt x="710" y="353"/>
                    </a:lnTo>
                    <a:lnTo>
                      <a:pt x="706" y="343"/>
                    </a:lnTo>
                    <a:lnTo>
                      <a:pt x="712" y="331"/>
                    </a:lnTo>
                    <a:lnTo>
                      <a:pt x="723" y="308"/>
                    </a:lnTo>
                    <a:lnTo>
                      <a:pt x="722" y="294"/>
                    </a:lnTo>
                    <a:lnTo>
                      <a:pt x="722" y="278"/>
                    </a:lnTo>
                    <a:lnTo>
                      <a:pt x="725" y="267"/>
                    </a:lnTo>
                    <a:lnTo>
                      <a:pt x="745" y="272"/>
                    </a:lnTo>
                    <a:lnTo>
                      <a:pt x="766" y="294"/>
                    </a:lnTo>
                    <a:lnTo>
                      <a:pt x="801" y="299"/>
                    </a:lnTo>
                    <a:lnTo>
                      <a:pt x="816" y="273"/>
                    </a:lnTo>
                    <a:lnTo>
                      <a:pt x="824" y="230"/>
                    </a:lnTo>
                    <a:lnTo>
                      <a:pt x="841" y="177"/>
                    </a:lnTo>
                    <a:lnTo>
                      <a:pt x="870" y="195"/>
                    </a:lnTo>
                    <a:lnTo>
                      <a:pt x="879" y="159"/>
                    </a:lnTo>
                    <a:lnTo>
                      <a:pt x="906" y="130"/>
                    </a:lnTo>
                    <a:lnTo>
                      <a:pt x="912" y="133"/>
                    </a:lnTo>
                    <a:lnTo>
                      <a:pt x="920" y="118"/>
                    </a:lnTo>
                    <a:lnTo>
                      <a:pt x="915" y="114"/>
                    </a:lnTo>
                    <a:lnTo>
                      <a:pt x="929" y="91"/>
                    </a:lnTo>
                    <a:lnTo>
                      <a:pt x="937" y="88"/>
                    </a:lnTo>
                    <a:lnTo>
                      <a:pt x="937" y="78"/>
                    </a:lnTo>
                    <a:lnTo>
                      <a:pt x="937" y="61"/>
                    </a:lnTo>
                    <a:lnTo>
                      <a:pt x="937" y="53"/>
                    </a:lnTo>
                    <a:lnTo>
                      <a:pt x="946" y="28"/>
                    </a:lnTo>
                    <a:lnTo>
                      <a:pt x="942" y="19"/>
                    </a:lnTo>
                    <a:lnTo>
                      <a:pt x="940" y="0"/>
                    </a:lnTo>
                    <a:lnTo>
                      <a:pt x="1057" y="61"/>
                    </a:lnTo>
                    <a:lnTo>
                      <a:pt x="1067" y="12"/>
                    </a:lnTo>
                    <a:lnTo>
                      <a:pt x="1069" y="9"/>
                    </a:lnTo>
                  </a:path>
                </a:pathLst>
              </a:custGeom>
              <a:solidFill>
                <a:schemeClr val="accent1"/>
              </a:solidFill>
              <a:ln w="9525" cmpd="sng">
                <a:solidFill>
                  <a:srgbClr val="969696"/>
                </a:solidFill>
                <a:prstDash val="solid"/>
                <a:round/>
                <a:headEnd/>
                <a:tailEnd/>
              </a:ln>
            </p:spPr>
            <p:txBody>
              <a:bodyPr/>
              <a:lstStyle/>
              <a:p>
                <a:endParaRPr lang="en-US" dirty="0"/>
              </a:p>
            </p:txBody>
          </p:sp>
          <p:sp>
            <p:nvSpPr>
              <p:cNvPr id="17486" name="Freeform 33"/>
              <p:cNvSpPr>
                <a:spLocks noChangeAspect="1"/>
              </p:cNvSpPr>
              <p:nvPr>
                <p:custDataLst>
                  <p:tags r:id="rId73"/>
                </p:custDataLst>
              </p:nvPr>
            </p:nvSpPr>
            <p:spPr bwMode="gray">
              <a:xfrm>
                <a:off x="5116" y="2144"/>
                <a:ext cx="57" cy="125"/>
              </a:xfrm>
              <a:custGeom>
                <a:avLst/>
                <a:gdLst>
                  <a:gd name="T0" fmla="*/ 0 w 115"/>
                  <a:gd name="T1" fmla="*/ 0 h 251"/>
                  <a:gd name="T2" fmla="*/ 0 w 115"/>
                  <a:gd name="T3" fmla="*/ 0 h 251"/>
                  <a:gd name="T4" fmla="*/ 0 w 115"/>
                  <a:gd name="T5" fmla="*/ 0 h 251"/>
                  <a:gd name="T6" fmla="*/ 0 w 115"/>
                  <a:gd name="T7" fmla="*/ 0 h 251"/>
                  <a:gd name="T8" fmla="*/ 0 w 115"/>
                  <a:gd name="T9" fmla="*/ 0 h 251"/>
                  <a:gd name="T10" fmla="*/ 0 w 115"/>
                  <a:gd name="T11" fmla="*/ 0 h 251"/>
                  <a:gd name="T12" fmla="*/ 0 w 115"/>
                  <a:gd name="T13" fmla="*/ 0 h 251"/>
                  <a:gd name="T14" fmla="*/ 0 w 115"/>
                  <a:gd name="T15" fmla="*/ 0 h 251"/>
                  <a:gd name="T16" fmla="*/ 0 w 115"/>
                  <a:gd name="T17" fmla="*/ 0 h 251"/>
                  <a:gd name="T18" fmla="*/ 0 w 115"/>
                  <a:gd name="T19" fmla="*/ 0 h 251"/>
                  <a:gd name="T20" fmla="*/ 0 w 115"/>
                  <a:gd name="T21" fmla="*/ 0 h 251"/>
                  <a:gd name="T22" fmla="*/ 0 w 115"/>
                  <a:gd name="T23" fmla="*/ 0 h 251"/>
                  <a:gd name="T24" fmla="*/ 0 w 115"/>
                  <a:gd name="T25" fmla="*/ 0 h 251"/>
                  <a:gd name="T26" fmla="*/ 0 w 115"/>
                  <a:gd name="T27" fmla="*/ 0 h 251"/>
                  <a:gd name="T28" fmla="*/ 0 w 115"/>
                  <a:gd name="T29" fmla="*/ 0 h 251"/>
                  <a:gd name="T30" fmla="*/ 0 w 115"/>
                  <a:gd name="T31" fmla="*/ 0 h 251"/>
                  <a:gd name="T32" fmla="*/ 0 w 115"/>
                  <a:gd name="T33" fmla="*/ 0 h 251"/>
                  <a:gd name="T34" fmla="*/ 0 w 115"/>
                  <a:gd name="T35" fmla="*/ 0 h 251"/>
                  <a:gd name="T36" fmla="*/ 0 w 115"/>
                  <a:gd name="T37" fmla="*/ 0 h 251"/>
                  <a:gd name="T38" fmla="*/ 0 w 115"/>
                  <a:gd name="T39" fmla="*/ 0 h 251"/>
                  <a:gd name="T40" fmla="*/ 0 w 115"/>
                  <a:gd name="T41" fmla="*/ 0 h 251"/>
                  <a:gd name="T42" fmla="*/ 0 w 115"/>
                  <a:gd name="T43" fmla="*/ 0 h 251"/>
                  <a:gd name="T44" fmla="*/ 0 w 115"/>
                  <a:gd name="T45" fmla="*/ 0 h 251"/>
                  <a:gd name="T46" fmla="*/ 0 w 115"/>
                  <a:gd name="T47" fmla="*/ 0 h 251"/>
                  <a:gd name="T48" fmla="*/ 0 w 115"/>
                  <a:gd name="T49" fmla="*/ 0 h 251"/>
                  <a:gd name="T50" fmla="*/ 0 w 115"/>
                  <a:gd name="T51" fmla="*/ 0 h 251"/>
                  <a:gd name="T52" fmla="*/ 0 w 115"/>
                  <a:gd name="T53" fmla="*/ 0 h 251"/>
                  <a:gd name="T54" fmla="*/ 0 w 115"/>
                  <a:gd name="T55" fmla="*/ 0 h 251"/>
                  <a:gd name="T56" fmla="*/ 0 w 115"/>
                  <a:gd name="T57" fmla="*/ 0 h 251"/>
                  <a:gd name="T58" fmla="*/ 0 w 115"/>
                  <a:gd name="T59" fmla="*/ 0 h 251"/>
                  <a:gd name="T60" fmla="*/ 0 w 115"/>
                  <a:gd name="T61" fmla="*/ 0 h 251"/>
                  <a:gd name="T62" fmla="*/ 0 w 115"/>
                  <a:gd name="T63" fmla="*/ 0 h 251"/>
                  <a:gd name="T64" fmla="*/ 0 w 115"/>
                  <a:gd name="T65" fmla="*/ 0 h 251"/>
                  <a:gd name="T66" fmla="*/ 0 w 115"/>
                  <a:gd name="T67" fmla="*/ 0 h 251"/>
                  <a:gd name="T68" fmla="*/ 0 w 115"/>
                  <a:gd name="T69" fmla="*/ 0 h 251"/>
                  <a:gd name="T70" fmla="*/ 0 w 115"/>
                  <a:gd name="T71" fmla="*/ 0 h 251"/>
                  <a:gd name="T72" fmla="*/ 0 w 115"/>
                  <a:gd name="T73" fmla="*/ 0 h 251"/>
                  <a:gd name="T74" fmla="*/ 0 w 115"/>
                  <a:gd name="T75" fmla="*/ 0 h 251"/>
                  <a:gd name="T76" fmla="*/ 0 w 115"/>
                  <a:gd name="T77" fmla="*/ 0 h 251"/>
                  <a:gd name="T78" fmla="*/ 0 w 115"/>
                  <a:gd name="T79" fmla="*/ 0 h 251"/>
                  <a:gd name="T80" fmla="*/ 0 w 115"/>
                  <a:gd name="T81" fmla="*/ 0 h 251"/>
                  <a:gd name="T82" fmla="*/ 0 w 115"/>
                  <a:gd name="T83" fmla="*/ 0 h 251"/>
                  <a:gd name="T84" fmla="*/ 0 w 115"/>
                  <a:gd name="T85" fmla="*/ 0 h 251"/>
                  <a:gd name="T86" fmla="*/ 0 w 115"/>
                  <a:gd name="T87" fmla="*/ 0 h 251"/>
                  <a:gd name="T88" fmla="*/ 0 w 115"/>
                  <a:gd name="T89" fmla="*/ 0 h 251"/>
                  <a:gd name="T90" fmla="*/ 0 w 115"/>
                  <a:gd name="T91" fmla="*/ 0 h 251"/>
                  <a:gd name="T92" fmla="*/ 0 w 115"/>
                  <a:gd name="T93" fmla="*/ 0 h 25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15" h="251">
                    <a:moveTo>
                      <a:pt x="35" y="37"/>
                    </a:moveTo>
                    <a:lnTo>
                      <a:pt x="31" y="39"/>
                    </a:lnTo>
                    <a:lnTo>
                      <a:pt x="23" y="42"/>
                    </a:lnTo>
                    <a:lnTo>
                      <a:pt x="20" y="54"/>
                    </a:lnTo>
                    <a:lnTo>
                      <a:pt x="23" y="52"/>
                    </a:lnTo>
                    <a:lnTo>
                      <a:pt x="32" y="49"/>
                    </a:lnTo>
                    <a:lnTo>
                      <a:pt x="32" y="55"/>
                    </a:lnTo>
                    <a:lnTo>
                      <a:pt x="32" y="64"/>
                    </a:lnTo>
                    <a:lnTo>
                      <a:pt x="31" y="72"/>
                    </a:lnTo>
                    <a:lnTo>
                      <a:pt x="29" y="78"/>
                    </a:lnTo>
                    <a:lnTo>
                      <a:pt x="26" y="83"/>
                    </a:lnTo>
                    <a:lnTo>
                      <a:pt x="20" y="90"/>
                    </a:lnTo>
                    <a:lnTo>
                      <a:pt x="14" y="93"/>
                    </a:lnTo>
                    <a:lnTo>
                      <a:pt x="8" y="110"/>
                    </a:lnTo>
                    <a:lnTo>
                      <a:pt x="3" y="137"/>
                    </a:lnTo>
                    <a:lnTo>
                      <a:pt x="0" y="179"/>
                    </a:lnTo>
                    <a:lnTo>
                      <a:pt x="0" y="208"/>
                    </a:lnTo>
                    <a:lnTo>
                      <a:pt x="6" y="226"/>
                    </a:lnTo>
                    <a:lnTo>
                      <a:pt x="8" y="236"/>
                    </a:lnTo>
                    <a:lnTo>
                      <a:pt x="19" y="251"/>
                    </a:lnTo>
                    <a:lnTo>
                      <a:pt x="26" y="250"/>
                    </a:lnTo>
                    <a:lnTo>
                      <a:pt x="29" y="241"/>
                    </a:lnTo>
                    <a:lnTo>
                      <a:pt x="34" y="239"/>
                    </a:lnTo>
                    <a:lnTo>
                      <a:pt x="35" y="228"/>
                    </a:lnTo>
                    <a:lnTo>
                      <a:pt x="38" y="208"/>
                    </a:lnTo>
                    <a:lnTo>
                      <a:pt x="43" y="186"/>
                    </a:lnTo>
                    <a:lnTo>
                      <a:pt x="54" y="149"/>
                    </a:lnTo>
                    <a:lnTo>
                      <a:pt x="63" y="122"/>
                    </a:lnTo>
                    <a:lnTo>
                      <a:pt x="68" y="110"/>
                    </a:lnTo>
                    <a:lnTo>
                      <a:pt x="66" y="93"/>
                    </a:lnTo>
                    <a:lnTo>
                      <a:pt x="74" y="64"/>
                    </a:lnTo>
                    <a:lnTo>
                      <a:pt x="82" y="45"/>
                    </a:lnTo>
                    <a:lnTo>
                      <a:pt x="93" y="36"/>
                    </a:lnTo>
                    <a:lnTo>
                      <a:pt x="99" y="36"/>
                    </a:lnTo>
                    <a:lnTo>
                      <a:pt x="96" y="43"/>
                    </a:lnTo>
                    <a:lnTo>
                      <a:pt x="93" y="48"/>
                    </a:lnTo>
                    <a:lnTo>
                      <a:pt x="99" y="48"/>
                    </a:lnTo>
                    <a:lnTo>
                      <a:pt x="107" y="24"/>
                    </a:lnTo>
                    <a:lnTo>
                      <a:pt x="106" y="18"/>
                    </a:lnTo>
                    <a:lnTo>
                      <a:pt x="107" y="8"/>
                    </a:lnTo>
                    <a:lnTo>
                      <a:pt x="115" y="0"/>
                    </a:lnTo>
                    <a:lnTo>
                      <a:pt x="41" y="27"/>
                    </a:lnTo>
                    <a:lnTo>
                      <a:pt x="40" y="28"/>
                    </a:lnTo>
                    <a:lnTo>
                      <a:pt x="40" y="31"/>
                    </a:lnTo>
                    <a:lnTo>
                      <a:pt x="38" y="34"/>
                    </a:lnTo>
                    <a:lnTo>
                      <a:pt x="35" y="37"/>
                    </a:lnTo>
                  </a:path>
                </a:pathLst>
              </a:custGeom>
              <a:solidFill>
                <a:schemeClr val="bg2"/>
              </a:solidFill>
              <a:ln w="9525" cmpd="sng">
                <a:solidFill>
                  <a:srgbClr val="969696"/>
                </a:solidFill>
                <a:prstDash val="solid"/>
                <a:round/>
                <a:headEnd/>
                <a:tailEnd/>
              </a:ln>
            </p:spPr>
            <p:txBody>
              <a:bodyPr/>
              <a:lstStyle/>
              <a:p>
                <a:endParaRPr lang="en-US" dirty="0"/>
              </a:p>
            </p:txBody>
          </p:sp>
        </p:grpSp>
        <p:sp>
          <p:nvSpPr>
            <p:cNvPr id="17442" name="Freeform 34"/>
            <p:cNvSpPr>
              <a:spLocks noChangeAspect="1"/>
            </p:cNvSpPr>
            <p:nvPr>
              <p:custDataLst>
                <p:tags r:id="rId33"/>
              </p:custDataLst>
            </p:nvPr>
          </p:nvSpPr>
          <p:spPr bwMode="gray">
            <a:xfrm>
              <a:off x="2176" y="2681"/>
              <a:ext cx="264" cy="171"/>
            </a:xfrm>
            <a:custGeom>
              <a:avLst/>
              <a:gdLst>
                <a:gd name="T0" fmla="*/ 0 w 1191"/>
                <a:gd name="T1" fmla="*/ 0 h 766"/>
                <a:gd name="T2" fmla="*/ 0 w 1191"/>
                <a:gd name="T3" fmla="*/ 0 h 766"/>
                <a:gd name="T4" fmla="*/ 0 w 1191"/>
                <a:gd name="T5" fmla="*/ 0 h 766"/>
                <a:gd name="T6" fmla="*/ 0 w 1191"/>
                <a:gd name="T7" fmla="*/ 0 h 766"/>
                <a:gd name="T8" fmla="*/ 0 w 1191"/>
                <a:gd name="T9" fmla="*/ 0 h 766"/>
                <a:gd name="T10" fmla="*/ 0 w 1191"/>
                <a:gd name="T11" fmla="*/ 0 h 766"/>
                <a:gd name="T12" fmla="*/ 0 w 1191"/>
                <a:gd name="T13" fmla="*/ 0 h 766"/>
                <a:gd name="T14" fmla="*/ 0 w 1191"/>
                <a:gd name="T15" fmla="*/ 0 h 766"/>
                <a:gd name="T16" fmla="*/ 0 w 1191"/>
                <a:gd name="T17" fmla="*/ 0 h 766"/>
                <a:gd name="T18" fmla="*/ 0 w 1191"/>
                <a:gd name="T19" fmla="*/ 0 h 766"/>
                <a:gd name="T20" fmla="*/ 0 w 1191"/>
                <a:gd name="T21" fmla="*/ 0 h 766"/>
                <a:gd name="T22" fmla="*/ 0 w 1191"/>
                <a:gd name="T23" fmla="*/ 0 h 766"/>
                <a:gd name="T24" fmla="*/ 0 w 1191"/>
                <a:gd name="T25" fmla="*/ 0 h 766"/>
                <a:gd name="T26" fmla="*/ 0 w 1191"/>
                <a:gd name="T27" fmla="*/ 0 h 766"/>
                <a:gd name="T28" fmla="*/ 0 w 1191"/>
                <a:gd name="T29" fmla="*/ 0 h 766"/>
                <a:gd name="T30" fmla="*/ 0 w 1191"/>
                <a:gd name="T31" fmla="*/ 0 h 766"/>
                <a:gd name="T32" fmla="*/ 0 w 1191"/>
                <a:gd name="T33" fmla="*/ 0 h 766"/>
                <a:gd name="T34" fmla="*/ 0 w 1191"/>
                <a:gd name="T35" fmla="*/ 0 h 766"/>
                <a:gd name="T36" fmla="*/ 0 w 1191"/>
                <a:gd name="T37" fmla="*/ 0 h 766"/>
                <a:gd name="T38" fmla="*/ 0 w 1191"/>
                <a:gd name="T39" fmla="*/ 0 h 766"/>
                <a:gd name="T40" fmla="*/ 0 w 1191"/>
                <a:gd name="T41" fmla="*/ 0 h 766"/>
                <a:gd name="T42" fmla="*/ 0 w 1191"/>
                <a:gd name="T43" fmla="*/ 0 h 766"/>
                <a:gd name="T44" fmla="*/ 0 w 1191"/>
                <a:gd name="T45" fmla="*/ 0 h 766"/>
                <a:gd name="T46" fmla="*/ 0 w 1191"/>
                <a:gd name="T47" fmla="*/ 0 h 766"/>
                <a:gd name="T48" fmla="*/ 0 w 1191"/>
                <a:gd name="T49" fmla="*/ 0 h 766"/>
                <a:gd name="T50" fmla="*/ 0 w 1191"/>
                <a:gd name="T51" fmla="*/ 0 h 766"/>
                <a:gd name="T52" fmla="*/ 0 w 1191"/>
                <a:gd name="T53" fmla="*/ 0 h 766"/>
                <a:gd name="T54" fmla="*/ 0 w 1191"/>
                <a:gd name="T55" fmla="*/ 0 h 766"/>
                <a:gd name="T56" fmla="*/ 0 w 1191"/>
                <a:gd name="T57" fmla="*/ 0 h 766"/>
                <a:gd name="T58" fmla="*/ 0 w 1191"/>
                <a:gd name="T59" fmla="*/ 0 h 766"/>
                <a:gd name="T60" fmla="*/ 0 w 1191"/>
                <a:gd name="T61" fmla="*/ 0 h 766"/>
                <a:gd name="T62" fmla="*/ 0 w 1191"/>
                <a:gd name="T63" fmla="*/ 0 h 766"/>
                <a:gd name="T64" fmla="*/ 0 w 1191"/>
                <a:gd name="T65" fmla="*/ 0 h 766"/>
                <a:gd name="T66" fmla="*/ 0 w 1191"/>
                <a:gd name="T67" fmla="*/ 0 h 766"/>
                <a:gd name="T68" fmla="*/ 0 w 1191"/>
                <a:gd name="T69" fmla="*/ 0 h 766"/>
                <a:gd name="T70" fmla="*/ 0 w 1191"/>
                <a:gd name="T71" fmla="*/ 0 h 766"/>
                <a:gd name="T72" fmla="*/ 0 w 1191"/>
                <a:gd name="T73" fmla="*/ 0 h 766"/>
                <a:gd name="T74" fmla="*/ 0 w 1191"/>
                <a:gd name="T75" fmla="*/ 0 h 766"/>
                <a:gd name="T76" fmla="*/ 0 w 1191"/>
                <a:gd name="T77" fmla="*/ 0 h 766"/>
                <a:gd name="T78" fmla="*/ 0 w 1191"/>
                <a:gd name="T79" fmla="*/ 0 h 766"/>
                <a:gd name="T80" fmla="*/ 0 w 1191"/>
                <a:gd name="T81" fmla="*/ 0 h 766"/>
                <a:gd name="T82" fmla="*/ 0 w 1191"/>
                <a:gd name="T83" fmla="*/ 0 h 766"/>
                <a:gd name="T84" fmla="*/ 0 w 1191"/>
                <a:gd name="T85" fmla="*/ 0 h 766"/>
                <a:gd name="T86" fmla="*/ 0 w 1191"/>
                <a:gd name="T87" fmla="*/ 0 h 766"/>
                <a:gd name="T88" fmla="*/ 0 w 1191"/>
                <a:gd name="T89" fmla="*/ 0 h 766"/>
                <a:gd name="T90" fmla="*/ 0 w 1191"/>
                <a:gd name="T91" fmla="*/ 0 h 766"/>
                <a:gd name="T92" fmla="*/ 0 w 1191"/>
                <a:gd name="T93" fmla="*/ 0 h 766"/>
                <a:gd name="T94" fmla="*/ 0 w 1191"/>
                <a:gd name="T95" fmla="*/ 0 h 766"/>
                <a:gd name="T96" fmla="*/ 0 w 1191"/>
                <a:gd name="T97" fmla="*/ 0 h 766"/>
                <a:gd name="T98" fmla="*/ 0 w 1191"/>
                <a:gd name="T99" fmla="*/ 0 h 766"/>
                <a:gd name="T100" fmla="*/ 0 w 1191"/>
                <a:gd name="T101" fmla="*/ 0 h 766"/>
                <a:gd name="T102" fmla="*/ 0 w 1191"/>
                <a:gd name="T103" fmla="*/ 0 h 766"/>
                <a:gd name="T104" fmla="*/ 0 w 1191"/>
                <a:gd name="T105" fmla="*/ 0 h 766"/>
                <a:gd name="T106" fmla="*/ 0 w 1191"/>
                <a:gd name="T107" fmla="*/ 0 h 766"/>
                <a:gd name="T108" fmla="*/ 0 w 1191"/>
                <a:gd name="T109" fmla="*/ 0 h 7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91" h="766">
                  <a:moveTo>
                    <a:pt x="59" y="536"/>
                  </a:moveTo>
                  <a:lnTo>
                    <a:pt x="98" y="766"/>
                  </a:lnTo>
                  <a:lnTo>
                    <a:pt x="300" y="732"/>
                  </a:lnTo>
                  <a:lnTo>
                    <a:pt x="655" y="660"/>
                  </a:lnTo>
                  <a:lnTo>
                    <a:pt x="1011" y="585"/>
                  </a:lnTo>
                  <a:lnTo>
                    <a:pt x="1015" y="583"/>
                  </a:lnTo>
                  <a:lnTo>
                    <a:pt x="1017" y="577"/>
                  </a:lnTo>
                  <a:lnTo>
                    <a:pt x="1020" y="567"/>
                  </a:lnTo>
                  <a:lnTo>
                    <a:pt x="1026" y="560"/>
                  </a:lnTo>
                  <a:lnTo>
                    <a:pt x="1030" y="554"/>
                  </a:lnTo>
                  <a:lnTo>
                    <a:pt x="1036" y="551"/>
                  </a:lnTo>
                  <a:lnTo>
                    <a:pt x="1046" y="546"/>
                  </a:lnTo>
                  <a:lnTo>
                    <a:pt x="1053" y="545"/>
                  </a:lnTo>
                  <a:lnTo>
                    <a:pt x="1065" y="545"/>
                  </a:lnTo>
                  <a:lnTo>
                    <a:pt x="1073" y="546"/>
                  </a:lnTo>
                  <a:lnTo>
                    <a:pt x="1074" y="548"/>
                  </a:lnTo>
                  <a:lnTo>
                    <a:pt x="1074" y="546"/>
                  </a:lnTo>
                  <a:lnTo>
                    <a:pt x="1079" y="548"/>
                  </a:lnTo>
                  <a:lnTo>
                    <a:pt x="1085" y="545"/>
                  </a:lnTo>
                  <a:lnTo>
                    <a:pt x="1086" y="542"/>
                  </a:lnTo>
                  <a:lnTo>
                    <a:pt x="1091" y="539"/>
                  </a:lnTo>
                  <a:lnTo>
                    <a:pt x="1095" y="535"/>
                  </a:lnTo>
                  <a:lnTo>
                    <a:pt x="1101" y="533"/>
                  </a:lnTo>
                  <a:lnTo>
                    <a:pt x="1106" y="529"/>
                  </a:lnTo>
                  <a:lnTo>
                    <a:pt x="1114" y="527"/>
                  </a:lnTo>
                  <a:lnTo>
                    <a:pt x="1117" y="524"/>
                  </a:lnTo>
                  <a:lnTo>
                    <a:pt x="1118" y="520"/>
                  </a:lnTo>
                  <a:lnTo>
                    <a:pt x="1124" y="517"/>
                  </a:lnTo>
                  <a:lnTo>
                    <a:pt x="1127" y="510"/>
                  </a:lnTo>
                  <a:lnTo>
                    <a:pt x="1127" y="507"/>
                  </a:lnTo>
                  <a:lnTo>
                    <a:pt x="1126" y="502"/>
                  </a:lnTo>
                  <a:lnTo>
                    <a:pt x="1124" y="501"/>
                  </a:lnTo>
                  <a:lnTo>
                    <a:pt x="1124" y="496"/>
                  </a:lnTo>
                  <a:lnTo>
                    <a:pt x="1127" y="495"/>
                  </a:lnTo>
                  <a:lnTo>
                    <a:pt x="1130" y="495"/>
                  </a:lnTo>
                  <a:lnTo>
                    <a:pt x="1135" y="489"/>
                  </a:lnTo>
                  <a:lnTo>
                    <a:pt x="1138" y="483"/>
                  </a:lnTo>
                  <a:lnTo>
                    <a:pt x="1142" y="477"/>
                  </a:lnTo>
                  <a:lnTo>
                    <a:pt x="1148" y="470"/>
                  </a:lnTo>
                  <a:lnTo>
                    <a:pt x="1154" y="464"/>
                  </a:lnTo>
                  <a:lnTo>
                    <a:pt x="1161" y="458"/>
                  </a:lnTo>
                  <a:lnTo>
                    <a:pt x="1164" y="455"/>
                  </a:lnTo>
                  <a:lnTo>
                    <a:pt x="1170" y="452"/>
                  </a:lnTo>
                  <a:lnTo>
                    <a:pt x="1173" y="446"/>
                  </a:lnTo>
                  <a:lnTo>
                    <a:pt x="1173" y="443"/>
                  </a:lnTo>
                  <a:lnTo>
                    <a:pt x="1173" y="440"/>
                  </a:lnTo>
                  <a:lnTo>
                    <a:pt x="1176" y="440"/>
                  </a:lnTo>
                  <a:lnTo>
                    <a:pt x="1180" y="440"/>
                  </a:lnTo>
                  <a:lnTo>
                    <a:pt x="1183" y="437"/>
                  </a:lnTo>
                  <a:lnTo>
                    <a:pt x="1188" y="434"/>
                  </a:lnTo>
                  <a:lnTo>
                    <a:pt x="1191" y="431"/>
                  </a:lnTo>
                  <a:lnTo>
                    <a:pt x="1189" y="425"/>
                  </a:lnTo>
                  <a:lnTo>
                    <a:pt x="1186" y="422"/>
                  </a:lnTo>
                  <a:lnTo>
                    <a:pt x="1183" y="422"/>
                  </a:lnTo>
                  <a:lnTo>
                    <a:pt x="1182" y="421"/>
                  </a:lnTo>
                  <a:lnTo>
                    <a:pt x="1179" y="416"/>
                  </a:lnTo>
                  <a:lnTo>
                    <a:pt x="1173" y="413"/>
                  </a:lnTo>
                  <a:lnTo>
                    <a:pt x="1164" y="412"/>
                  </a:lnTo>
                  <a:lnTo>
                    <a:pt x="1161" y="409"/>
                  </a:lnTo>
                  <a:lnTo>
                    <a:pt x="1161" y="406"/>
                  </a:lnTo>
                  <a:lnTo>
                    <a:pt x="1158" y="403"/>
                  </a:lnTo>
                  <a:lnTo>
                    <a:pt x="1155" y="400"/>
                  </a:lnTo>
                  <a:lnTo>
                    <a:pt x="1148" y="398"/>
                  </a:lnTo>
                  <a:lnTo>
                    <a:pt x="1144" y="398"/>
                  </a:lnTo>
                  <a:lnTo>
                    <a:pt x="1138" y="395"/>
                  </a:lnTo>
                  <a:lnTo>
                    <a:pt x="1136" y="389"/>
                  </a:lnTo>
                  <a:lnTo>
                    <a:pt x="1133" y="384"/>
                  </a:lnTo>
                  <a:lnTo>
                    <a:pt x="1130" y="380"/>
                  </a:lnTo>
                  <a:lnTo>
                    <a:pt x="1126" y="380"/>
                  </a:lnTo>
                  <a:lnTo>
                    <a:pt x="1121" y="378"/>
                  </a:lnTo>
                  <a:lnTo>
                    <a:pt x="1118" y="380"/>
                  </a:lnTo>
                  <a:lnTo>
                    <a:pt x="1115" y="381"/>
                  </a:lnTo>
                  <a:lnTo>
                    <a:pt x="1111" y="378"/>
                  </a:lnTo>
                  <a:lnTo>
                    <a:pt x="1108" y="374"/>
                  </a:lnTo>
                  <a:lnTo>
                    <a:pt x="1106" y="369"/>
                  </a:lnTo>
                  <a:lnTo>
                    <a:pt x="1106" y="362"/>
                  </a:lnTo>
                  <a:lnTo>
                    <a:pt x="1104" y="350"/>
                  </a:lnTo>
                  <a:lnTo>
                    <a:pt x="1101" y="347"/>
                  </a:lnTo>
                  <a:lnTo>
                    <a:pt x="1098" y="346"/>
                  </a:lnTo>
                  <a:lnTo>
                    <a:pt x="1092" y="341"/>
                  </a:lnTo>
                  <a:lnTo>
                    <a:pt x="1088" y="343"/>
                  </a:lnTo>
                  <a:lnTo>
                    <a:pt x="1085" y="344"/>
                  </a:lnTo>
                  <a:lnTo>
                    <a:pt x="1082" y="347"/>
                  </a:lnTo>
                  <a:lnTo>
                    <a:pt x="1077" y="347"/>
                  </a:lnTo>
                  <a:lnTo>
                    <a:pt x="1074" y="344"/>
                  </a:lnTo>
                  <a:lnTo>
                    <a:pt x="1073" y="338"/>
                  </a:lnTo>
                  <a:lnTo>
                    <a:pt x="1073" y="334"/>
                  </a:lnTo>
                  <a:lnTo>
                    <a:pt x="1071" y="329"/>
                  </a:lnTo>
                  <a:lnTo>
                    <a:pt x="1070" y="324"/>
                  </a:lnTo>
                  <a:lnTo>
                    <a:pt x="1068" y="319"/>
                  </a:lnTo>
                  <a:lnTo>
                    <a:pt x="1067" y="312"/>
                  </a:lnTo>
                  <a:lnTo>
                    <a:pt x="1064" y="304"/>
                  </a:lnTo>
                  <a:lnTo>
                    <a:pt x="1065" y="302"/>
                  </a:lnTo>
                  <a:lnTo>
                    <a:pt x="1067" y="299"/>
                  </a:lnTo>
                  <a:lnTo>
                    <a:pt x="1068" y="296"/>
                  </a:lnTo>
                  <a:lnTo>
                    <a:pt x="1070" y="296"/>
                  </a:lnTo>
                  <a:lnTo>
                    <a:pt x="1073" y="296"/>
                  </a:lnTo>
                  <a:lnTo>
                    <a:pt x="1074" y="294"/>
                  </a:lnTo>
                  <a:lnTo>
                    <a:pt x="1077" y="290"/>
                  </a:lnTo>
                  <a:lnTo>
                    <a:pt x="1080" y="284"/>
                  </a:lnTo>
                  <a:lnTo>
                    <a:pt x="1082" y="279"/>
                  </a:lnTo>
                  <a:lnTo>
                    <a:pt x="1082" y="275"/>
                  </a:lnTo>
                  <a:lnTo>
                    <a:pt x="1085" y="272"/>
                  </a:lnTo>
                  <a:lnTo>
                    <a:pt x="1085" y="269"/>
                  </a:lnTo>
                  <a:lnTo>
                    <a:pt x="1085" y="266"/>
                  </a:lnTo>
                  <a:lnTo>
                    <a:pt x="1080" y="264"/>
                  </a:lnTo>
                  <a:lnTo>
                    <a:pt x="1077" y="263"/>
                  </a:lnTo>
                  <a:lnTo>
                    <a:pt x="1077" y="260"/>
                  </a:lnTo>
                  <a:lnTo>
                    <a:pt x="1074" y="257"/>
                  </a:lnTo>
                  <a:lnTo>
                    <a:pt x="1071" y="256"/>
                  </a:lnTo>
                  <a:lnTo>
                    <a:pt x="1068" y="251"/>
                  </a:lnTo>
                  <a:lnTo>
                    <a:pt x="1065" y="247"/>
                  </a:lnTo>
                  <a:lnTo>
                    <a:pt x="1062" y="246"/>
                  </a:lnTo>
                  <a:lnTo>
                    <a:pt x="1062" y="241"/>
                  </a:lnTo>
                  <a:lnTo>
                    <a:pt x="1064" y="240"/>
                  </a:lnTo>
                  <a:lnTo>
                    <a:pt x="1073" y="231"/>
                  </a:lnTo>
                  <a:lnTo>
                    <a:pt x="1077" y="226"/>
                  </a:lnTo>
                  <a:lnTo>
                    <a:pt x="1079" y="220"/>
                  </a:lnTo>
                  <a:lnTo>
                    <a:pt x="1080" y="217"/>
                  </a:lnTo>
                  <a:lnTo>
                    <a:pt x="1083" y="214"/>
                  </a:lnTo>
                  <a:lnTo>
                    <a:pt x="1085" y="210"/>
                  </a:lnTo>
                  <a:lnTo>
                    <a:pt x="1083" y="210"/>
                  </a:lnTo>
                  <a:lnTo>
                    <a:pt x="1083" y="207"/>
                  </a:lnTo>
                  <a:lnTo>
                    <a:pt x="1086" y="205"/>
                  </a:lnTo>
                  <a:lnTo>
                    <a:pt x="1089" y="199"/>
                  </a:lnTo>
                  <a:lnTo>
                    <a:pt x="1094" y="195"/>
                  </a:lnTo>
                  <a:lnTo>
                    <a:pt x="1098" y="188"/>
                  </a:lnTo>
                  <a:lnTo>
                    <a:pt x="1098" y="184"/>
                  </a:lnTo>
                  <a:lnTo>
                    <a:pt x="1099" y="178"/>
                  </a:lnTo>
                  <a:lnTo>
                    <a:pt x="1101" y="173"/>
                  </a:lnTo>
                  <a:lnTo>
                    <a:pt x="1099" y="172"/>
                  </a:lnTo>
                  <a:lnTo>
                    <a:pt x="1098" y="169"/>
                  </a:lnTo>
                  <a:lnTo>
                    <a:pt x="1101" y="166"/>
                  </a:lnTo>
                  <a:lnTo>
                    <a:pt x="1101" y="163"/>
                  </a:lnTo>
                  <a:lnTo>
                    <a:pt x="1101" y="158"/>
                  </a:lnTo>
                  <a:lnTo>
                    <a:pt x="1106" y="149"/>
                  </a:lnTo>
                  <a:lnTo>
                    <a:pt x="1106" y="146"/>
                  </a:lnTo>
                  <a:lnTo>
                    <a:pt x="1108" y="142"/>
                  </a:lnTo>
                  <a:lnTo>
                    <a:pt x="1112" y="138"/>
                  </a:lnTo>
                  <a:lnTo>
                    <a:pt x="1112" y="136"/>
                  </a:lnTo>
                  <a:lnTo>
                    <a:pt x="1115" y="136"/>
                  </a:lnTo>
                  <a:lnTo>
                    <a:pt x="1120" y="133"/>
                  </a:lnTo>
                  <a:lnTo>
                    <a:pt x="1123" y="132"/>
                  </a:lnTo>
                  <a:lnTo>
                    <a:pt x="1123" y="130"/>
                  </a:lnTo>
                  <a:lnTo>
                    <a:pt x="1115" y="127"/>
                  </a:lnTo>
                  <a:lnTo>
                    <a:pt x="1109" y="121"/>
                  </a:lnTo>
                  <a:lnTo>
                    <a:pt x="1108" y="115"/>
                  </a:lnTo>
                  <a:lnTo>
                    <a:pt x="1095" y="115"/>
                  </a:lnTo>
                  <a:lnTo>
                    <a:pt x="1074" y="117"/>
                  </a:lnTo>
                  <a:lnTo>
                    <a:pt x="1056" y="110"/>
                  </a:lnTo>
                  <a:lnTo>
                    <a:pt x="1043" y="99"/>
                  </a:lnTo>
                  <a:lnTo>
                    <a:pt x="1034" y="76"/>
                  </a:lnTo>
                  <a:lnTo>
                    <a:pt x="1026" y="47"/>
                  </a:lnTo>
                  <a:lnTo>
                    <a:pt x="1015" y="32"/>
                  </a:lnTo>
                  <a:lnTo>
                    <a:pt x="1011" y="27"/>
                  </a:lnTo>
                  <a:lnTo>
                    <a:pt x="999" y="27"/>
                  </a:lnTo>
                  <a:lnTo>
                    <a:pt x="989" y="30"/>
                  </a:lnTo>
                  <a:lnTo>
                    <a:pt x="980" y="21"/>
                  </a:lnTo>
                  <a:lnTo>
                    <a:pt x="968" y="11"/>
                  </a:lnTo>
                  <a:lnTo>
                    <a:pt x="962" y="6"/>
                  </a:lnTo>
                  <a:lnTo>
                    <a:pt x="962" y="0"/>
                  </a:lnTo>
                  <a:lnTo>
                    <a:pt x="552" y="90"/>
                  </a:lnTo>
                  <a:lnTo>
                    <a:pt x="143" y="169"/>
                  </a:lnTo>
                  <a:lnTo>
                    <a:pt x="128" y="101"/>
                  </a:lnTo>
                  <a:lnTo>
                    <a:pt x="1" y="199"/>
                  </a:lnTo>
                  <a:lnTo>
                    <a:pt x="0" y="202"/>
                  </a:lnTo>
                  <a:lnTo>
                    <a:pt x="59" y="536"/>
                  </a:lnTo>
                </a:path>
              </a:pathLst>
            </a:custGeom>
            <a:solidFill>
              <a:schemeClr val="bg2"/>
            </a:solidFill>
            <a:ln w="9525" cmpd="sng">
              <a:solidFill>
                <a:srgbClr val="969696"/>
              </a:solidFill>
              <a:prstDash val="solid"/>
              <a:round/>
              <a:headEnd/>
              <a:tailEnd/>
            </a:ln>
          </p:spPr>
          <p:txBody>
            <a:bodyPr/>
            <a:lstStyle/>
            <a:p>
              <a:endParaRPr lang="en-US" dirty="0"/>
            </a:p>
          </p:txBody>
        </p:sp>
        <p:sp>
          <p:nvSpPr>
            <p:cNvPr id="17443" name="Freeform 35"/>
            <p:cNvSpPr>
              <a:spLocks noChangeAspect="1"/>
            </p:cNvSpPr>
            <p:nvPr>
              <p:custDataLst>
                <p:tags r:id="rId34"/>
              </p:custDataLst>
            </p:nvPr>
          </p:nvSpPr>
          <p:spPr bwMode="gray">
            <a:xfrm>
              <a:off x="2514" y="2312"/>
              <a:ext cx="165" cy="263"/>
            </a:xfrm>
            <a:custGeom>
              <a:avLst/>
              <a:gdLst>
                <a:gd name="T0" fmla="*/ 0 w 745"/>
                <a:gd name="T1" fmla="*/ 0 h 1190"/>
                <a:gd name="T2" fmla="*/ 0 w 745"/>
                <a:gd name="T3" fmla="*/ 0 h 1190"/>
                <a:gd name="T4" fmla="*/ 0 w 745"/>
                <a:gd name="T5" fmla="*/ 0 h 1190"/>
                <a:gd name="T6" fmla="*/ 0 w 745"/>
                <a:gd name="T7" fmla="*/ 0 h 1190"/>
                <a:gd name="T8" fmla="*/ 0 w 745"/>
                <a:gd name="T9" fmla="*/ 0 h 1190"/>
                <a:gd name="T10" fmla="*/ 0 w 745"/>
                <a:gd name="T11" fmla="*/ 0 h 1190"/>
                <a:gd name="T12" fmla="*/ 0 w 745"/>
                <a:gd name="T13" fmla="*/ 0 h 1190"/>
                <a:gd name="T14" fmla="*/ 0 w 745"/>
                <a:gd name="T15" fmla="*/ 0 h 1190"/>
                <a:gd name="T16" fmla="*/ 0 w 745"/>
                <a:gd name="T17" fmla="*/ 0 h 1190"/>
                <a:gd name="T18" fmla="*/ 0 w 745"/>
                <a:gd name="T19" fmla="*/ 0 h 1190"/>
                <a:gd name="T20" fmla="*/ 0 w 745"/>
                <a:gd name="T21" fmla="*/ 0 h 1190"/>
                <a:gd name="T22" fmla="*/ 0 w 745"/>
                <a:gd name="T23" fmla="*/ 0 h 1190"/>
                <a:gd name="T24" fmla="*/ 0 w 745"/>
                <a:gd name="T25" fmla="*/ 0 h 1190"/>
                <a:gd name="T26" fmla="*/ 0 w 745"/>
                <a:gd name="T27" fmla="*/ 0 h 1190"/>
                <a:gd name="T28" fmla="*/ 0 w 745"/>
                <a:gd name="T29" fmla="*/ 0 h 1190"/>
                <a:gd name="T30" fmla="*/ 0 w 745"/>
                <a:gd name="T31" fmla="*/ 0 h 1190"/>
                <a:gd name="T32" fmla="*/ 0 w 745"/>
                <a:gd name="T33" fmla="*/ 0 h 1190"/>
                <a:gd name="T34" fmla="*/ 0 w 745"/>
                <a:gd name="T35" fmla="*/ 0 h 1190"/>
                <a:gd name="T36" fmla="*/ 0 w 745"/>
                <a:gd name="T37" fmla="*/ 0 h 1190"/>
                <a:gd name="T38" fmla="*/ 0 w 745"/>
                <a:gd name="T39" fmla="*/ 0 h 1190"/>
                <a:gd name="T40" fmla="*/ 0 w 745"/>
                <a:gd name="T41" fmla="*/ 0 h 1190"/>
                <a:gd name="T42" fmla="*/ 0 w 745"/>
                <a:gd name="T43" fmla="*/ 0 h 1190"/>
                <a:gd name="T44" fmla="*/ 0 w 745"/>
                <a:gd name="T45" fmla="*/ 0 h 1190"/>
                <a:gd name="T46" fmla="*/ 0 w 745"/>
                <a:gd name="T47" fmla="*/ 0 h 1190"/>
                <a:gd name="T48" fmla="*/ 0 w 745"/>
                <a:gd name="T49" fmla="*/ 0 h 1190"/>
                <a:gd name="T50" fmla="*/ 0 w 745"/>
                <a:gd name="T51" fmla="*/ 0 h 1190"/>
                <a:gd name="T52" fmla="*/ 0 w 745"/>
                <a:gd name="T53" fmla="*/ 0 h 1190"/>
                <a:gd name="T54" fmla="*/ 0 w 745"/>
                <a:gd name="T55" fmla="*/ 0 h 1190"/>
                <a:gd name="T56" fmla="*/ 0 w 745"/>
                <a:gd name="T57" fmla="*/ 0 h 1190"/>
                <a:gd name="T58" fmla="*/ 0 w 745"/>
                <a:gd name="T59" fmla="*/ 0 h 1190"/>
                <a:gd name="T60" fmla="*/ 0 w 745"/>
                <a:gd name="T61" fmla="*/ 0 h 1190"/>
                <a:gd name="T62" fmla="*/ 0 w 745"/>
                <a:gd name="T63" fmla="*/ 0 h 1190"/>
                <a:gd name="T64" fmla="*/ 0 w 745"/>
                <a:gd name="T65" fmla="*/ 0 h 1190"/>
                <a:gd name="T66" fmla="*/ 0 w 745"/>
                <a:gd name="T67" fmla="*/ 0 h 1190"/>
                <a:gd name="T68" fmla="*/ 0 w 745"/>
                <a:gd name="T69" fmla="*/ 0 h 1190"/>
                <a:gd name="T70" fmla="*/ 0 w 745"/>
                <a:gd name="T71" fmla="*/ 0 h 1190"/>
                <a:gd name="T72" fmla="*/ 0 w 745"/>
                <a:gd name="T73" fmla="*/ 0 h 1190"/>
                <a:gd name="T74" fmla="*/ 0 w 745"/>
                <a:gd name="T75" fmla="*/ 0 h 1190"/>
                <a:gd name="T76" fmla="*/ 0 w 745"/>
                <a:gd name="T77" fmla="*/ 0 h 1190"/>
                <a:gd name="T78" fmla="*/ 0 w 745"/>
                <a:gd name="T79" fmla="*/ 0 h 1190"/>
                <a:gd name="T80" fmla="*/ 0 w 745"/>
                <a:gd name="T81" fmla="*/ 0 h 1190"/>
                <a:gd name="T82" fmla="*/ 0 w 745"/>
                <a:gd name="T83" fmla="*/ 0 h 1190"/>
                <a:gd name="T84" fmla="*/ 0 w 745"/>
                <a:gd name="T85" fmla="*/ 0 h 1190"/>
                <a:gd name="T86" fmla="*/ 0 w 745"/>
                <a:gd name="T87" fmla="*/ 0 h 1190"/>
                <a:gd name="T88" fmla="*/ 0 w 745"/>
                <a:gd name="T89" fmla="*/ 0 h 1190"/>
                <a:gd name="T90" fmla="*/ 0 w 745"/>
                <a:gd name="T91" fmla="*/ 0 h 1190"/>
                <a:gd name="T92" fmla="*/ 0 w 745"/>
                <a:gd name="T93" fmla="*/ 0 h 1190"/>
                <a:gd name="T94" fmla="*/ 0 w 745"/>
                <a:gd name="T95" fmla="*/ 0 h 1190"/>
                <a:gd name="T96" fmla="*/ 0 w 745"/>
                <a:gd name="T97" fmla="*/ 0 h 1190"/>
                <a:gd name="T98" fmla="*/ 0 w 745"/>
                <a:gd name="T99" fmla="*/ 0 h 1190"/>
                <a:gd name="T100" fmla="*/ 0 w 745"/>
                <a:gd name="T101" fmla="*/ 0 h 119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45" h="1190">
                  <a:moveTo>
                    <a:pt x="375" y="936"/>
                  </a:moveTo>
                  <a:lnTo>
                    <a:pt x="378" y="923"/>
                  </a:lnTo>
                  <a:lnTo>
                    <a:pt x="375" y="910"/>
                  </a:lnTo>
                  <a:lnTo>
                    <a:pt x="376" y="895"/>
                  </a:lnTo>
                  <a:lnTo>
                    <a:pt x="379" y="880"/>
                  </a:lnTo>
                  <a:lnTo>
                    <a:pt x="388" y="891"/>
                  </a:lnTo>
                  <a:lnTo>
                    <a:pt x="396" y="895"/>
                  </a:lnTo>
                  <a:lnTo>
                    <a:pt x="403" y="901"/>
                  </a:lnTo>
                  <a:lnTo>
                    <a:pt x="413" y="897"/>
                  </a:lnTo>
                  <a:lnTo>
                    <a:pt x="421" y="889"/>
                  </a:lnTo>
                  <a:lnTo>
                    <a:pt x="427" y="874"/>
                  </a:lnTo>
                  <a:lnTo>
                    <a:pt x="433" y="858"/>
                  </a:lnTo>
                  <a:lnTo>
                    <a:pt x="435" y="848"/>
                  </a:lnTo>
                  <a:lnTo>
                    <a:pt x="427" y="818"/>
                  </a:lnTo>
                  <a:lnTo>
                    <a:pt x="427" y="806"/>
                  </a:lnTo>
                  <a:lnTo>
                    <a:pt x="430" y="792"/>
                  </a:lnTo>
                  <a:lnTo>
                    <a:pt x="433" y="790"/>
                  </a:lnTo>
                  <a:lnTo>
                    <a:pt x="437" y="783"/>
                  </a:lnTo>
                  <a:lnTo>
                    <a:pt x="441" y="767"/>
                  </a:lnTo>
                  <a:lnTo>
                    <a:pt x="450" y="765"/>
                  </a:lnTo>
                  <a:lnTo>
                    <a:pt x="455" y="771"/>
                  </a:lnTo>
                  <a:lnTo>
                    <a:pt x="459" y="779"/>
                  </a:lnTo>
                  <a:lnTo>
                    <a:pt x="460" y="780"/>
                  </a:lnTo>
                  <a:lnTo>
                    <a:pt x="465" y="780"/>
                  </a:lnTo>
                  <a:lnTo>
                    <a:pt x="475" y="777"/>
                  </a:lnTo>
                  <a:lnTo>
                    <a:pt x="480" y="780"/>
                  </a:lnTo>
                  <a:lnTo>
                    <a:pt x="484" y="795"/>
                  </a:lnTo>
                  <a:lnTo>
                    <a:pt x="489" y="808"/>
                  </a:lnTo>
                  <a:lnTo>
                    <a:pt x="499" y="814"/>
                  </a:lnTo>
                  <a:lnTo>
                    <a:pt x="512" y="806"/>
                  </a:lnTo>
                  <a:lnTo>
                    <a:pt x="528" y="814"/>
                  </a:lnTo>
                  <a:lnTo>
                    <a:pt x="537" y="814"/>
                  </a:lnTo>
                  <a:lnTo>
                    <a:pt x="554" y="811"/>
                  </a:lnTo>
                  <a:lnTo>
                    <a:pt x="558" y="805"/>
                  </a:lnTo>
                  <a:lnTo>
                    <a:pt x="561" y="786"/>
                  </a:lnTo>
                  <a:lnTo>
                    <a:pt x="568" y="773"/>
                  </a:lnTo>
                  <a:lnTo>
                    <a:pt x="578" y="762"/>
                  </a:lnTo>
                  <a:lnTo>
                    <a:pt x="595" y="733"/>
                  </a:lnTo>
                  <a:lnTo>
                    <a:pt x="602" y="718"/>
                  </a:lnTo>
                  <a:lnTo>
                    <a:pt x="611" y="711"/>
                  </a:lnTo>
                  <a:lnTo>
                    <a:pt x="621" y="705"/>
                  </a:lnTo>
                  <a:lnTo>
                    <a:pt x="627" y="699"/>
                  </a:lnTo>
                  <a:lnTo>
                    <a:pt x="630" y="683"/>
                  </a:lnTo>
                  <a:lnTo>
                    <a:pt x="635" y="677"/>
                  </a:lnTo>
                  <a:lnTo>
                    <a:pt x="647" y="671"/>
                  </a:lnTo>
                  <a:lnTo>
                    <a:pt x="655" y="672"/>
                  </a:lnTo>
                  <a:lnTo>
                    <a:pt x="663" y="681"/>
                  </a:lnTo>
                  <a:lnTo>
                    <a:pt x="673" y="675"/>
                  </a:lnTo>
                  <a:lnTo>
                    <a:pt x="679" y="663"/>
                  </a:lnTo>
                  <a:lnTo>
                    <a:pt x="682" y="642"/>
                  </a:lnTo>
                  <a:lnTo>
                    <a:pt x="688" y="633"/>
                  </a:lnTo>
                  <a:lnTo>
                    <a:pt x="689" y="625"/>
                  </a:lnTo>
                  <a:lnTo>
                    <a:pt x="692" y="624"/>
                  </a:lnTo>
                  <a:lnTo>
                    <a:pt x="703" y="624"/>
                  </a:lnTo>
                  <a:lnTo>
                    <a:pt x="709" y="618"/>
                  </a:lnTo>
                  <a:lnTo>
                    <a:pt x="709" y="612"/>
                  </a:lnTo>
                  <a:lnTo>
                    <a:pt x="715" y="609"/>
                  </a:lnTo>
                  <a:lnTo>
                    <a:pt x="718" y="606"/>
                  </a:lnTo>
                  <a:lnTo>
                    <a:pt x="726" y="588"/>
                  </a:lnTo>
                  <a:lnTo>
                    <a:pt x="733" y="569"/>
                  </a:lnTo>
                  <a:lnTo>
                    <a:pt x="742" y="556"/>
                  </a:lnTo>
                  <a:lnTo>
                    <a:pt x="745" y="554"/>
                  </a:lnTo>
                  <a:lnTo>
                    <a:pt x="745" y="551"/>
                  </a:lnTo>
                  <a:lnTo>
                    <a:pt x="739" y="545"/>
                  </a:lnTo>
                  <a:lnTo>
                    <a:pt x="735" y="539"/>
                  </a:lnTo>
                  <a:lnTo>
                    <a:pt x="736" y="533"/>
                  </a:lnTo>
                  <a:lnTo>
                    <a:pt x="736" y="528"/>
                  </a:lnTo>
                  <a:lnTo>
                    <a:pt x="730" y="523"/>
                  </a:lnTo>
                  <a:lnTo>
                    <a:pt x="721" y="516"/>
                  </a:lnTo>
                  <a:lnTo>
                    <a:pt x="697" y="489"/>
                  </a:lnTo>
                  <a:lnTo>
                    <a:pt x="694" y="488"/>
                  </a:lnTo>
                  <a:lnTo>
                    <a:pt x="683" y="477"/>
                  </a:lnTo>
                  <a:lnTo>
                    <a:pt x="674" y="479"/>
                  </a:lnTo>
                  <a:lnTo>
                    <a:pt x="670" y="482"/>
                  </a:lnTo>
                  <a:lnTo>
                    <a:pt x="664" y="479"/>
                  </a:lnTo>
                  <a:lnTo>
                    <a:pt x="658" y="477"/>
                  </a:lnTo>
                  <a:lnTo>
                    <a:pt x="657" y="483"/>
                  </a:lnTo>
                  <a:lnTo>
                    <a:pt x="658" y="489"/>
                  </a:lnTo>
                  <a:lnTo>
                    <a:pt x="654" y="498"/>
                  </a:lnTo>
                  <a:lnTo>
                    <a:pt x="647" y="495"/>
                  </a:lnTo>
                  <a:lnTo>
                    <a:pt x="635" y="488"/>
                  </a:lnTo>
                  <a:lnTo>
                    <a:pt x="626" y="477"/>
                  </a:lnTo>
                  <a:lnTo>
                    <a:pt x="617" y="467"/>
                  </a:lnTo>
                  <a:lnTo>
                    <a:pt x="620" y="458"/>
                  </a:lnTo>
                  <a:lnTo>
                    <a:pt x="623" y="446"/>
                  </a:lnTo>
                  <a:lnTo>
                    <a:pt x="618" y="437"/>
                  </a:lnTo>
                  <a:lnTo>
                    <a:pt x="607" y="431"/>
                  </a:lnTo>
                  <a:lnTo>
                    <a:pt x="601" y="422"/>
                  </a:lnTo>
                  <a:lnTo>
                    <a:pt x="601" y="416"/>
                  </a:lnTo>
                  <a:lnTo>
                    <a:pt x="607" y="410"/>
                  </a:lnTo>
                  <a:lnTo>
                    <a:pt x="607" y="404"/>
                  </a:lnTo>
                  <a:lnTo>
                    <a:pt x="605" y="395"/>
                  </a:lnTo>
                  <a:lnTo>
                    <a:pt x="599" y="386"/>
                  </a:lnTo>
                  <a:lnTo>
                    <a:pt x="592" y="389"/>
                  </a:lnTo>
                  <a:lnTo>
                    <a:pt x="586" y="395"/>
                  </a:lnTo>
                  <a:lnTo>
                    <a:pt x="574" y="395"/>
                  </a:lnTo>
                  <a:lnTo>
                    <a:pt x="558" y="393"/>
                  </a:lnTo>
                  <a:lnTo>
                    <a:pt x="552" y="389"/>
                  </a:lnTo>
                  <a:lnTo>
                    <a:pt x="551" y="389"/>
                  </a:lnTo>
                  <a:lnTo>
                    <a:pt x="540" y="389"/>
                  </a:lnTo>
                  <a:lnTo>
                    <a:pt x="531" y="386"/>
                  </a:lnTo>
                  <a:lnTo>
                    <a:pt x="528" y="378"/>
                  </a:lnTo>
                  <a:lnTo>
                    <a:pt x="528" y="371"/>
                  </a:lnTo>
                  <a:lnTo>
                    <a:pt x="522" y="364"/>
                  </a:lnTo>
                  <a:lnTo>
                    <a:pt x="522" y="361"/>
                  </a:lnTo>
                  <a:lnTo>
                    <a:pt x="522" y="354"/>
                  </a:lnTo>
                  <a:lnTo>
                    <a:pt x="527" y="351"/>
                  </a:lnTo>
                  <a:lnTo>
                    <a:pt x="527" y="348"/>
                  </a:lnTo>
                  <a:lnTo>
                    <a:pt x="522" y="345"/>
                  </a:lnTo>
                  <a:lnTo>
                    <a:pt x="516" y="340"/>
                  </a:lnTo>
                  <a:lnTo>
                    <a:pt x="518" y="334"/>
                  </a:lnTo>
                  <a:lnTo>
                    <a:pt x="522" y="331"/>
                  </a:lnTo>
                  <a:lnTo>
                    <a:pt x="522" y="328"/>
                  </a:lnTo>
                  <a:lnTo>
                    <a:pt x="519" y="325"/>
                  </a:lnTo>
                  <a:lnTo>
                    <a:pt x="516" y="324"/>
                  </a:lnTo>
                  <a:lnTo>
                    <a:pt x="513" y="319"/>
                  </a:lnTo>
                  <a:lnTo>
                    <a:pt x="427" y="45"/>
                  </a:lnTo>
                  <a:lnTo>
                    <a:pt x="416" y="44"/>
                  </a:lnTo>
                  <a:lnTo>
                    <a:pt x="410" y="42"/>
                  </a:lnTo>
                  <a:lnTo>
                    <a:pt x="406" y="36"/>
                  </a:lnTo>
                  <a:lnTo>
                    <a:pt x="393" y="29"/>
                  </a:lnTo>
                  <a:lnTo>
                    <a:pt x="382" y="23"/>
                  </a:lnTo>
                  <a:lnTo>
                    <a:pt x="367" y="15"/>
                  </a:lnTo>
                  <a:lnTo>
                    <a:pt x="349" y="6"/>
                  </a:lnTo>
                  <a:lnTo>
                    <a:pt x="344" y="3"/>
                  </a:lnTo>
                  <a:lnTo>
                    <a:pt x="335" y="2"/>
                  </a:lnTo>
                  <a:lnTo>
                    <a:pt x="326" y="0"/>
                  </a:lnTo>
                  <a:lnTo>
                    <a:pt x="316" y="0"/>
                  </a:lnTo>
                  <a:lnTo>
                    <a:pt x="311" y="6"/>
                  </a:lnTo>
                  <a:lnTo>
                    <a:pt x="311" y="17"/>
                  </a:lnTo>
                  <a:lnTo>
                    <a:pt x="313" y="23"/>
                  </a:lnTo>
                  <a:lnTo>
                    <a:pt x="307" y="26"/>
                  </a:lnTo>
                  <a:lnTo>
                    <a:pt x="298" y="27"/>
                  </a:lnTo>
                  <a:lnTo>
                    <a:pt x="288" y="27"/>
                  </a:lnTo>
                  <a:lnTo>
                    <a:pt x="279" y="36"/>
                  </a:lnTo>
                  <a:lnTo>
                    <a:pt x="276" y="42"/>
                  </a:lnTo>
                  <a:lnTo>
                    <a:pt x="276" y="48"/>
                  </a:lnTo>
                  <a:lnTo>
                    <a:pt x="260" y="52"/>
                  </a:lnTo>
                  <a:lnTo>
                    <a:pt x="252" y="61"/>
                  </a:lnTo>
                  <a:lnTo>
                    <a:pt x="239" y="71"/>
                  </a:lnTo>
                  <a:lnTo>
                    <a:pt x="233" y="79"/>
                  </a:lnTo>
                  <a:lnTo>
                    <a:pt x="224" y="74"/>
                  </a:lnTo>
                  <a:lnTo>
                    <a:pt x="213" y="74"/>
                  </a:lnTo>
                  <a:lnTo>
                    <a:pt x="204" y="67"/>
                  </a:lnTo>
                  <a:lnTo>
                    <a:pt x="198" y="52"/>
                  </a:lnTo>
                  <a:lnTo>
                    <a:pt x="194" y="36"/>
                  </a:lnTo>
                  <a:lnTo>
                    <a:pt x="194" y="29"/>
                  </a:lnTo>
                  <a:lnTo>
                    <a:pt x="188" y="26"/>
                  </a:lnTo>
                  <a:lnTo>
                    <a:pt x="182" y="27"/>
                  </a:lnTo>
                  <a:lnTo>
                    <a:pt x="170" y="24"/>
                  </a:lnTo>
                  <a:lnTo>
                    <a:pt x="162" y="26"/>
                  </a:lnTo>
                  <a:lnTo>
                    <a:pt x="158" y="27"/>
                  </a:lnTo>
                  <a:lnTo>
                    <a:pt x="84" y="253"/>
                  </a:lnTo>
                  <a:lnTo>
                    <a:pt x="96" y="324"/>
                  </a:lnTo>
                  <a:lnTo>
                    <a:pt x="93" y="327"/>
                  </a:lnTo>
                  <a:lnTo>
                    <a:pt x="89" y="330"/>
                  </a:lnTo>
                  <a:lnTo>
                    <a:pt x="86" y="339"/>
                  </a:lnTo>
                  <a:lnTo>
                    <a:pt x="83" y="345"/>
                  </a:lnTo>
                  <a:lnTo>
                    <a:pt x="77" y="348"/>
                  </a:lnTo>
                  <a:lnTo>
                    <a:pt x="74" y="354"/>
                  </a:lnTo>
                  <a:lnTo>
                    <a:pt x="73" y="367"/>
                  </a:lnTo>
                  <a:lnTo>
                    <a:pt x="71" y="374"/>
                  </a:lnTo>
                  <a:lnTo>
                    <a:pt x="71" y="389"/>
                  </a:lnTo>
                  <a:lnTo>
                    <a:pt x="71" y="395"/>
                  </a:lnTo>
                  <a:lnTo>
                    <a:pt x="76" y="396"/>
                  </a:lnTo>
                  <a:lnTo>
                    <a:pt x="81" y="402"/>
                  </a:lnTo>
                  <a:lnTo>
                    <a:pt x="80" y="410"/>
                  </a:lnTo>
                  <a:lnTo>
                    <a:pt x="77" y="416"/>
                  </a:lnTo>
                  <a:lnTo>
                    <a:pt x="76" y="426"/>
                  </a:lnTo>
                  <a:lnTo>
                    <a:pt x="81" y="446"/>
                  </a:lnTo>
                  <a:lnTo>
                    <a:pt x="83" y="449"/>
                  </a:lnTo>
                  <a:lnTo>
                    <a:pt x="89" y="446"/>
                  </a:lnTo>
                  <a:lnTo>
                    <a:pt x="94" y="449"/>
                  </a:lnTo>
                  <a:lnTo>
                    <a:pt x="96" y="458"/>
                  </a:lnTo>
                  <a:lnTo>
                    <a:pt x="96" y="466"/>
                  </a:lnTo>
                  <a:lnTo>
                    <a:pt x="90" y="475"/>
                  </a:lnTo>
                  <a:lnTo>
                    <a:pt x="84" y="480"/>
                  </a:lnTo>
                  <a:lnTo>
                    <a:pt x="80" y="488"/>
                  </a:lnTo>
                  <a:lnTo>
                    <a:pt x="78" y="495"/>
                  </a:lnTo>
                  <a:lnTo>
                    <a:pt x="77" y="499"/>
                  </a:lnTo>
                  <a:lnTo>
                    <a:pt x="83" y="507"/>
                  </a:lnTo>
                  <a:lnTo>
                    <a:pt x="86" y="513"/>
                  </a:lnTo>
                  <a:lnTo>
                    <a:pt x="81" y="517"/>
                  </a:lnTo>
                  <a:lnTo>
                    <a:pt x="77" y="520"/>
                  </a:lnTo>
                  <a:lnTo>
                    <a:pt x="71" y="528"/>
                  </a:lnTo>
                  <a:lnTo>
                    <a:pt x="62" y="538"/>
                  </a:lnTo>
                  <a:lnTo>
                    <a:pt x="52" y="554"/>
                  </a:lnTo>
                  <a:lnTo>
                    <a:pt x="47" y="566"/>
                  </a:lnTo>
                  <a:lnTo>
                    <a:pt x="46" y="579"/>
                  </a:lnTo>
                  <a:lnTo>
                    <a:pt x="46" y="588"/>
                  </a:lnTo>
                  <a:lnTo>
                    <a:pt x="58" y="595"/>
                  </a:lnTo>
                  <a:lnTo>
                    <a:pt x="65" y="600"/>
                  </a:lnTo>
                  <a:lnTo>
                    <a:pt x="65" y="607"/>
                  </a:lnTo>
                  <a:lnTo>
                    <a:pt x="61" y="609"/>
                  </a:lnTo>
                  <a:lnTo>
                    <a:pt x="56" y="609"/>
                  </a:lnTo>
                  <a:lnTo>
                    <a:pt x="46" y="606"/>
                  </a:lnTo>
                  <a:lnTo>
                    <a:pt x="37" y="606"/>
                  </a:lnTo>
                  <a:lnTo>
                    <a:pt x="34" y="612"/>
                  </a:lnTo>
                  <a:lnTo>
                    <a:pt x="37" y="618"/>
                  </a:lnTo>
                  <a:lnTo>
                    <a:pt x="37" y="627"/>
                  </a:lnTo>
                  <a:lnTo>
                    <a:pt x="41" y="642"/>
                  </a:lnTo>
                  <a:lnTo>
                    <a:pt x="41" y="654"/>
                  </a:lnTo>
                  <a:lnTo>
                    <a:pt x="37" y="657"/>
                  </a:lnTo>
                  <a:lnTo>
                    <a:pt x="34" y="654"/>
                  </a:lnTo>
                  <a:lnTo>
                    <a:pt x="28" y="648"/>
                  </a:lnTo>
                  <a:lnTo>
                    <a:pt x="22" y="640"/>
                  </a:lnTo>
                  <a:lnTo>
                    <a:pt x="15" y="637"/>
                  </a:lnTo>
                  <a:lnTo>
                    <a:pt x="7" y="637"/>
                  </a:lnTo>
                  <a:lnTo>
                    <a:pt x="0" y="651"/>
                  </a:lnTo>
                  <a:lnTo>
                    <a:pt x="70" y="867"/>
                  </a:lnTo>
                  <a:lnTo>
                    <a:pt x="132" y="1072"/>
                  </a:lnTo>
                  <a:lnTo>
                    <a:pt x="138" y="1076"/>
                  </a:lnTo>
                  <a:lnTo>
                    <a:pt x="139" y="1102"/>
                  </a:lnTo>
                  <a:lnTo>
                    <a:pt x="141" y="1115"/>
                  </a:lnTo>
                  <a:lnTo>
                    <a:pt x="142" y="1125"/>
                  </a:lnTo>
                  <a:lnTo>
                    <a:pt x="150" y="1133"/>
                  </a:lnTo>
                  <a:lnTo>
                    <a:pt x="164" y="1141"/>
                  </a:lnTo>
                  <a:lnTo>
                    <a:pt x="173" y="1146"/>
                  </a:lnTo>
                  <a:lnTo>
                    <a:pt x="180" y="1147"/>
                  </a:lnTo>
                  <a:lnTo>
                    <a:pt x="185" y="1172"/>
                  </a:lnTo>
                  <a:lnTo>
                    <a:pt x="194" y="1178"/>
                  </a:lnTo>
                  <a:lnTo>
                    <a:pt x="208" y="1190"/>
                  </a:lnTo>
                  <a:lnTo>
                    <a:pt x="216" y="1190"/>
                  </a:lnTo>
                  <a:lnTo>
                    <a:pt x="219" y="1187"/>
                  </a:lnTo>
                  <a:lnTo>
                    <a:pt x="224" y="1141"/>
                  </a:lnTo>
                  <a:lnTo>
                    <a:pt x="224" y="1136"/>
                  </a:lnTo>
                  <a:lnTo>
                    <a:pt x="221" y="1136"/>
                  </a:lnTo>
                  <a:lnTo>
                    <a:pt x="223" y="1114"/>
                  </a:lnTo>
                  <a:lnTo>
                    <a:pt x="227" y="1108"/>
                  </a:lnTo>
                  <a:lnTo>
                    <a:pt x="235" y="1106"/>
                  </a:lnTo>
                  <a:lnTo>
                    <a:pt x="242" y="1097"/>
                  </a:lnTo>
                  <a:lnTo>
                    <a:pt x="248" y="1082"/>
                  </a:lnTo>
                  <a:lnTo>
                    <a:pt x="254" y="1073"/>
                  </a:lnTo>
                  <a:lnTo>
                    <a:pt x="245" y="1070"/>
                  </a:lnTo>
                  <a:lnTo>
                    <a:pt x="239" y="1062"/>
                  </a:lnTo>
                  <a:lnTo>
                    <a:pt x="242" y="1052"/>
                  </a:lnTo>
                  <a:lnTo>
                    <a:pt x="255" y="1047"/>
                  </a:lnTo>
                  <a:lnTo>
                    <a:pt x="264" y="1043"/>
                  </a:lnTo>
                  <a:lnTo>
                    <a:pt x="270" y="1038"/>
                  </a:lnTo>
                  <a:lnTo>
                    <a:pt x="267" y="1029"/>
                  </a:lnTo>
                  <a:lnTo>
                    <a:pt x="261" y="1022"/>
                  </a:lnTo>
                  <a:lnTo>
                    <a:pt x="254" y="1017"/>
                  </a:lnTo>
                  <a:lnTo>
                    <a:pt x="252" y="1004"/>
                  </a:lnTo>
                  <a:lnTo>
                    <a:pt x="261" y="987"/>
                  </a:lnTo>
                  <a:lnTo>
                    <a:pt x="270" y="973"/>
                  </a:lnTo>
                  <a:lnTo>
                    <a:pt x="282" y="963"/>
                  </a:lnTo>
                  <a:lnTo>
                    <a:pt x="288" y="967"/>
                  </a:lnTo>
                  <a:lnTo>
                    <a:pt x="282" y="985"/>
                  </a:lnTo>
                  <a:lnTo>
                    <a:pt x="284" y="990"/>
                  </a:lnTo>
                  <a:lnTo>
                    <a:pt x="290" y="991"/>
                  </a:lnTo>
                  <a:lnTo>
                    <a:pt x="305" y="985"/>
                  </a:lnTo>
                  <a:lnTo>
                    <a:pt x="316" y="988"/>
                  </a:lnTo>
                  <a:lnTo>
                    <a:pt x="331" y="982"/>
                  </a:lnTo>
                  <a:lnTo>
                    <a:pt x="341" y="969"/>
                  </a:lnTo>
                  <a:lnTo>
                    <a:pt x="347" y="958"/>
                  </a:lnTo>
                  <a:lnTo>
                    <a:pt x="360" y="956"/>
                  </a:lnTo>
                  <a:lnTo>
                    <a:pt x="370" y="945"/>
                  </a:lnTo>
                  <a:lnTo>
                    <a:pt x="375" y="936"/>
                  </a:lnTo>
                </a:path>
              </a:pathLst>
            </a:custGeom>
            <a:solidFill>
              <a:schemeClr val="bg2"/>
            </a:solidFill>
            <a:ln w="9525" cmpd="sng">
              <a:solidFill>
                <a:srgbClr val="969696"/>
              </a:solidFill>
              <a:prstDash val="solid"/>
              <a:round/>
              <a:headEnd/>
              <a:tailEnd/>
            </a:ln>
          </p:spPr>
          <p:txBody>
            <a:bodyPr/>
            <a:lstStyle/>
            <a:p>
              <a:endParaRPr lang="en-US" dirty="0"/>
            </a:p>
          </p:txBody>
        </p:sp>
        <p:sp>
          <p:nvSpPr>
            <p:cNvPr id="17444" name="Freeform 36"/>
            <p:cNvSpPr>
              <a:spLocks noChangeAspect="1"/>
            </p:cNvSpPr>
            <p:nvPr>
              <p:custDataLst>
                <p:tags r:id="rId35"/>
              </p:custDataLst>
            </p:nvPr>
          </p:nvSpPr>
          <p:spPr bwMode="gray">
            <a:xfrm>
              <a:off x="2429" y="2477"/>
              <a:ext cx="78" cy="142"/>
            </a:xfrm>
            <a:custGeom>
              <a:avLst/>
              <a:gdLst>
                <a:gd name="T0" fmla="*/ 0 w 348"/>
                <a:gd name="T1" fmla="*/ 0 h 642"/>
                <a:gd name="T2" fmla="*/ 0 w 348"/>
                <a:gd name="T3" fmla="*/ 0 h 642"/>
                <a:gd name="T4" fmla="*/ 0 w 348"/>
                <a:gd name="T5" fmla="*/ 0 h 642"/>
                <a:gd name="T6" fmla="*/ 0 w 348"/>
                <a:gd name="T7" fmla="*/ 0 h 642"/>
                <a:gd name="T8" fmla="*/ 0 w 348"/>
                <a:gd name="T9" fmla="*/ 0 h 642"/>
                <a:gd name="T10" fmla="*/ 0 w 348"/>
                <a:gd name="T11" fmla="*/ 0 h 642"/>
                <a:gd name="T12" fmla="*/ 0 w 348"/>
                <a:gd name="T13" fmla="*/ 0 h 642"/>
                <a:gd name="T14" fmla="*/ 0 w 348"/>
                <a:gd name="T15" fmla="*/ 0 h 642"/>
                <a:gd name="T16" fmla="*/ 0 w 348"/>
                <a:gd name="T17" fmla="*/ 0 h 642"/>
                <a:gd name="T18" fmla="*/ 0 w 348"/>
                <a:gd name="T19" fmla="*/ 0 h 642"/>
                <a:gd name="T20" fmla="*/ 0 w 348"/>
                <a:gd name="T21" fmla="*/ 0 h 642"/>
                <a:gd name="T22" fmla="*/ 0 w 348"/>
                <a:gd name="T23" fmla="*/ 0 h 642"/>
                <a:gd name="T24" fmla="*/ 0 w 348"/>
                <a:gd name="T25" fmla="*/ 0 h 642"/>
                <a:gd name="T26" fmla="*/ 0 w 348"/>
                <a:gd name="T27" fmla="*/ 0 h 642"/>
                <a:gd name="T28" fmla="*/ 0 w 348"/>
                <a:gd name="T29" fmla="*/ 0 h 642"/>
                <a:gd name="T30" fmla="*/ 0 w 348"/>
                <a:gd name="T31" fmla="*/ 0 h 642"/>
                <a:gd name="T32" fmla="*/ 0 w 348"/>
                <a:gd name="T33" fmla="*/ 0 h 642"/>
                <a:gd name="T34" fmla="*/ 0 w 348"/>
                <a:gd name="T35" fmla="*/ 0 h 642"/>
                <a:gd name="T36" fmla="*/ 0 w 348"/>
                <a:gd name="T37" fmla="*/ 0 h 642"/>
                <a:gd name="T38" fmla="*/ 0 w 348"/>
                <a:gd name="T39" fmla="*/ 0 h 642"/>
                <a:gd name="T40" fmla="*/ 0 w 348"/>
                <a:gd name="T41" fmla="*/ 0 h 642"/>
                <a:gd name="T42" fmla="*/ 0 w 348"/>
                <a:gd name="T43" fmla="*/ 0 h 642"/>
                <a:gd name="T44" fmla="*/ 0 w 348"/>
                <a:gd name="T45" fmla="*/ 0 h 642"/>
                <a:gd name="T46" fmla="*/ 0 w 348"/>
                <a:gd name="T47" fmla="*/ 0 h 642"/>
                <a:gd name="T48" fmla="*/ 0 w 348"/>
                <a:gd name="T49" fmla="*/ 0 h 642"/>
                <a:gd name="T50" fmla="*/ 0 w 348"/>
                <a:gd name="T51" fmla="*/ 0 h 642"/>
                <a:gd name="T52" fmla="*/ 0 w 348"/>
                <a:gd name="T53" fmla="*/ 0 h 642"/>
                <a:gd name="T54" fmla="*/ 0 w 348"/>
                <a:gd name="T55" fmla="*/ 0 h 642"/>
                <a:gd name="T56" fmla="*/ 0 w 348"/>
                <a:gd name="T57" fmla="*/ 0 h 642"/>
                <a:gd name="T58" fmla="*/ 0 w 348"/>
                <a:gd name="T59" fmla="*/ 0 h 642"/>
                <a:gd name="T60" fmla="*/ 0 w 348"/>
                <a:gd name="T61" fmla="*/ 0 h 642"/>
                <a:gd name="T62" fmla="*/ 0 w 348"/>
                <a:gd name="T63" fmla="*/ 0 h 642"/>
                <a:gd name="T64" fmla="*/ 0 w 348"/>
                <a:gd name="T65" fmla="*/ 0 h 642"/>
                <a:gd name="T66" fmla="*/ 0 w 348"/>
                <a:gd name="T67" fmla="*/ 0 h 642"/>
                <a:gd name="T68" fmla="*/ 0 w 348"/>
                <a:gd name="T69" fmla="*/ 0 h 642"/>
                <a:gd name="T70" fmla="*/ 0 w 348"/>
                <a:gd name="T71" fmla="*/ 0 h 642"/>
                <a:gd name="T72" fmla="*/ 0 w 348"/>
                <a:gd name="T73" fmla="*/ 0 h 642"/>
                <a:gd name="T74" fmla="*/ 0 w 348"/>
                <a:gd name="T75" fmla="*/ 0 h 642"/>
                <a:gd name="T76" fmla="*/ 0 w 348"/>
                <a:gd name="T77" fmla="*/ 0 h 642"/>
                <a:gd name="T78" fmla="*/ 0 w 348"/>
                <a:gd name="T79" fmla="*/ 0 h 642"/>
                <a:gd name="T80" fmla="*/ 0 w 348"/>
                <a:gd name="T81" fmla="*/ 0 h 642"/>
                <a:gd name="T82" fmla="*/ 0 w 348"/>
                <a:gd name="T83" fmla="*/ 0 h 642"/>
                <a:gd name="T84" fmla="*/ 0 w 348"/>
                <a:gd name="T85" fmla="*/ 0 h 642"/>
                <a:gd name="T86" fmla="*/ 0 w 348"/>
                <a:gd name="T87" fmla="*/ 0 h 642"/>
                <a:gd name="T88" fmla="*/ 0 w 348"/>
                <a:gd name="T89" fmla="*/ 0 h 642"/>
                <a:gd name="T90" fmla="*/ 0 w 348"/>
                <a:gd name="T91" fmla="*/ 0 h 642"/>
                <a:gd name="T92" fmla="*/ 0 w 348"/>
                <a:gd name="T93" fmla="*/ 0 h 642"/>
                <a:gd name="T94" fmla="*/ 0 w 348"/>
                <a:gd name="T95" fmla="*/ 0 h 642"/>
                <a:gd name="T96" fmla="*/ 0 w 348"/>
                <a:gd name="T97" fmla="*/ 0 h 642"/>
                <a:gd name="T98" fmla="*/ 0 w 348"/>
                <a:gd name="T99" fmla="*/ 0 h 642"/>
                <a:gd name="T100" fmla="*/ 0 w 348"/>
                <a:gd name="T101" fmla="*/ 0 h 642"/>
                <a:gd name="T102" fmla="*/ 0 w 348"/>
                <a:gd name="T103" fmla="*/ 0 h 642"/>
                <a:gd name="T104" fmla="*/ 0 w 348"/>
                <a:gd name="T105" fmla="*/ 0 h 642"/>
                <a:gd name="T106" fmla="*/ 0 w 348"/>
                <a:gd name="T107" fmla="*/ 0 h 642"/>
                <a:gd name="T108" fmla="*/ 0 w 348"/>
                <a:gd name="T109" fmla="*/ 0 h 642"/>
                <a:gd name="T110" fmla="*/ 0 w 348"/>
                <a:gd name="T111" fmla="*/ 0 h 642"/>
                <a:gd name="T112" fmla="*/ 0 w 348"/>
                <a:gd name="T113" fmla="*/ 0 h 642"/>
                <a:gd name="T114" fmla="*/ 0 w 348"/>
                <a:gd name="T115" fmla="*/ 0 h 642"/>
                <a:gd name="T116" fmla="*/ 0 w 348"/>
                <a:gd name="T117" fmla="*/ 0 h 642"/>
                <a:gd name="T118" fmla="*/ 0 w 348"/>
                <a:gd name="T119" fmla="*/ 0 h 642"/>
                <a:gd name="T120" fmla="*/ 0 w 348"/>
                <a:gd name="T121" fmla="*/ 0 h 642"/>
                <a:gd name="T122" fmla="*/ 0 w 348"/>
                <a:gd name="T123" fmla="*/ 0 h 64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48" h="642">
                  <a:moveTo>
                    <a:pt x="156" y="640"/>
                  </a:moveTo>
                  <a:lnTo>
                    <a:pt x="158" y="642"/>
                  </a:lnTo>
                  <a:lnTo>
                    <a:pt x="304" y="609"/>
                  </a:lnTo>
                  <a:lnTo>
                    <a:pt x="304" y="608"/>
                  </a:lnTo>
                  <a:lnTo>
                    <a:pt x="302" y="604"/>
                  </a:lnTo>
                  <a:lnTo>
                    <a:pt x="298" y="601"/>
                  </a:lnTo>
                  <a:lnTo>
                    <a:pt x="295" y="601"/>
                  </a:lnTo>
                  <a:lnTo>
                    <a:pt x="293" y="598"/>
                  </a:lnTo>
                  <a:lnTo>
                    <a:pt x="289" y="596"/>
                  </a:lnTo>
                  <a:lnTo>
                    <a:pt x="284" y="592"/>
                  </a:lnTo>
                  <a:lnTo>
                    <a:pt x="281" y="583"/>
                  </a:lnTo>
                  <a:lnTo>
                    <a:pt x="280" y="579"/>
                  </a:lnTo>
                  <a:lnTo>
                    <a:pt x="280" y="571"/>
                  </a:lnTo>
                  <a:lnTo>
                    <a:pt x="283" y="568"/>
                  </a:lnTo>
                  <a:lnTo>
                    <a:pt x="280" y="561"/>
                  </a:lnTo>
                  <a:lnTo>
                    <a:pt x="280" y="558"/>
                  </a:lnTo>
                  <a:lnTo>
                    <a:pt x="281" y="555"/>
                  </a:lnTo>
                  <a:lnTo>
                    <a:pt x="283" y="553"/>
                  </a:lnTo>
                  <a:lnTo>
                    <a:pt x="289" y="549"/>
                  </a:lnTo>
                  <a:lnTo>
                    <a:pt x="289" y="543"/>
                  </a:lnTo>
                  <a:lnTo>
                    <a:pt x="290" y="540"/>
                  </a:lnTo>
                  <a:lnTo>
                    <a:pt x="287" y="537"/>
                  </a:lnTo>
                  <a:lnTo>
                    <a:pt x="286" y="529"/>
                  </a:lnTo>
                  <a:lnTo>
                    <a:pt x="286" y="526"/>
                  </a:lnTo>
                  <a:lnTo>
                    <a:pt x="286" y="524"/>
                  </a:lnTo>
                  <a:lnTo>
                    <a:pt x="286" y="520"/>
                  </a:lnTo>
                  <a:lnTo>
                    <a:pt x="286" y="515"/>
                  </a:lnTo>
                  <a:lnTo>
                    <a:pt x="286" y="512"/>
                  </a:lnTo>
                  <a:lnTo>
                    <a:pt x="283" y="506"/>
                  </a:lnTo>
                  <a:lnTo>
                    <a:pt x="280" y="503"/>
                  </a:lnTo>
                  <a:lnTo>
                    <a:pt x="280" y="496"/>
                  </a:lnTo>
                  <a:lnTo>
                    <a:pt x="280" y="490"/>
                  </a:lnTo>
                  <a:lnTo>
                    <a:pt x="280" y="485"/>
                  </a:lnTo>
                  <a:lnTo>
                    <a:pt x="278" y="481"/>
                  </a:lnTo>
                  <a:lnTo>
                    <a:pt x="278" y="471"/>
                  </a:lnTo>
                  <a:lnTo>
                    <a:pt x="280" y="465"/>
                  </a:lnTo>
                  <a:lnTo>
                    <a:pt x="280" y="461"/>
                  </a:lnTo>
                  <a:lnTo>
                    <a:pt x="277" y="453"/>
                  </a:lnTo>
                  <a:lnTo>
                    <a:pt x="277" y="450"/>
                  </a:lnTo>
                  <a:lnTo>
                    <a:pt x="274" y="447"/>
                  </a:lnTo>
                  <a:lnTo>
                    <a:pt x="274" y="443"/>
                  </a:lnTo>
                  <a:lnTo>
                    <a:pt x="274" y="440"/>
                  </a:lnTo>
                  <a:lnTo>
                    <a:pt x="272" y="416"/>
                  </a:lnTo>
                  <a:lnTo>
                    <a:pt x="269" y="412"/>
                  </a:lnTo>
                  <a:lnTo>
                    <a:pt x="268" y="407"/>
                  </a:lnTo>
                  <a:lnTo>
                    <a:pt x="268" y="401"/>
                  </a:lnTo>
                  <a:lnTo>
                    <a:pt x="269" y="398"/>
                  </a:lnTo>
                  <a:lnTo>
                    <a:pt x="271" y="395"/>
                  </a:lnTo>
                  <a:lnTo>
                    <a:pt x="272" y="390"/>
                  </a:lnTo>
                  <a:lnTo>
                    <a:pt x="274" y="387"/>
                  </a:lnTo>
                  <a:lnTo>
                    <a:pt x="272" y="379"/>
                  </a:lnTo>
                  <a:lnTo>
                    <a:pt x="274" y="373"/>
                  </a:lnTo>
                  <a:lnTo>
                    <a:pt x="274" y="366"/>
                  </a:lnTo>
                  <a:lnTo>
                    <a:pt x="272" y="360"/>
                  </a:lnTo>
                  <a:lnTo>
                    <a:pt x="274" y="356"/>
                  </a:lnTo>
                  <a:lnTo>
                    <a:pt x="277" y="351"/>
                  </a:lnTo>
                  <a:lnTo>
                    <a:pt x="280" y="347"/>
                  </a:lnTo>
                  <a:lnTo>
                    <a:pt x="283" y="342"/>
                  </a:lnTo>
                  <a:lnTo>
                    <a:pt x="286" y="333"/>
                  </a:lnTo>
                  <a:lnTo>
                    <a:pt x="286" y="327"/>
                  </a:lnTo>
                  <a:lnTo>
                    <a:pt x="286" y="320"/>
                  </a:lnTo>
                  <a:lnTo>
                    <a:pt x="283" y="315"/>
                  </a:lnTo>
                  <a:lnTo>
                    <a:pt x="286" y="312"/>
                  </a:lnTo>
                  <a:lnTo>
                    <a:pt x="284" y="309"/>
                  </a:lnTo>
                  <a:lnTo>
                    <a:pt x="286" y="304"/>
                  </a:lnTo>
                  <a:lnTo>
                    <a:pt x="289" y="300"/>
                  </a:lnTo>
                  <a:lnTo>
                    <a:pt x="290" y="298"/>
                  </a:lnTo>
                  <a:lnTo>
                    <a:pt x="292" y="291"/>
                  </a:lnTo>
                  <a:lnTo>
                    <a:pt x="292" y="285"/>
                  </a:lnTo>
                  <a:lnTo>
                    <a:pt x="290" y="283"/>
                  </a:lnTo>
                  <a:lnTo>
                    <a:pt x="289" y="282"/>
                  </a:lnTo>
                  <a:lnTo>
                    <a:pt x="286" y="279"/>
                  </a:lnTo>
                  <a:lnTo>
                    <a:pt x="289" y="276"/>
                  </a:lnTo>
                  <a:lnTo>
                    <a:pt x="290" y="270"/>
                  </a:lnTo>
                  <a:lnTo>
                    <a:pt x="290" y="267"/>
                  </a:lnTo>
                  <a:lnTo>
                    <a:pt x="292" y="258"/>
                  </a:lnTo>
                  <a:lnTo>
                    <a:pt x="292" y="254"/>
                  </a:lnTo>
                  <a:lnTo>
                    <a:pt x="293" y="254"/>
                  </a:lnTo>
                  <a:lnTo>
                    <a:pt x="293" y="250"/>
                  </a:lnTo>
                  <a:lnTo>
                    <a:pt x="290" y="248"/>
                  </a:lnTo>
                  <a:lnTo>
                    <a:pt x="290" y="245"/>
                  </a:lnTo>
                  <a:lnTo>
                    <a:pt x="292" y="241"/>
                  </a:lnTo>
                  <a:lnTo>
                    <a:pt x="287" y="233"/>
                  </a:lnTo>
                  <a:lnTo>
                    <a:pt x="283" y="229"/>
                  </a:lnTo>
                  <a:lnTo>
                    <a:pt x="283" y="226"/>
                  </a:lnTo>
                  <a:lnTo>
                    <a:pt x="283" y="223"/>
                  </a:lnTo>
                  <a:lnTo>
                    <a:pt x="283" y="218"/>
                  </a:lnTo>
                  <a:lnTo>
                    <a:pt x="281" y="214"/>
                  </a:lnTo>
                  <a:lnTo>
                    <a:pt x="280" y="208"/>
                  </a:lnTo>
                  <a:lnTo>
                    <a:pt x="277" y="205"/>
                  </a:lnTo>
                  <a:lnTo>
                    <a:pt x="281" y="195"/>
                  </a:lnTo>
                  <a:lnTo>
                    <a:pt x="283" y="192"/>
                  </a:lnTo>
                  <a:lnTo>
                    <a:pt x="287" y="189"/>
                  </a:lnTo>
                  <a:lnTo>
                    <a:pt x="292" y="186"/>
                  </a:lnTo>
                  <a:lnTo>
                    <a:pt x="298" y="184"/>
                  </a:lnTo>
                  <a:lnTo>
                    <a:pt x="301" y="181"/>
                  </a:lnTo>
                  <a:lnTo>
                    <a:pt x="304" y="181"/>
                  </a:lnTo>
                  <a:lnTo>
                    <a:pt x="308" y="181"/>
                  </a:lnTo>
                  <a:lnTo>
                    <a:pt x="311" y="179"/>
                  </a:lnTo>
                  <a:lnTo>
                    <a:pt x="314" y="176"/>
                  </a:lnTo>
                  <a:lnTo>
                    <a:pt x="317" y="173"/>
                  </a:lnTo>
                  <a:lnTo>
                    <a:pt x="317" y="167"/>
                  </a:lnTo>
                  <a:lnTo>
                    <a:pt x="319" y="164"/>
                  </a:lnTo>
                  <a:lnTo>
                    <a:pt x="324" y="161"/>
                  </a:lnTo>
                  <a:lnTo>
                    <a:pt x="330" y="158"/>
                  </a:lnTo>
                  <a:lnTo>
                    <a:pt x="334" y="152"/>
                  </a:lnTo>
                  <a:lnTo>
                    <a:pt x="337" y="148"/>
                  </a:lnTo>
                  <a:lnTo>
                    <a:pt x="339" y="140"/>
                  </a:lnTo>
                  <a:lnTo>
                    <a:pt x="340" y="134"/>
                  </a:lnTo>
                  <a:lnTo>
                    <a:pt x="343" y="133"/>
                  </a:lnTo>
                  <a:lnTo>
                    <a:pt x="346" y="131"/>
                  </a:lnTo>
                  <a:lnTo>
                    <a:pt x="346" y="127"/>
                  </a:lnTo>
                  <a:lnTo>
                    <a:pt x="348" y="122"/>
                  </a:lnTo>
                  <a:lnTo>
                    <a:pt x="346" y="116"/>
                  </a:lnTo>
                  <a:lnTo>
                    <a:pt x="343" y="115"/>
                  </a:lnTo>
                  <a:lnTo>
                    <a:pt x="342" y="113"/>
                  </a:lnTo>
                  <a:lnTo>
                    <a:pt x="343" y="110"/>
                  </a:lnTo>
                  <a:lnTo>
                    <a:pt x="348" y="109"/>
                  </a:lnTo>
                  <a:lnTo>
                    <a:pt x="348" y="106"/>
                  </a:lnTo>
                  <a:lnTo>
                    <a:pt x="348" y="101"/>
                  </a:lnTo>
                  <a:lnTo>
                    <a:pt x="345" y="99"/>
                  </a:lnTo>
                  <a:lnTo>
                    <a:pt x="345" y="95"/>
                  </a:lnTo>
                  <a:lnTo>
                    <a:pt x="342" y="92"/>
                  </a:lnTo>
                  <a:lnTo>
                    <a:pt x="339" y="90"/>
                  </a:lnTo>
                  <a:lnTo>
                    <a:pt x="336" y="89"/>
                  </a:lnTo>
                  <a:lnTo>
                    <a:pt x="334" y="83"/>
                  </a:lnTo>
                  <a:lnTo>
                    <a:pt x="331" y="77"/>
                  </a:lnTo>
                  <a:lnTo>
                    <a:pt x="327" y="74"/>
                  </a:lnTo>
                  <a:lnTo>
                    <a:pt x="322" y="68"/>
                  </a:lnTo>
                  <a:lnTo>
                    <a:pt x="324" y="66"/>
                  </a:lnTo>
                  <a:lnTo>
                    <a:pt x="327" y="62"/>
                  </a:lnTo>
                  <a:lnTo>
                    <a:pt x="330" y="56"/>
                  </a:lnTo>
                  <a:lnTo>
                    <a:pt x="328" y="49"/>
                  </a:lnTo>
                  <a:lnTo>
                    <a:pt x="330" y="44"/>
                  </a:lnTo>
                  <a:lnTo>
                    <a:pt x="330" y="40"/>
                  </a:lnTo>
                  <a:lnTo>
                    <a:pt x="330" y="37"/>
                  </a:lnTo>
                  <a:lnTo>
                    <a:pt x="333" y="31"/>
                  </a:lnTo>
                  <a:lnTo>
                    <a:pt x="336" y="28"/>
                  </a:lnTo>
                  <a:lnTo>
                    <a:pt x="336" y="25"/>
                  </a:lnTo>
                  <a:lnTo>
                    <a:pt x="333" y="19"/>
                  </a:lnTo>
                  <a:lnTo>
                    <a:pt x="330" y="16"/>
                  </a:lnTo>
                  <a:lnTo>
                    <a:pt x="330" y="13"/>
                  </a:lnTo>
                  <a:lnTo>
                    <a:pt x="327" y="10"/>
                  </a:lnTo>
                  <a:lnTo>
                    <a:pt x="324" y="7"/>
                  </a:lnTo>
                  <a:lnTo>
                    <a:pt x="324" y="4"/>
                  </a:lnTo>
                  <a:lnTo>
                    <a:pt x="327" y="1"/>
                  </a:lnTo>
                  <a:lnTo>
                    <a:pt x="325" y="0"/>
                  </a:lnTo>
                  <a:lnTo>
                    <a:pt x="1" y="86"/>
                  </a:lnTo>
                  <a:lnTo>
                    <a:pt x="0" y="87"/>
                  </a:lnTo>
                  <a:lnTo>
                    <a:pt x="1" y="92"/>
                  </a:lnTo>
                  <a:lnTo>
                    <a:pt x="4" y="127"/>
                  </a:lnTo>
                  <a:lnTo>
                    <a:pt x="11" y="136"/>
                  </a:lnTo>
                  <a:lnTo>
                    <a:pt x="13" y="154"/>
                  </a:lnTo>
                  <a:lnTo>
                    <a:pt x="14" y="171"/>
                  </a:lnTo>
                  <a:lnTo>
                    <a:pt x="17" y="184"/>
                  </a:lnTo>
                  <a:lnTo>
                    <a:pt x="29" y="199"/>
                  </a:lnTo>
                  <a:lnTo>
                    <a:pt x="38" y="214"/>
                  </a:lnTo>
                  <a:lnTo>
                    <a:pt x="45" y="236"/>
                  </a:lnTo>
                  <a:lnTo>
                    <a:pt x="53" y="270"/>
                  </a:lnTo>
                  <a:lnTo>
                    <a:pt x="47" y="280"/>
                  </a:lnTo>
                  <a:lnTo>
                    <a:pt x="44" y="301"/>
                  </a:lnTo>
                  <a:lnTo>
                    <a:pt x="42" y="315"/>
                  </a:lnTo>
                  <a:lnTo>
                    <a:pt x="44" y="330"/>
                  </a:lnTo>
                  <a:lnTo>
                    <a:pt x="51" y="342"/>
                  </a:lnTo>
                  <a:lnTo>
                    <a:pt x="56" y="356"/>
                  </a:lnTo>
                  <a:lnTo>
                    <a:pt x="63" y="365"/>
                  </a:lnTo>
                  <a:lnTo>
                    <a:pt x="66" y="375"/>
                  </a:lnTo>
                  <a:lnTo>
                    <a:pt x="70" y="387"/>
                  </a:lnTo>
                  <a:lnTo>
                    <a:pt x="75" y="394"/>
                  </a:lnTo>
                  <a:lnTo>
                    <a:pt x="75" y="400"/>
                  </a:lnTo>
                  <a:lnTo>
                    <a:pt x="72" y="413"/>
                  </a:lnTo>
                  <a:lnTo>
                    <a:pt x="70" y="428"/>
                  </a:lnTo>
                  <a:lnTo>
                    <a:pt x="72" y="435"/>
                  </a:lnTo>
                  <a:lnTo>
                    <a:pt x="73" y="440"/>
                  </a:lnTo>
                  <a:lnTo>
                    <a:pt x="78" y="441"/>
                  </a:lnTo>
                  <a:lnTo>
                    <a:pt x="81" y="440"/>
                  </a:lnTo>
                  <a:lnTo>
                    <a:pt x="81" y="432"/>
                  </a:lnTo>
                  <a:lnTo>
                    <a:pt x="88" y="426"/>
                  </a:lnTo>
                  <a:lnTo>
                    <a:pt x="96" y="425"/>
                  </a:lnTo>
                  <a:lnTo>
                    <a:pt x="107" y="444"/>
                  </a:lnTo>
                  <a:lnTo>
                    <a:pt x="113" y="459"/>
                  </a:lnTo>
                  <a:lnTo>
                    <a:pt x="122" y="509"/>
                  </a:lnTo>
                  <a:lnTo>
                    <a:pt x="138" y="582"/>
                  </a:lnTo>
                  <a:lnTo>
                    <a:pt x="149" y="626"/>
                  </a:lnTo>
                  <a:lnTo>
                    <a:pt x="156" y="640"/>
                  </a:lnTo>
                </a:path>
              </a:pathLst>
            </a:custGeom>
            <a:solidFill>
              <a:schemeClr val="bg2"/>
            </a:solidFill>
            <a:ln w="9525" cmpd="sng">
              <a:solidFill>
                <a:srgbClr val="969696"/>
              </a:solidFill>
              <a:prstDash val="solid"/>
              <a:round/>
              <a:headEnd/>
              <a:tailEnd/>
            </a:ln>
          </p:spPr>
          <p:txBody>
            <a:bodyPr/>
            <a:lstStyle/>
            <a:p>
              <a:endParaRPr lang="en-US" dirty="0"/>
            </a:p>
          </p:txBody>
        </p:sp>
        <p:sp>
          <p:nvSpPr>
            <p:cNvPr id="17445" name="Freeform 37"/>
            <p:cNvSpPr>
              <a:spLocks noChangeAspect="1"/>
            </p:cNvSpPr>
            <p:nvPr>
              <p:custDataLst>
                <p:tags r:id="rId36"/>
              </p:custDataLst>
            </p:nvPr>
          </p:nvSpPr>
          <p:spPr bwMode="gray">
            <a:xfrm>
              <a:off x="2488" y="2456"/>
              <a:ext cx="74" cy="156"/>
            </a:xfrm>
            <a:custGeom>
              <a:avLst/>
              <a:gdLst>
                <a:gd name="T0" fmla="*/ 0 w 334"/>
                <a:gd name="T1" fmla="*/ 0 h 704"/>
                <a:gd name="T2" fmla="*/ 0 w 334"/>
                <a:gd name="T3" fmla="*/ 0 h 704"/>
                <a:gd name="T4" fmla="*/ 0 w 334"/>
                <a:gd name="T5" fmla="*/ 0 h 704"/>
                <a:gd name="T6" fmla="*/ 0 w 334"/>
                <a:gd name="T7" fmla="*/ 0 h 704"/>
                <a:gd name="T8" fmla="*/ 0 w 334"/>
                <a:gd name="T9" fmla="*/ 0 h 704"/>
                <a:gd name="T10" fmla="*/ 0 w 334"/>
                <a:gd name="T11" fmla="*/ 0 h 704"/>
                <a:gd name="T12" fmla="*/ 0 w 334"/>
                <a:gd name="T13" fmla="*/ 0 h 704"/>
                <a:gd name="T14" fmla="*/ 0 w 334"/>
                <a:gd name="T15" fmla="*/ 0 h 704"/>
                <a:gd name="T16" fmla="*/ 0 w 334"/>
                <a:gd name="T17" fmla="*/ 0 h 704"/>
                <a:gd name="T18" fmla="*/ 0 w 334"/>
                <a:gd name="T19" fmla="*/ 0 h 704"/>
                <a:gd name="T20" fmla="*/ 0 w 334"/>
                <a:gd name="T21" fmla="*/ 0 h 704"/>
                <a:gd name="T22" fmla="*/ 0 w 334"/>
                <a:gd name="T23" fmla="*/ 0 h 704"/>
                <a:gd name="T24" fmla="*/ 0 w 334"/>
                <a:gd name="T25" fmla="*/ 0 h 704"/>
                <a:gd name="T26" fmla="*/ 0 w 334"/>
                <a:gd name="T27" fmla="*/ 0 h 704"/>
                <a:gd name="T28" fmla="*/ 0 w 334"/>
                <a:gd name="T29" fmla="*/ 0 h 704"/>
                <a:gd name="T30" fmla="*/ 0 w 334"/>
                <a:gd name="T31" fmla="*/ 0 h 704"/>
                <a:gd name="T32" fmla="*/ 0 w 334"/>
                <a:gd name="T33" fmla="*/ 0 h 704"/>
                <a:gd name="T34" fmla="*/ 0 w 334"/>
                <a:gd name="T35" fmla="*/ 0 h 704"/>
                <a:gd name="T36" fmla="*/ 0 w 334"/>
                <a:gd name="T37" fmla="*/ 0 h 704"/>
                <a:gd name="T38" fmla="*/ 0 w 334"/>
                <a:gd name="T39" fmla="*/ 0 h 704"/>
                <a:gd name="T40" fmla="*/ 0 w 334"/>
                <a:gd name="T41" fmla="*/ 0 h 704"/>
                <a:gd name="T42" fmla="*/ 0 w 334"/>
                <a:gd name="T43" fmla="*/ 0 h 704"/>
                <a:gd name="T44" fmla="*/ 0 w 334"/>
                <a:gd name="T45" fmla="*/ 0 h 704"/>
                <a:gd name="T46" fmla="*/ 0 w 334"/>
                <a:gd name="T47" fmla="*/ 0 h 704"/>
                <a:gd name="T48" fmla="*/ 0 w 334"/>
                <a:gd name="T49" fmla="*/ 0 h 704"/>
                <a:gd name="T50" fmla="*/ 0 w 334"/>
                <a:gd name="T51" fmla="*/ 0 h 704"/>
                <a:gd name="T52" fmla="*/ 0 w 334"/>
                <a:gd name="T53" fmla="*/ 0 h 704"/>
                <a:gd name="T54" fmla="*/ 0 w 334"/>
                <a:gd name="T55" fmla="*/ 0 h 704"/>
                <a:gd name="T56" fmla="*/ 0 w 334"/>
                <a:gd name="T57" fmla="*/ 0 h 704"/>
                <a:gd name="T58" fmla="*/ 0 w 334"/>
                <a:gd name="T59" fmla="*/ 0 h 704"/>
                <a:gd name="T60" fmla="*/ 0 w 334"/>
                <a:gd name="T61" fmla="*/ 0 h 704"/>
                <a:gd name="T62" fmla="*/ 0 w 334"/>
                <a:gd name="T63" fmla="*/ 0 h 704"/>
                <a:gd name="T64" fmla="*/ 0 w 334"/>
                <a:gd name="T65" fmla="*/ 0 h 704"/>
                <a:gd name="T66" fmla="*/ 0 w 334"/>
                <a:gd name="T67" fmla="*/ 0 h 704"/>
                <a:gd name="T68" fmla="*/ 0 w 334"/>
                <a:gd name="T69" fmla="*/ 0 h 704"/>
                <a:gd name="T70" fmla="*/ 0 w 334"/>
                <a:gd name="T71" fmla="*/ 0 h 704"/>
                <a:gd name="T72" fmla="*/ 0 w 334"/>
                <a:gd name="T73" fmla="*/ 0 h 704"/>
                <a:gd name="T74" fmla="*/ 0 w 334"/>
                <a:gd name="T75" fmla="*/ 0 h 704"/>
                <a:gd name="T76" fmla="*/ 0 w 334"/>
                <a:gd name="T77" fmla="*/ 0 h 704"/>
                <a:gd name="T78" fmla="*/ 0 w 334"/>
                <a:gd name="T79" fmla="*/ 0 h 704"/>
                <a:gd name="T80" fmla="*/ 0 w 334"/>
                <a:gd name="T81" fmla="*/ 0 h 704"/>
                <a:gd name="T82" fmla="*/ 0 w 334"/>
                <a:gd name="T83" fmla="*/ 0 h 704"/>
                <a:gd name="T84" fmla="*/ 0 w 334"/>
                <a:gd name="T85" fmla="*/ 0 h 704"/>
                <a:gd name="T86" fmla="*/ 0 w 334"/>
                <a:gd name="T87" fmla="*/ 0 h 704"/>
                <a:gd name="T88" fmla="*/ 0 w 334"/>
                <a:gd name="T89" fmla="*/ 0 h 704"/>
                <a:gd name="T90" fmla="*/ 0 w 334"/>
                <a:gd name="T91" fmla="*/ 0 h 704"/>
                <a:gd name="T92" fmla="*/ 0 w 334"/>
                <a:gd name="T93" fmla="*/ 0 h 704"/>
                <a:gd name="T94" fmla="*/ 0 w 334"/>
                <a:gd name="T95" fmla="*/ 0 h 704"/>
                <a:gd name="T96" fmla="*/ 0 w 334"/>
                <a:gd name="T97" fmla="*/ 0 h 704"/>
                <a:gd name="T98" fmla="*/ 0 w 334"/>
                <a:gd name="T99" fmla="*/ 0 h 704"/>
                <a:gd name="T100" fmla="*/ 0 w 334"/>
                <a:gd name="T101" fmla="*/ 0 h 704"/>
                <a:gd name="T102" fmla="*/ 0 w 334"/>
                <a:gd name="T103" fmla="*/ 0 h 704"/>
                <a:gd name="T104" fmla="*/ 0 w 334"/>
                <a:gd name="T105" fmla="*/ 0 h 704"/>
                <a:gd name="T106" fmla="*/ 0 w 334"/>
                <a:gd name="T107" fmla="*/ 0 h 704"/>
                <a:gd name="T108" fmla="*/ 0 w 334"/>
                <a:gd name="T109" fmla="*/ 0 h 704"/>
                <a:gd name="T110" fmla="*/ 0 w 334"/>
                <a:gd name="T111" fmla="*/ 0 h 704"/>
                <a:gd name="T112" fmla="*/ 0 w 334"/>
                <a:gd name="T113" fmla="*/ 0 h 704"/>
                <a:gd name="T114" fmla="*/ 0 w 334"/>
                <a:gd name="T115" fmla="*/ 0 h 704"/>
                <a:gd name="T116" fmla="*/ 0 w 334"/>
                <a:gd name="T117" fmla="*/ 0 h 70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34" h="704">
                  <a:moveTo>
                    <a:pt x="325" y="589"/>
                  </a:moveTo>
                  <a:lnTo>
                    <a:pt x="325" y="586"/>
                  </a:lnTo>
                  <a:lnTo>
                    <a:pt x="323" y="586"/>
                  </a:lnTo>
                  <a:lnTo>
                    <a:pt x="322" y="588"/>
                  </a:lnTo>
                  <a:lnTo>
                    <a:pt x="319" y="591"/>
                  </a:lnTo>
                  <a:lnTo>
                    <a:pt x="316" y="588"/>
                  </a:lnTo>
                  <a:lnTo>
                    <a:pt x="313" y="586"/>
                  </a:lnTo>
                  <a:lnTo>
                    <a:pt x="306" y="588"/>
                  </a:lnTo>
                  <a:lnTo>
                    <a:pt x="300" y="589"/>
                  </a:lnTo>
                  <a:lnTo>
                    <a:pt x="300" y="592"/>
                  </a:lnTo>
                  <a:lnTo>
                    <a:pt x="295" y="597"/>
                  </a:lnTo>
                  <a:lnTo>
                    <a:pt x="288" y="598"/>
                  </a:lnTo>
                  <a:lnTo>
                    <a:pt x="283" y="603"/>
                  </a:lnTo>
                  <a:lnTo>
                    <a:pt x="283" y="615"/>
                  </a:lnTo>
                  <a:lnTo>
                    <a:pt x="271" y="615"/>
                  </a:lnTo>
                  <a:lnTo>
                    <a:pt x="265" y="621"/>
                  </a:lnTo>
                  <a:lnTo>
                    <a:pt x="264" y="625"/>
                  </a:lnTo>
                  <a:lnTo>
                    <a:pt x="267" y="636"/>
                  </a:lnTo>
                  <a:lnTo>
                    <a:pt x="265" y="638"/>
                  </a:lnTo>
                  <a:lnTo>
                    <a:pt x="261" y="638"/>
                  </a:lnTo>
                  <a:lnTo>
                    <a:pt x="256" y="641"/>
                  </a:lnTo>
                  <a:lnTo>
                    <a:pt x="253" y="644"/>
                  </a:lnTo>
                  <a:lnTo>
                    <a:pt x="248" y="654"/>
                  </a:lnTo>
                  <a:lnTo>
                    <a:pt x="208" y="665"/>
                  </a:lnTo>
                  <a:lnTo>
                    <a:pt x="37" y="703"/>
                  </a:lnTo>
                  <a:lnTo>
                    <a:pt x="37" y="704"/>
                  </a:lnTo>
                  <a:lnTo>
                    <a:pt x="34" y="699"/>
                  </a:lnTo>
                  <a:lnTo>
                    <a:pt x="30" y="696"/>
                  </a:lnTo>
                  <a:lnTo>
                    <a:pt x="27" y="696"/>
                  </a:lnTo>
                  <a:lnTo>
                    <a:pt x="25" y="693"/>
                  </a:lnTo>
                  <a:lnTo>
                    <a:pt x="21" y="691"/>
                  </a:lnTo>
                  <a:lnTo>
                    <a:pt x="16" y="687"/>
                  </a:lnTo>
                  <a:lnTo>
                    <a:pt x="13" y="678"/>
                  </a:lnTo>
                  <a:lnTo>
                    <a:pt x="12" y="674"/>
                  </a:lnTo>
                  <a:lnTo>
                    <a:pt x="12" y="666"/>
                  </a:lnTo>
                  <a:lnTo>
                    <a:pt x="15" y="663"/>
                  </a:lnTo>
                  <a:lnTo>
                    <a:pt x="12" y="656"/>
                  </a:lnTo>
                  <a:lnTo>
                    <a:pt x="12" y="653"/>
                  </a:lnTo>
                  <a:lnTo>
                    <a:pt x="13" y="650"/>
                  </a:lnTo>
                  <a:lnTo>
                    <a:pt x="15" y="648"/>
                  </a:lnTo>
                  <a:lnTo>
                    <a:pt x="21" y="644"/>
                  </a:lnTo>
                  <a:lnTo>
                    <a:pt x="21" y="638"/>
                  </a:lnTo>
                  <a:lnTo>
                    <a:pt x="22" y="635"/>
                  </a:lnTo>
                  <a:lnTo>
                    <a:pt x="19" y="632"/>
                  </a:lnTo>
                  <a:lnTo>
                    <a:pt x="18" y="624"/>
                  </a:lnTo>
                  <a:lnTo>
                    <a:pt x="18" y="621"/>
                  </a:lnTo>
                  <a:lnTo>
                    <a:pt x="18" y="619"/>
                  </a:lnTo>
                  <a:lnTo>
                    <a:pt x="18" y="615"/>
                  </a:lnTo>
                  <a:lnTo>
                    <a:pt x="18" y="610"/>
                  </a:lnTo>
                  <a:lnTo>
                    <a:pt x="18" y="607"/>
                  </a:lnTo>
                  <a:lnTo>
                    <a:pt x="15" y="601"/>
                  </a:lnTo>
                  <a:lnTo>
                    <a:pt x="12" y="598"/>
                  </a:lnTo>
                  <a:lnTo>
                    <a:pt x="12" y="591"/>
                  </a:lnTo>
                  <a:lnTo>
                    <a:pt x="12" y="585"/>
                  </a:lnTo>
                  <a:lnTo>
                    <a:pt x="12" y="580"/>
                  </a:lnTo>
                  <a:lnTo>
                    <a:pt x="10" y="576"/>
                  </a:lnTo>
                  <a:lnTo>
                    <a:pt x="10" y="566"/>
                  </a:lnTo>
                  <a:lnTo>
                    <a:pt x="12" y="560"/>
                  </a:lnTo>
                  <a:lnTo>
                    <a:pt x="12" y="556"/>
                  </a:lnTo>
                  <a:lnTo>
                    <a:pt x="9" y="548"/>
                  </a:lnTo>
                  <a:lnTo>
                    <a:pt x="9" y="545"/>
                  </a:lnTo>
                  <a:lnTo>
                    <a:pt x="6" y="542"/>
                  </a:lnTo>
                  <a:lnTo>
                    <a:pt x="6" y="538"/>
                  </a:lnTo>
                  <a:lnTo>
                    <a:pt x="6" y="535"/>
                  </a:lnTo>
                  <a:lnTo>
                    <a:pt x="4" y="511"/>
                  </a:lnTo>
                  <a:lnTo>
                    <a:pt x="1" y="507"/>
                  </a:lnTo>
                  <a:lnTo>
                    <a:pt x="0" y="502"/>
                  </a:lnTo>
                  <a:lnTo>
                    <a:pt x="0" y="496"/>
                  </a:lnTo>
                  <a:lnTo>
                    <a:pt x="1" y="493"/>
                  </a:lnTo>
                  <a:lnTo>
                    <a:pt x="3" y="490"/>
                  </a:lnTo>
                  <a:lnTo>
                    <a:pt x="4" y="485"/>
                  </a:lnTo>
                  <a:lnTo>
                    <a:pt x="6" y="482"/>
                  </a:lnTo>
                  <a:lnTo>
                    <a:pt x="4" y="474"/>
                  </a:lnTo>
                  <a:lnTo>
                    <a:pt x="6" y="468"/>
                  </a:lnTo>
                  <a:lnTo>
                    <a:pt x="6" y="461"/>
                  </a:lnTo>
                  <a:lnTo>
                    <a:pt x="4" y="455"/>
                  </a:lnTo>
                  <a:lnTo>
                    <a:pt x="6" y="451"/>
                  </a:lnTo>
                  <a:lnTo>
                    <a:pt x="9" y="446"/>
                  </a:lnTo>
                  <a:lnTo>
                    <a:pt x="12" y="442"/>
                  </a:lnTo>
                  <a:lnTo>
                    <a:pt x="15" y="437"/>
                  </a:lnTo>
                  <a:lnTo>
                    <a:pt x="18" y="428"/>
                  </a:lnTo>
                  <a:lnTo>
                    <a:pt x="18" y="422"/>
                  </a:lnTo>
                  <a:lnTo>
                    <a:pt x="18" y="415"/>
                  </a:lnTo>
                  <a:lnTo>
                    <a:pt x="15" y="410"/>
                  </a:lnTo>
                  <a:lnTo>
                    <a:pt x="18" y="407"/>
                  </a:lnTo>
                  <a:lnTo>
                    <a:pt x="16" y="404"/>
                  </a:lnTo>
                  <a:lnTo>
                    <a:pt x="18" y="399"/>
                  </a:lnTo>
                  <a:lnTo>
                    <a:pt x="21" y="395"/>
                  </a:lnTo>
                  <a:lnTo>
                    <a:pt x="22" y="393"/>
                  </a:lnTo>
                  <a:lnTo>
                    <a:pt x="24" y="386"/>
                  </a:lnTo>
                  <a:lnTo>
                    <a:pt x="24" y="380"/>
                  </a:lnTo>
                  <a:lnTo>
                    <a:pt x="22" y="378"/>
                  </a:lnTo>
                  <a:lnTo>
                    <a:pt x="21" y="377"/>
                  </a:lnTo>
                  <a:lnTo>
                    <a:pt x="18" y="374"/>
                  </a:lnTo>
                  <a:lnTo>
                    <a:pt x="21" y="371"/>
                  </a:lnTo>
                  <a:lnTo>
                    <a:pt x="22" y="365"/>
                  </a:lnTo>
                  <a:lnTo>
                    <a:pt x="22" y="362"/>
                  </a:lnTo>
                  <a:lnTo>
                    <a:pt x="24" y="353"/>
                  </a:lnTo>
                  <a:lnTo>
                    <a:pt x="24" y="349"/>
                  </a:lnTo>
                  <a:lnTo>
                    <a:pt x="25" y="349"/>
                  </a:lnTo>
                  <a:lnTo>
                    <a:pt x="25" y="345"/>
                  </a:lnTo>
                  <a:lnTo>
                    <a:pt x="22" y="343"/>
                  </a:lnTo>
                  <a:lnTo>
                    <a:pt x="22" y="340"/>
                  </a:lnTo>
                  <a:lnTo>
                    <a:pt x="24" y="336"/>
                  </a:lnTo>
                  <a:lnTo>
                    <a:pt x="19" y="328"/>
                  </a:lnTo>
                  <a:lnTo>
                    <a:pt x="15" y="324"/>
                  </a:lnTo>
                  <a:lnTo>
                    <a:pt x="15" y="321"/>
                  </a:lnTo>
                  <a:lnTo>
                    <a:pt x="15" y="318"/>
                  </a:lnTo>
                  <a:lnTo>
                    <a:pt x="15" y="313"/>
                  </a:lnTo>
                  <a:lnTo>
                    <a:pt x="13" y="309"/>
                  </a:lnTo>
                  <a:lnTo>
                    <a:pt x="12" y="303"/>
                  </a:lnTo>
                  <a:lnTo>
                    <a:pt x="9" y="300"/>
                  </a:lnTo>
                  <a:lnTo>
                    <a:pt x="13" y="290"/>
                  </a:lnTo>
                  <a:lnTo>
                    <a:pt x="15" y="287"/>
                  </a:lnTo>
                  <a:lnTo>
                    <a:pt x="19" y="284"/>
                  </a:lnTo>
                  <a:lnTo>
                    <a:pt x="24" y="281"/>
                  </a:lnTo>
                  <a:lnTo>
                    <a:pt x="30" y="279"/>
                  </a:lnTo>
                  <a:lnTo>
                    <a:pt x="33" y="276"/>
                  </a:lnTo>
                  <a:lnTo>
                    <a:pt x="36" y="276"/>
                  </a:lnTo>
                  <a:lnTo>
                    <a:pt x="40" y="276"/>
                  </a:lnTo>
                  <a:lnTo>
                    <a:pt x="43" y="274"/>
                  </a:lnTo>
                  <a:lnTo>
                    <a:pt x="46" y="271"/>
                  </a:lnTo>
                  <a:lnTo>
                    <a:pt x="49" y="268"/>
                  </a:lnTo>
                  <a:lnTo>
                    <a:pt x="49" y="262"/>
                  </a:lnTo>
                  <a:lnTo>
                    <a:pt x="51" y="259"/>
                  </a:lnTo>
                  <a:lnTo>
                    <a:pt x="56" y="256"/>
                  </a:lnTo>
                  <a:lnTo>
                    <a:pt x="62" y="253"/>
                  </a:lnTo>
                  <a:lnTo>
                    <a:pt x="66" y="247"/>
                  </a:lnTo>
                  <a:lnTo>
                    <a:pt x="69" y="243"/>
                  </a:lnTo>
                  <a:lnTo>
                    <a:pt x="71" y="235"/>
                  </a:lnTo>
                  <a:lnTo>
                    <a:pt x="72" y="229"/>
                  </a:lnTo>
                  <a:lnTo>
                    <a:pt x="75" y="228"/>
                  </a:lnTo>
                  <a:lnTo>
                    <a:pt x="78" y="226"/>
                  </a:lnTo>
                  <a:lnTo>
                    <a:pt x="78" y="222"/>
                  </a:lnTo>
                  <a:lnTo>
                    <a:pt x="80" y="217"/>
                  </a:lnTo>
                  <a:lnTo>
                    <a:pt x="78" y="211"/>
                  </a:lnTo>
                  <a:lnTo>
                    <a:pt x="75" y="210"/>
                  </a:lnTo>
                  <a:lnTo>
                    <a:pt x="74" y="208"/>
                  </a:lnTo>
                  <a:lnTo>
                    <a:pt x="75" y="205"/>
                  </a:lnTo>
                  <a:lnTo>
                    <a:pt x="80" y="204"/>
                  </a:lnTo>
                  <a:lnTo>
                    <a:pt x="80" y="201"/>
                  </a:lnTo>
                  <a:lnTo>
                    <a:pt x="80" y="196"/>
                  </a:lnTo>
                  <a:lnTo>
                    <a:pt x="77" y="194"/>
                  </a:lnTo>
                  <a:lnTo>
                    <a:pt x="77" y="190"/>
                  </a:lnTo>
                  <a:lnTo>
                    <a:pt x="74" y="187"/>
                  </a:lnTo>
                  <a:lnTo>
                    <a:pt x="71" y="185"/>
                  </a:lnTo>
                  <a:lnTo>
                    <a:pt x="68" y="184"/>
                  </a:lnTo>
                  <a:lnTo>
                    <a:pt x="66" y="178"/>
                  </a:lnTo>
                  <a:lnTo>
                    <a:pt x="63" y="172"/>
                  </a:lnTo>
                  <a:lnTo>
                    <a:pt x="59" y="169"/>
                  </a:lnTo>
                  <a:lnTo>
                    <a:pt x="54" y="163"/>
                  </a:lnTo>
                  <a:lnTo>
                    <a:pt x="56" y="161"/>
                  </a:lnTo>
                  <a:lnTo>
                    <a:pt x="59" y="157"/>
                  </a:lnTo>
                  <a:lnTo>
                    <a:pt x="62" y="151"/>
                  </a:lnTo>
                  <a:lnTo>
                    <a:pt x="60" y="144"/>
                  </a:lnTo>
                  <a:lnTo>
                    <a:pt x="62" y="139"/>
                  </a:lnTo>
                  <a:lnTo>
                    <a:pt x="62" y="135"/>
                  </a:lnTo>
                  <a:lnTo>
                    <a:pt x="62" y="132"/>
                  </a:lnTo>
                  <a:lnTo>
                    <a:pt x="65" y="126"/>
                  </a:lnTo>
                  <a:lnTo>
                    <a:pt x="68" y="123"/>
                  </a:lnTo>
                  <a:lnTo>
                    <a:pt x="68" y="120"/>
                  </a:lnTo>
                  <a:lnTo>
                    <a:pt x="65" y="114"/>
                  </a:lnTo>
                  <a:lnTo>
                    <a:pt x="62" y="111"/>
                  </a:lnTo>
                  <a:lnTo>
                    <a:pt x="62" y="108"/>
                  </a:lnTo>
                  <a:lnTo>
                    <a:pt x="59" y="105"/>
                  </a:lnTo>
                  <a:lnTo>
                    <a:pt x="56" y="102"/>
                  </a:lnTo>
                  <a:lnTo>
                    <a:pt x="56" y="99"/>
                  </a:lnTo>
                  <a:lnTo>
                    <a:pt x="59" y="96"/>
                  </a:lnTo>
                  <a:lnTo>
                    <a:pt x="62" y="96"/>
                  </a:lnTo>
                  <a:lnTo>
                    <a:pt x="60" y="91"/>
                  </a:lnTo>
                  <a:lnTo>
                    <a:pt x="62" y="86"/>
                  </a:lnTo>
                  <a:lnTo>
                    <a:pt x="59" y="85"/>
                  </a:lnTo>
                  <a:lnTo>
                    <a:pt x="59" y="80"/>
                  </a:lnTo>
                  <a:lnTo>
                    <a:pt x="60" y="74"/>
                  </a:lnTo>
                  <a:lnTo>
                    <a:pt x="62" y="73"/>
                  </a:lnTo>
                  <a:lnTo>
                    <a:pt x="63" y="67"/>
                  </a:lnTo>
                  <a:lnTo>
                    <a:pt x="66" y="62"/>
                  </a:lnTo>
                  <a:lnTo>
                    <a:pt x="65" y="60"/>
                  </a:lnTo>
                  <a:lnTo>
                    <a:pt x="63" y="58"/>
                  </a:lnTo>
                  <a:lnTo>
                    <a:pt x="65" y="52"/>
                  </a:lnTo>
                  <a:lnTo>
                    <a:pt x="65" y="45"/>
                  </a:lnTo>
                  <a:lnTo>
                    <a:pt x="65" y="40"/>
                  </a:lnTo>
                  <a:lnTo>
                    <a:pt x="60" y="36"/>
                  </a:lnTo>
                  <a:lnTo>
                    <a:pt x="68" y="33"/>
                  </a:lnTo>
                  <a:lnTo>
                    <a:pt x="68" y="29"/>
                  </a:lnTo>
                  <a:lnTo>
                    <a:pt x="69" y="27"/>
                  </a:lnTo>
                  <a:lnTo>
                    <a:pt x="69" y="24"/>
                  </a:lnTo>
                  <a:lnTo>
                    <a:pt x="71" y="23"/>
                  </a:lnTo>
                  <a:lnTo>
                    <a:pt x="72" y="21"/>
                  </a:lnTo>
                  <a:lnTo>
                    <a:pt x="74" y="18"/>
                  </a:lnTo>
                  <a:lnTo>
                    <a:pt x="77" y="17"/>
                  </a:lnTo>
                  <a:lnTo>
                    <a:pt x="78" y="12"/>
                  </a:lnTo>
                  <a:lnTo>
                    <a:pt x="83" y="14"/>
                  </a:lnTo>
                  <a:lnTo>
                    <a:pt x="84" y="17"/>
                  </a:lnTo>
                  <a:lnTo>
                    <a:pt x="87" y="18"/>
                  </a:lnTo>
                  <a:lnTo>
                    <a:pt x="89" y="20"/>
                  </a:lnTo>
                  <a:lnTo>
                    <a:pt x="92" y="21"/>
                  </a:lnTo>
                  <a:lnTo>
                    <a:pt x="96" y="21"/>
                  </a:lnTo>
                  <a:lnTo>
                    <a:pt x="101" y="21"/>
                  </a:lnTo>
                  <a:lnTo>
                    <a:pt x="105" y="18"/>
                  </a:lnTo>
                  <a:lnTo>
                    <a:pt x="108" y="18"/>
                  </a:lnTo>
                  <a:lnTo>
                    <a:pt x="111" y="18"/>
                  </a:lnTo>
                  <a:lnTo>
                    <a:pt x="111" y="15"/>
                  </a:lnTo>
                  <a:lnTo>
                    <a:pt x="111" y="11"/>
                  </a:lnTo>
                  <a:lnTo>
                    <a:pt x="112" y="8"/>
                  </a:lnTo>
                  <a:lnTo>
                    <a:pt x="112" y="6"/>
                  </a:lnTo>
                  <a:lnTo>
                    <a:pt x="112" y="3"/>
                  </a:lnTo>
                  <a:lnTo>
                    <a:pt x="115" y="0"/>
                  </a:lnTo>
                  <a:lnTo>
                    <a:pt x="185" y="216"/>
                  </a:lnTo>
                  <a:lnTo>
                    <a:pt x="247" y="421"/>
                  </a:lnTo>
                  <a:lnTo>
                    <a:pt x="253" y="425"/>
                  </a:lnTo>
                  <a:lnTo>
                    <a:pt x="254" y="451"/>
                  </a:lnTo>
                  <a:lnTo>
                    <a:pt x="256" y="464"/>
                  </a:lnTo>
                  <a:lnTo>
                    <a:pt x="257" y="474"/>
                  </a:lnTo>
                  <a:lnTo>
                    <a:pt x="265" y="482"/>
                  </a:lnTo>
                  <a:lnTo>
                    <a:pt x="279" y="490"/>
                  </a:lnTo>
                  <a:lnTo>
                    <a:pt x="288" y="495"/>
                  </a:lnTo>
                  <a:lnTo>
                    <a:pt x="295" y="496"/>
                  </a:lnTo>
                  <a:lnTo>
                    <a:pt x="300" y="521"/>
                  </a:lnTo>
                  <a:lnTo>
                    <a:pt x="309" y="527"/>
                  </a:lnTo>
                  <a:lnTo>
                    <a:pt x="323" y="539"/>
                  </a:lnTo>
                  <a:lnTo>
                    <a:pt x="331" y="539"/>
                  </a:lnTo>
                  <a:lnTo>
                    <a:pt x="334" y="536"/>
                  </a:lnTo>
                  <a:lnTo>
                    <a:pt x="334" y="539"/>
                  </a:lnTo>
                  <a:lnTo>
                    <a:pt x="334" y="542"/>
                  </a:lnTo>
                  <a:lnTo>
                    <a:pt x="331" y="544"/>
                  </a:lnTo>
                  <a:lnTo>
                    <a:pt x="331" y="545"/>
                  </a:lnTo>
                  <a:lnTo>
                    <a:pt x="331" y="548"/>
                  </a:lnTo>
                  <a:lnTo>
                    <a:pt x="328" y="553"/>
                  </a:lnTo>
                  <a:lnTo>
                    <a:pt x="328" y="560"/>
                  </a:lnTo>
                  <a:lnTo>
                    <a:pt x="326" y="563"/>
                  </a:lnTo>
                  <a:lnTo>
                    <a:pt x="325" y="569"/>
                  </a:lnTo>
                  <a:lnTo>
                    <a:pt x="325" y="577"/>
                  </a:lnTo>
                  <a:lnTo>
                    <a:pt x="325" y="580"/>
                  </a:lnTo>
                  <a:lnTo>
                    <a:pt x="325" y="585"/>
                  </a:lnTo>
                  <a:lnTo>
                    <a:pt x="325" y="589"/>
                  </a:lnTo>
                </a:path>
              </a:pathLst>
            </a:custGeom>
            <a:solidFill>
              <a:schemeClr val="bg2"/>
            </a:solidFill>
            <a:ln w="9525" cmpd="sng">
              <a:solidFill>
                <a:srgbClr val="969696"/>
              </a:solidFill>
              <a:prstDash val="solid"/>
              <a:round/>
              <a:headEnd/>
              <a:tailEnd/>
            </a:ln>
          </p:spPr>
          <p:txBody>
            <a:bodyPr/>
            <a:lstStyle/>
            <a:p>
              <a:endParaRPr lang="en-US" dirty="0"/>
            </a:p>
          </p:txBody>
        </p:sp>
        <p:sp>
          <p:nvSpPr>
            <p:cNvPr id="17446" name="Freeform 38"/>
            <p:cNvSpPr>
              <a:spLocks noChangeAspect="1"/>
            </p:cNvSpPr>
            <p:nvPr>
              <p:custDataLst>
                <p:tags r:id="rId37"/>
              </p:custDataLst>
            </p:nvPr>
          </p:nvSpPr>
          <p:spPr bwMode="gray">
            <a:xfrm>
              <a:off x="2410" y="2711"/>
              <a:ext cx="62" cy="135"/>
            </a:xfrm>
            <a:custGeom>
              <a:avLst/>
              <a:gdLst>
                <a:gd name="T0" fmla="*/ 0 w 276"/>
                <a:gd name="T1" fmla="*/ 0 h 612"/>
                <a:gd name="T2" fmla="*/ 0 w 276"/>
                <a:gd name="T3" fmla="*/ 0 h 612"/>
                <a:gd name="T4" fmla="*/ 0 w 276"/>
                <a:gd name="T5" fmla="*/ 0 h 612"/>
                <a:gd name="T6" fmla="*/ 0 w 276"/>
                <a:gd name="T7" fmla="*/ 0 h 612"/>
                <a:gd name="T8" fmla="*/ 0 w 276"/>
                <a:gd name="T9" fmla="*/ 0 h 612"/>
                <a:gd name="T10" fmla="*/ 0 w 276"/>
                <a:gd name="T11" fmla="*/ 0 h 612"/>
                <a:gd name="T12" fmla="*/ 0 w 276"/>
                <a:gd name="T13" fmla="*/ 0 h 612"/>
                <a:gd name="T14" fmla="*/ 0 w 276"/>
                <a:gd name="T15" fmla="*/ 0 h 612"/>
                <a:gd name="T16" fmla="*/ 0 w 276"/>
                <a:gd name="T17" fmla="*/ 0 h 612"/>
                <a:gd name="T18" fmla="*/ 0 w 276"/>
                <a:gd name="T19" fmla="*/ 0 h 612"/>
                <a:gd name="T20" fmla="*/ 0 w 276"/>
                <a:gd name="T21" fmla="*/ 0 h 612"/>
                <a:gd name="T22" fmla="*/ 0 w 276"/>
                <a:gd name="T23" fmla="*/ 0 h 612"/>
                <a:gd name="T24" fmla="*/ 0 w 276"/>
                <a:gd name="T25" fmla="*/ 0 h 612"/>
                <a:gd name="T26" fmla="*/ 0 w 276"/>
                <a:gd name="T27" fmla="*/ 0 h 612"/>
                <a:gd name="T28" fmla="*/ 0 w 276"/>
                <a:gd name="T29" fmla="*/ 0 h 612"/>
                <a:gd name="T30" fmla="*/ 0 w 276"/>
                <a:gd name="T31" fmla="*/ 0 h 612"/>
                <a:gd name="T32" fmla="*/ 0 w 276"/>
                <a:gd name="T33" fmla="*/ 0 h 612"/>
                <a:gd name="T34" fmla="*/ 0 w 276"/>
                <a:gd name="T35" fmla="*/ 0 h 612"/>
                <a:gd name="T36" fmla="*/ 0 w 276"/>
                <a:gd name="T37" fmla="*/ 0 h 612"/>
                <a:gd name="T38" fmla="*/ 0 w 276"/>
                <a:gd name="T39" fmla="*/ 0 h 612"/>
                <a:gd name="T40" fmla="*/ 0 w 276"/>
                <a:gd name="T41" fmla="*/ 0 h 612"/>
                <a:gd name="T42" fmla="*/ 0 w 276"/>
                <a:gd name="T43" fmla="*/ 0 h 612"/>
                <a:gd name="T44" fmla="*/ 0 w 276"/>
                <a:gd name="T45" fmla="*/ 0 h 612"/>
                <a:gd name="T46" fmla="*/ 0 w 276"/>
                <a:gd name="T47" fmla="*/ 0 h 612"/>
                <a:gd name="T48" fmla="*/ 0 w 276"/>
                <a:gd name="T49" fmla="*/ 0 h 612"/>
                <a:gd name="T50" fmla="*/ 0 w 276"/>
                <a:gd name="T51" fmla="*/ 0 h 612"/>
                <a:gd name="T52" fmla="*/ 0 w 276"/>
                <a:gd name="T53" fmla="*/ 0 h 612"/>
                <a:gd name="T54" fmla="*/ 0 w 276"/>
                <a:gd name="T55" fmla="*/ 0 h 612"/>
                <a:gd name="T56" fmla="*/ 0 w 276"/>
                <a:gd name="T57" fmla="*/ 0 h 612"/>
                <a:gd name="T58" fmla="*/ 0 w 276"/>
                <a:gd name="T59" fmla="*/ 0 h 612"/>
                <a:gd name="T60" fmla="*/ 0 w 276"/>
                <a:gd name="T61" fmla="*/ 0 h 612"/>
                <a:gd name="T62" fmla="*/ 0 w 276"/>
                <a:gd name="T63" fmla="*/ 0 h 612"/>
                <a:gd name="T64" fmla="*/ 0 w 276"/>
                <a:gd name="T65" fmla="*/ 0 h 612"/>
                <a:gd name="T66" fmla="*/ 0 w 276"/>
                <a:gd name="T67" fmla="*/ 0 h 612"/>
                <a:gd name="T68" fmla="*/ 0 w 276"/>
                <a:gd name="T69" fmla="*/ 0 h 612"/>
                <a:gd name="T70" fmla="*/ 0 w 276"/>
                <a:gd name="T71" fmla="*/ 0 h 612"/>
                <a:gd name="T72" fmla="*/ 0 w 276"/>
                <a:gd name="T73" fmla="*/ 0 h 612"/>
                <a:gd name="T74" fmla="*/ 0 w 276"/>
                <a:gd name="T75" fmla="*/ 0 h 612"/>
                <a:gd name="T76" fmla="*/ 0 w 276"/>
                <a:gd name="T77" fmla="*/ 0 h 612"/>
                <a:gd name="T78" fmla="*/ 0 w 276"/>
                <a:gd name="T79" fmla="*/ 0 h 612"/>
                <a:gd name="T80" fmla="*/ 0 w 276"/>
                <a:gd name="T81" fmla="*/ 0 h 612"/>
                <a:gd name="T82" fmla="*/ 0 w 276"/>
                <a:gd name="T83" fmla="*/ 0 h 612"/>
                <a:gd name="T84" fmla="*/ 0 w 276"/>
                <a:gd name="T85" fmla="*/ 0 h 612"/>
                <a:gd name="T86" fmla="*/ 0 w 276"/>
                <a:gd name="T87" fmla="*/ 0 h 612"/>
                <a:gd name="T88" fmla="*/ 0 w 276"/>
                <a:gd name="T89" fmla="*/ 0 h 612"/>
                <a:gd name="T90" fmla="*/ 0 w 276"/>
                <a:gd name="T91" fmla="*/ 0 h 612"/>
                <a:gd name="T92" fmla="*/ 0 w 276"/>
                <a:gd name="T93" fmla="*/ 0 h 612"/>
                <a:gd name="T94" fmla="*/ 0 w 276"/>
                <a:gd name="T95" fmla="*/ 0 h 612"/>
                <a:gd name="T96" fmla="*/ 0 w 276"/>
                <a:gd name="T97" fmla="*/ 0 h 612"/>
                <a:gd name="T98" fmla="*/ 0 w 276"/>
                <a:gd name="T99" fmla="*/ 0 h 612"/>
                <a:gd name="T100" fmla="*/ 0 w 276"/>
                <a:gd name="T101" fmla="*/ 0 h 612"/>
                <a:gd name="T102" fmla="*/ 0 w 276"/>
                <a:gd name="T103" fmla="*/ 0 h 612"/>
                <a:gd name="T104" fmla="*/ 0 w 276"/>
                <a:gd name="T105" fmla="*/ 0 h 612"/>
                <a:gd name="T106" fmla="*/ 0 w 276"/>
                <a:gd name="T107" fmla="*/ 0 h 6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76" h="612">
                  <a:moveTo>
                    <a:pt x="199" y="174"/>
                  </a:moveTo>
                  <a:lnTo>
                    <a:pt x="201" y="168"/>
                  </a:lnTo>
                  <a:lnTo>
                    <a:pt x="198" y="162"/>
                  </a:lnTo>
                  <a:lnTo>
                    <a:pt x="198" y="155"/>
                  </a:lnTo>
                  <a:lnTo>
                    <a:pt x="202" y="152"/>
                  </a:lnTo>
                  <a:lnTo>
                    <a:pt x="211" y="153"/>
                  </a:lnTo>
                  <a:lnTo>
                    <a:pt x="220" y="152"/>
                  </a:lnTo>
                  <a:lnTo>
                    <a:pt x="226" y="149"/>
                  </a:lnTo>
                  <a:lnTo>
                    <a:pt x="228" y="143"/>
                  </a:lnTo>
                  <a:lnTo>
                    <a:pt x="228" y="137"/>
                  </a:lnTo>
                  <a:lnTo>
                    <a:pt x="226" y="134"/>
                  </a:lnTo>
                  <a:lnTo>
                    <a:pt x="225" y="131"/>
                  </a:lnTo>
                  <a:lnTo>
                    <a:pt x="228" y="124"/>
                  </a:lnTo>
                  <a:lnTo>
                    <a:pt x="228" y="115"/>
                  </a:lnTo>
                  <a:lnTo>
                    <a:pt x="229" y="103"/>
                  </a:lnTo>
                  <a:lnTo>
                    <a:pt x="232" y="100"/>
                  </a:lnTo>
                  <a:lnTo>
                    <a:pt x="234" y="97"/>
                  </a:lnTo>
                  <a:lnTo>
                    <a:pt x="234" y="94"/>
                  </a:lnTo>
                  <a:lnTo>
                    <a:pt x="235" y="88"/>
                  </a:lnTo>
                  <a:lnTo>
                    <a:pt x="237" y="76"/>
                  </a:lnTo>
                  <a:lnTo>
                    <a:pt x="237" y="67"/>
                  </a:lnTo>
                  <a:lnTo>
                    <a:pt x="237" y="57"/>
                  </a:lnTo>
                  <a:lnTo>
                    <a:pt x="237" y="52"/>
                  </a:lnTo>
                  <a:lnTo>
                    <a:pt x="135" y="23"/>
                  </a:lnTo>
                  <a:lnTo>
                    <a:pt x="64" y="0"/>
                  </a:lnTo>
                  <a:lnTo>
                    <a:pt x="61" y="1"/>
                  </a:lnTo>
                  <a:lnTo>
                    <a:pt x="56" y="4"/>
                  </a:lnTo>
                  <a:lnTo>
                    <a:pt x="53" y="4"/>
                  </a:lnTo>
                  <a:lnTo>
                    <a:pt x="53" y="6"/>
                  </a:lnTo>
                  <a:lnTo>
                    <a:pt x="49" y="10"/>
                  </a:lnTo>
                  <a:lnTo>
                    <a:pt x="47" y="14"/>
                  </a:lnTo>
                  <a:lnTo>
                    <a:pt x="47" y="17"/>
                  </a:lnTo>
                  <a:lnTo>
                    <a:pt x="42" y="26"/>
                  </a:lnTo>
                  <a:lnTo>
                    <a:pt x="42" y="31"/>
                  </a:lnTo>
                  <a:lnTo>
                    <a:pt x="42" y="34"/>
                  </a:lnTo>
                  <a:lnTo>
                    <a:pt x="39" y="37"/>
                  </a:lnTo>
                  <a:lnTo>
                    <a:pt x="40" y="40"/>
                  </a:lnTo>
                  <a:lnTo>
                    <a:pt x="42" y="41"/>
                  </a:lnTo>
                  <a:lnTo>
                    <a:pt x="40" y="46"/>
                  </a:lnTo>
                  <a:lnTo>
                    <a:pt x="39" y="52"/>
                  </a:lnTo>
                  <a:lnTo>
                    <a:pt x="39" y="56"/>
                  </a:lnTo>
                  <a:lnTo>
                    <a:pt x="35" y="63"/>
                  </a:lnTo>
                  <a:lnTo>
                    <a:pt x="30" y="67"/>
                  </a:lnTo>
                  <a:lnTo>
                    <a:pt x="27" y="73"/>
                  </a:lnTo>
                  <a:lnTo>
                    <a:pt x="24" y="75"/>
                  </a:lnTo>
                  <a:lnTo>
                    <a:pt x="24" y="78"/>
                  </a:lnTo>
                  <a:lnTo>
                    <a:pt x="26" y="78"/>
                  </a:lnTo>
                  <a:lnTo>
                    <a:pt x="24" y="82"/>
                  </a:lnTo>
                  <a:lnTo>
                    <a:pt x="21" y="85"/>
                  </a:lnTo>
                  <a:lnTo>
                    <a:pt x="20" y="88"/>
                  </a:lnTo>
                  <a:lnTo>
                    <a:pt x="18" y="94"/>
                  </a:lnTo>
                  <a:lnTo>
                    <a:pt x="14" y="99"/>
                  </a:lnTo>
                  <a:lnTo>
                    <a:pt x="5" y="108"/>
                  </a:lnTo>
                  <a:lnTo>
                    <a:pt x="3" y="109"/>
                  </a:lnTo>
                  <a:lnTo>
                    <a:pt x="3" y="114"/>
                  </a:lnTo>
                  <a:lnTo>
                    <a:pt x="6" y="115"/>
                  </a:lnTo>
                  <a:lnTo>
                    <a:pt x="9" y="119"/>
                  </a:lnTo>
                  <a:lnTo>
                    <a:pt x="12" y="124"/>
                  </a:lnTo>
                  <a:lnTo>
                    <a:pt x="15" y="125"/>
                  </a:lnTo>
                  <a:lnTo>
                    <a:pt x="18" y="128"/>
                  </a:lnTo>
                  <a:lnTo>
                    <a:pt x="18" y="131"/>
                  </a:lnTo>
                  <a:lnTo>
                    <a:pt x="21" y="132"/>
                  </a:lnTo>
                  <a:lnTo>
                    <a:pt x="26" y="134"/>
                  </a:lnTo>
                  <a:lnTo>
                    <a:pt x="26" y="137"/>
                  </a:lnTo>
                  <a:lnTo>
                    <a:pt x="26" y="140"/>
                  </a:lnTo>
                  <a:lnTo>
                    <a:pt x="23" y="143"/>
                  </a:lnTo>
                  <a:lnTo>
                    <a:pt x="23" y="147"/>
                  </a:lnTo>
                  <a:lnTo>
                    <a:pt x="21" y="152"/>
                  </a:lnTo>
                  <a:lnTo>
                    <a:pt x="18" y="158"/>
                  </a:lnTo>
                  <a:lnTo>
                    <a:pt x="15" y="162"/>
                  </a:lnTo>
                  <a:lnTo>
                    <a:pt x="14" y="164"/>
                  </a:lnTo>
                  <a:lnTo>
                    <a:pt x="11" y="164"/>
                  </a:lnTo>
                  <a:lnTo>
                    <a:pt x="9" y="164"/>
                  </a:lnTo>
                  <a:lnTo>
                    <a:pt x="8" y="167"/>
                  </a:lnTo>
                  <a:lnTo>
                    <a:pt x="6" y="170"/>
                  </a:lnTo>
                  <a:lnTo>
                    <a:pt x="5" y="172"/>
                  </a:lnTo>
                  <a:lnTo>
                    <a:pt x="8" y="180"/>
                  </a:lnTo>
                  <a:lnTo>
                    <a:pt x="9" y="187"/>
                  </a:lnTo>
                  <a:lnTo>
                    <a:pt x="11" y="192"/>
                  </a:lnTo>
                  <a:lnTo>
                    <a:pt x="12" y="197"/>
                  </a:lnTo>
                  <a:lnTo>
                    <a:pt x="14" y="202"/>
                  </a:lnTo>
                  <a:lnTo>
                    <a:pt x="14" y="206"/>
                  </a:lnTo>
                  <a:lnTo>
                    <a:pt x="15" y="212"/>
                  </a:lnTo>
                  <a:lnTo>
                    <a:pt x="18" y="215"/>
                  </a:lnTo>
                  <a:lnTo>
                    <a:pt x="23" y="215"/>
                  </a:lnTo>
                  <a:lnTo>
                    <a:pt x="26" y="212"/>
                  </a:lnTo>
                  <a:lnTo>
                    <a:pt x="29" y="211"/>
                  </a:lnTo>
                  <a:lnTo>
                    <a:pt x="33" y="209"/>
                  </a:lnTo>
                  <a:lnTo>
                    <a:pt x="39" y="214"/>
                  </a:lnTo>
                  <a:lnTo>
                    <a:pt x="42" y="215"/>
                  </a:lnTo>
                  <a:lnTo>
                    <a:pt x="45" y="218"/>
                  </a:lnTo>
                  <a:lnTo>
                    <a:pt x="47" y="230"/>
                  </a:lnTo>
                  <a:lnTo>
                    <a:pt x="47" y="237"/>
                  </a:lnTo>
                  <a:lnTo>
                    <a:pt x="49" y="242"/>
                  </a:lnTo>
                  <a:lnTo>
                    <a:pt x="52" y="246"/>
                  </a:lnTo>
                  <a:lnTo>
                    <a:pt x="56" y="249"/>
                  </a:lnTo>
                  <a:lnTo>
                    <a:pt x="59" y="248"/>
                  </a:lnTo>
                  <a:lnTo>
                    <a:pt x="62" y="246"/>
                  </a:lnTo>
                  <a:lnTo>
                    <a:pt x="67" y="248"/>
                  </a:lnTo>
                  <a:lnTo>
                    <a:pt x="71" y="248"/>
                  </a:lnTo>
                  <a:lnTo>
                    <a:pt x="74" y="252"/>
                  </a:lnTo>
                  <a:lnTo>
                    <a:pt x="77" y="257"/>
                  </a:lnTo>
                  <a:lnTo>
                    <a:pt x="79" y="263"/>
                  </a:lnTo>
                  <a:lnTo>
                    <a:pt x="85" y="266"/>
                  </a:lnTo>
                  <a:lnTo>
                    <a:pt x="89" y="266"/>
                  </a:lnTo>
                  <a:lnTo>
                    <a:pt x="96" y="268"/>
                  </a:lnTo>
                  <a:lnTo>
                    <a:pt x="99" y="271"/>
                  </a:lnTo>
                  <a:lnTo>
                    <a:pt x="102" y="274"/>
                  </a:lnTo>
                  <a:lnTo>
                    <a:pt x="102" y="277"/>
                  </a:lnTo>
                  <a:lnTo>
                    <a:pt x="105" y="280"/>
                  </a:lnTo>
                  <a:lnTo>
                    <a:pt x="114" y="281"/>
                  </a:lnTo>
                  <a:lnTo>
                    <a:pt x="120" y="284"/>
                  </a:lnTo>
                  <a:lnTo>
                    <a:pt x="123" y="289"/>
                  </a:lnTo>
                  <a:lnTo>
                    <a:pt x="124" y="290"/>
                  </a:lnTo>
                  <a:lnTo>
                    <a:pt x="127" y="290"/>
                  </a:lnTo>
                  <a:lnTo>
                    <a:pt x="130" y="293"/>
                  </a:lnTo>
                  <a:lnTo>
                    <a:pt x="132" y="299"/>
                  </a:lnTo>
                  <a:lnTo>
                    <a:pt x="129" y="302"/>
                  </a:lnTo>
                  <a:lnTo>
                    <a:pt x="124" y="305"/>
                  </a:lnTo>
                  <a:lnTo>
                    <a:pt x="121" y="308"/>
                  </a:lnTo>
                  <a:lnTo>
                    <a:pt x="117" y="308"/>
                  </a:lnTo>
                  <a:lnTo>
                    <a:pt x="114" y="308"/>
                  </a:lnTo>
                  <a:lnTo>
                    <a:pt x="114" y="311"/>
                  </a:lnTo>
                  <a:lnTo>
                    <a:pt x="114" y="314"/>
                  </a:lnTo>
                  <a:lnTo>
                    <a:pt x="111" y="320"/>
                  </a:lnTo>
                  <a:lnTo>
                    <a:pt x="105" y="323"/>
                  </a:lnTo>
                  <a:lnTo>
                    <a:pt x="102" y="326"/>
                  </a:lnTo>
                  <a:lnTo>
                    <a:pt x="95" y="332"/>
                  </a:lnTo>
                  <a:lnTo>
                    <a:pt x="89" y="338"/>
                  </a:lnTo>
                  <a:lnTo>
                    <a:pt x="83" y="345"/>
                  </a:lnTo>
                  <a:lnTo>
                    <a:pt x="79" y="351"/>
                  </a:lnTo>
                  <a:lnTo>
                    <a:pt x="76" y="357"/>
                  </a:lnTo>
                  <a:lnTo>
                    <a:pt x="71" y="363"/>
                  </a:lnTo>
                  <a:lnTo>
                    <a:pt x="68" y="363"/>
                  </a:lnTo>
                  <a:lnTo>
                    <a:pt x="65" y="364"/>
                  </a:lnTo>
                  <a:lnTo>
                    <a:pt x="65" y="369"/>
                  </a:lnTo>
                  <a:lnTo>
                    <a:pt x="67" y="370"/>
                  </a:lnTo>
                  <a:lnTo>
                    <a:pt x="68" y="375"/>
                  </a:lnTo>
                  <a:lnTo>
                    <a:pt x="68" y="378"/>
                  </a:lnTo>
                  <a:lnTo>
                    <a:pt x="65" y="385"/>
                  </a:lnTo>
                  <a:lnTo>
                    <a:pt x="59" y="388"/>
                  </a:lnTo>
                  <a:lnTo>
                    <a:pt x="58" y="392"/>
                  </a:lnTo>
                  <a:lnTo>
                    <a:pt x="55" y="395"/>
                  </a:lnTo>
                  <a:lnTo>
                    <a:pt x="47" y="397"/>
                  </a:lnTo>
                  <a:lnTo>
                    <a:pt x="42" y="401"/>
                  </a:lnTo>
                  <a:lnTo>
                    <a:pt x="36" y="403"/>
                  </a:lnTo>
                  <a:lnTo>
                    <a:pt x="32" y="407"/>
                  </a:lnTo>
                  <a:lnTo>
                    <a:pt x="27" y="410"/>
                  </a:lnTo>
                  <a:lnTo>
                    <a:pt x="26" y="413"/>
                  </a:lnTo>
                  <a:lnTo>
                    <a:pt x="18" y="416"/>
                  </a:lnTo>
                  <a:lnTo>
                    <a:pt x="17" y="420"/>
                  </a:lnTo>
                  <a:lnTo>
                    <a:pt x="12" y="429"/>
                  </a:lnTo>
                  <a:lnTo>
                    <a:pt x="9" y="437"/>
                  </a:lnTo>
                  <a:lnTo>
                    <a:pt x="9" y="444"/>
                  </a:lnTo>
                  <a:lnTo>
                    <a:pt x="6" y="448"/>
                  </a:lnTo>
                  <a:lnTo>
                    <a:pt x="6" y="453"/>
                  </a:lnTo>
                  <a:lnTo>
                    <a:pt x="6" y="457"/>
                  </a:lnTo>
                  <a:lnTo>
                    <a:pt x="3" y="462"/>
                  </a:lnTo>
                  <a:lnTo>
                    <a:pt x="0" y="465"/>
                  </a:lnTo>
                  <a:lnTo>
                    <a:pt x="0" y="468"/>
                  </a:lnTo>
                  <a:lnTo>
                    <a:pt x="3" y="472"/>
                  </a:lnTo>
                  <a:lnTo>
                    <a:pt x="6" y="474"/>
                  </a:lnTo>
                  <a:lnTo>
                    <a:pt x="12" y="482"/>
                  </a:lnTo>
                  <a:lnTo>
                    <a:pt x="12" y="490"/>
                  </a:lnTo>
                  <a:lnTo>
                    <a:pt x="11" y="498"/>
                  </a:lnTo>
                  <a:lnTo>
                    <a:pt x="12" y="504"/>
                  </a:lnTo>
                  <a:lnTo>
                    <a:pt x="15" y="507"/>
                  </a:lnTo>
                  <a:lnTo>
                    <a:pt x="18" y="507"/>
                  </a:lnTo>
                  <a:lnTo>
                    <a:pt x="24" y="509"/>
                  </a:lnTo>
                  <a:lnTo>
                    <a:pt x="30" y="510"/>
                  </a:lnTo>
                  <a:lnTo>
                    <a:pt x="33" y="513"/>
                  </a:lnTo>
                  <a:lnTo>
                    <a:pt x="39" y="519"/>
                  </a:lnTo>
                  <a:lnTo>
                    <a:pt x="42" y="519"/>
                  </a:lnTo>
                  <a:lnTo>
                    <a:pt x="50" y="525"/>
                  </a:lnTo>
                  <a:lnTo>
                    <a:pt x="56" y="528"/>
                  </a:lnTo>
                  <a:lnTo>
                    <a:pt x="71" y="537"/>
                  </a:lnTo>
                  <a:lnTo>
                    <a:pt x="77" y="537"/>
                  </a:lnTo>
                  <a:lnTo>
                    <a:pt x="83" y="539"/>
                  </a:lnTo>
                  <a:lnTo>
                    <a:pt x="89" y="540"/>
                  </a:lnTo>
                  <a:lnTo>
                    <a:pt x="92" y="540"/>
                  </a:lnTo>
                  <a:lnTo>
                    <a:pt x="93" y="543"/>
                  </a:lnTo>
                  <a:lnTo>
                    <a:pt x="95" y="543"/>
                  </a:lnTo>
                  <a:lnTo>
                    <a:pt x="98" y="543"/>
                  </a:lnTo>
                  <a:lnTo>
                    <a:pt x="99" y="547"/>
                  </a:lnTo>
                  <a:lnTo>
                    <a:pt x="102" y="552"/>
                  </a:lnTo>
                  <a:lnTo>
                    <a:pt x="102" y="553"/>
                  </a:lnTo>
                  <a:lnTo>
                    <a:pt x="104" y="556"/>
                  </a:lnTo>
                  <a:lnTo>
                    <a:pt x="108" y="556"/>
                  </a:lnTo>
                  <a:lnTo>
                    <a:pt x="110" y="557"/>
                  </a:lnTo>
                  <a:lnTo>
                    <a:pt x="111" y="553"/>
                  </a:lnTo>
                  <a:lnTo>
                    <a:pt x="113" y="550"/>
                  </a:lnTo>
                  <a:lnTo>
                    <a:pt x="114" y="549"/>
                  </a:lnTo>
                  <a:lnTo>
                    <a:pt x="117" y="550"/>
                  </a:lnTo>
                  <a:lnTo>
                    <a:pt x="123" y="547"/>
                  </a:lnTo>
                  <a:lnTo>
                    <a:pt x="130" y="549"/>
                  </a:lnTo>
                  <a:lnTo>
                    <a:pt x="135" y="550"/>
                  </a:lnTo>
                  <a:lnTo>
                    <a:pt x="139" y="547"/>
                  </a:lnTo>
                  <a:lnTo>
                    <a:pt x="145" y="547"/>
                  </a:lnTo>
                  <a:lnTo>
                    <a:pt x="152" y="549"/>
                  </a:lnTo>
                  <a:lnTo>
                    <a:pt x="154" y="547"/>
                  </a:lnTo>
                  <a:lnTo>
                    <a:pt x="157" y="550"/>
                  </a:lnTo>
                  <a:lnTo>
                    <a:pt x="160" y="553"/>
                  </a:lnTo>
                  <a:lnTo>
                    <a:pt x="161" y="562"/>
                  </a:lnTo>
                  <a:lnTo>
                    <a:pt x="161" y="568"/>
                  </a:lnTo>
                  <a:lnTo>
                    <a:pt x="160" y="578"/>
                  </a:lnTo>
                  <a:lnTo>
                    <a:pt x="157" y="587"/>
                  </a:lnTo>
                  <a:lnTo>
                    <a:pt x="155" y="593"/>
                  </a:lnTo>
                  <a:lnTo>
                    <a:pt x="155" y="599"/>
                  </a:lnTo>
                  <a:lnTo>
                    <a:pt x="157" y="603"/>
                  </a:lnTo>
                  <a:lnTo>
                    <a:pt x="157" y="606"/>
                  </a:lnTo>
                  <a:lnTo>
                    <a:pt x="157" y="611"/>
                  </a:lnTo>
                  <a:lnTo>
                    <a:pt x="157" y="612"/>
                  </a:lnTo>
                  <a:lnTo>
                    <a:pt x="160" y="612"/>
                  </a:lnTo>
                  <a:lnTo>
                    <a:pt x="167" y="611"/>
                  </a:lnTo>
                  <a:lnTo>
                    <a:pt x="172" y="609"/>
                  </a:lnTo>
                  <a:lnTo>
                    <a:pt x="175" y="605"/>
                  </a:lnTo>
                  <a:lnTo>
                    <a:pt x="178" y="605"/>
                  </a:lnTo>
                  <a:lnTo>
                    <a:pt x="184" y="595"/>
                  </a:lnTo>
                  <a:lnTo>
                    <a:pt x="188" y="587"/>
                  </a:lnTo>
                  <a:lnTo>
                    <a:pt x="189" y="577"/>
                  </a:lnTo>
                  <a:lnTo>
                    <a:pt x="192" y="569"/>
                  </a:lnTo>
                  <a:lnTo>
                    <a:pt x="196" y="562"/>
                  </a:lnTo>
                  <a:lnTo>
                    <a:pt x="198" y="553"/>
                  </a:lnTo>
                  <a:lnTo>
                    <a:pt x="199" y="539"/>
                  </a:lnTo>
                  <a:lnTo>
                    <a:pt x="202" y="534"/>
                  </a:lnTo>
                  <a:lnTo>
                    <a:pt x="208" y="516"/>
                  </a:lnTo>
                  <a:lnTo>
                    <a:pt x="217" y="504"/>
                  </a:lnTo>
                  <a:lnTo>
                    <a:pt x="225" y="492"/>
                  </a:lnTo>
                  <a:lnTo>
                    <a:pt x="235" y="482"/>
                  </a:lnTo>
                  <a:lnTo>
                    <a:pt x="243" y="472"/>
                  </a:lnTo>
                  <a:lnTo>
                    <a:pt x="247" y="468"/>
                  </a:lnTo>
                  <a:lnTo>
                    <a:pt x="253" y="454"/>
                  </a:lnTo>
                  <a:lnTo>
                    <a:pt x="256" y="442"/>
                  </a:lnTo>
                  <a:lnTo>
                    <a:pt x="259" y="431"/>
                  </a:lnTo>
                  <a:lnTo>
                    <a:pt x="260" y="428"/>
                  </a:lnTo>
                  <a:lnTo>
                    <a:pt x="273" y="381"/>
                  </a:lnTo>
                  <a:lnTo>
                    <a:pt x="276" y="370"/>
                  </a:lnTo>
                  <a:lnTo>
                    <a:pt x="276" y="366"/>
                  </a:lnTo>
                  <a:lnTo>
                    <a:pt x="276" y="361"/>
                  </a:lnTo>
                  <a:lnTo>
                    <a:pt x="273" y="339"/>
                  </a:lnTo>
                  <a:lnTo>
                    <a:pt x="272" y="326"/>
                  </a:lnTo>
                  <a:lnTo>
                    <a:pt x="272" y="317"/>
                  </a:lnTo>
                  <a:lnTo>
                    <a:pt x="270" y="305"/>
                  </a:lnTo>
                  <a:lnTo>
                    <a:pt x="269" y="287"/>
                  </a:lnTo>
                  <a:lnTo>
                    <a:pt x="269" y="280"/>
                  </a:lnTo>
                  <a:lnTo>
                    <a:pt x="267" y="271"/>
                  </a:lnTo>
                  <a:lnTo>
                    <a:pt x="266" y="249"/>
                  </a:lnTo>
                  <a:lnTo>
                    <a:pt x="267" y="243"/>
                  </a:lnTo>
                  <a:lnTo>
                    <a:pt x="267" y="228"/>
                  </a:lnTo>
                  <a:lnTo>
                    <a:pt x="266" y="217"/>
                  </a:lnTo>
                  <a:lnTo>
                    <a:pt x="263" y="205"/>
                  </a:lnTo>
                  <a:lnTo>
                    <a:pt x="257" y="190"/>
                  </a:lnTo>
                  <a:lnTo>
                    <a:pt x="253" y="186"/>
                  </a:lnTo>
                  <a:lnTo>
                    <a:pt x="248" y="186"/>
                  </a:lnTo>
                  <a:lnTo>
                    <a:pt x="251" y="189"/>
                  </a:lnTo>
                  <a:lnTo>
                    <a:pt x="256" y="199"/>
                  </a:lnTo>
                  <a:lnTo>
                    <a:pt x="251" y="199"/>
                  </a:lnTo>
                  <a:lnTo>
                    <a:pt x="243" y="199"/>
                  </a:lnTo>
                  <a:lnTo>
                    <a:pt x="232" y="197"/>
                  </a:lnTo>
                  <a:lnTo>
                    <a:pt x="226" y="195"/>
                  </a:lnTo>
                  <a:lnTo>
                    <a:pt x="225" y="197"/>
                  </a:lnTo>
                  <a:lnTo>
                    <a:pt x="222" y="197"/>
                  </a:lnTo>
                  <a:lnTo>
                    <a:pt x="216" y="199"/>
                  </a:lnTo>
                  <a:lnTo>
                    <a:pt x="213" y="200"/>
                  </a:lnTo>
                  <a:lnTo>
                    <a:pt x="210" y="200"/>
                  </a:lnTo>
                  <a:lnTo>
                    <a:pt x="199" y="197"/>
                  </a:lnTo>
                  <a:lnTo>
                    <a:pt x="196" y="192"/>
                  </a:lnTo>
                  <a:lnTo>
                    <a:pt x="198" y="190"/>
                  </a:lnTo>
                  <a:lnTo>
                    <a:pt x="196" y="181"/>
                  </a:lnTo>
                  <a:lnTo>
                    <a:pt x="198" y="180"/>
                  </a:lnTo>
                  <a:lnTo>
                    <a:pt x="198" y="177"/>
                  </a:lnTo>
                  <a:lnTo>
                    <a:pt x="199" y="174"/>
                  </a:lnTo>
                </a:path>
              </a:pathLst>
            </a:custGeom>
            <a:solidFill>
              <a:schemeClr val="bg2"/>
            </a:solidFill>
            <a:ln w="9525" cmpd="sng">
              <a:solidFill>
                <a:srgbClr val="969696"/>
              </a:solidFill>
              <a:prstDash val="solid"/>
              <a:round/>
              <a:headEnd/>
              <a:tailEnd/>
            </a:ln>
          </p:spPr>
          <p:txBody>
            <a:bodyPr/>
            <a:lstStyle/>
            <a:p>
              <a:endParaRPr lang="en-US" dirty="0"/>
            </a:p>
          </p:txBody>
        </p:sp>
        <p:sp>
          <p:nvSpPr>
            <p:cNvPr id="17447" name="Freeform 39"/>
            <p:cNvSpPr>
              <a:spLocks noChangeAspect="1"/>
            </p:cNvSpPr>
            <p:nvPr>
              <p:custDataLst>
                <p:tags r:id="rId38"/>
              </p:custDataLst>
            </p:nvPr>
          </p:nvSpPr>
          <p:spPr bwMode="gray">
            <a:xfrm>
              <a:off x="2204" y="2495"/>
              <a:ext cx="340" cy="259"/>
            </a:xfrm>
            <a:custGeom>
              <a:avLst/>
              <a:gdLst>
                <a:gd name="T0" fmla="*/ 0 w 1535"/>
                <a:gd name="T1" fmla="*/ 0 h 1166"/>
                <a:gd name="T2" fmla="*/ 0 w 1535"/>
                <a:gd name="T3" fmla="*/ 0 h 1166"/>
                <a:gd name="T4" fmla="*/ 0 w 1535"/>
                <a:gd name="T5" fmla="*/ 0 h 1166"/>
                <a:gd name="T6" fmla="*/ 0 w 1535"/>
                <a:gd name="T7" fmla="*/ 0 h 1166"/>
                <a:gd name="T8" fmla="*/ 0 w 1535"/>
                <a:gd name="T9" fmla="*/ 0 h 1166"/>
                <a:gd name="T10" fmla="*/ 0 w 1535"/>
                <a:gd name="T11" fmla="*/ 0 h 1166"/>
                <a:gd name="T12" fmla="*/ 0 w 1535"/>
                <a:gd name="T13" fmla="*/ 0 h 1166"/>
                <a:gd name="T14" fmla="*/ 0 w 1535"/>
                <a:gd name="T15" fmla="*/ 0 h 1166"/>
                <a:gd name="T16" fmla="*/ 0 w 1535"/>
                <a:gd name="T17" fmla="*/ 0 h 1166"/>
                <a:gd name="T18" fmla="*/ 0 w 1535"/>
                <a:gd name="T19" fmla="*/ 0 h 1166"/>
                <a:gd name="T20" fmla="*/ 0 w 1535"/>
                <a:gd name="T21" fmla="*/ 0 h 1166"/>
                <a:gd name="T22" fmla="*/ 0 w 1535"/>
                <a:gd name="T23" fmla="*/ 0 h 1166"/>
                <a:gd name="T24" fmla="*/ 0 w 1535"/>
                <a:gd name="T25" fmla="*/ 0 h 1166"/>
                <a:gd name="T26" fmla="*/ 0 w 1535"/>
                <a:gd name="T27" fmla="*/ 0 h 1166"/>
                <a:gd name="T28" fmla="*/ 0 w 1535"/>
                <a:gd name="T29" fmla="*/ 0 h 1166"/>
                <a:gd name="T30" fmla="*/ 0 w 1535"/>
                <a:gd name="T31" fmla="*/ 0 h 1166"/>
                <a:gd name="T32" fmla="*/ 0 w 1535"/>
                <a:gd name="T33" fmla="*/ 0 h 1166"/>
                <a:gd name="T34" fmla="*/ 0 w 1535"/>
                <a:gd name="T35" fmla="*/ 0 h 1166"/>
                <a:gd name="T36" fmla="*/ 0 w 1535"/>
                <a:gd name="T37" fmla="*/ 0 h 1166"/>
                <a:gd name="T38" fmla="*/ 0 w 1535"/>
                <a:gd name="T39" fmla="*/ 0 h 1166"/>
                <a:gd name="T40" fmla="*/ 0 w 1535"/>
                <a:gd name="T41" fmla="*/ 0 h 1166"/>
                <a:gd name="T42" fmla="*/ 0 w 1535"/>
                <a:gd name="T43" fmla="*/ 0 h 1166"/>
                <a:gd name="T44" fmla="*/ 0 w 1535"/>
                <a:gd name="T45" fmla="*/ 0 h 1166"/>
                <a:gd name="T46" fmla="*/ 0 w 1535"/>
                <a:gd name="T47" fmla="*/ 0 h 1166"/>
                <a:gd name="T48" fmla="*/ 0 w 1535"/>
                <a:gd name="T49" fmla="*/ 0 h 1166"/>
                <a:gd name="T50" fmla="*/ 0 w 1535"/>
                <a:gd name="T51" fmla="*/ 0 h 1166"/>
                <a:gd name="T52" fmla="*/ 0 w 1535"/>
                <a:gd name="T53" fmla="*/ 0 h 1166"/>
                <a:gd name="T54" fmla="*/ 0 w 1535"/>
                <a:gd name="T55" fmla="*/ 0 h 1166"/>
                <a:gd name="T56" fmla="*/ 0 w 1535"/>
                <a:gd name="T57" fmla="*/ 0 h 1166"/>
                <a:gd name="T58" fmla="*/ 0 w 1535"/>
                <a:gd name="T59" fmla="*/ 0 h 1166"/>
                <a:gd name="T60" fmla="*/ 0 w 1535"/>
                <a:gd name="T61" fmla="*/ 0 h 1166"/>
                <a:gd name="T62" fmla="*/ 0 w 1535"/>
                <a:gd name="T63" fmla="*/ 0 h 1166"/>
                <a:gd name="T64" fmla="*/ 0 w 1535"/>
                <a:gd name="T65" fmla="*/ 0 h 1166"/>
                <a:gd name="T66" fmla="*/ 0 w 1535"/>
                <a:gd name="T67" fmla="*/ 0 h 1166"/>
                <a:gd name="T68" fmla="*/ 0 w 1535"/>
                <a:gd name="T69" fmla="*/ 0 h 1166"/>
                <a:gd name="T70" fmla="*/ 0 w 1535"/>
                <a:gd name="T71" fmla="*/ 0 h 1166"/>
                <a:gd name="T72" fmla="*/ 0 w 1535"/>
                <a:gd name="T73" fmla="*/ 0 h 1166"/>
                <a:gd name="T74" fmla="*/ 0 w 1535"/>
                <a:gd name="T75" fmla="*/ 0 h 1166"/>
                <a:gd name="T76" fmla="*/ 0 w 1535"/>
                <a:gd name="T77" fmla="*/ 0 h 1166"/>
                <a:gd name="T78" fmla="*/ 0 w 1535"/>
                <a:gd name="T79" fmla="*/ 0 h 1166"/>
                <a:gd name="T80" fmla="*/ 0 w 1535"/>
                <a:gd name="T81" fmla="*/ 0 h 1166"/>
                <a:gd name="T82" fmla="*/ 0 w 1535"/>
                <a:gd name="T83" fmla="*/ 0 h 1166"/>
                <a:gd name="T84" fmla="*/ 0 w 1535"/>
                <a:gd name="T85" fmla="*/ 0 h 1166"/>
                <a:gd name="T86" fmla="*/ 0 w 1535"/>
                <a:gd name="T87" fmla="*/ 0 h 1166"/>
                <a:gd name="T88" fmla="*/ 0 w 1535"/>
                <a:gd name="T89" fmla="*/ 0 h 1166"/>
                <a:gd name="T90" fmla="*/ 0 w 1535"/>
                <a:gd name="T91" fmla="*/ 0 h 1166"/>
                <a:gd name="T92" fmla="*/ 0 w 1535"/>
                <a:gd name="T93" fmla="*/ 0 h 1166"/>
                <a:gd name="T94" fmla="*/ 0 w 1535"/>
                <a:gd name="T95" fmla="*/ 0 h 1166"/>
                <a:gd name="T96" fmla="*/ 0 w 1535"/>
                <a:gd name="T97" fmla="*/ 0 h 1166"/>
                <a:gd name="T98" fmla="*/ 0 w 1535"/>
                <a:gd name="T99" fmla="*/ 0 h 1166"/>
                <a:gd name="T100" fmla="*/ 0 w 1535"/>
                <a:gd name="T101" fmla="*/ 0 h 1166"/>
                <a:gd name="T102" fmla="*/ 0 w 1535"/>
                <a:gd name="T103" fmla="*/ 0 h 1166"/>
                <a:gd name="T104" fmla="*/ 0 w 1535"/>
                <a:gd name="T105" fmla="*/ 0 h 1166"/>
                <a:gd name="T106" fmla="*/ 0 w 1535"/>
                <a:gd name="T107" fmla="*/ 0 h 1166"/>
                <a:gd name="T108" fmla="*/ 0 w 1535"/>
                <a:gd name="T109" fmla="*/ 0 h 1166"/>
                <a:gd name="T110" fmla="*/ 0 w 1535"/>
                <a:gd name="T111" fmla="*/ 0 h 1166"/>
                <a:gd name="T112" fmla="*/ 0 w 1535"/>
                <a:gd name="T113" fmla="*/ 0 h 1166"/>
                <a:gd name="T114" fmla="*/ 0 w 1535"/>
                <a:gd name="T115" fmla="*/ 0 h 1166"/>
                <a:gd name="T116" fmla="*/ 0 w 1535"/>
                <a:gd name="T117" fmla="*/ 0 h 1166"/>
                <a:gd name="T118" fmla="*/ 0 w 1535"/>
                <a:gd name="T119" fmla="*/ 0 h 1166"/>
                <a:gd name="T120" fmla="*/ 0 w 1535"/>
                <a:gd name="T121" fmla="*/ 0 h 1166"/>
                <a:gd name="T122" fmla="*/ 0 w 1535"/>
                <a:gd name="T123" fmla="*/ 0 h 1166"/>
                <a:gd name="T124" fmla="*/ 0 w 1535"/>
                <a:gd name="T125" fmla="*/ 0 h 116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535" h="1166">
                  <a:moveTo>
                    <a:pt x="995" y="971"/>
                  </a:moveTo>
                  <a:lnTo>
                    <a:pt x="995" y="969"/>
                  </a:lnTo>
                  <a:lnTo>
                    <a:pt x="987" y="966"/>
                  </a:lnTo>
                  <a:lnTo>
                    <a:pt x="981" y="960"/>
                  </a:lnTo>
                  <a:lnTo>
                    <a:pt x="980" y="954"/>
                  </a:lnTo>
                  <a:lnTo>
                    <a:pt x="967" y="954"/>
                  </a:lnTo>
                  <a:lnTo>
                    <a:pt x="946" y="956"/>
                  </a:lnTo>
                  <a:lnTo>
                    <a:pt x="928" y="949"/>
                  </a:lnTo>
                  <a:lnTo>
                    <a:pt x="915" y="938"/>
                  </a:lnTo>
                  <a:lnTo>
                    <a:pt x="906" y="915"/>
                  </a:lnTo>
                  <a:lnTo>
                    <a:pt x="898" y="886"/>
                  </a:lnTo>
                  <a:lnTo>
                    <a:pt x="887" y="871"/>
                  </a:lnTo>
                  <a:lnTo>
                    <a:pt x="883" y="866"/>
                  </a:lnTo>
                  <a:lnTo>
                    <a:pt x="871" y="866"/>
                  </a:lnTo>
                  <a:lnTo>
                    <a:pt x="861" y="869"/>
                  </a:lnTo>
                  <a:lnTo>
                    <a:pt x="852" y="860"/>
                  </a:lnTo>
                  <a:lnTo>
                    <a:pt x="840" y="850"/>
                  </a:lnTo>
                  <a:lnTo>
                    <a:pt x="834" y="845"/>
                  </a:lnTo>
                  <a:lnTo>
                    <a:pt x="834" y="839"/>
                  </a:lnTo>
                  <a:lnTo>
                    <a:pt x="424" y="929"/>
                  </a:lnTo>
                  <a:lnTo>
                    <a:pt x="15" y="1008"/>
                  </a:lnTo>
                  <a:lnTo>
                    <a:pt x="0" y="940"/>
                  </a:lnTo>
                  <a:lnTo>
                    <a:pt x="3" y="940"/>
                  </a:lnTo>
                  <a:lnTo>
                    <a:pt x="12" y="934"/>
                  </a:lnTo>
                  <a:lnTo>
                    <a:pt x="24" y="922"/>
                  </a:lnTo>
                  <a:lnTo>
                    <a:pt x="39" y="909"/>
                  </a:lnTo>
                  <a:lnTo>
                    <a:pt x="49" y="897"/>
                  </a:lnTo>
                  <a:lnTo>
                    <a:pt x="56" y="888"/>
                  </a:lnTo>
                  <a:lnTo>
                    <a:pt x="64" y="876"/>
                  </a:lnTo>
                  <a:lnTo>
                    <a:pt x="68" y="871"/>
                  </a:lnTo>
                  <a:lnTo>
                    <a:pt x="81" y="860"/>
                  </a:lnTo>
                  <a:lnTo>
                    <a:pt x="95" y="848"/>
                  </a:lnTo>
                  <a:lnTo>
                    <a:pt x="105" y="836"/>
                  </a:lnTo>
                  <a:lnTo>
                    <a:pt x="108" y="829"/>
                  </a:lnTo>
                  <a:lnTo>
                    <a:pt x="111" y="816"/>
                  </a:lnTo>
                  <a:lnTo>
                    <a:pt x="119" y="807"/>
                  </a:lnTo>
                  <a:lnTo>
                    <a:pt x="123" y="806"/>
                  </a:lnTo>
                  <a:lnTo>
                    <a:pt x="130" y="798"/>
                  </a:lnTo>
                  <a:lnTo>
                    <a:pt x="139" y="789"/>
                  </a:lnTo>
                  <a:lnTo>
                    <a:pt x="143" y="783"/>
                  </a:lnTo>
                  <a:lnTo>
                    <a:pt x="143" y="776"/>
                  </a:lnTo>
                  <a:lnTo>
                    <a:pt x="142" y="767"/>
                  </a:lnTo>
                  <a:lnTo>
                    <a:pt x="136" y="758"/>
                  </a:lnTo>
                  <a:lnTo>
                    <a:pt x="129" y="752"/>
                  </a:lnTo>
                  <a:lnTo>
                    <a:pt x="119" y="742"/>
                  </a:lnTo>
                  <a:lnTo>
                    <a:pt x="111" y="738"/>
                  </a:lnTo>
                  <a:lnTo>
                    <a:pt x="105" y="732"/>
                  </a:lnTo>
                  <a:lnTo>
                    <a:pt x="93" y="710"/>
                  </a:lnTo>
                  <a:lnTo>
                    <a:pt x="92" y="701"/>
                  </a:lnTo>
                  <a:lnTo>
                    <a:pt x="90" y="689"/>
                  </a:lnTo>
                  <a:lnTo>
                    <a:pt x="90" y="681"/>
                  </a:lnTo>
                  <a:lnTo>
                    <a:pt x="84" y="668"/>
                  </a:lnTo>
                  <a:lnTo>
                    <a:pt x="160" y="627"/>
                  </a:lnTo>
                  <a:lnTo>
                    <a:pt x="185" y="618"/>
                  </a:lnTo>
                  <a:lnTo>
                    <a:pt x="228" y="612"/>
                  </a:lnTo>
                  <a:lnTo>
                    <a:pt x="257" y="605"/>
                  </a:lnTo>
                  <a:lnTo>
                    <a:pt x="287" y="602"/>
                  </a:lnTo>
                  <a:lnTo>
                    <a:pt x="321" y="602"/>
                  </a:lnTo>
                  <a:lnTo>
                    <a:pt x="328" y="605"/>
                  </a:lnTo>
                  <a:lnTo>
                    <a:pt x="362" y="606"/>
                  </a:lnTo>
                  <a:lnTo>
                    <a:pt x="384" y="599"/>
                  </a:lnTo>
                  <a:lnTo>
                    <a:pt x="421" y="595"/>
                  </a:lnTo>
                  <a:lnTo>
                    <a:pt x="436" y="590"/>
                  </a:lnTo>
                  <a:lnTo>
                    <a:pt x="453" y="590"/>
                  </a:lnTo>
                  <a:lnTo>
                    <a:pt x="477" y="581"/>
                  </a:lnTo>
                  <a:lnTo>
                    <a:pt x="487" y="578"/>
                  </a:lnTo>
                  <a:lnTo>
                    <a:pt x="496" y="572"/>
                  </a:lnTo>
                  <a:lnTo>
                    <a:pt x="505" y="565"/>
                  </a:lnTo>
                  <a:lnTo>
                    <a:pt x="515" y="553"/>
                  </a:lnTo>
                  <a:lnTo>
                    <a:pt x="523" y="538"/>
                  </a:lnTo>
                  <a:lnTo>
                    <a:pt x="535" y="525"/>
                  </a:lnTo>
                  <a:lnTo>
                    <a:pt x="545" y="512"/>
                  </a:lnTo>
                  <a:lnTo>
                    <a:pt x="555" y="504"/>
                  </a:lnTo>
                  <a:lnTo>
                    <a:pt x="562" y="503"/>
                  </a:lnTo>
                  <a:lnTo>
                    <a:pt x="567" y="504"/>
                  </a:lnTo>
                  <a:lnTo>
                    <a:pt x="577" y="503"/>
                  </a:lnTo>
                  <a:lnTo>
                    <a:pt x="586" y="496"/>
                  </a:lnTo>
                  <a:lnTo>
                    <a:pt x="589" y="485"/>
                  </a:lnTo>
                  <a:lnTo>
                    <a:pt x="588" y="472"/>
                  </a:lnTo>
                  <a:lnTo>
                    <a:pt x="585" y="457"/>
                  </a:lnTo>
                  <a:lnTo>
                    <a:pt x="579" y="441"/>
                  </a:lnTo>
                  <a:lnTo>
                    <a:pt x="571" y="426"/>
                  </a:lnTo>
                  <a:lnTo>
                    <a:pt x="564" y="422"/>
                  </a:lnTo>
                  <a:lnTo>
                    <a:pt x="558" y="422"/>
                  </a:lnTo>
                  <a:lnTo>
                    <a:pt x="558" y="414"/>
                  </a:lnTo>
                  <a:lnTo>
                    <a:pt x="561" y="410"/>
                  </a:lnTo>
                  <a:lnTo>
                    <a:pt x="567" y="405"/>
                  </a:lnTo>
                  <a:lnTo>
                    <a:pt x="576" y="407"/>
                  </a:lnTo>
                  <a:lnTo>
                    <a:pt x="582" y="401"/>
                  </a:lnTo>
                  <a:lnTo>
                    <a:pt x="585" y="398"/>
                  </a:lnTo>
                  <a:lnTo>
                    <a:pt x="583" y="394"/>
                  </a:lnTo>
                  <a:lnTo>
                    <a:pt x="580" y="385"/>
                  </a:lnTo>
                  <a:lnTo>
                    <a:pt x="576" y="385"/>
                  </a:lnTo>
                  <a:lnTo>
                    <a:pt x="570" y="382"/>
                  </a:lnTo>
                  <a:lnTo>
                    <a:pt x="561" y="385"/>
                  </a:lnTo>
                  <a:lnTo>
                    <a:pt x="555" y="389"/>
                  </a:lnTo>
                  <a:lnTo>
                    <a:pt x="552" y="388"/>
                  </a:lnTo>
                  <a:lnTo>
                    <a:pt x="552" y="382"/>
                  </a:lnTo>
                  <a:lnTo>
                    <a:pt x="545" y="376"/>
                  </a:lnTo>
                  <a:lnTo>
                    <a:pt x="542" y="370"/>
                  </a:lnTo>
                  <a:lnTo>
                    <a:pt x="539" y="364"/>
                  </a:lnTo>
                  <a:lnTo>
                    <a:pt x="533" y="366"/>
                  </a:lnTo>
                  <a:lnTo>
                    <a:pt x="530" y="355"/>
                  </a:lnTo>
                  <a:lnTo>
                    <a:pt x="532" y="351"/>
                  </a:lnTo>
                  <a:lnTo>
                    <a:pt x="539" y="343"/>
                  </a:lnTo>
                  <a:lnTo>
                    <a:pt x="556" y="314"/>
                  </a:lnTo>
                  <a:lnTo>
                    <a:pt x="564" y="299"/>
                  </a:lnTo>
                  <a:lnTo>
                    <a:pt x="574" y="289"/>
                  </a:lnTo>
                  <a:lnTo>
                    <a:pt x="583" y="279"/>
                  </a:lnTo>
                  <a:lnTo>
                    <a:pt x="595" y="274"/>
                  </a:lnTo>
                  <a:lnTo>
                    <a:pt x="607" y="262"/>
                  </a:lnTo>
                  <a:lnTo>
                    <a:pt x="611" y="240"/>
                  </a:lnTo>
                  <a:lnTo>
                    <a:pt x="623" y="215"/>
                  </a:lnTo>
                  <a:lnTo>
                    <a:pt x="650" y="172"/>
                  </a:lnTo>
                  <a:lnTo>
                    <a:pt x="688" y="122"/>
                  </a:lnTo>
                  <a:lnTo>
                    <a:pt x="708" y="104"/>
                  </a:lnTo>
                  <a:lnTo>
                    <a:pt x="723" y="90"/>
                  </a:lnTo>
                  <a:lnTo>
                    <a:pt x="726" y="81"/>
                  </a:lnTo>
                  <a:lnTo>
                    <a:pt x="766" y="66"/>
                  </a:lnTo>
                  <a:lnTo>
                    <a:pt x="852" y="48"/>
                  </a:lnTo>
                  <a:lnTo>
                    <a:pt x="1014" y="0"/>
                  </a:lnTo>
                  <a:lnTo>
                    <a:pt x="1017" y="9"/>
                  </a:lnTo>
                  <a:lnTo>
                    <a:pt x="1020" y="44"/>
                  </a:lnTo>
                  <a:lnTo>
                    <a:pt x="1027" y="53"/>
                  </a:lnTo>
                  <a:lnTo>
                    <a:pt x="1029" y="71"/>
                  </a:lnTo>
                  <a:lnTo>
                    <a:pt x="1030" y="88"/>
                  </a:lnTo>
                  <a:lnTo>
                    <a:pt x="1033" y="101"/>
                  </a:lnTo>
                  <a:lnTo>
                    <a:pt x="1045" y="116"/>
                  </a:lnTo>
                  <a:lnTo>
                    <a:pt x="1054" y="131"/>
                  </a:lnTo>
                  <a:lnTo>
                    <a:pt x="1061" y="153"/>
                  </a:lnTo>
                  <a:lnTo>
                    <a:pt x="1069" y="187"/>
                  </a:lnTo>
                  <a:lnTo>
                    <a:pt x="1063" y="197"/>
                  </a:lnTo>
                  <a:lnTo>
                    <a:pt x="1060" y="218"/>
                  </a:lnTo>
                  <a:lnTo>
                    <a:pt x="1058" y="232"/>
                  </a:lnTo>
                  <a:lnTo>
                    <a:pt x="1060" y="247"/>
                  </a:lnTo>
                  <a:lnTo>
                    <a:pt x="1067" y="259"/>
                  </a:lnTo>
                  <a:lnTo>
                    <a:pt x="1072" y="273"/>
                  </a:lnTo>
                  <a:lnTo>
                    <a:pt x="1079" y="282"/>
                  </a:lnTo>
                  <a:lnTo>
                    <a:pt x="1082" y="292"/>
                  </a:lnTo>
                  <a:lnTo>
                    <a:pt x="1086" y="304"/>
                  </a:lnTo>
                  <a:lnTo>
                    <a:pt x="1091" y="311"/>
                  </a:lnTo>
                  <a:lnTo>
                    <a:pt x="1091" y="317"/>
                  </a:lnTo>
                  <a:lnTo>
                    <a:pt x="1088" y="330"/>
                  </a:lnTo>
                  <a:lnTo>
                    <a:pt x="1086" y="345"/>
                  </a:lnTo>
                  <a:lnTo>
                    <a:pt x="1088" y="352"/>
                  </a:lnTo>
                  <a:lnTo>
                    <a:pt x="1089" y="357"/>
                  </a:lnTo>
                  <a:lnTo>
                    <a:pt x="1094" y="358"/>
                  </a:lnTo>
                  <a:lnTo>
                    <a:pt x="1097" y="357"/>
                  </a:lnTo>
                  <a:lnTo>
                    <a:pt x="1097" y="349"/>
                  </a:lnTo>
                  <a:lnTo>
                    <a:pt x="1104" y="343"/>
                  </a:lnTo>
                  <a:lnTo>
                    <a:pt x="1112" y="342"/>
                  </a:lnTo>
                  <a:lnTo>
                    <a:pt x="1123" y="361"/>
                  </a:lnTo>
                  <a:lnTo>
                    <a:pt x="1129" y="376"/>
                  </a:lnTo>
                  <a:lnTo>
                    <a:pt x="1138" y="426"/>
                  </a:lnTo>
                  <a:lnTo>
                    <a:pt x="1154" y="499"/>
                  </a:lnTo>
                  <a:lnTo>
                    <a:pt x="1165" y="543"/>
                  </a:lnTo>
                  <a:lnTo>
                    <a:pt x="1172" y="559"/>
                  </a:lnTo>
                  <a:lnTo>
                    <a:pt x="1171" y="735"/>
                  </a:lnTo>
                  <a:lnTo>
                    <a:pt x="1174" y="743"/>
                  </a:lnTo>
                  <a:lnTo>
                    <a:pt x="1194" y="817"/>
                  </a:lnTo>
                  <a:lnTo>
                    <a:pt x="1197" y="833"/>
                  </a:lnTo>
                  <a:lnTo>
                    <a:pt x="1198" y="842"/>
                  </a:lnTo>
                  <a:lnTo>
                    <a:pt x="1213" y="929"/>
                  </a:lnTo>
                  <a:lnTo>
                    <a:pt x="1232" y="946"/>
                  </a:lnTo>
                  <a:lnTo>
                    <a:pt x="1212" y="963"/>
                  </a:lnTo>
                  <a:lnTo>
                    <a:pt x="1192" y="984"/>
                  </a:lnTo>
                  <a:lnTo>
                    <a:pt x="1210" y="1002"/>
                  </a:lnTo>
                  <a:lnTo>
                    <a:pt x="1210" y="1003"/>
                  </a:lnTo>
                  <a:lnTo>
                    <a:pt x="1212" y="1011"/>
                  </a:lnTo>
                  <a:lnTo>
                    <a:pt x="1212" y="1014"/>
                  </a:lnTo>
                  <a:lnTo>
                    <a:pt x="1210" y="1024"/>
                  </a:lnTo>
                  <a:lnTo>
                    <a:pt x="1204" y="1030"/>
                  </a:lnTo>
                  <a:lnTo>
                    <a:pt x="1194" y="1044"/>
                  </a:lnTo>
                  <a:lnTo>
                    <a:pt x="1190" y="1050"/>
                  </a:lnTo>
                  <a:lnTo>
                    <a:pt x="1190" y="1056"/>
                  </a:lnTo>
                  <a:lnTo>
                    <a:pt x="1187" y="1059"/>
                  </a:lnTo>
                  <a:lnTo>
                    <a:pt x="1190" y="1062"/>
                  </a:lnTo>
                  <a:lnTo>
                    <a:pt x="1210" y="1041"/>
                  </a:lnTo>
                  <a:lnTo>
                    <a:pt x="1222" y="1034"/>
                  </a:lnTo>
                  <a:lnTo>
                    <a:pt x="1238" y="1025"/>
                  </a:lnTo>
                  <a:lnTo>
                    <a:pt x="1258" y="1017"/>
                  </a:lnTo>
                  <a:lnTo>
                    <a:pt x="1272" y="1017"/>
                  </a:lnTo>
                  <a:lnTo>
                    <a:pt x="1296" y="1009"/>
                  </a:lnTo>
                  <a:lnTo>
                    <a:pt x="1302" y="996"/>
                  </a:lnTo>
                  <a:lnTo>
                    <a:pt x="1305" y="994"/>
                  </a:lnTo>
                  <a:lnTo>
                    <a:pt x="1312" y="994"/>
                  </a:lnTo>
                  <a:lnTo>
                    <a:pt x="1326" y="991"/>
                  </a:lnTo>
                  <a:lnTo>
                    <a:pt x="1343" y="990"/>
                  </a:lnTo>
                  <a:lnTo>
                    <a:pt x="1361" y="981"/>
                  </a:lnTo>
                  <a:lnTo>
                    <a:pt x="1382" y="974"/>
                  </a:lnTo>
                  <a:lnTo>
                    <a:pt x="1401" y="966"/>
                  </a:lnTo>
                  <a:lnTo>
                    <a:pt x="1411" y="952"/>
                  </a:lnTo>
                  <a:lnTo>
                    <a:pt x="1424" y="935"/>
                  </a:lnTo>
                  <a:lnTo>
                    <a:pt x="1438" y="918"/>
                  </a:lnTo>
                  <a:lnTo>
                    <a:pt x="1449" y="910"/>
                  </a:lnTo>
                  <a:lnTo>
                    <a:pt x="1466" y="897"/>
                  </a:lnTo>
                  <a:lnTo>
                    <a:pt x="1470" y="897"/>
                  </a:lnTo>
                  <a:lnTo>
                    <a:pt x="1470" y="901"/>
                  </a:lnTo>
                  <a:lnTo>
                    <a:pt x="1460" y="907"/>
                  </a:lnTo>
                  <a:lnTo>
                    <a:pt x="1452" y="921"/>
                  </a:lnTo>
                  <a:lnTo>
                    <a:pt x="1449" y="931"/>
                  </a:lnTo>
                  <a:lnTo>
                    <a:pt x="1452" y="934"/>
                  </a:lnTo>
                  <a:lnTo>
                    <a:pt x="1466" y="937"/>
                  </a:lnTo>
                  <a:lnTo>
                    <a:pt x="1488" y="937"/>
                  </a:lnTo>
                  <a:lnTo>
                    <a:pt x="1505" y="931"/>
                  </a:lnTo>
                  <a:lnTo>
                    <a:pt x="1517" y="919"/>
                  </a:lnTo>
                  <a:lnTo>
                    <a:pt x="1523" y="910"/>
                  </a:lnTo>
                  <a:lnTo>
                    <a:pt x="1529" y="910"/>
                  </a:lnTo>
                  <a:lnTo>
                    <a:pt x="1535" y="909"/>
                  </a:lnTo>
                  <a:lnTo>
                    <a:pt x="1535" y="912"/>
                  </a:lnTo>
                  <a:lnTo>
                    <a:pt x="1532" y="918"/>
                  </a:lnTo>
                  <a:lnTo>
                    <a:pt x="1516" y="932"/>
                  </a:lnTo>
                  <a:lnTo>
                    <a:pt x="1443" y="991"/>
                  </a:lnTo>
                  <a:lnTo>
                    <a:pt x="1382" y="1033"/>
                  </a:lnTo>
                  <a:lnTo>
                    <a:pt x="1333" y="1071"/>
                  </a:lnTo>
                  <a:lnTo>
                    <a:pt x="1305" y="1089"/>
                  </a:lnTo>
                  <a:lnTo>
                    <a:pt x="1278" y="1096"/>
                  </a:lnTo>
                  <a:lnTo>
                    <a:pt x="1262" y="1102"/>
                  </a:lnTo>
                  <a:lnTo>
                    <a:pt x="1250" y="1114"/>
                  </a:lnTo>
                  <a:lnTo>
                    <a:pt x="1204" y="1123"/>
                  </a:lnTo>
                  <a:lnTo>
                    <a:pt x="1187" y="1136"/>
                  </a:lnTo>
                  <a:lnTo>
                    <a:pt x="1182" y="1138"/>
                  </a:lnTo>
                  <a:lnTo>
                    <a:pt x="1165" y="1132"/>
                  </a:lnTo>
                  <a:lnTo>
                    <a:pt x="1157" y="1135"/>
                  </a:lnTo>
                  <a:lnTo>
                    <a:pt x="1153" y="1145"/>
                  </a:lnTo>
                  <a:lnTo>
                    <a:pt x="1141" y="1157"/>
                  </a:lnTo>
                  <a:lnTo>
                    <a:pt x="1130" y="1166"/>
                  </a:lnTo>
                  <a:lnTo>
                    <a:pt x="1129" y="1161"/>
                  </a:lnTo>
                  <a:lnTo>
                    <a:pt x="1127" y="1152"/>
                  </a:lnTo>
                  <a:lnTo>
                    <a:pt x="1130" y="1149"/>
                  </a:lnTo>
                  <a:lnTo>
                    <a:pt x="1130" y="1145"/>
                  </a:lnTo>
                  <a:lnTo>
                    <a:pt x="1132" y="1139"/>
                  </a:lnTo>
                  <a:lnTo>
                    <a:pt x="1129" y="1133"/>
                  </a:lnTo>
                  <a:lnTo>
                    <a:pt x="1129" y="1126"/>
                  </a:lnTo>
                  <a:lnTo>
                    <a:pt x="1133" y="1123"/>
                  </a:lnTo>
                  <a:lnTo>
                    <a:pt x="1142" y="1124"/>
                  </a:lnTo>
                  <a:lnTo>
                    <a:pt x="1151" y="1123"/>
                  </a:lnTo>
                  <a:lnTo>
                    <a:pt x="1157" y="1120"/>
                  </a:lnTo>
                  <a:lnTo>
                    <a:pt x="1159" y="1114"/>
                  </a:lnTo>
                  <a:lnTo>
                    <a:pt x="1159" y="1108"/>
                  </a:lnTo>
                  <a:lnTo>
                    <a:pt x="1157" y="1105"/>
                  </a:lnTo>
                  <a:lnTo>
                    <a:pt x="1156" y="1102"/>
                  </a:lnTo>
                  <a:lnTo>
                    <a:pt x="1159" y="1095"/>
                  </a:lnTo>
                  <a:lnTo>
                    <a:pt x="1159" y="1086"/>
                  </a:lnTo>
                  <a:lnTo>
                    <a:pt x="1160" y="1074"/>
                  </a:lnTo>
                  <a:lnTo>
                    <a:pt x="1163" y="1071"/>
                  </a:lnTo>
                  <a:lnTo>
                    <a:pt x="1165" y="1068"/>
                  </a:lnTo>
                  <a:lnTo>
                    <a:pt x="1165" y="1065"/>
                  </a:lnTo>
                  <a:lnTo>
                    <a:pt x="1166" y="1059"/>
                  </a:lnTo>
                  <a:lnTo>
                    <a:pt x="1168" y="1047"/>
                  </a:lnTo>
                  <a:lnTo>
                    <a:pt x="1168" y="1038"/>
                  </a:lnTo>
                  <a:lnTo>
                    <a:pt x="1168" y="1028"/>
                  </a:lnTo>
                  <a:lnTo>
                    <a:pt x="1168" y="1023"/>
                  </a:lnTo>
                  <a:lnTo>
                    <a:pt x="1066" y="994"/>
                  </a:lnTo>
                  <a:lnTo>
                    <a:pt x="995" y="971"/>
                  </a:lnTo>
                </a:path>
              </a:pathLst>
            </a:custGeom>
            <a:solidFill>
              <a:schemeClr val="bg2"/>
            </a:solidFill>
            <a:ln w="9525" cmpd="sng">
              <a:solidFill>
                <a:srgbClr val="969696"/>
              </a:solidFill>
              <a:prstDash val="solid"/>
              <a:round/>
              <a:headEnd/>
              <a:tailEnd/>
            </a:ln>
          </p:spPr>
          <p:txBody>
            <a:bodyPr/>
            <a:lstStyle/>
            <a:p>
              <a:endParaRPr lang="en-US" dirty="0"/>
            </a:p>
          </p:txBody>
        </p:sp>
        <p:grpSp>
          <p:nvGrpSpPr>
            <p:cNvPr id="17448" name="Group 40"/>
            <p:cNvGrpSpPr>
              <a:grpSpLocks noChangeAspect="1"/>
            </p:cNvGrpSpPr>
            <p:nvPr/>
          </p:nvGrpSpPr>
          <p:grpSpPr bwMode="auto">
            <a:xfrm>
              <a:off x="1746" y="2454"/>
              <a:ext cx="343" cy="321"/>
              <a:chOff x="3597" y="1142"/>
              <a:chExt cx="775" cy="721"/>
            </a:xfrm>
          </p:grpSpPr>
          <p:sp>
            <p:nvSpPr>
              <p:cNvPr id="17483" name="Freeform 41"/>
              <p:cNvSpPr>
                <a:spLocks noChangeAspect="1"/>
              </p:cNvSpPr>
              <p:nvPr>
                <p:custDataLst>
                  <p:tags r:id="rId70"/>
                </p:custDataLst>
              </p:nvPr>
            </p:nvSpPr>
            <p:spPr bwMode="gray">
              <a:xfrm>
                <a:off x="3973" y="1329"/>
                <a:ext cx="399" cy="534"/>
              </a:xfrm>
              <a:custGeom>
                <a:avLst/>
                <a:gdLst>
                  <a:gd name="T0" fmla="*/ 1 w 798"/>
                  <a:gd name="T1" fmla="*/ 1 h 1067"/>
                  <a:gd name="T2" fmla="*/ 1 w 798"/>
                  <a:gd name="T3" fmla="*/ 1 h 1067"/>
                  <a:gd name="T4" fmla="*/ 1 w 798"/>
                  <a:gd name="T5" fmla="*/ 1 h 1067"/>
                  <a:gd name="T6" fmla="*/ 1 w 798"/>
                  <a:gd name="T7" fmla="*/ 1 h 1067"/>
                  <a:gd name="T8" fmla="*/ 1 w 798"/>
                  <a:gd name="T9" fmla="*/ 1 h 1067"/>
                  <a:gd name="T10" fmla="*/ 0 w 798"/>
                  <a:gd name="T11" fmla="*/ 1 h 1067"/>
                  <a:gd name="T12" fmla="*/ 1 w 798"/>
                  <a:gd name="T13" fmla="*/ 1 h 1067"/>
                  <a:gd name="T14" fmla="*/ 1 w 798"/>
                  <a:gd name="T15" fmla="*/ 1 h 1067"/>
                  <a:gd name="T16" fmla="*/ 1 w 798"/>
                  <a:gd name="T17" fmla="*/ 1 h 1067"/>
                  <a:gd name="T18" fmla="*/ 1 w 798"/>
                  <a:gd name="T19" fmla="*/ 1 h 1067"/>
                  <a:gd name="T20" fmla="*/ 1 w 798"/>
                  <a:gd name="T21" fmla="*/ 1 h 1067"/>
                  <a:gd name="T22" fmla="*/ 1 w 798"/>
                  <a:gd name="T23" fmla="*/ 1 h 1067"/>
                  <a:gd name="T24" fmla="*/ 1 w 798"/>
                  <a:gd name="T25" fmla="*/ 1 h 1067"/>
                  <a:gd name="T26" fmla="*/ 1 w 798"/>
                  <a:gd name="T27" fmla="*/ 1 h 1067"/>
                  <a:gd name="T28" fmla="*/ 1 w 798"/>
                  <a:gd name="T29" fmla="*/ 1 h 1067"/>
                  <a:gd name="T30" fmla="*/ 1 w 798"/>
                  <a:gd name="T31" fmla="*/ 1 h 1067"/>
                  <a:gd name="T32" fmla="*/ 1 w 798"/>
                  <a:gd name="T33" fmla="*/ 1 h 1067"/>
                  <a:gd name="T34" fmla="*/ 1 w 798"/>
                  <a:gd name="T35" fmla="*/ 1 h 1067"/>
                  <a:gd name="T36" fmla="*/ 1 w 798"/>
                  <a:gd name="T37" fmla="*/ 1 h 1067"/>
                  <a:gd name="T38" fmla="*/ 1 w 798"/>
                  <a:gd name="T39" fmla="*/ 1 h 1067"/>
                  <a:gd name="T40" fmla="*/ 1 w 798"/>
                  <a:gd name="T41" fmla="*/ 1 h 1067"/>
                  <a:gd name="T42" fmla="*/ 1 w 798"/>
                  <a:gd name="T43" fmla="*/ 1 h 1067"/>
                  <a:gd name="T44" fmla="*/ 1 w 798"/>
                  <a:gd name="T45" fmla="*/ 1 h 1067"/>
                  <a:gd name="T46" fmla="*/ 1 w 798"/>
                  <a:gd name="T47" fmla="*/ 1 h 1067"/>
                  <a:gd name="T48" fmla="*/ 1 w 798"/>
                  <a:gd name="T49" fmla="*/ 1 h 1067"/>
                  <a:gd name="T50" fmla="*/ 1 w 798"/>
                  <a:gd name="T51" fmla="*/ 1 h 1067"/>
                  <a:gd name="T52" fmla="*/ 1 w 798"/>
                  <a:gd name="T53" fmla="*/ 1 h 1067"/>
                  <a:gd name="T54" fmla="*/ 1 w 798"/>
                  <a:gd name="T55" fmla="*/ 1 h 1067"/>
                  <a:gd name="T56" fmla="*/ 1 w 798"/>
                  <a:gd name="T57" fmla="*/ 1 h 1067"/>
                  <a:gd name="T58" fmla="*/ 1 w 798"/>
                  <a:gd name="T59" fmla="*/ 1 h 1067"/>
                  <a:gd name="T60" fmla="*/ 1 w 798"/>
                  <a:gd name="T61" fmla="*/ 1 h 1067"/>
                  <a:gd name="T62" fmla="*/ 1 w 798"/>
                  <a:gd name="T63" fmla="*/ 1 h 1067"/>
                  <a:gd name="T64" fmla="*/ 1 w 798"/>
                  <a:gd name="T65" fmla="*/ 1 h 1067"/>
                  <a:gd name="T66" fmla="*/ 1 w 798"/>
                  <a:gd name="T67" fmla="*/ 1 h 1067"/>
                  <a:gd name="T68" fmla="*/ 1 w 798"/>
                  <a:gd name="T69" fmla="*/ 1 h 1067"/>
                  <a:gd name="T70" fmla="*/ 1 w 798"/>
                  <a:gd name="T71" fmla="*/ 1 h 1067"/>
                  <a:gd name="T72" fmla="*/ 1 w 798"/>
                  <a:gd name="T73" fmla="*/ 1 h 1067"/>
                  <a:gd name="T74" fmla="*/ 1 w 798"/>
                  <a:gd name="T75" fmla="*/ 1 h 1067"/>
                  <a:gd name="T76" fmla="*/ 1 w 798"/>
                  <a:gd name="T77" fmla="*/ 1 h 1067"/>
                  <a:gd name="T78" fmla="*/ 1 w 798"/>
                  <a:gd name="T79" fmla="*/ 1 h 1067"/>
                  <a:gd name="T80" fmla="*/ 1 w 798"/>
                  <a:gd name="T81" fmla="*/ 1 h 1067"/>
                  <a:gd name="T82" fmla="*/ 1 w 798"/>
                  <a:gd name="T83" fmla="*/ 1 h 1067"/>
                  <a:gd name="T84" fmla="*/ 1 w 798"/>
                  <a:gd name="T85" fmla="*/ 1 h 1067"/>
                  <a:gd name="T86" fmla="*/ 1 w 798"/>
                  <a:gd name="T87" fmla="*/ 1 h 1067"/>
                  <a:gd name="T88" fmla="*/ 1 w 798"/>
                  <a:gd name="T89" fmla="*/ 1 h 1067"/>
                  <a:gd name="T90" fmla="*/ 1 w 798"/>
                  <a:gd name="T91" fmla="*/ 1 h 1067"/>
                  <a:gd name="T92" fmla="*/ 1 w 798"/>
                  <a:gd name="T93" fmla="*/ 1 h 1067"/>
                  <a:gd name="T94" fmla="*/ 1 w 798"/>
                  <a:gd name="T95" fmla="*/ 1 h 1067"/>
                  <a:gd name="T96" fmla="*/ 1 w 798"/>
                  <a:gd name="T97" fmla="*/ 1 h 1067"/>
                  <a:gd name="T98" fmla="*/ 1 w 798"/>
                  <a:gd name="T99" fmla="*/ 1 h 1067"/>
                  <a:gd name="T100" fmla="*/ 1 w 798"/>
                  <a:gd name="T101" fmla="*/ 1 h 1067"/>
                  <a:gd name="T102" fmla="*/ 1 w 798"/>
                  <a:gd name="T103" fmla="*/ 1 h 1067"/>
                  <a:gd name="T104" fmla="*/ 1 w 798"/>
                  <a:gd name="T105" fmla="*/ 1 h 106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98" h="1067">
                    <a:moveTo>
                      <a:pt x="385" y="1025"/>
                    </a:moveTo>
                    <a:lnTo>
                      <a:pt x="384" y="1023"/>
                    </a:lnTo>
                    <a:lnTo>
                      <a:pt x="381" y="1025"/>
                    </a:lnTo>
                    <a:lnTo>
                      <a:pt x="199" y="1047"/>
                    </a:lnTo>
                    <a:lnTo>
                      <a:pt x="3" y="1067"/>
                    </a:lnTo>
                    <a:lnTo>
                      <a:pt x="15" y="1056"/>
                    </a:lnTo>
                    <a:lnTo>
                      <a:pt x="43" y="1025"/>
                    </a:lnTo>
                    <a:lnTo>
                      <a:pt x="50" y="992"/>
                    </a:lnTo>
                    <a:lnTo>
                      <a:pt x="56" y="975"/>
                    </a:lnTo>
                    <a:lnTo>
                      <a:pt x="65" y="957"/>
                    </a:lnTo>
                    <a:lnTo>
                      <a:pt x="77" y="932"/>
                    </a:lnTo>
                    <a:lnTo>
                      <a:pt x="84" y="920"/>
                    </a:lnTo>
                    <a:lnTo>
                      <a:pt x="91" y="886"/>
                    </a:lnTo>
                    <a:lnTo>
                      <a:pt x="94" y="858"/>
                    </a:lnTo>
                    <a:lnTo>
                      <a:pt x="94" y="802"/>
                    </a:lnTo>
                    <a:lnTo>
                      <a:pt x="89" y="769"/>
                    </a:lnTo>
                    <a:lnTo>
                      <a:pt x="83" y="740"/>
                    </a:lnTo>
                    <a:lnTo>
                      <a:pt x="74" y="709"/>
                    </a:lnTo>
                    <a:lnTo>
                      <a:pt x="31" y="642"/>
                    </a:lnTo>
                    <a:lnTo>
                      <a:pt x="27" y="622"/>
                    </a:lnTo>
                    <a:lnTo>
                      <a:pt x="12" y="595"/>
                    </a:lnTo>
                    <a:lnTo>
                      <a:pt x="6" y="582"/>
                    </a:lnTo>
                    <a:lnTo>
                      <a:pt x="7" y="570"/>
                    </a:lnTo>
                    <a:lnTo>
                      <a:pt x="15" y="557"/>
                    </a:lnTo>
                    <a:lnTo>
                      <a:pt x="21" y="544"/>
                    </a:lnTo>
                    <a:lnTo>
                      <a:pt x="21" y="532"/>
                    </a:lnTo>
                    <a:lnTo>
                      <a:pt x="16" y="511"/>
                    </a:lnTo>
                    <a:lnTo>
                      <a:pt x="15" y="499"/>
                    </a:lnTo>
                    <a:lnTo>
                      <a:pt x="2" y="480"/>
                    </a:lnTo>
                    <a:lnTo>
                      <a:pt x="0" y="476"/>
                    </a:lnTo>
                    <a:lnTo>
                      <a:pt x="6" y="467"/>
                    </a:lnTo>
                    <a:lnTo>
                      <a:pt x="12" y="460"/>
                    </a:lnTo>
                    <a:lnTo>
                      <a:pt x="21" y="442"/>
                    </a:lnTo>
                    <a:lnTo>
                      <a:pt x="28" y="419"/>
                    </a:lnTo>
                    <a:lnTo>
                      <a:pt x="40" y="395"/>
                    </a:lnTo>
                    <a:lnTo>
                      <a:pt x="40" y="378"/>
                    </a:lnTo>
                    <a:lnTo>
                      <a:pt x="38" y="366"/>
                    </a:lnTo>
                    <a:lnTo>
                      <a:pt x="40" y="350"/>
                    </a:lnTo>
                    <a:lnTo>
                      <a:pt x="40" y="337"/>
                    </a:lnTo>
                    <a:lnTo>
                      <a:pt x="38" y="328"/>
                    </a:lnTo>
                    <a:lnTo>
                      <a:pt x="33" y="321"/>
                    </a:lnTo>
                    <a:lnTo>
                      <a:pt x="30" y="313"/>
                    </a:lnTo>
                    <a:lnTo>
                      <a:pt x="33" y="308"/>
                    </a:lnTo>
                    <a:lnTo>
                      <a:pt x="40" y="303"/>
                    </a:lnTo>
                    <a:lnTo>
                      <a:pt x="56" y="299"/>
                    </a:lnTo>
                    <a:lnTo>
                      <a:pt x="61" y="293"/>
                    </a:lnTo>
                    <a:lnTo>
                      <a:pt x="62" y="276"/>
                    </a:lnTo>
                    <a:lnTo>
                      <a:pt x="61" y="262"/>
                    </a:lnTo>
                    <a:lnTo>
                      <a:pt x="59" y="253"/>
                    </a:lnTo>
                    <a:lnTo>
                      <a:pt x="62" y="249"/>
                    </a:lnTo>
                    <a:lnTo>
                      <a:pt x="71" y="252"/>
                    </a:lnTo>
                    <a:lnTo>
                      <a:pt x="77" y="249"/>
                    </a:lnTo>
                    <a:lnTo>
                      <a:pt x="81" y="232"/>
                    </a:lnTo>
                    <a:lnTo>
                      <a:pt x="87" y="232"/>
                    </a:lnTo>
                    <a:lnTo>
                      <a:pt x="96" y="237"/>
                    </a:lnTo>
                    <a:lnTo>
                      <a:pt x="102" y="237"/>
                    </a:lnTo>
                    <a:lnTo>
                      <a:pt x="108" y="228"/>
                    </a:lnTo>
                    <a:lnTo>
                      <a:pt x="111" y="211"/>
                    </a:lnTo>
                    <a:lnTo>
                      <a:pt x="120" y="207"/>
                    </a:lnTo>
                    <a:lnTo>
                      <a:pt x="127" y="197"/>
                    </a:lnTo>
                    <a:lnTo>
                      <a:pt x="133" y="173"/>
                    </a:lnTo>
                    <a:lnTo>
                      <a:pt x="145" y="164"/>
                    </a:lnTo>
                    <a:lnTo>
                      <a:pt x="151" y="167"/>
                    </a:lnTo>
                    <a:lnTo>
                      <a:pt x="149" y="173"/>
                    </a:lnTo>
                    <a:lnTo>
                      <a:pt x="138" y="182"/>
                    </a:lnTo>
                    <a:lnTo>
                      <a:pt x="141" y="194"/>
                    </a:lnTo>
                    <a:lnTo>
                      <a:pt x="148" y="200"/>
                    </a:lnTo>
                    <a:lnTo>
                      <a:pt x="146" y="207"/>
                    </a:lnTo>
                    <a:lnTo>
                      <a:pt x="141" y="207"/>
                    </a:lnTo>
                    <a:lnTo>
                      <a:pt x="145" y="237"/>
                    </a:lnTo>
                    <a:lnTo>
                      <a:pt x="139" y="241"/>
                    </a:lnTo>
                    <a:lnTo>
                      <a:pt x="138" y="256"/>
                    </a:lnTo>
                    <a:lnTo>
                      <a:pt x="141" y="267"/>
                    </a:lnTo>
                    <a:lnTo>
                      <a:pt x="143" y="278"/>
                    </a:lnTo>
                    <a:lnTo>
                      <a:pt x="151" y="278"/>
                    </a:lnTo>
                    <a:lnTo>
                      <a:pt x="152" y="260"/>
                    </a:lnTo>
                    <a:lnTo>
                      <a:pt x="159" y="246"/>
                    </a:lnTo>
                    <a:lnTo>
                      <a:pt x="156" y="243"/>
                    </a:lnTo>
                    <a:lnTo>
                      <a:pt x="153" y="244"/>
                    </a:lnTo>
                    <a:lnTo>
                      <a:pt x="153" y="240"/>
                    </a:lnTo>
                    <a:lnTo>
                      <a:pt x="156" y="237"/>
                    </a:lnTo>
                    <a:lnTo>
                      <a:pt x="156" y="225"/>
                    </a:lnTo>
                    <a:lnTo>
                      <a:pt x="161" y="220"/>
                    </a:lnTo>
                    <a:lnTo>
                      <a:pt x="165" y="219"/>
                    </a:lnTo>
                    <a:lnTo>
                      <a:pt x="167" y="225"/>
                    </a:lnTo>
                    <a:lnTo>
                      <a:pt x="165" y="232"/>
                    </a:lnTo>
                    <a:lnTo>
                      <a:pt x="165" y="250"/>
                    </a:lnTo>
                    <a:lnTo>
                      <a:pt x="162" y="255"/>
                    </a:lnTo>
                    <a:lnTo>
                      <a:pt x="158" y="263"/>
                    </a:lnTo>
                    <a:lnTo>
                      <a:pt x="156" y="273"/>
                    </a:lnTo>
                    <a:lnTo>
                      <a:pt x="156" y="281"/>
                    </a:lnTo>
                    <a:lnTo>
                      <a:pt x="164" y="284"/>
                    </a:lnTo>
                    <a:lnTo>
                      <a:pt x="168" y="273"/>
                    </a:lnTo>
                    <a:lnTo>
                      <a:pt x="170" y="260"/>
                    </a:lnTo>
                    <a:lnTo>
                      <a:pt x="173" y="252"/>
                    </a:lnTo>
                    <a:lnTo>
                      <a:pt x="179" y="241"/>
                    </a:lnTo>
                    <a:lnTo>
                      <a:pt x="182" y="216"/>
                    </a:lnTo>
                    <a:lnTo>
                      <a:pt x="180" y="188"/>
                    </a:lnTo>
                    <a:lnTo>
                      <a:pt x="174" y="164"/>
                    </a:lnTo>
                    <a:lnTo>
                      <a:pt x="174" y="154"/>
                    </a:lnTo>
                    <a:lnTo>
                      <a:pt x="177" y="142"/>
                    </a:lnTo>
                    <a:lnTo>
                      <a:pt x="186" y="133"/>
                    </a:lnTo>
                    <a:lnTo>
                      <a:pt x="196" y="127"/>
                    </a:lnTo>
                    <a:lnTo>
                      <a:pt x="204" y="119"/>
                    </a:lnTo>
                    <a:lnTo>
                      <a:pt x="214" y="114"/>
                    </a:lnTo>
                    <a:lnTo>
                      <a:pt x="229" y="110"/>
                    </a:lnTo>
                    <a:lnTo>
                      <a:pt x="249" y="110"/>
                    </a:lnTo>
                    <a:lnTo>
                      <a:pt x="252" y="104"/>
                    </a:lnTo>
                    <a:lnTo>
                      <a:pt x="252" y="99"/>
                    </a:lnTo>
                    <a:lnTo>
                      <a:pt x="245" y="98"/>
                    </a:lnTo>
                    <a:lnTo>
                      <a:pt x="239" y="101"/>
                    </a:lnTo>
                    <a:lnTo>
                      <a:pt x="229" y="95"/>
                    </a:lnTo>
                    <a:lnTo>
                      <a:pt x="217" y="83"/>
                    </a:lnTo>
                    <a:lnTo>
                      <a:pt x="214" y="59"/>
                    </a:lnTo>
                    <a:lnTo>
                      <a:pt x="217" y="50"/>
                    </a:lnTo>
                    <a:lnTo>
                      <a:pt x="229" y="38"/>
                    </a:lnTo>
                    <a:lnTo>
                      <a:pt x="235" y="29"/>
                    </a:lnTo>
                    <a:lnTo>
                      <a:pt x="235" y="20"/>
                    </a:lnTo>
                    <a:lnTo>
                      <a:pt x="226" y="15"/>
                    </a:lnTo>
                    <a:lnTo>
                      <a:pt x="242" y="12"/>
                    </a:lnTo>
                    <a:lnTo>
                      <a:pt x="260" y="12"/>
                    </a:lnTo>
                    <a:lnTo>
                      <a:pt x="264" y="5"/>
                    </a:lnTo>
                    <a:lnTo>
                      <a:pt x="267" y="0"/>
                    </a:lnTo>
                    <a:lnTo>
                      <a:pt x="270" y="2"/>
                    </a:lnTo>
                    <a:lnTo>
                      <a:pt x="291" y="9"/>
                    </a:lnTo>
                    <a:lnTo>
                      <a:pt x="304" y="17"/>
                    </a:lnTo>
                    <a:lnTo>
                      <a:pt x="320" y="26"/>
                    </a:lnTo>
                    <a:lnTo>
                      <a:pt x="331" y="29"/>
                    </a:lnTo>
                    <a:lnTo>
                      <a:pt x="337" y="23"/>
                    </a:lnTo>
                    <a:lnTo>
                      <a:pt x="349" y="23"/>
                    </a:lnTo>
                    <a:lnTo>
                      <a:pt x="359" y="26"/>
                    </a:lnTo>
                    <a:lnTo>
                      <a:pt x="372" y="29"/>
                    </a:lnTo>
                    <a:lnTo>
                      <a:pt x="388" y="45"/>
                    </a:lnTo>
                    <a:lnTo>
                      <a:pt x="393" y="56"/>
                    </a:lnTo>
                    <a:lnTo>
                      <a:pt x="400" y="62"/>
                    </a:lnTo>
                    <a:lnTo>
                      <a:pt x="415" y="58"/>
                    </a:lnTo>
                    <a:lnTo>
                      <a:pt x="427" y="56"/>
                    </a:lnTo>
                    <a:lnTo>
                      <a:pt x="438" y="64"/>
                    </a:lnTo>
                    <a:lnTo>
                      <a:pt x="447" y="68"/>
                    </a:lnTo>
                    <a:lnTo>
                      <a:pt x="457" y="76"/>
                    </a:lnTo>
                    <a:lnTo>
                      <a:pt x="468" y="73"/>
                    </a:lnTo>
                    <a:lnTo>
                      <a:pt x="478" y="80"/>
                    </a:lnTo>
                    <a:lnTo>
                      <a:pt x="493" y="85"/>
                    </a:lnTo>
                    <a:lnTo>
                      <a:pt x="505" y="85"/>
                    </a:lnTo>
                    <a:lnTo>
                      <a:pt x="512" y="86"/>
                    </a:lnTo>
                    <a:lnTo>
                      <a:pt x="522" y="92"/>
                    </a:lnTo>
                    <a:lnTo>
                      <a:pt x="531" y="101"/>
                    </a:lnTo>
                    <a:lnTo>
                      <a:pt x="536" y="119"/>
                    </a:lnTo>
                    <a:lnTo>
                      <a:pt x="542" y="127"/>
                    </a:lnTo>
                    <a:lnTo>
                      <a:pt x="551" y="135"/>
                    </a:lnTo>
                    <a:lnTo>
                      <a:pt x="554" y="142"/>
                    </a:lnTo>
                    <a:lnTo>
                      <a:pt x="562" y="155"/>
                    </a:lnTo>
                    <a:lnTo>
                      <a:pt x="565" y="161"/>
                    </a:lnTo>
                    <a:lnTo>
                      <a:pt x="557" y="158"/>
                    </a:lnTo>
                    <a:lnTo>
                      <a:pt x="546" y="157"/>
                    </a:lnTo>
                    <a:lnTo>
                      <a:pt x="543" y="152"/>
                    </a:lnTo>
                    <a:lnTo>
                      <a:pt x="542" y="148"/>
                    </a:lnTo>
                    <a:lnTo>
                      <a:pt x="531" y="158"/>
                    </a:lnTo>
                    <a:lnTo>
                      <a:pt x="533" y="173"/>
                    </a:lnTo>
                    <a:lnTo>
                      <a:pt x="534" y="182"/>
                    </a:lnTo>
                    <a:lnTo>
                      <a:pt x="543" y="190"/>
                    </a:lnTo>
                    <a:lnTo>
                      <a:pt x="549" y="194"/>
                    </a:lnTo>
                    <a:lnTo>
                      <a:pt x="561" y="197"/>
                    </a:lnTo>
                    <a:lnTo>
                      <a:pt x="562" y="205"/>
                    </a:lnTo>
                    <a:lnTo>
                      <a:pt x="567" y="213"/>
                    </a:lnTo>
                    <a:lnTo>
                      <a:pt x="570" y="222"/>
                    </a:lnTo>
                    <a:lnTo>
                      <a:pt x="570" y="235"/>
                    </a:lnTo>
                    <a:lnTo>
                      <a:pt x="576" y="240"/>
                    </a:lnTo>
                    <a:lnTo>
                      <a:pt x="576" y="246"/>
                    </a:lnTo>
                    <a:lnTo>
                      <a:pt x="573" y="260"/>
                    </a:lnTo>
                    <a:lnTo>
                      <a:pt x="574" y="291"/>
                    </a:lnTo>
                    <a:lnTo>
                      <a:pt x="577" y="321"/>
                    </a:lnTo>
                    <a:lnTo>
                      <a:pt x="576" y="327"/>
                    </a:lnTo>
                    <a:lnTo>
                      <a:pt x="577" y="335"/>
                    </a:lnTo>
                    <a:lnTo>
                      <a:pt x="564" y="350"/>
                    </a:lnTo>
                    <a:lnTo>
                      <a:pt x="549" y="356"/>
                    </a:lnTo>
                    <a:lnTo>
                      <a:pt x="542" y="361"/>
                    </a:lnTo>
                    <a:lnTo>
                      <a:pt x="545" y="375"/>
                    </a:lnTo>
                    <a:lnTo>
                      <a:pt x="542" y="384"/>
                    </a:lnTo>
                    <a:lnTo>
                      <a:pt x="543" y="399"/>
                    </a:lnTo>
                    <a:lnTo>
                      <a:pt x="540" y="411"/>
                    </a:lnTo>
                    <a:lnTo>
                      <a:pt x="531" y="412"/>
                    </a:lnTo>
                    <a:lnTo>
                      <a:pt x="527" y="419"/>
                    </a:lnTo>
                    <a:lnTo>
                      <a:pt x="525" y="427"/>
                    </a:lnTo>
                    <a:lnTo>
                      <a:pt x="502" y="430"/>
                    </a:lnTo>
                    <a:lnTo>
                      <a:pt x="493" y="446"/>
                    </a:lnTo>
                    <a:lnTo>
                      <a:pt x="487" y="457"/>
                    </a:lnTo>
                    <a:lnTo>
                      <a:pt x="490" y="486"/>
                    </a:lnTo>
                    <a:lnTo>
                      <a:pt x="487" y="495"/>
                    </a:lnTo>
                    <a:lnTo>
                      <a:pt x="487" y="501"/>
                    </a:lnTo>
                    <a:lnTo>
                      <a:pt x="493" y="514"/>
                    </a:lnTo>
                    <a:lnTo>
                      <a:pt x="502" y="519"/>
                    </a:lnTo>
                    <a:lnTo>
                      <a:pt x="518" y="522"/>
                    </a:lnTo>
                    <a:lnTo>
                      <a:pt x="527" y="527"/>
                    </a:lnTo>
                    <a:lnTo>
                      <a:pt x="537" y="532"/>
                    </a:lnTo>
                    <a:lnTo>
                      <a:pt x="546" y="526"/>
                    </a:lnTo>
                    <a:lnTo>
                      <a:pt x="557" y="507"/>
                    </a:lnTo>
                    <a:lnTo>
                      <a:pt x="565" y="495"/>
                    </a:lnTo>
                    <a:lnTo>
                      <a:pt x="570" y="499"/>
                    </a:lnTo>
                    <a:lnTo>
                      <a:pt x="579" y="483"/>
                    </a:lnTo>
                    <a:lnTo>
                      <a:pt x="581" y="467"/>
                    </a:lnTo>
                    <a:lnTo>
                      <a:pt x="592" y="451"/>
                    </a:lnTo>
                    <a:lnTo>
                      <a:pt x="599" y="437"/>
                    </a:lnTo>
                    <a:lnTo>
                      <a:pt x="602" y="424"/>
                    </a:lnTo>
                    <a:lnTo>
                      <a:pt x="620" y="421"/>
                    </a:lnTo>
                    <a:lnTo>
                      <a:pt x="630" y="412"/>
                    </a:lnTo>
                    <a:lnTo>
                      <a:pt x="639" y="412"/>
                    </a:lnTo>
                    <a:lnTo>
                      <a:pt x="644" y="404"/>
                    </a:lnTo>
                    <a:lnTo>
                      <a:pt x="644" y="399"/>
                    </a:lnTo>
                    <a:lnTo>
                      <a:pt x="651" y="398"/>
                    </a:lnTo>
                    <a:lnTo>
                      <a:pt x="654" y="393"/>
                    </a:lnTo>
                    <a:lnTo>
                      <a:pt x="661" y="392"/>
                    </a:lnTo>
                    <a:lnTo>
                      <a:pt x="683" y="398"/>
                    </a:lnTo>
                    <a:lnTo>
                      <a:pt x="694" y="402"/>
                    </a:lnTo>
                    <a:lnTo>
                      <a:pt x="709" y="421"/>
                    </a:lnTo>
                    <a:lnTo>
                      <a:pt x="716" y="436"/>
                    </a:lnTo>
                    <a:lnTo>
                      <a:pt x="730" y="455"/>
                    </a:lnTo>
                    <a:lnTo>
                      <a:pt x="735" y="480"/>
                    </a:lnTo>
                    <a:lnTo>
                      <a:pt x="739" y="499"/>
                    </a:lnTo>
                    <a:lnTo>
                      <a:pt x="747" y="517"/>
                    </a:lnTo>
                    <a:lnTo>
                      <a:pt x="757" y="538"/>
                    </a:lnTo>
                    <a:lnTo>
                      <a:pt x="760" y="552"/>
                    </a:lnTo>
                    <a:lnTo>
                      <a:pt x="765" y="580"/>
                    </a:lnTo>
                    <a:lnTo>
                      <a:pt x="778" y="610"/>
                    </a:lnTo>
                    <a:lnTo>
                      <a:pt x="779" y="620"/>
                    </a:lnTo>
                    <a:lnTo>
                      <a:pt x="787" y="633"/>
                    </a:lnTo>
                    <a:lnTo>
                      <a:pt x="797" y="648"/>
                    </a:lnTo>
                    <a:lnTo>
                      <a:pt x="798" y="659"/>
                    </a:lnTo>
                    <a:lnTo>
                      <a:pt x="794" y="672"/>
                    </a:lnTo>
                    <a:lnTo>
                      <a:pt x="794" y="688"/>
                    </a:lnTo>
                    <a:lnTo>
                      <a:pt x="794" y="697"/>
                    </a:lnTo>
                    <a:lnTo>
                      <a:pt x="797" y="715"/>
                    </a:lnTo>
                    <a:lnTo>
                      <a:pt x="795" y="731"/>
                    </a:lnTo>
                    <a:lnTo>
                      <a:pt x="795" y="747"/>
                    </a:lnTo>
                    <a:lnTo>
                      <a:pt x="794" y="756"/>
                    </a:lnTo>
                    <a:lnTo>
                      <a:pt x="784" y="766"/>
                    </a:lnTo>
                    <a:lnTo>
                      <a:pt x="778" y="763"/>
                    </a:lnTo>
                    <a:lnTo>
                      <a:pt x="775" y="761"/>
                    </a:lnTo>
                    <a:lnTo>
                      <a:pt x="772" y="753"/>
                    </a:lnTo>
                    <a:lnTo>
                      <a:pt x="775" y="749"/>
                    </a:lnTo>
                    <a:lnTo>
                      <a:pt x="772" y="740"/>
                    </a:lnTo>
                    <a:lnTo>
                      <a:pt x="760" y="736"/>
                    </a:lnTo>
                    <a:lnTo>
                      <a:pt x="753" y="740"/>
                    </a:lnTo>
                    <a:lnTo>
                      <a:pt x="747" y="749"/>
                    </a:lnTo>
                    <a:lnTo>
                      <a:pt x="744" y="756"/>
                    </a:lnTo>
                    <a:lnTo>
                      <a:pt x="745" y="765"/>
                    </a:lnTo>
                    <a:lnTo>
                      <a:pt x="735" y="772"/>
                    </a:lnTo>
                    <a:lnTo>
                      <a:pt x="732" y="781"/>
                    </a:lnTo>
                    <a:lnTo>
                      <a:pt x="735" y="797"/>
                    </a:lnTo>
                    <a:lnTo>
                      <a:pt x="733" y="812"/>
                    </a:lnTo>
                    <a:lnTo>
                      <a:pt x="729" y="826"/>
                    </a:lnTo>
                    <a:lnTo>
                      <a:pt x="715" y="833"/>
                    </a:lnTo>
                    <a:lnTo>
                      <a:pt x="704" y="839"/>
                    </a:lnTo>
                    <a:lnTo>
                      <a:pt x="698" y="847"/>
                    </a:lnTo>
                    <a:lnTo>
                      <a:pt x="692" y="859"/>
                    </a:lnTo>
                    <a:lnTo>
                      <a:pt x="695" y="867"/>
                    </a:lnTo>
                    <a:lnTo>
                      <a:pt x="697" y="879"/>
                    </a:lnTo>
                    <a:lnTo>
                      <a:pt x="695" y="901"/>
                    </a:lnTo>
                    <a:lnTo>
                      <a:pt x="692" y="909"/>
                    </a:lnTo>
                    <a:lnTo>
                      <a:pt x="689" y="923"/>
                    </a:lnTo>
                    <a:lnTo>
                      <a:pt x="680" y="932"/>
                    </a:lnTo>
                    <a:lnTo>
                      <a:pt x="668" y="950"/>
                    </a:lnTo>
                    <a:lnTo>
                      <a:pt x="658" y="964"/>
                    </a:lnTo>
                    <a:lnTo>
                      <a:pt x="651" y="986"/>
                    </a:lnTo>
                    <a:lnTo>
                      <a:pt x="644" y="995"/>
                    </a:lnTo>
                    <a:lnTo>
                      <a:pt x="390" y="1038"/>
                    </a:lnTo>
                    <a:lnTo>
                      <a:pt x="388" y="1035"/>
                    </a:lnTo>
                    <a:lnTo>
                      <a:pt x="387" y="1025"/>
                    </a:lnTo>
                    <a:lnTo>
                      <a:pt x="385" y="1025"/>
                    </a:lnTo>
                  </a:path>
                </a:pathLst>
              </a:custGeom>
              <a:solidFill>
                <a:schemeClr val="accent1"/>
              </a:solidFill>
              <a:ln w="9525" cmpd="sng">
                <a:solidFill>
                  <a:srgbClr val="969696"/>
                </a:solidFill>
                <a:prstDash val="solid"/>
                <a:round/>
                <a:headEnd/>
                <a:tailEnd/>
              </a:ln>
            </p:spPr>
            <p:txBody>
              <a:bodyPr/>
              <a:lstStyle/>
              <a:p>
                <a:endParaRPr lang="en-US" dirty="0"/>
              </a:p>
            </p:txBody>
          </p:sp>
          <p:sp>
            <p:nvSpPr>
              <p:cNvPr id="17484" name="Freeform 42"/>
              <p:cNvSpPr>
                <a:spLocks noChangeAspect="1"/>
              </p:cNvSpPr>
              <p:nvPr>
                <p:custDataLst>
                  <p:tags r:id="rId71"/>
                </p:custDataLst>
              </p:nvPr>
            </p:nvSpPr>
            <p:spPr bwMode="gray">
              <a:xfrm>
                <a:off x="3597" y="1142"/>
                <a:ext cx="624" cy="299"/>
              </a:xfrm>
              <a:custGeom>
                <a:avLst/>
                <a:gdLst>
                  <a:gd name="T0" fmla="*/ 1 w 1248"/>
                  <a:gd name="T1" fmla="*/ 1 h 598"/>
                  <a:gd name="T2" fmla="*/ 1 w 1248"/>
                  <a:gd name="T3" fmla="*/ 1 h 598"/>
                  <a:gd name="T4" fmla="*/ 1 w 1248"/>
                  <a:gd name="T5" fmla="*/ 1 h 598"/>
                  <a:gd name="T6" fmla="*/ 1 w 1248"/>
                  <a:gd name="T7" fmla="*/ 1 h 598"/>
                  <a:gd name="T8" fmla="*/ 1 w 1248"/>
                  <a:gd name="T9" fmla="*/ 1 h 598"/>
                  <a:gd name="T10" fmla="*/ 1 w 1248"/>
                  <a:gd name="T11" fmla="*/ 1 h 598"/>
                  <a:gd name="T12" fmla="*/ 1 w 1248"/>
                  <a:gd name="T13" fmla="*/ 1 h 598"/>
                  <a:gd name="T14" fmla="*/ 1 w 1248"/>
                  <a:gd name="T15" fmla="*/ 1 h 598"/>
                  <a:gd name="T16" fmla="*/ 1 w 1248"/>
                  <a:gd name="T17" fmla="*/ 1 h 598"/>
                  <a:gd name="T18" fmla="*/ 1 w 1248"/>
                  <a:gd name="T19" fmla="*/ 1 h 598"/>
                  <a:gd name="T20" fmla="*/ 1 w 1248"/>
                  <a:gd name="T21" fmla="*/ 1 h 598"/>
                  <a:gd name="T22" fmla="*/ 1 w 1248"/>
                  <a:gd name="T23" fmla="*/ 1 h 598"/>
                  <a:gd name="T24" fmla="*/ 1 w 1248"/>
                  <a:gd name="T25" fmla="*/ 1 h 598"/>
                  <a:gd name="T26" fmla="*/ 1 w 1248"/>
                  <a:gd name="T27" fmla="*/ 1 h 598"/>
                  <a:gd name="T28" fmla="*/ 1 w 1248"/>
                  <a:gd name="T29" fmla="*/ 1 h 598"/>
                  <a:gd name="T30" fmla="*/ 1 w 1248"/>
                  <a:gd name="T31" fmla="*/ 1 h 598"/>
                  <a:gd name="T32" fmla="*/ 1 w 1248"/>
                  <a:gd name="T33" fmla="*/ 1 h 598"/>
                  <a:gd name="T34" fmla="*/ 1 w 1248"/>
                  <a:gd name="T35" fmla="*/ 1 h 598"/>
                  <a:gd name="T36" fmla="*/ 1 w 1248"/>
                  <a:gd name="T37" fmla="*/ 1 h 598"/>
                  <a:gd name="T38" fmla="*/ 1 w 1248"/>
                  <a:gd name="T39" fmla="*/ 1 h 598"/>
                  <a:gd name="T40" fmla="*/ 1 w 1248"/>
                  <a:gd name="T41" fmla="*/ 1 h 598"/>
                  <a:gd name="T42" fmla="*/ 1 w 1248"/>
                  <a:gd name="T43" fmla="*/ 1 h 598"/>
                  <a:gd name="T44" fmla="*/ 1 w 1248"/>
                  <a:gd name="T45" fmla="*/ 1 h 598"/>
                  <a:gd name="T46" fmla="*/ 1 w 1248"/>
                  <a:gd name="T47" fmla="*/ 1 h 598"/>
                  <a:gd name="T48" fmla="*/ 1 w 1248"/>
                  <a:gd name="T49" fmla="*/ 1 h 598"/>
                  <a:gd name="T50" fmla="*/ 1 w 1248"/>
                  <a:gd name="T51" fmla="*/ 1 h 598"/>
                  <a:gd name="T52" fmla="*/ 1 w 1248"/>
                  <a:gd name="T53" fmla="*/ 1 h 598"/>
                  <a:gd name="T54" fmla="*/ 1 w 1248"/>
                  <a:gd name="T55" fmla="*/ 1 h 598"/>
                  <a:gd name="T56" fmla="*/ 1 w 1248"/>
                  <a:gd name="T57" fmla="*/ 1 h 598"/>
                  <a:gd name="T58" fmla="*/ 1 w 1248"/>
                  <a:gd name="T59" fmla="*/ 1 h 598"/>
                  <a:gd name="T60" fmla="*/ 1 w 1248"/>
                  <a:gd name="T61" fmla="*/ 1 h 598"/>
                  <a:gd name="T62" fmla="*/ 1 w 1248"/>
                  <a:gd name="T63" fmla="*/ 1 h 598"/>
                  <a:gd name="T64" fmla="*/ 1 w 1248"/>
                  <a:gd name="T65" fmla="*/ 1 h 598"/>
                  <a:gd name="T66" fmla="*/ 1 w 1248"/>
                  <a:gd name="T67" fmla="*/ 1 h 598"/>
                  <a:gd name="T68" fmla="*/ 1 w 1248"/>
                  <a:gd name="T69" fmla="*/ 1 h 598"/>
                  <a:gd name="T70" fmla="*/ 1 w 1248"/>
                  <a:gd name="T71" fmla="*/ 1 h 598"/>
                  <a:gd name="T72" fmla="*/ 1 w 1248"/>
                  <a:gd name="T73" fmla="*/ 1 h 598"/>
                  <a:gd name="T74" fmla="*/ 1 w 1248"/>
                  <a:gd name="T75" fmla="*/ 1 h 598"/>
                  <a:gd name="T76" fmla="*/ 1 w 1248"/>
                  <a:gd name="T77" fmla="*/ 1 h 598"/>
                  <a:gd name="T78" fmla="*/ 1 w 1248"/>
                  <a:gd name="T79" fmla="*/ 1 h 598"/>
                  <a:gd name="T80" fmla="*/ 1 w 1248"/>
                  <a:gd name="T81" fmla="*/ 1 h 598"/>
                  <a:gd name="T82" fmla="*/ 1 w 1248"/>
                  <a:gd name="T83" fmla="*/ 1 h 598"/>
                  <a:gd name="T84" fmla="*/ 1 w 1248"/>
                  <a:gd name="T85" fmla="*/ 1 h 598"/>
                  <a:gd name="T86" fmla="*/ 1 w 1248"/>
                  <a:gd name="T87" fmla="*/ 1 h 598"/>
                  <a:gd name="T88" fmla="*/ 1 w 1248"/>
                  <a:gd name="T89" fmla="*/ 1 h 598"/>
                  <a:gd name="T90" fmla="*/ 1 w 1248"/>
                  <a:gd name="T91" fmla="*/ 1 h 598"/>
                  <a:gd name="T92" fmla="*/ 1 w 1248"/>
                  <a:gd name="T93" fmla="*/ 1 h 598"/>
                  <a:gd name="T94" fmla="*/ 1 w 1248"/>
                  <a:gd name="T95" fmla="*/ 1 h 598"/>
                  <a:gd name="T96" fmla="*/ 1 w 1248"/>
                  <a:gd name="T97" fmla="*/ 1 h 598"/>
                  <a:gd name="T98" fmla="*/ 1 w 1248"/>
                  <a:gd name="T99" fmla="*/ 1 h 598"/>
                  <a:gd name="T100" fmla="*/ 1 w 1248"/>
                  <a:gd name="T101" fmla="*/ 1 h 598"/>
                  <a:gd name="T102" fmla="*/ 1 w 1248"/>
                  <a:gd name="T103" fmla="*/ 1 h 598"/>
                  <a:gd name="T104" fmla="*/ 1 w 1248"/>
                  <a:gd name="T105" fmla="*/ 1 h 598"/>
                  <a:gd name="T106" fmla="*/ 1 w 1248"/>
                  <a:gd name="T107" fmla="*/ 1 h 598"/>
                  <a:gd name="T108" fmla="*/ 1 w 1248"/>
                  <a:gd name="T109" fmla="*/ 1 h 5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48" h="598">
                    <a:moveTo>
                      <a:pt x="430" y="411"/>
                    </a:moveTo>
                    <a:lnTo>
                      <a:pt x="422" y="423"/>
                    </a:lnTo>
                    <a:lnTo>
                      <a:pt x="427" y="430"/>
                    </a:lnTo>
                    <a:lnTo>
                      <a:pt x="435" y="433"/>
                    </a:lnTo>
                    <a:lnTo>
                      <a:pt x="444" y="428"/>
                    </a:lnTo>
                    <a:lnTo>
                      <a:pt x="450" y="436"/>
                    </a:lnTo>
                    <a:lnTo>
                      <a:pt x="468" y="439"/>
                    </a:lnTo>
                    <a:lnTo>
                      <a:pt x="480" y="449"/>
                    </a:lnTo>
                    <a:lnTo>
                      <a:pt x="483" y="467"/>
                    </a:lnTo>
                    <a:lnTo>
                      <a:pt x="489" y="474"/>
                    </a:lnTo>
                    <a:lnTo>
                      <a:pt x="486" y="502"/>
                    </a:lnTo>
                    <a:lnTo>
                      <a:pt x="483" y="522"/>
                    </a:lnTo>
                    <a:lnTo>
                      <a:pt x="480" y="530"/>
                    </a:lnTo>
                    <a:lnTo>
                      <a:pt x="479" y="536"/>
                    </a:lnTo>
                    <a:lnTo>
                      <a:pt x="486" y="541"/>
                    </a:lnTo>
                    <a:lnTo>
                      <a:pt x="498" y="538"/>
                    </a:lnTo>
                    <a:lnTo>
                      <a:pt x="503" y="533"/>
                    </a:lnTo>
                    <a:lnTo>
                      <a:pt x="509" y="529"/>
                    </a:lnTo>
                    <a:lnTo>
                      <a:pt x="516" y="535"/>
                    </a:lnTo>
                    <a:lnTo>
                      <a:pt x="515" y="542"/>
                    </a:lnTo>
                    <a:lnTo>
                      <a:pt x="510" y="554"/>
                    </a:lnTo>
                    <a:lnTo>
                      <a:pt x="506" y="569"/>
                    </a:lnTo>
                    <a:lnTo>
                      <a:pt x="504" y="580"/>
                    </a:lnTo>
                    <a:lnTo>
                      <a:pt x="515" y="591"/>
                    </a:lnTo>
                    <a:lnTo>
                      <a:pt x="519" y="598"/>
                    </a:lnTo>
                    <a:lnTo>
                      <a:pt x="529" y="597"/>
                    </a:lnTo>
                    <a:lnTo>
                      <a:pt x="538" y="576"/>
                    </a:lnTo>
                    <a:lnTo>
                      <a:pt x="556" y="548"/>
                    </a:lnTo>
                    <a:lnTo>
                      <a:pt x="566" y="523"/>
                    </a:lnTo>
                    <a:lnTo>
                      <a:pt x="577" y="492"/>
                    </a:lnTo>
                    <a:lnTo>
                      <a:pt x="594" y="457"/>
                    </a:lnTo>
                    <a:lnTo>
                      <a:pt x="599" y="448"/>
                    </a:lnTo>
                    <a:lnTo>
                      <a:pt x="606" y="443"/>
                    </a:lnTo>
                    <a:lnTo>
                      <a:pt x="612" y="437"/>
                    </a:lnTo>
                    <a:lnTo>
                      <a:pt x="611" y="420"/>
                    </a:lnTo>
                    <a:lnTo>
                      <a:pt x="621" y="408"/>
                    </a:lnTo>
                    <a:lnTo>
                      <a:pt x="625" y="420"/>
                    </a:lnTo>
                    <a:lnTo>
                      <a:pt x="627" y="434"/>
                    </a:lnTo>
                    <a:lnTo>
                      <a:pt x="637" y="437"/>
                    </a:lnTo>
                    <a:lnTo>
                      <a:pt x="650" y="430"/>
                    </a:lnTo>
                    <a:lnTo>
                      <a:pt x="676" y="434"/>
                    </a:lnTo>
                    <a:lnTo>
                      <a:pt x="677" y="446"/>
                    </a:lnTo>
                    <a:lnTo>
                      <a:pt x="691" y="454"/>
                    </a:lnTo>
                    <a:lnTo>
                      <a:pt x="697" y="434"/>
                    </a:lnTo>
                    <a:lnTo>
                      <a:pt x="706" y="421"/>
                    </a:lnTo>
                    <a:lnTo>
                      <a:pt x="712" y="414"/>
                    </a:lnTo>
                    <a:lnTo>
                      <a:pt x="721" y="410"/>
                    </a:lnTo>
                    <a:lnTo>
                      <a:pt x="736" y="402"/>
                    </a:lnTo>
                    <a:lnTo>
                      <a:pt x="740" y="377"/>
                    </a:lnTo>
                    <a:lnTo>
                      <a:pt x="748" y="364"/>
                    </a:lnTo>
                    <a:lnTo>
                      <a:pt x="767" y="358"/>
                    </a:lnTo>
                    <a:lnTo>
                      <a:pt x="779" y="355"/>
                    </a:lnTo>
                    <a:lnTo>
                      <a:pt x="798" y="356"/>
                    </a:lnTo>
                    <a:lnTo>
                      <a:pt x="810" y="361"/>
                    </a:lnTo>
                    <a:lnTo>
                      <a:pt x="811" y="353"/>
                    </a:lnTo>
                    <a:lnTo>
                      <a:pt x="819" y="349"/>
                    </a:lnTo>
                    <a:lnTo>
                      <a:pt x="829" y="346"/>
                    </a:lnTo>
                    <a:lnTo>
                      <a:pt x="841" y="349"/>
                    </a:lnTo>
                    <a:lnTo>
                      <a:pt x="857" y="346"/>
                    </a:lnTo>
                    <a:lnTo>
                      <a:pt x="863" y="333"/>
                    </a:lnTo>
                    <a:lnTo>
                      <a:pt x="878" y="313"/>
                    </a:lnTo>
                    <a:lnTo>
                      <a:pt x="897" y="306"/>
                    </a:lnTo>
                    <a:lnTo>
                      <a:pt x="910" y="309"/>
                    </a:lnTo>
                    <a:lnTo>
                      <a:pt x="938" y="316"/>
                    </a:lnTo>
                    <a:lnTo>
                      <a:pt x="963" y="322"/>
                    </a:lnTo>
                    <a:lnTo>
                      <a:pt x="981" y="334"/>
                    </a:lnTo>
                    <a:lnTo>
                      <a:pt x="1004" y="352"/>
                    </a:lnTo>
                    <a:lnTo>
                      <a:pt x="1015" y="355"/>
                    </a:lnTo>
                    <a:lnTo>
                      <a:pt x="1025" y="352"/>
                    </a:lnTo>
                    <a:lnTo>
                      <a:pt x="1021" y="334"/>
                    </a:lnTo>
                    <a:lnTo>
                      <a:pt x="1028" y="327"/>
                    </a:lnTo>
                    <a:lnTo>
                      <a:pt x="1025" y="315"/>
                    </a:lnTo>
                    <a:lnTo>
                      <a:pt x="1028" y="305"/>
                    </a:lnTo>
                    <a:lnTo>
                      <a:pt x="1037" y="306"/>
                    </a:lnTo>
                    <a:lnTo>
                      <a:pt x="1043" y="309"/>
                    </a:lnTo>
                    <a:lnTo>
                      <a:pt x="1049" y="309"/>
                    </a:lnTo>
                    <a:lnTo>
                      <a:pt x="1057" y="322"/>
                    </a:lnTo>
                    <a:lnTo>
                      <a:pt x="1074" y="328"/>
                    </a:lnTo>
                    <a:lnTo>
                      <a:pt x="1086" y="328"/>
                    </a:lnTo>
                    <a:lnTo>
                      <a:pt x="1108" y="319"/>
                    </a:lnTo>
                    <a:lnTo>
                      <a:pt x="1122" y="313"/>
                    </a:lnTo>
                    <a:lnTo>
                      <a:pt x="1140" y="313"/>
                    </a:lnTo>
                    <a:lnTo>
                      <a:pt x="1152" y="313"/>
                    </a:lnTo>
                    <a:lnTo>
                      <a:pt x="1171" y="309"/>
                    </a:lnTo>
                    <a:lnTo>
                      <a:pt x="1185" y="313"/>
                    </a:lnTo>
                    <a:lnTo>
                      <a:pt x="1211" y="313"/>
                    </a:lnTo>
                    <a:lnTo>
                      <a:pt x="1229" y="315"/>
                    </a:lnTo>
                    <a:lnTo>
                      <a:pt x="1239" y="313"/>
                    </a:lnTo>
                    <a:lnTo>
                      <a:pt x="1242" y="303"/>
                    </a:lnTo>
                    <a:lnTo>
                      <a:pt x="1248" y="291"/>
                    </a:lnTo>
                    <a:lnTo>
                      <a:pt x="1236" y="280"/>
                    </a:lnTo>
                    <a:lnTo>
                      <a:pt x="1220" y="268"/>
                    </a:lnTo>
                    <a:lnTo>
                      <a:pt x="1208" y="266"/>
                    </a:lnTo>
                    <a:lnTo>
                      <a:pt x="1189" y="274"/>
                    </a:lnTo>
                    <a:lnTo>
                      <a:pt x="1174" y="271"/>
                    </a:lnTo>
                    <a:lnTo>
                      <a:pt x="1165" y="287"/>
                    </a:lnTo>
                    <a:lnTo>
                      <a:pt x="1154" y="288"/>
                    </a:lnTo>
                    <a:lnTo>
                      <a:pt x="1149" y="280"/>
                    </a:lnTo>
                    <a:lnTo>
                      <a:pt x="1143" y="275"/>
                    </a:lnTo>
                    <a:lnTo>
                      <a:pt x="1143" y="271"/>
                    </a:lnTo>
                    <a:lnTo>
                      <a:pt x="1128" y="260"/>
                    </a:lnTo>
                    <a:lnTo>
                      <a:pt x="1122" y="250"/>
                    </a:lnTo>
                    <a:lnTo>
                      <a:pt x="1118" y="235"/>
                    </a:lnTo>
                    <a:lnTo>
                      <a:pt x="1119" y="223"/>
                    </a:lnTo>
                    <a:lnTo>
                      <a:pt x="1111" y="211"/>
                    </a:lnTo>
                    <a:lnTo>
                      <a:pt x="1111" y="199"/>
                    </a:lnTo>
                    <a:lnTo>
                      <a:pt x="1111" y="185"/>
                    </a:lnTo>
                    <a:lnTo>
                      <a:pt x="1109" y="176"/>
                    </a:lnTo>
                    <a:lnTo>
                      <a:pt x="1099" y="176"/>
                    </a:lnTo>
                    <a:lnTo>
                      <a:pt x="1093" y="175"/>
                    </a:lnTo>
                    <a:lnTo>
                      <a:pt x="1089" y="181"/>
                    </a:lnTo>
                    <a:lnTo>
                      <a:pt x="1080" y="188"/>
                    </a:lnTo>
                    <a:lnTo>
                      <a:pt x="1072" y="185"/>
                    </a:lnTo>
                    <a:lnTo>
                      <a:pt x="1063" y="184"/>
                    </a:lnTo>
                    <a:lnTo>
                      <a:pt x="1054" y="188"/>
                    </a:lnTo>
                    <a:lnTo>
                      <a:pt x="1049" y="200"/>
                    </a:lnTo>
                    <a:lnTo>
                      <a:pt x="1034" y="199"/>
                    </a:lnTo>
                    <a:lnTo>
                      <a:pt x="1025" y="193"/>
                    </a:lnTo>
                    <a:lnTo>
                      <a:pt x="1010" y="196"/>
                    </a:lnTo>
                    <a:lnTo>
                      <a:pt x="1006" y="200"/>
                    </a:lnTo>
                    <a:lnTo>
                      <a:pt x="994" y="207"/>
                    </a:lnTo>
                    <a:lnTo>
                      <a:pt x="985" y="210"/>
                    </a:lnTo>
                    <a:lnTo>
                      <a:pt x="981" y="206"/>
                    </a:lnTo>
                    <a:lnTo>
                      <a:pt x="972" y="206"/>
                    </a:lnTo>
                    <a:lnTo>
                      <a:pt x="959" y="206"/>
                    </a:lnTo>
                    <a:lnTo>
                      <a:pt x="950" y="200"/>
                    </a:lnTo>
                    <a:lnTo>
                      <a:pt x="944" y="191"/>
                    </a:lnTo>
                    <a:lnTo>
                      <a:pt x="951" y="185"/>
                    </a:lnTo>
                    <a:lnTo>
                      <a:pt x="944" y="175"/>
                    </a:lnTo>
                    <a:lnTo>
                      <a:pt x="947" y="160"/>
                    </a:lnTo>
                    <a:lnTo>
                      <a:pt x="944" y="147"/>
                    </a:lnTo>
                    <a:lnTo>
                      <a:pt x="948" y="138"/>
                    </a:lnTo>
                    <a:lnTo>
                      <a:pt x="954" y="132"/>
                    </a:lnTo>
                    <a:lnTo>
                      <a:pt x="954" y="129"/>
                    </a:lnTo>
                    <a:lnTo>
                      <a:pt x="948" y="129"/>
                    </a:lnTo>
                    <a:lnTo>
                      <a:pt x="935" y="134"/>
                    </a:lnTo>
                    <a:lnTo>
                      <a:pt x="923" y="135"/>
                    </a:lnTo>
                    <a:lnTo>
                      <a:pt x="914" y="135"/>
                    </a:lnTo>
                    <a:lnTo>
                      <a:pt x="903" y="141"/>
                    </a:lnTo>
                    <a:lnTo>
                      <a:pt x="890" y="144"/>
                    </a:lnTo>
                    <a:lnTo>
                      <a:pt x="878" y="155"/>
                    </a:lnTo>
                    <a:lnTo>
                      <a:pt x="866" y="163"/>
                    </a:lnTo>
                    <a:lnTo>
                      <a:pt x="841" y="166"/>
                    </a:lnTo>
                    <a:lnTo>
                      <a:pt x="816" y="167"/>
                    </a:lnTo>
                    <a:lnTo>
                      <a:pt x="798" y="166"/>
                    </a:lnTo>
                    <a:lnTo>
                      <a:pt x="770" y="173"/>
                    </a:lnTo>
                    <a:lnTo>
                      <a:pt x="755" y="181"/>
                    </a:lnTo>
                    <a:lnTo>
                      <a:pt x="748" y="176"/>
                    </a:lnTo>
                    <a:lnTo>
                      <a:pt x="735" y="187"/>
                    </a:lnTo>
                    <a:lnTo>
                      <a:pt x="702" y="214"/>
                    </a:lnTo>
                    <a:lnTo>
                      <a:pt x="697" y="213"/>
                    </a:lnTo>
                    <a:lnTo>
                      <a:pt x="683" y="229"/>
                    </a:lnTo>
                    <a:lnTo>
                      <a:pt x="674" y="243"/>
                    </a:lnTo>
                    <a:lnTo>
                      <a:pt x="667" y="250"/>
                    </a:lnTo>
                    <a:lnTo>
                      <a:pt x="667" y="244"/>
                    </a:lnTo>
                    <a:lnTo>
                      <a:pt x="671" y="231"/>
                    </a:lnTo>
                    <a:lnTo>
                      <a:pt x="662" y="211"/>
                    </a:lnTo>
                    <a:lnTo>
                      <a:pt x="655" y="216"/>
                    </a:lnTo>
                    <a:lnTo>
                      <a:pt x="652" y="235"/>
                    </a:lnTo>
                    <a:lnTo>
                      <a:pt x="624" y="241"/>
                    </a:lnTo>
                    <a:lnTo>
                      <a:pt x="611" y="231"/>
                    </a:lnTo>
                    <a:lnTo>
                      <a:pt x="602" y="226"/>
                    </a:lnTo>
                    <a:lnTo>
                      <a:pt x="588" y="231"/>
                    </a:lnTo>
                    <a:lnTo>
                      <a:pt x="585" y="235"/>
                    </a:lnTo>
                    <a:lnTo>
                      <a:pt x="559" y="240"/>
                    </a:lnTo>
                    <a:lnTo>
                      <a:pt x="535" y="235"/>
                    </a:lnTo>
                    <a:lnTo>
                      <a:pt x="538" y="228"/>
                    </a:lnTo>
                    <a:lnTo>
                      <a:pt x="532" y="219"/>
                    </a:lnTo>
                    <a:lnTo>
                      <a:pt x="521" y="214"/>
                    </a:lnTo>
                    <a:lnTo>
                      <a:pt x="507" y="199"/>
                    </a:lnTo>
                    <a:lnTo>
                      <a:pt x="506" y="193"/>
                    </a:lnTo>
                    <a:lnTo>
                      <a:pt x="497" y="187"/>
                    </a:lnTo>
                    <a:lnTo>
                      <a:pt x="492" y="173"/>
                    </a:lnTo>
                    <a:lnTo>
                      <a:pt x="486" y="164"/>
                    </a:lnTo>
                    <a:lnTo>
                      <a:pt x="469" y="161"/>
                    </a:lnTo>
                    <a:lnTo>
                      <a:pt x="465" y="154"/>
                    </a:lnTo>
                    <a:lnTo>
                      <a:pt x="456" y="148"/>
                    </a:lnTo>
                    <a:lnTo>
                      <a:pt x="436" y="145"/>
                    </a:lnTo>
                    <a:lnTo>
                      <a:pt x="420" y="147"/>
                    </a:lnTo>
                    <a:lnTo>
                      <a:pt x="404" y="142"/>
                    </a:lnTo>
                    <a:lnTo>
                      <a:pt x="391" y="148"/>
                    </a:lnTo>
                    <a:lnTo>
                      <a:pt x="397" y="135"/>
                    </a:lnTo>
                    <a:lnTo>
                      <a:pt x="389" y="135"/>
                    </a:lnTo>
                    <a:lnTo>
                      <a:pt x="379" y="142"/>
                    </a:lnTo>
                    <a:lnTo>
                      <a:pt x="355" y="166"/>
                    </a:lnTo>
                    <a:lnTo>
                      <a:pt x="345" y="181"/>
                    </a:lnTo>
                    <a:lnTo>
                      <a:pt x="339" y="182"/>
                    </a:lnTo>
                    <a:lnTo>
                      <a:pt x="336" y="173"/>
                    </a:lnTo>
                    <a:lnTo>
                      <a:pt x="337" y="148"/>
                    </a:lnTo>
                    <a:lnTo>
                      <a:pt x="340" y="137"/>
                    </a:lnTo>
                    <a:lnTo>
                      <a:pt x="348" y="135"/>
                    </a:lnTo>
                    <a:lnTo>
                      <a:pt x="354" y="123"/>
                    </a:lnTo>
                    <a:lnTo>
                      <a:pt x="352" y="111"/>
                    </a:lnTo>
                    <a:lnTo>
                      <a:pt x="360" y="108"/>
                    </a:lnTo>
                    <a:lnTo>
                      <a:pt x="363" y="99"/>
                    </a:lnTo>
                    <a:lnTo>
                      <a:pt x="370" y="92"/>
                    </a:lnTo>
                    <a:lnTo>
                      <a:pt x="373" y="86"/>
                    </a:lnTo>
                    <a:lnTo>
                      <a:pt x="374" y="76"/>
                    </a:lnTo>
                    <a:lnTo>
                      <a:pt x="382" y="73"/>
                    </a:lnTo>
                    <a:lnTo>
                      <a:pt x="395" y="58"/>
                    </a:lnTo>
                    <a:lnTo>
                      <a:pt x="400" y="49"/>
                    </a:lnTo>
                    <a:lnTo>
                      <a:pt x="405" y="48"/>
                    </a:lnTo>
                    <a:lnTo>
                      <a:pt x="414" y="39"/>
                    </a:lnTo>
                    <a:lnTo>
                      <a:pt x="420" y="36"/>
                    </a:lnTo>
                    <a:lnTo>
                      <a:pt x="414" y="30"/>
                    </a:lnTo>
                    <a:lnTo>
                      <a:pt x="417" y="24"/>
                    </a:lnTo>
                    <a:lnTo>
                      <a:pt x="427" y="23"/>
                    </a:lnTo>
                    <a:lnTo>
                      <a:pt x="435" y="21"/>
                    </a:lnTo>
                    <a:lnTo>
                      <a:pt x="442" y="23"/>
                    </a:lnTo>
                    <a:lnTo>
                      <a:pt x="450" y="21"/>
                    </a:lnTo>
                    <a:lnTo>
                      <a:pt x="457" y="17"/>
                    </a:lnTo>
                    <a:lnTo>
                      <a:pt x="456" y="9"/>
                    </a:lnTo>
                    <a:lnTo>
                      <a:pt x="441" y="2"/>
                    </a:lnTo>
                    <a:lnTo>
                      <a:pt x="422" y="0"/>
                    </a:lnTo>
                    <a:lnTo>
                      <a:pt x="405" y="3"/>
                    </a:lnTo>
                    <a:lnTo>
                      <a:pt x="388" y="9"/>
                    </a:lnTo>
                    <a:lnTo>
                      <a:pt x="369" y="12"/>
                    </a:lnTo>
                    <a:lnTo>
                      <a:pt x="364" y="18"/>
                    </a:lnTo>
                    <a:lnTo>
                      <a:pt x="357" y="21"/>
                    </a:lnTo>
                    <a:lnTo>
                      <a:pt x="351" y="27"/>
                    </a:lnTo>
                    <a:lnTo>
                      <a:pt x="342" y="30"/>
                    </a:lnTo>
                    <a:lnTo>
                      <a:pt x="334" y="38"/>
                    </a:lnTo>
                    <a:lnTo>
                      <a:pt x="327" y="52"/>
                    </a:lnTo>
                    <a:lnTo>
                      <a:pt x="321" y="60"/>
                    </a:lnTo>
                    <a:lnTo>
                      <a:pt x="311" y="67"/>
                    </a:lnTo>
                    <a:lnTo>
                      <a:pt x="299" y="73"/>
                    </a:lnTo>
                    <a:lnTo>
                      <a:pt x="287" y="83"/>
                    </a:lnTo>
                    <a:lnTo>
                      <a:pt x="278" y="99"/>
                    </a:lnTo>
                    <a:lnTo>
                      <a:pt x="262" y="108"/>
                    </a:lnTo>
                    <a:lnTo>
                      <a:pt x="255" y="117"/>
                    </a:lnTo>
                    <a:lnTo>
                      <a:pt x="254" y="126"/>
                    </a:lnTo>
                    <a:lnTo>
                      <a:pt x="246" y="138"/>
                    </a:lnTo>
                    <a:lnTo>
                      <a:pt x="242" y="139"/>
                    </a:lnTo>
                    <a:lnTo>
                      <a:pt x="236" y="139"/>
                    </a:lnTo>
                    <a:lnTo>
                      <a:pt x="230" y="144"/>
                    </a:lnTo>
                    <a:lnTo>
                      <a:pt x="221" y="142"/>
                    </a:lnTo>
                    <a:lnTo>
                      <a:pt x="212" y="148"/>
                    </a:lnTo>
                    <a:lnTo>
                      <a:pt x="209" y="155"/>
                    </a:lnTo>
                    <a:lnTo>
                      <a:pt x="209" y="160"/>
                    </a:lnTo>
                    <a:lnTo>
                      <a:pt x="194" y="170"/>
                    </a:lnTo>
                    <a:lnTo>
                      <a:pt x="180" y="181"/>
                    </a:lnTo>
                    <a:lnTo>
                      <a:pt x="156" y="187"/>
                    </a:lnTo>
                    <a:lnTo>
                      <a:pt x="138" y="193"/>
                    </a:lnTo>
                    <a:lnTo>
                      <a:pt x="132" y="190"/>
                    </a:lnTo>
                    <a:lnTo>
                      <a:pt x="117" y="193"/>
                    </a:lnTo>
                    <a:lnTo>
                      <a:pt x="103" y="196"/>
                    </a:lnTo>
                    <a:lnTo>
                      <a:pt x="94" y="210"/>
                    </a:lnTo>
                    <a:lnTo>
                      <a:pt x="78" y="228"/>
                    </a:lnTo>
                    <a:lnTo>
                      <a:pt x="66" y="235"/>
                    </a:lnTo>
                    <a:lnTo>
                      <a:pt x="50" y="241"/>
                    </a:lnTo>
                    <a:lnTo>
                      <a:pt x="38" y="244"/>
                    </a:lnTo>
                    <a:lnTo>
                      <a:pt x="25" y="253"/>
                    </a:lnTo>
                    <a:lnTo>
                      <a:pt x="16" y="253"/>
                    </a:lnTo>
                    <a:lnTo>
                      <a:pt x="0" y="266"/>
                    </a:lnTo>
                    <a:lnTo>
                      <a:pt x="4" y="275"/>
                    </a:lnTo>
                    <a:lnTo>
                      <a:pt x="20" y="278"/>
                    </a:lnTo>
                    <a:lnTo>
                      <a:pt x="29" y="282"/>
                    </a:lnTo>
                    <a:lnTo>
                      <a:pt x="43" y="290"/>
                    </a:lnTo>
                    <a:lnTo>
                      <a:pt x="47" y="294"/>
                    </a:lnTo>
                    <a:lnTo>
                      <a:pt x="60" y="316"/>
                    </a:lnTo>
                    <a:lnTo>
                      <a:pt x="60" y="321"/>
                    </a:lnTo>
                    <a:lnTo>
                      <a:pt x="240" y="359"/>
                    </a:lnTo>
                    <a:lnTo>
                      <a:pt x="290" y="381"/>
                    </a:lnTo>
                    <a:lnTo>
                      <a:pt x="296" y="389"/>
                    </a:lnTo>
                    <a:lnTo>
                      <a:pt x="313" y="386"/>
                    </a:lnTo>
                    <a:lnTo>
                      <a:pt x="323" y="389"/>
                    </a:lnTo>
                    <a:lnTo>
                      <a:pt x="333" y="392"/>
                    </a:lnTo>
                    <a:lnTo>
                      <a:pt x="337" y="386"/>
                    </a:lnTo>
                    <a:lnTo>
                      <a:pt x="351" y="383"/>
                    </a:lnTo>
                    <a:lnTo>
                      <a:pt x="357" y="387"/>
                    </a:lnTo>
                    <a:lnTo>
                      <a:pt x="366" y="387"/>
                    </a:lnTo>
                    <a:lnTo>
                      <a:pt x="373" y="392"/>
                    </a:lnTo>
                    <a:lnTo>
                      <a:pt x="385" y="395"/>
                    </a:lnTo>
                    <a:lnTo>
                      <a:pt x="398" y="392"/>
                    </a:lnTo>
                    <a:lnTo>
                      <a:pt x="408" y="392"/>
                    </a:lnTo>
                    <a:lnTo>
                      <a:pt x="426" y="401"/>
                    </a:lnTo>
                    <a:lnTo>
                      <a:pt x="426" y="405"/>
                    </a:lnTo>
                    <a:lnTo>
                      <a:pt x="430" y="411"/>
                    </a:lnTo>
                  </a:path>
                </a:pathLst>
              </a:custGeom>
              <a:solidFill>
                <a:schemeClr val="accent1"/>
              </a:solidFill>
              <a:ln w="9525" cmpd="sng">
                <a:solidFill>
                  <a:srgbClr val="969696"/>
                </a:solidFill>
                <a:prstDash val="solid"/>
                <a:round/>
                <a:headEnd/>
                <a:tailEnd/>
              </a:ln>
            </p:spPr>
            <p:txBody>
              <a:bodyPr/>
              <a:lstStyle/>
              <a:p>
                <a:endParaRPr lang="en-US" dirty="0"/>
              </a:p>
            </p:txBody>
          </p:sp>
        </p:grpSp>
        <p:sp>
          <p:nvSpPr>
            <p:cNvPr id="17449" name="Freeform 43"/>
            <p:cNvSpPr>
              <a:spLocks noChangeAspect="1"/>
            </p:cNvSpPr>
            <p:nvPr>
              <p:custDataLst>
                <p:tags r:id="rId39"/>
              </p:custDataLst>
            </p:nvPr>
          </p:nvSpPr>
          <p:spPr bwMode="gray">
            <a:xfrm>
              <a:off x="481" y="2647"/>
              <a:ext cx="290" cy="440"/>
            </a:xfrm>
            <a:custGeom>
              <a:avLst/>
              <a:gdLst>
                <a:gd name="T0" fmla="*/ 0 w 1305"/>
                <a:gd name="T1" fmla="*/ 0 h 1981"/>
                <a:gd name="T2" fmla="*/ 0 w 1305"/>
                <a:gd name="T3" fmla="*/ 0 h 1981"/>
                <a:gd name="T4" fmla="*/ 0 w 1305"/>
                <a:gd name="T5" fmla="*/ 0 h 1981"/>
                <a:gd name="T6" fmla="*/ 0 w 1305"/>
                <a:gd name="T7" fmla="*/ 0 h 1981"/>
                <a:gd name="T8" fmla="*/ 0 w 1305"/>
                <a:gd name="T9" fmla="*/ 0 h 1981"/>
                <a:gd name="T10" fmla="*/ 0 w 1305"/>
                <a:gd name="T11" fmla="*/ 0 h 1981"/>
                <a:gd name="T12" fmla="*/ 0 w 1305"/>
                <a:gd name="T13" fmla="*/ 0 h 1981"/>
                <a:gd name="T14" fmla="*/ 0 w 1305"/>
                <a:gd name="T15" fmla="*/ 0 h 1981"/>
                <a:gd name="T16" fmla="*/ 0 w 1305"/>
                <a:gd name="T17" fmla="*/ 0 h 1981"/>
                <a:gd name="T18" fmla="*/ 0 w 1305"/>
                <a:gd name="T19" fmla="*/ 0 h 1981"/>
                <a:gd name="T20" fmla="*/ 0 w 1305"/>
                <a:gd name="T21" fmla="*/ 0 h 1981"/>
                <a:gd name="T22" fmla="*/ 0 w 1305"/>
                <a:gd name="T23" fmla="*/ 0 h 1981"/>
                <a:gd name="T24" fmla="*/ 0 w 1305"/>
                <a:gd name="T25" fmla="*/ 0 h 1981"/>
                <a:gd name="T26" fmla="*/ 0 w 1305"/>
                <a:gd name="T27" fmla="*/ 0 h 1981"/>
                <a:gd name="T28" fmla="*/ 0 w 1305"/>
                <a:gd name="T29" fmla="*/ 0 h 1981"/>
                <a:gd name="T30" fmla="*/ 0 w 1305"/>
                <a:gd name="T31" fmla="*/ 0 h 1981"/>
                <a:gd name="T32" fmla="*/ 0 w 1305"/>
                <a:gd name="T33" fmla="*/ 0 h 1981"/>
                <a:gd name="T34" fmla="*/ 0 w 1305"/>
                <a:gd name="T35" fmla="*/ 0 h 1981"/>
                <a:gd name="T36" fmla="*/ 0 w 1305"/>
                <a:gd name="T37" fmla="*/ 0 h 1981"/>
                <a:gd name="T38" fmla="*/ 0 w 1305"/>
                <a:gd name="T39" fmla="*/ 0 h 1981"/>
                <a:gd name="T40" fmla="*/ 0 w 1305"/>
                <a:gd name="T41" fmla="*/ 0 h 1981"/>
                <a:gd name="T42" fmla="*/ 0 w 1305"/>
                <a:gd name="T43" fmla="*/ 0 h 1981"/>
                <a:gd name="T44" fmla="*/ 0 w 1305"/>
                <a:gd name="T45" fmla="*/ 0 h 1981"/>
                <a:gd name="T46" fmla="*/ 0 w 1305"/>
                <a:gd name="T47" fmla="*/ 0 h 1981"/>
                <a:gd name="T48" fmla="*/ 0 w 1305"/>
                <a:gd name="T49" fmla="*/ 0 h 1981"/>
                <a:gd name="T50" fmla="*/ 0 w 1305"/>
                <a:gd name="T51" fmla="*/ 0 h 1981"/>
                <a:gd name="T52" fmla="*/ 0 w 1305"/>
                <a:gd name="T53" fmla="*/ 0 h 1981"/>
                <a:gd name="T54" fmla="*/ 0 w 1305"/>
                <a:gd name="T55" fmla="*/ 0 h 1981"/>
                <a:gd name="T56" fmla="*/ 0 w 1305"/>
                <a:gd name="T57" fmla="*/ 0 h 1981"/>
                <a:gd name="T58" fmla="*/ 0 w 1305"/>
                <a:gd name="T59" fmla="*/ 0 h 1981"/>
                <a:gd name="T60" fmla="*/ 0 w 1305"/>
                <a:gd name="T61" fmla="*/ 0 h 1981"/>
                <a:gd name="T62" fmla="*/ 0 w 1305"/>
                <a:gd name="T63" fmla="*/ 0 h 1981"/>
                <a:gd name="T64" fmla="*/ 0 w 1305"/>
                <a:gd name="T65" fmla="*/ 0 h 1981"/>
                <a:gd name="T66" fmla="*/ 0 w 1305"/>
                <a:gd name="T67" fmla="*/ 0 h 1981"/>
                <a:gd name="T68" fmla="*/ 0 w 1305"/>
                <a:gd name="T69" fmla="*/ 0 h 1981"/>
                <a:gd name="T70" fmla="*/ 0 w 1305"/>
                <a:gd name="T71" fmla="*/ 0 h 1981"/>
                <a:gd name="T72" fmla="*/ 0 w 1305"/>
                <a:gd name="T73" fmla="*/ 0 h 1981"/>
                <a:gd name="T74" fmla="*/ 0 w 1305"/>
                <a:gd name="T75" fmla="*/ 0 h 1981"/>
                <a:gd name="T76" fmla="*/ 0 w 1305"/>
                <a:gd name="T77" fmla="*/ 0 h 1981"/>
                <a:gd name="T78" fmla="*/ 0 w 1305"/>
                <a:gd name="T79" fmla="*/ 0 h 1981"/>
                <a:gd name="T80" fmla="*/ 0 w 1305"/>
                <a:gd name="T81" fmla="*/ 0 h 1981"/>
                <a:gd name="T82" fmla="*/ 0 w 1305"/>
                <a:gd name="T83" fmla="*/ 0 h 1981"/>
                <a:gd name="T84" fmla="*/ 0 w 1305"/>
                <a:gd name="T85" fmla="*/ 0 h 1981"/>
                <a:gd name="T86" fmla="*/ 0 w 1305"/>
                <a:gd name="T87" fmla="*/ 0 h 1981"/>
                <a:gd name="T88" fmla="*/ 0 w 1305"/>
                <a:gd name="T89" fmla="*/ 0 h 1981"/>
                <a:gd name="T90" fmla="*/ 0 w 1305"/>
                <a:gd name="T91" fmla="*/ 0 h 198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305" h="1981">
                  <a:moveTo>
                    <a:pt x="831" y="1979"/>
                  </a:moveTo>
                  <a:lnTo>
                    <a:pt x="837" y="1981"/>
                  </a:lnTo>
                  <a:lnTo>
                    <a:pt x="837" y="1975"/>
                  </a:lnTo>
                  <a:lnTo>
                    <a:pt x="838" y="1972"/>
                  </a:lnTo>
                  <a:lnTo>
                    <a:pt x="840" y="1966"/>
                  </a:lnTo>
                  <a:lnTo>
                    <a:pt x="843" y="1963"/>
                  </a:lnTo>
                  <a:lnTo>
                    <a:pt x="847" y="1963"/>
                  </a:lnTo>
                  <a:lnTo>
                    <a:pt x="852" y="1963"/>
                  </a:lnTo>
                  <a:lnTo>
                    <a:pt x="857" y="1960"/>
                  </a:lnTo>
                  <a:lnTo>
                    <a:pt x="859" y="1951"/>
                  </a:lnTo>
                  <a:lnTo>
                    <a:pt x="857" y="1945"/>
                  </a:lnTo>
                  <a:lnTo>
                    <a:pt x="856" y="1938"/>
                  </a:lnTo>
                  <a:lnTo>
                    <a:pt x="857" y="1932"/>
                  </a:lnTo>
                  <a:lnTo>
                    <a:pt x="859" y="1918"/>
                  </a:lnTo>
                  <a:lnTo>
                    <a:pt x="862" y="1905"/>
                  </a:lnTo>
                  <a:lnTo>
                    <a:pt x="859" y="1889"/>
                  </a:lnTo>
                  <a:lnTo>
                    <a:pt x="856" y="1883"/>
                  </a:lnTo>
                  <a:lnTo>
                    <a:pt x="853" y="1874"/>
                  </a:lnTo>
                  <a:lnTo>
                    <a:pt x="852" y="1865"/>
                  </a:lnTo>
                  <a:lnTo>
                    <a:pt x="852" y="1858"/>
                  </a:lnTo>
                  <a:lnTo>
                    <a:pt x="856" y="1852"/>
                  </a:lnTo>
                  <a:lnTo>
                    <a:pt x="857" y="1846"/>
                  </a:lnTo>
                  <a:lnTo>
                    <a:pt x="859" y="1839"/>
                  </a:lnTo>
                  <a:lnTo>
                    <a:pt x="860" y="1835"/>
                  </a:lnTo>
                  <a:lnTo>
                    <a:pt x="859" y="1829"/>
                  </a:lnTo>
                  <a:lnTo>
                    <a:pt x="856" y="1823"/>
                  </a:lnTo>
                  <a:lnTo>
                    <a:pt x="860" y="1789"/>
                  </a:lnTo>
                  <a:lnTo>
                    <a:pt x="860" y="1783"/>
                  </a:lnTo>
                  <a:lnTo>
                    <a:pt x="862" y="1778"/>
                  </a:lnTo>
                  <a:lnTo>
                    <a:pt x="860" y="1775"/>
                  </a:lnTo>
                  <a:lnTo>
                    <a:pt x="863" y="1769"/>
                  </a:lnTo>
                  <a:lnTo>
                    <a:pt x="868" y="1769"/>
                  </a:lnTo>
                  <a:lnTo>
                    <a:pt x="871" y="1768"/>
                  </a:lnTo>
                  <a:lnTo>
                    <a:pt x="868" y="1767"/>
                  </a:lnTo>
                  <a:lnTo>
                    <a:pt x="865" y="1762"/>
                  </a:lnTo>
                  <a:lnTo>
                    <a:pt x="865" y="1759"/>
                  </a:lnTo>
                  <a:lnTo>
                    <a:pt x="865" y="1753"/>
                  </a:lnTo>
                  <a:lnTo>
                    <a:pt x="860" y="1747"/>
                  </a:lnTo>
                  <a:lnTo>
                    <a:pt x="859" y="1743"/>
                  </a:lnTo>
                  <a:lnTo>
                    <a:pt x="859" y="1734"/>
                  </a:lnTo>
                  <a:lnTo>
                    <a:pt x="862" y="1731"/>
                  </a:lnTo>
                  <a:lnTo>
                    <a:pt x="865" y="1730"/>
                  </a:lnTo>
                  <a:lnTo>
                    <a:pt x="865" y="1724"/>
                  </a:lnTo>
                  <a:lnTo>
                    <a:pt x="863" y="1719"/>
                  </a:lnTo>
                  <a:lnTo>
                    <a:pt x="862" y="1712"/>
                  </a:lnTo>
                  <a:lnTo>
                    <a:pt x="865" y="1707"/>
                  </a:lnTo>
                  <a:lnTo>
                    <a:pt x="874" y="1704"/>
                  </a:lnTo>
                  <a:lnTo>
                    <a:pt x="878" y="1703"/>
                  </a:lnTo>
                  <a:lnTo>
                    <a:pt x="881" y="1704"/>
                  </a:lnTo>
                  <a:lnTo>
                    <a:pt x="886" y="1700"/>
                  </a:lnTo>
                  <a:lnTo>
                    <a:pt x="892" y="1700"/>
                  </a:lnTo>
                  <a:lnTo>
                    <a:pt x="898" y="1700"/>
                  </a:lnTo>
                  <a:lnTo>
                    <a:pt x="905" y="1700"/>
                  </a:lnTo>
                  <a:lnTo>
                    <a:pt x="910" y="1701"/>
                  </a:lnTo>
                  <a:lnTo>
                    <a:pt x="916" y="1704"/>
                  </a:lnTo>
                  <a:lnTo>
                    <a:pt x="919" y="1709"/>
                  </a:lnTo>
                  <a:lnTo>
                    <a:pt x="925" y="1709"/>
                  </a:lnTo>
                  <a:lnTo>
                    <a:pt x="931" y="1709"/>
                  </a:lnTo>
                  <a:lnTo>
                    <a:pt x="937" y="1709"/>
                  </a:lnTo>
                  <a:lnTo>
                    <a:pt x="943" y="1712"/>
                  </a:lnTo>
                  <a:lnTo>
                    <a:pt x="948" y="1718"/>
                  </a:lnTo>
                  <a:lnTo>
                    <a:pt x="949" y="1725"/>
                  </a:lnTo>
                  <a:lnTo>
                    <a:pt x="952" y="1730"/>
                  </a:lnTo>
                  <a:lnTo>
                    <a:pt x="957" y="1738"/>
                  </a:lnTo>
                  <a:lnTo>
                    <a:pt x="959" y="1743"/>
                  </a:lnTo>
                  <a:lnTo>
                    <a:pt x="964" y="1749"/>
                  </a:lnTo>
                  <a:lnTo>
                    <a:pt x="974" y="1749"/>
                  </a:lnTo>
                  <a:lnTo>
                    <a:pt x="983" y="1749"/>
                  </a:lnTo>
                  <a:lnTo>
                    <a:pt x="987" y="1743"/>
                  </a:lnTo>
                  <a:lnTo>
                    <a:pt x="990" y="1736"/>
                  </a:lnTo>
                  <a:lnTo>
                    <a:pt x="996" y="1728"/>
                  </a:lnTo>
                  <a:lnTo>
                    <a:pt x="1001" y="1724"/>
                  </a:lnTo>
                  <a:lnTo>
                    <a:pt x="1007" y="1715"/>
                  </a:lnTo>
                  <a:lnTo>
                    <a:pt x="1012" y="1716"/>
                  </a:lnTo>
                  <a:lnTo>
                    <a:pt x="1014" y="1707"/>
                  </a:lnTo>
                  <a:lnTo>
                    <a:pt x="1018" y="1687"/>
                  </a:lnTo>
                  <a:lnTo>
                    <a:pt x="1051" y="1507"/>
                  </a:lnTo>
                  <a:lnTo>
                    <a:pt x="1051" y="1504"/>
                  </a:lnTo>
                  <a:lnTo>
                    <a:pt x="1114" y="1193"/>
                  </a:lnTo>
                  <a:lnTo>
                    <a:pt x="1178" y="881"/>
                  </a:lnTo>
                  <a:lnTo>
                    <a:pt x="1241" y="571"/>
                  </a:lnTo>
                  <a:lnTo>
                    <a:pt x="1305" y="260"/>
                  </a:lnTo>
                  <a:lnTo>
                    <a:pt x="1027" y="200"/>
                  </a:lnTo>
                  <a:lnTo>
                    <a:pt x="750" y="137"/>
                  </a:lnTo>
                  <a:lnTo>
                    <a:pt x="474" y="69"/>
                  </a:lnTo>
                  <a:lnTo>
                    <a:pt x="199" y="0"/>
                  </a:lnTo>
                  <a:lnTo>
                    <a:pt x="101" y="367"/>
                  </a:lnTo>
                  <a:lnTo>
                    <a:pt x="0" y="736"/>
                  </a:lnTo>
                  <a:lnTo>
                    <a:pt x="205" y="1039"/>
                  </a:lnTo>
                  <a:lnTo>
                    <a:pt x="416" y="1350"/>
                  </a:lnTo>
                  <a:lnTo>
                    <a:pt x="834" y="1970"/>
                  </a:lnTo>
                  <a:lnTo>
                    <a:pt x="831" y="1979"/>
                  </a:lnTo>
                </a:path>
              </a:pathLst>
            </a:custGeom>
            <a:solidFill>
              <a:schemeClr val="accent1"/>
            </a:solidFill>
            <a:ln w="9525" cmpd="sng">
              <a:solidFill>
                <a:srgbClr val="969696"/>
              </a:solidFill>
              <a:prstDash val="solid"/>
              <a:round/>
              <a:headEnd/>
              <a:tailEnd/>
            </a:ln>
          </p:spPr>
          <p:txBody>
            <a:bodyPr/>
            <a:lstStyle/>
            <a:p>
              <a:endParaRPr lang="en-US" dirty="0"/>
            </a:p>
          </p:txBody>
        </p:sp>
        <p:sp>
          <p:nvSpPr>
            <p:cNvPr id="17450" name="Freeform 44"/>
            <p:cNvSpPr>
              <a:spLocks noChangeAspect="1"/>
            </p:cNvSpPr>
            <p:nvPr>
              <p:custDataLst>
                <p:tags r:id="rId40"/>
              </p:custDataLst>
            </p:nvPr>
          </p:nvSpPr>
          <p:spPr bwMode="gray">
            <a:xfrm>
              <a:off x="715" y="2705"/>
              <a:ext cx="255" cy="313"/>
            </a:xfrm>
            <a:custGeom>
              <a:avLst/>
              <a:gdLst>
                <a:gd name="T0" fmla="*/ 0 w 1154"/>
                <a:gd name="T1" fmla="*/ 0 h 1412"/>
                <a:gd name="T2" fmla="*/ 0 w 1154"/>
                <a:gd name="T3" fmla="*/ 0 h 1412"/>
                <a:gd name="T4" fmla="*/ 0 w 1154"/>
                <a:gd name="T5" fmla="*/ 0 h 1412"/>
                <a:gd name="T6" fmla="*/ 0 w 1154"/>
                <a:gd name="T7" fmla="*/ 0 h 1412"/>
                <a:gd name="T8" fmla="*/ 0 w 1154"/>
                <a:gd name="T9" fmla="*/ 0 h 1412"/>
                <a:gd name="T10" fmla="*/ 0 w 1154"/>
                <a:gd name="T11" fmla="*/ 0 h 1412"/>
                <a:gd name="T12" fmla="*/ 0 w 1154"/>
                <a:gd name="T13" fmla="*/ 0 h 1412"/>
                <a:gd name="T14" fmla="*/ 0 w 1154"/>
                <a:gd name="T15" fmla="*/ 0 h 1412"/>
                <a:gd name="T16" fmla="*/ 0 w 1154"/>
                <a:gd name="T17" fmla="*/ 0 h 1412"/>
                <a:gd name="T18" fmla="*/ 0 w 1154"/>
                <a:gd name="T19" fmla="*/ 0 h 1412"/>
                <a:gd name="T20" fmla="*/ 0 w 1154"/>
                <a:gd name="T21" fmla="*/ 0 h 1412"/>
                <a:gd name="T22" fmla="*/ 0 w 1154"/>
                <a:gd name="T23" fmla="*/ 0 h 1412"/>
                <a:gd name="T24" fmla="*/ 0 w 1154"/>
                <a:gd name="T25" fmla="*/ 0 h 1412"/>
                <a:gd name="T26" fmla="*/ 0 w 1154"/>
                <a:gd name="T27" fmla="*/ 0 h 1412"/>
                <a:gd name="T28" fmla="*/ 0 w 1154"/>
                <a:gd name="T29" fmla="*/ 0 h 1412"/>
                <a:gd name="T30" fmla="*/ 0 w 1154"/>
                <a:gd name="T31" fmla="*/ 0 h 1412"/>
                <a:gd name="T32" fmla="*/ 0 w 1154"/>
                <a:gd name="T33" fmla="*/ 0 h 1412"/>
                <a:gd name="T34" fmla="*/ 0 w 1154"/>
                <a:gd name="T35" fmla="*/ 0 h 1412"/>
                <a:gd name="T36" fmla="*/ 0 w 1154"/>
                <a:gd name="T37" fmla="*/ 0 h 14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54" h="1412">
                  <a:moveTo>
                    <a:pt x="814" y="101"/>
                  </a:moveTo>
                  <a:lnTo>
                    <a:pt x="772" y="351"/>
                  </a:lnTo>
                  <a:lnTo>
                    <a:pt x="1152" y="416"/>
                  </a:lnTo>
                  <a:lnTo>
                    <a:pt x="1154" y="416"/>
                  </a:lnTo>
                  <a:lnTo>
                    <a:pt x="1081" y="916"/>
                  </a:lnTo>
                  <a:lnTo>
                    <a:pt x="1009" y="1412"/>
                  </a:lnTo>
                  <a:lnTo>
                    <a:pt x="718" y="1373"/>
                  </a:lnTo>
                  <a:lnTo>
                    <a:pt x="717" y="1366"/>
                  </a:lnTo>
                  <a:lnTo>
                    <a:pt x="503" y="1338"/>
                  </a:lnTo>
                  <a:lnTo>
                    <a:pt x="456" y="1329"/>
                  </a:lnTo>
                  <a:lnTo>
                    <a:pt x="264" y="1297"/>
                  </a:lnTo>
                  <a:lnTo>
                    <a:pt x="0" y="1247"/>
                  </a:lnTo>
                  <a:lnTo>
                    <a:pt x="0" y="1244"/>
                  </a:lnTo>
                  <a:lnTo>
                    <a:pt x="63" y="933"/>
                  </a:lnTo>
                  <a:lnTo>
                    <a:pt x="127" y="621"/>
                  </a:lnTo>
                  <a:lnTo>
                    <a:pt x="190" y="311"/>
                  </a:lnTo>
                  <a:lnTo>
                    <a:pt x="254" y="0"/>
                  </a:lnTo>
                  <a:lnTo>
                    <a:pt x="533" y="51"/>
                  </a:lnTo>
                  <a:lnTo>
                    <a:pt x="814" y="101"/>
                  </a:lnTo>
                </a:path>
              </a:pathLst>
            </a:custGeom>
            <a:solidFill>
              <a:schemeClr val="bg2"/>
            </a:solidFill>
            <a:ln w="9525" cmpd="sng">
              <a:solidFill>
                <a:srgbClr val="969696"/>
              </a:solidFill>
              <a:prstDash val="solid"/>
              <a:round/>
              <a:headEnd/>
              <a:tailEnd/>
            </a:ln>
          </p:spPr>
          <p:txBody>
            <a:bodyPr/>
            <a:lstStyle/>
            <a:p>
              <a:endParaRPr lang="en-US" dirty="0"/>
            </a:p>
          </p:txBody>
        </p:sp>
        <p:sp>
          <p:nvSpPr>
            <p:cNvPr id="17451" name="Freeform 45"/>
            <p:cNvSpPr>
              <a:spLocks noChangeAspect="1"/>
            </p:cNvSpPr>
            <p:nvPr>
              <p:custDataLst>
                <p:tags r:id="rId41"/>
              </p:custDataLst>
            </p:nvPr>
          </p:nvSpPr>
          <p:spPr bwMode="gray">
            <a:xfrm>
              <a:off x="937" y="2797"/>
              <a:ext cx="331" cy="256"/>
            </a:xfrm>
            <a:custGeom>
              <a:avLst/>
              <a:gdLst>
                <a:gd name="T0" fmla="*/ 0 w 1491"/>
                <a:gd name="T1" fmla="*/ 0 h 1154"/>
                <a:gd name="T2" fmla="*/ 0 w 1491"/>
                <a:gd name="T3" fmla="*/ 0 h 1154"/>
                <a:gd name="T4" fmla="*/ 0 w 1491"/>
                <a:gd name="T5" fmla="*/ 0 h 1154"/>
                <a:gd name="T6" fmla="*/ 0 w 1491"/>
                <a:gd name="T7" fmla="*/ 0 h 1154"/>
                <a:gd name="T8" fmla="*/ 0 w 1491"/>
                <a:gd name="T9" fmla="*/ 0 h 1154"/>
                <a:gd name="T10" fmla="*/ 0 w 1491"/>
                <a:gd name="T11" fmla="*/ 0 h 1154"/>
                <a:gd name="T12" fmla="*/ 0 w 1491"/>
                <a:gd name="T13" fmla="*/ 0 h 1154"/>
                <a:gd name="T14" fmla="*/ 0 w 1491"/>
                <a:gd name="T15" fmla="*/ 0 h 1154"/>
                <a:gd name="T16" fmla="*/ 0 w 1491"/>
                <a:gd name="T17" fmla="*/ 0 h 1154"/>
                <a:gd name="T18" fmla="*/ 0 w 1491"/>
                <a:gd name="T19" fmla="*/ 0 h 1154"/>
                <a:gd name="T20" fmla="*/ 0 w 1491"/>
                <a:gd name="T21" fmla="*/ 0 h 1154"/>
                <a:gd name="T22" fmla="*/ 0 w 1491"/>
                <a:gd name="T23" fmla="*/ 0 h 1154"/>
                <a:gd name="T24" fmla="*/ 0 w 1491"/>
                <a:gd name="T25" fmla="*/ 0 h 1154"/>
                <a:gd name="T26" fmla="*/ 0 w 1491"/>
                <a:gd name="T27" fmla="*/ 0 h 11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91" h="1154">
                  <a:moveTo>
                    <a:pt x="1491" y="137"/>
                  </a:moveTo>
                  <a:lnTo>
                    <a:pt x="1109" y="110"/>
                  </a:lnTo>
                  <a:lnTo>
                    <a:pt x="635" y="63"/>
                  </a:lnTo>
                  <a:lnTo>
                    <a:pt x="147" y="0"/>
                  </a:lnTo>
                  <a:lnTo>
                    <a:pt x="74" y="500"/>
                  </a:lnTo>
                  <a:lnTo>
                    <a:pt x="0" y="1002"/>
                  </a:lnTo>
                  <a:lnTo>
                    <a:pt x="306" y="1049"/>
                  </a:lnTo>
                  <a:lnTo>
                    <a:pt x="615" y="1086"/>
                  </a:lnTo>
                  <a:lnTo>
                    <a:pt x="923" y="1117"/>
                  </a:lnTo>
                  <a:lnTo>
                    <a:pt x="1228" y="1138"/>
                  </a:lnTo>
                  <a:lnTo>
                    <a:pt x="1424" y="1154"/>
                  </a:lnTo>
                  <a:lnTo>
                    <a:pt x="1448" y="772"/>
                  </a:lnTo>
                  <a:lnTo>
                    <a:pt x="1473" y="391"/>
                  </a:lnTo>
                  <a:lnTo>
                    <a:pt x="1491" y="137"/>
                  </a:lnTo>
                </a:path>
              </a:pathLst>
            </a:custGeom>
            <a:solidFill>
              <a:schemeClr val="accent1"/>
            </a:solidFill>
            <a:ln w="9525" cmpd="sng">
              <a:solidFill>
                <a:srgbClr val="969696"/>
              </a:solidFill>
              <a:prstDash val="solid"/>
              <a:round/>
              <a:headEnd/>
              <a:tailEnd/>
            </a:ln>
          </p:spPr>
          <p:txBody>
            <a:bodyPr/>
            <a:lstStyle/>
            <a:p>
              <a:endParaRPr lang="en-US" dirty="0"/>
            </a:p>
          </p:txBody>
        </p:sp>
        <p:sp>
          <p:nvSpPr>
            <p:cNvPr id="17452" name="Freeform 46"/>
            <p:cNvSpPr>
              <a:spLocks noChangeAspect="1"/>
            </p:cNvSpPr>
            <p:nvPr>
              <p:custDataLst>
                <p:tags r:id="rId42"/>
              </p:custDataLst>
            </p:nvPr>
          </p:nvSpPr>
          <p:spPr bwMode="gray">
            <a:xfrm>
              <a:off x="1253" y="2883"/>
              <a:ext cx="335" cy="179"/>
            </a:xfrm>
            <a:custGeom>
              <a:avLst/>
              <a:gdLst>
                <a:gd name="T0" fmla="*/ 0 w 1514"/>
                <a:gd name="T1" fmla="*/ 0 h 803"/>
                <a:gd name="T2" fmla="*/ 0 w 1514"/>
                <a:gd name="T3" fmla="*/ 0 h 803"/>
                <a:gd name="T4" fmla="*/ 0 w 1514"/>
                <a:gd name="T5" fmla="*/ 0 h 803"/>
                <a:gd name="T6" fmla="*/ 0 w 1514"/>
                <a:gd name="T7" fmla="*/ 0 h 803"/>
                <a:gd name="T8" fmla="*/ 0 w 1514"/>
                <a:gd name="T9" fmla="*/ 0 h 803"/>
                <a:gd name="T10" fmla="*/ 0 w 1514"/>
                <a:gd name="T11" fmla="*/ 0 h 803"/>
                <a:gd name="T12" fmla="*/ 0 w 1514"/>
                <a:gd name="T13" fmla="*/ 0 h 803"/>
                <a:gd name="T14" fmla="*/ 0 w 1514"/>
                <a:gd name="T15" fmla="*/ 0 h 803"/>
                <a:gd name="T16" fmla="*/ 0 w 1514"/>
                <a:gd name="T17" fmla="*/ 0 h 803"/>
                <a:gd name="T18" fmla="*/ 0 w 1514"/>
                <a:gd name="T19" fmla="*/ 0 h 803"/>
                <a:gd name="T20" fmla="*/ 0 w 1514"/>
                <a:gd name="T21" fmla="*/ 0 h 803"/>
                <a:gd name="T22" fmla="*/ 0 w 1514"/>
                <a:gd name="T23" fmla="*/ 0 h 803"/>
                <a:gd name="T24" fmla="*/ 0 w 1514"/>
                <a:gd name="T25" fmla="*/ 0 h 803"/>
                <a:gd name="T26" fmla="*/ 0 w 1514"/>
                <a:gd name="T27" fmla="*/ 0 h 803"/>
                <a:gd name="T28" fmla="*/ 0 w 1514"/>
                <a:gd name="T29" fmla="*/ 0 h 803"/>
                <a:gd name="T30" fmla="*/ 0 w 1514"/>
                <a:gd name="T31" fmla="*/ 0 h 803"/>
                <a:gd name="T32" fmla="*/ 0 w 1514"/>
                <a:gd name="T33" fmla="*/ 0 h 803"/>
                <a:gd name="T34" fmla="*/ 0 w 1514"/>
                <a:gd name="T35" fmla="*/ 0 h 803"/>
                <a:gd name="T36" fmla="*/ 0 w 1514"/>
                <a:gd name="T37" fmla="*/ 0 h 803"/>
                <a:gd name="T38" fmla="*/ 0 w 1514"/>
                <a:gd name="T39" fmla="*/ 0 h 803"/>
                <a:gd name="T40" fmla="*/ 0 w 1514"/>
                <a:gd name="T41" fmla="*/ 0 h 803"/>
                <a:gd name="T42" fmla="*/ 0 w 1514"/>
                <a:gd name="T43" fmla="*/ 0 h 803"/>
                <a:gd name="T44" fmla="*/ 0 w 1514"/>
                <a:gd name="T45" fmla="*/ 0 h 803"/>
                <a:gd name="T46" fmla="*/ 0 w 1514"/>
                <a:gd name="T47" fmla="*/ 0 h 803"/>
                <a:gd name="T48" fmla="*/ 0 w 1514"/>
                <a:gd name="T49" fmla="*/ 0 h 803"/>
                <a:gd name="T50" fmla="*/ 0 w 1514"/>
                <a:gd name="T51" fmla="*/ 0 h 803"/>
                <a:gd name="T52" fmla="*/ 0 w 1514"/>
                <a:gd name="T53" fmla="*/ 0 h 803"/>
                <a:gd name="T54" fmla="*/ 0 w 1514"/>
                <a:gd name="T55" fmla="*/ 0 h 803"/>
                <a:gd name="T56" fmla="*/ 0 w 1514"/>
                <a:gd name="T57" fmla="*/ 0 h 803"/>
                <a:gd name="T58" fmla="*/ 0 w 1514"/>
                <a:gd name="T59" fmla="*/ 0 h 803"/>
                <a:gd name="T60" fmla="*/ 0 w 1514"/>
                <a:gd name="T61" fmla="*/ 0 h 803"/>
                <a:gd name="T62" fmla="*/ 0 w 1514"/>
                <a:gd name="T63" fmla="*/ 0 h 803"/>
                <a:gd name="T64" fmla="*/ 0 w 1514"/>
                <a:gd name="T65" fmla="*/ 0 h 803"/>
                <a:gd name="T66" fmla="*/ 0 w 1514"/>
                <a:gd name="T67" fmla="*/ 0 h 803"/>
                <a:gd name="T68" fmla="*/ 0 w 1514"/>
                <a:gd name="T69" fmla="*/ 0 h 803"/>
                <a:gd name="T70" fmla="*/ 0 w 1514"/>
                <a:gd name="T71" fmla="*/ 0 h 803"/>
                <a:gd name="T72" fmla="*/ 0 w 1514"/>
                <a:gd name="T73" fmla="*/ 0 h 803"/>
                <a:gd name="T74" fmla="*/ 0 w 1514"/>
                <a:gd name="T75" fmla="*/ 0 h 803"/>
                <a:gd name="T76" fmla="*/ 0 w 1514"/>
                <a:gd name="T77" fmla="*/ 0 h 803"/>
                <a:gd name="T78" fmla="*/ 0 w 1514"/>
                <a:gd name="T79" fmla="*/ 0 h 803"/>
                <a:gd name="T80" fmla="*/ 0 w 1514"/>
                <a:gd name="T81" fmla="*/ 0 h 803"/>
                <a:gd name="T82" fmla="*/ 0 w 1514"/>
                <a:gd name="T83" fmla="*/ 0 h 803"/>
                <a:gd name="T84" fmla="*/ 0 w 1514"/>
                <a:gd name="T85" fmla="*/ 0 h 803"/>
                <a:gd name="T86" fmla="*/ 0 w 1514"/>
                <a:gd name="T87" fmla="*/ 0 h 803"/>
                <a:gd name="T88" fmla="*/ 0 w 1514"/>
                <a:gd name="T89" fmla="*/ 0 h 803"/>
                <a:gd name="T90" fmla="*/ 0 w 1514"/>
                <a:gd name="T91" fmla="*/ 0 h 803"/>
                <a:gd name="T92" fmla="*/ 0 w 1514"/>
                <a:gd name="T93" fmla="*/ 0 h 803"/>
                <a:gd name="T94" fmla="*/ 0 w 1514"/>
                <a:gd name="T95" fmla="*/ 0 h 803"/>
                <a:gd name="T96" fmla="*/ 0 w 1514"/>
                <a:gd name="T97" fmla="*/ 0 h 803"/>
                <a:gd name="T98" fmla="*/ 0 w 1514"/>
                <a:gd name="T99" fmla="*/ 0 h 803"/>
                <a:gd name="T100" fmla="*/ 0 w 1514"/>
                <a:gd name="T101" fmla="*/ 0 h 803"/>
                <a:gd name="T102" fmla="*/ 0 w 1514"/>
                <a:gd name="T103" fmla="*/ 0 h 803"/>
                <a:gd name="T104" fmla="*/ 0 w 1514"/>
                <a:gd name="T105" fmla="*/ 0 h 803"/>
                <a:gd name="T106" fmla="*/ 0 w 1514"/>
                <a:gd name="T107" fmla="*/ 0 h 80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14" h="803">
                  <a:moveTo>
                    <a:pt x="1511" y="274"/>
                  </a:moveTo>
                  <a:lnTo>
                    <a:pt x="1514" y="800"/>
                  </a:lnTo>
                  <a:lnTo>
                    <a:pt x="1249" y="803"/>
                  </a:lnTo>
                  <a:lnTo>
                    <a:pt x="1001" y="801"/>
                  </a:lnTo>
                  <a:lnTo>
                    <a:pt x="758" y="798"/>
                  </a:lnTo>
                  <a:lnTo>
                    <a:pt x="622" y="794"/>
                  </a:lnTo>
                  <a:lnTo>
                    <a:pt x="383" y="786"/>
                  </a:lnTo>
                  <a:lnTo>
                    <a:pt x="99" y="772"/>
                  </a:lnTo>
                  <a:lnTo>
                    <a:pt x="0" y="763"/>
                  </a:lnTo>
                  <a:lnTo>
                    <a:pt x="24" y="381"/>
                  </a:lnTo>
                  <a:lnTo>
                    <a:pt x="49" y="0"/>
                  </a:lnTo>
                  <a:lnTo>
                    <a:pt x="378" y="19"/>
                  </a:lnTo>
                  <a:lnTo>
                    <a:pt x="709" y="32"/>
                  </a:lnTo>
                  <a:lnTo>
                    <a:pt x="1041" y="37"/>
                  </a:lnTo>
                  <a:lnTo>
                    <a:pt x="1364" y="40"/>
                  </a:lnTo>
                  <a:lnTo>
                    <a:pt x="1379" y="52"/>
                  </a:lnTo>
                  <a:lnTo>
                    <a:pt x="1380" y="53"/>
                  </a:lnTo>
                  <a:lnTo>
                    <a:pt x="1385" y="56"/>
                  </a:lnTo>
                  <a:lnTo>
                    <a:pt x="1386" y="60"/>
                  </a:lnTo>
                  <a:lnTo>
                    <a:pt x="1391" y="65"/>
                  </a:lnTo>
                  <a:lnTo>
                    <a:pt x="1399" y="68"/>
                  </a:lnTo>
                  <a:lnTo>
                    <a:pt x="1405" y="71"/>
                  </a:lnTo>
                  <a:lnTo>
                    <a:pt x="1413" y="74"/>
                  </a:lnTo>
                  <a:lnTo>
                    <a:pt x="1418" y="72"/>
                  </a:lnTo>
                  <a:lnTo>
                    <a:pt x="1424" y="71"/>
                  </a:lnTo>
                  <a:lnTo>
                    <a:pt x="1430" y="71"/>
                  </a:lnTo>
                  <a:lnTo>
                    <a:pt x="1436" y="74"/>
                  </a:lnTo>
                  <a:lnTo>
                    <a:pt x="1441" y="81"/>
                  </a:lnTo>
                  <a:lnTo>
                    <a:pt x="1442" y="88"/>
                  </a:lnTo>
                  <a:lnTo>
                    <a:pt x="1441" y="94"/>
                  </a:lnTo>
                  <a:lnTo>
                    <a:pt x="1438" y="102"/>
                  </a:lnTo>
                  <a:lnTo>
                    <a:pt x="1435" y="108"/>
                  </a:lnTo>
                  <a:lnTo>
                    <a:pt x="1429" y="118"/>
                  </a:lnTo>
                  <a:lnTo>
                    <a:pt x="1424" y="123"/>
                  </a:lnTo>
                  <a:lnTo>
                    <a:pt x="1418" y="134"/>
                  </a:lnTo>
                  <a:lnTo>
                    <a:pt x="1411" y="144"/>
                  </a:lnTo>
                  <a:lnTo>
                    <a:pt x="1408" y="153"/>
                  </a:lnTo>
                  <a:lnTo>
                    <a:pt x="1411" y="159"/>
                  </a:lnTo>
                  <a:lnTo>
                    <a:pt x="1414" y="164"/>
                  </a:lnTo>
                  <a:lnTo>
                    <a:pt x="1418" y="167"/>
                  </a:lnTo>
                  <a:lnTo>
                    <a:pt x="1424" y="176"/>
                  </a:lnTo>
                  <a:lnTo>
                    <a:pt x="1439" y="185"/>
                  </a:lnTo>
                  <a:lnTo>
                    <a:pt x="1447" y="193"/>
                  </a:lnTo>
                  <a:lnTo>
                    <a:pt x="1449" y="206"/>
                  </a:lnTo>
                  <a:lnTo>
                    <a:pt x="1457" y="218"/>
                  </a:lnTo>
                  <a:lnTo>
                    <a:pt x="1464" y="232"/>
                  </a:lnTo>
                  <a:lnTo>
                    <a:pt x="1472" y="238"/>
                  </a:lnTo>
                  <a:lnTo>
                    <a:pt x="1479" y="242"/>
                  </a:lnTo>
                  <a:lnTo>
                    <a:pt x="1489" y="246"/>
                  </a:lnTo>
                  <a:lnTo>
                    <a:pt x="1495" y="248"/>
                  </a:lnTo>
                  <a:lnTo>
                    <a:pt x="1502" y="251"/>
                  </a:lnTo>
                  <a:lnTo>
                    <a:pt x="1507" y="263"/>
                  </a:lnTo>
                  <a:lnTo>
                    <a:pt x="1508" y="267"/>
                  </a:lnTo>
                  <a:lnTo>
                    <a:pt x="1511" y="274"/>
                  </a:lnTo>
                </a:path>
              </a:pathLst>
            </a:custGeom>
            <a:solidFill>
              <a:srgbClr val="C5C1CF"/>
            </a:solidFill>
            <a:ln w="9525" cmpd="sng">
              <a:solidFill>
                <a:srgbClr val="969696"/>
              </a:solidFill>
              <a:prstDash val="solid"/>
              <a:round/>
              <a:headEnd/>
              <a:tailEnd/>
            </a:ln>
          </p:spPr>
          <p:txBody>
            <a:bodyPr/>
            <a:lstStyle/>
            <a:p>
              <a:endParaRPr lang="en-US" dirty="0"/>
            </a:p>
          </p:txBody>
        </p:sp>
        <p:sp>
          <p:nvSpPr>
            <p:cNvPr id="17453" name="Freeform 47"/>
            <p:cNvSpPr>
              <a:spLocks noChangeAspect="1"/>
            </p:cNvSpPr>
            <p:nvPr>
              <p:custDataLst>
                <p:tags r:id="rId43"/>
              </p:custDataLst>
            </p:nvPr>
          </p:nvSpPr>
          <p:spPr bwMode="gray">
            <a:xfrm>
              <a:off x="1192" y="2543"/>
              <a:ext cx="316" cy="210"/>
            </a:xfrm>
            <a:custGeom>
              <a:avLst/>
              <a:gdLst>
                <a:gd name="T0" fmla="*/ 0 w 1428"/>
                <a:gd name="T1" fmla="*/ 0 h 949"/>
                <a:gd name="T2" fmla="*/ 0 w 1428"/>
                <a:gd name="T3" fmla="*/ 0 h 949"/>
                <a:gd name="T4" fmla="*/ 0 w 1428"/>
                <a:gd name="T5" fmla="*/ 0 h 949"/>
                <a:gd name="T6" fmla="*/ 0 w 1428"/>
                <a:gd name="T7" fmla="*/ 0 h 949"/>
                <a:gd name="T8" fmla="*/ 0 w 1428"/>
                <a:gd name="T9" fmla="*/ 0 h 949"/>
                <a:gd name="T10" fmla="*/ 0 w 1428"/>
                <a:gd name="T11" fmla="*/ 0 h 949"/>
                <a:gd name="T12" fmla="*/ 0 w 1428"/>
                <a:gd name="T13" fmla="*/ 0 h 949"/>
                <a:gd name="T14" fmla="*/ 0 w 1428"/>
                <a:gd name="T15" fmla="*/ 0 h 949"/>
                <a:gd name="T16" fmla="*/ 0 w 1428"/>
                <a:gd name="T17" fmla="*/ 0 h 949"/>
                <a:gd name="T18" fmla="*/ 0 w 1428"/>
                <a:gd name="T19" fmla="*/ 0 h 949"/>
                <a:gd name="T20" fmla="*/ 0 w 1428"/>
                <a:gd name="T21" fmla="*/ 0 h 949"/>
                <a:gd name="T22" fmla="*/ 0 w 1428"/>
                <a:gd name="T23" fmla="*/ 0 h 949"/>
                <a:gd name="T24" fmla="*/ 0 w 1428"/>
                <a:gd name="T25" fmla="*/ 0 h 949"/>
                <a:gd name="T26" fmla="*/ 0 w 1428"/>
                <a:gd name="T27" fmla="*/ 0 h 949"/>
                <a:gd name="T28" fmla="*/ 0 w 1428"/>
                <a:gd name="T29" fmla="*/ 0 h 949"/>
                <a:gd name="T30" fmla="*/ 0 w 1428"/>
                <a:gd name="T31" fmla="*/ 0 h 949"/>
                <a:gd name="T32" fmla="*/ 0 w 1428"/>
                <a:gd name="T33" fmla="*/ 0 h 949"/>
                <a:gd name="T34" fmla="*/ 0 w 1428"/>
                <a:gd name="T35" fmla="*/ 0 h 949"/>
                <a:gd name="T36" fmla="*/ 0 w 1428"/>
                <a:gd name="T37" fmla="*/ 0 h 949"/>
                <a:gd name="T38" fmla="*/ 0 w 1428"/>
                <a:gd name="T39" fmla="*/ 0 h 949"/>
                <a:gd name="T40" fmla="*/ 0 w 1428"/>
                <a:gd name="T41" fmla="*/ 0 h 949"/>
                <a:gd name="T42" fmla="*/ 0 w 1428"/>
                <a:gd name="T43" fmla="*/ 0 h 949"/>
                <a:gd name="T44" fmla="*/ 0 w 1428"/>
                <a:gd name="T45" fmla="*/ 0 h 949"/>
                <a:gd name="T46" fmla="*/ 0 w 1428"/>
                <a:gd name="T47" fmla="*/ 0 h 949"/>
                <a:gd name="T48" fmla="*/ 0 w 1428"/>
                <a:gd name="T49" fmla="*/ 0 h 949"/>
                <a:gd name="T50" fmla="*/ 0 w 1428"/>
                <a:gd name="T51" fmla="*/ 0 h 949"/>
                <a:gd name="T52" fmla="*/ 0 w 1428"/>
                <a:gd name="T53" fmla="*/ 0 h 949"/>
                <a:gd name="T54" fmla="*/ 0 w 1428"/>
                <a:gd name="T55" fmla="*/ 0 h 949"/>
                <a:gd name="T56" fmla="*/ 0 w 1428"/>
                <a:gd name="T57" fmla="*/ 0 h 949"/>
                <a:gd name="T58" fmla="*/ 0 w 1428"/>
                <a:gd name="T59" fmla="*/ 0 h 949"/>
                <a:gd name="T60" fmla="*/ 0 w 1428"/>
                <a:gd name="T61" fmla="*/ 0 h 949"/>
                <a:gd name="T62" fmla="*/ 0 w 1428"/>
                <a:gd name="T63" fmla="*/ 0 h 949"/>
                <a:gd name="T64" fmla="*/ 0 w 1428"/>
                <a:gd name="T65" fmla="*/ 0 h 949"/>
                <a:gd name="T66" fmla="*/ 0 w 1428"/>
                <a:gd name="T67" fmla="*/ 0 h 949"/>
                <a:gd name="T68" fmla="*/ 0 w 1428"/>
                <a:gd name="T69" fmla="*/ 0 h 949"/>
                <a:gd name="T70" fmla="*/ 0 w 1428"/>
                <a:gd name="T71" fmla="*/ 0 h 949"/>
                <a:gd name="T72" fmla="*/ 0 w 1428"/>
                <a:gd name="T73" fmla="*/ 0 h 949"/>
                <a:gd name="T74" fmla="*/ 0 w 1428"/>
                <a:gd name="T75" fmla="*/ 0 h 949"/>
                <a:gd name="T76" fmla="*/ 0 w 1428"/>
                <a:gd name="T77" fmla="*/ 0 h 949"/>
                <a:gd name="T78" fmla="*/ 0 w 1428"/>
                <a:gd name="T79" fmla="*/ 0 h 949"/>
                <a:gd name="T80" fmla="*/ 0 w 1428"/>
                <a:gd name="T81" fmla="*/ 0 h 949"/>
                <a:gd name="T82" fmla="*/ 0 w 1428"/>
                <a:gd name="T83" fmla="*/ 0 h 949"/>
                <a:gd name="T84" fmla="*/ 0 w 1428"/>
                <a:gd name="T85" fmla="*/ 0 h 949"/>
                <a:gd name="T86" fmla="*/ 0 w 1428"/>
                <a:gd name="T87" fmla="*/ 0 h 949"/>
                <a:gd name="T88" fmla="*/ 0 w 1428"/>
                <a:gd name="T89" fmla="*/ 0 h 949"/>
                <a:gd name="T90" fmla="*/ 0 w 1428"/>
                <a:gd name="T91" fmla="*/ 0 h 949"/>
                <a:gd name="T92" fmla="*/ 0 w 1428"/>
                <a:gd name="T93" fmla="*/ 0 h 949"/>
                <a:gd name="T94" fmla="*/ 0 w 1428"/>
                <a:gd name="T95" fmla="*/ 0 h 949"/>
                <a:gd name="T96" fmla="*/ 0 w 1428"/>
                <a:gd name="T97" fmla="*/ 0 h 949"/>
                <a:gd name="T98" fmla="*/ 0 w 1428"/>
                <a:gd name="T99" fmla="*/ 0 h 949"/>
                <a:gd name="T100" fmla="*/ 0 w 1428"/>
                <a:gd name="T101" fmla="*/ 0 h 949"/>
                <a:gd name="T102" fmla="*/ 0 w 1428"/>
                <a:gd name="T103" fmla="*/ 0 h 949"/>
                <a:gd name="T104" fmla="*/ 0 w 1428"/>
                <a:gd name="T105" fmla="*/ 0 h 949"/>
                <a:gd name="T106" fmla="*/ 0 w 1428"/>
                <a:gd name="T107" fmla="*/ 0 h 949"/>
                <a:gd name="T108" fmla="*/ 0 w 1428"/>
                <a:gd name="T109" fmla="*/ 0 h 949"/>
                <a:gd name="T110" fmla="*/ 0 w 1428"/>
                <a:gd name="T111" fmla="*/ 0 h 949"/>
                <a:gd name="T112" fmla="*/ 0 w 1428"/>
                <a:gd name="T113" fmla="*/ 0 h 949"/>
                <a:gd name="T114" fmla="*/ 0 w 1428"/>
                <a:gd name="T115" fmla="*/ 0 h 94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428" h="949">
                  <a:moveTo>
                    <a:pt x="1425" y="947"/>
                  </a:moveTo>
                  <a:lnTo>
                    <a:pt x="1419" y="946"/>
                  </a:lnTo>
                  <a:lnTo>
                    <a:pt x="1418" y="938"/>
                  </a:lnTo>
                  <a:lnTo>
                    <a:pt x="1419" y="927"/>
                  </a:lnTo>
                  <a:lnTo>
                    <a:pt x="1413" y="915"/>
                  </a:lnTo>
                  <a:lnTo>
                    <a:pt x="1398" y="897"/>
                  </a:lnTo>
                  <a:lnTo>
                    <a:pt x="1390" y="888"/>
                  </a:lnTo>
                  <a:lnTo>
                    <a:pt x="1390" y="882"/>
                  </a:lnTo>
                  <a:lnTo>
                    <a:pt x="1392" y="875"/>
                  </a:lnTo>
                  <a:lnTo>
                    <a:pt x="1398" y="866"/>
                  </a:lnTo>
                  <a:lnTo>
                    <a:pt x="1401" y="859"/>
                  </a:lnTo>
                  <a:lnTo>
                    <a:pt x="1406" y="851"/>
                  </a:lnTo>
                  <a:lnTo>
                    <a:pt x="1410" y="845"/>
                  </a:lnTo>
                  <a:lnTo>
                    <a:pt x="1410" y="839"/>
                  </a:lnTo>
                  <a:lnTo>
                    <a:pt x="1412" y="835"/>
                  </a:lnTo>
                  <a:lnTo>
                    <a:pt x="1413" y="822"/>
                  </a:lnTo>
                  <a:lnTo>
                    <a:pt x="1415" y="819"/>
                  </a:lnTo>
                  <a:lnTo>
                    <a:pt x="1415" y="809"/>
                  </a:lnTo>
                  <a:lnTo>
                    <a:pt x="1416" y="804"/>
                  </a:lnTo>
                  <a:lnTo>
                    <a:pt x="1422" y="800"/>
                  </a:lnTo>
                  <a:lnTo>
                    <a:pt x="1427" y="797"/>
                  </a:lnTo>
                  <a:lnTo>
                    <a:pt x="1428" y="789"/>
                  </a:lnTo>
                  <a:lnTo>
                    <a:pt x="1428" y="782"/>
                  </a:lnTo>
                  <a:lnTo>
                    <a:pt x="1424" y="773"/>
                  </a:lnTo>
                  <a:lnTo>
                    <a:pt x="1424" y="764"/>
                  </a:lnTo>
                  <a:lnTo>
                    <a:pt x="1419" y="761"/>
                  </a:lnTo>
                  <a:lnTo>
                    <a:pt x="1413" y="739"/>
                  </a:lnTo>
                  <a:lnTo>
                    <a:pt x="1412" y="733"/>
                  </a:lnTo>
                  <a:lnTo>
                    <a:pt x="1413" y="726"/>
                  </a:lnTo>
                  <a:lnTo>
                    <a:pt x="1415" y="723"/>
                  </a:lnTo>
                  <a:lnTo>
                    <a:pt x="1410" y="714"/>
                  </a:lnTo>
                  <a:lnTo>
                    <a:pt x="1401" y="705"/>
                  </a:lnTo>
                  <a:lnTo>
                    <a:pt x="1401" y="701"/>
                  </a:lnTo>
                  <a:lnTo>
                    <a:pt x="1403" y="696"/>
                  </a:lnTo>
                  <a:lnTo>
                    <a:pt x="1402" y="695"/>
                  </a:lnTo>
                  <a:lnTo>
                    <a:pt x="1401" y="689"/>
                  </a:lnTo>
                  <a:lnTo>
                    <a:pt x="1424" y="689"/>
                  </a:lnTo>
                  <a:lnTo>
                    <a:pt x="1425" y="235"/>
                  </a:lnTo>
                  <a:lnTo>
                    <a:pt x="1422" y="223"/>
                  </a:lnTo>
                  <a:lnTo>
                    <a:pt x="1418" y="212"/>
                  </a:lnTo>
                  <a:lnTo>
                    <a:pt x="1406" y="206"/>
                  </a:lnTo>
                  <a:lnTo>
                    <a:pt x="1395" y="200"/>
                  </a:lnTo>
                  <a:lnTo>
                    <a:pt x="1383" y="197"/>
                  </a:lnTo>
                  <a:lnTo>
                    <a:pt x="1375" y="187"/>
                  </a:lnTo>
                  <a:lnTo>
                    <a:pt x="1371" y="175"/>
                  </a:lnTo>
                  <a:lnTo>
                    <a:pt x="1360" y="162"/>
                  </a:lnTo>
                  <a:lnTo>
                    <a:pt x="1353" y="150"/>
                  </a:lnTo>
                  <a:lnTo>
                    <a:pt x="1359" y="141"/>
                  </a:lnTo>
                  <a:lnTo>
                    <a:pt x="1368" y="132"/>
                  </a:lnTo>
                  <a:lnTo>
                    <a:pt x="1381" y="125"/>
                  </a:lnTo>
                  <a:lnTo>
                    <a:pt x="1396" y="112"/>
                  </a:lnTo>
                  <a:lnTo>
                    <a:pt x="1403" y="96"/>
                  </a:lnTo>
                  <a:lnTo>
                    <a:pt x="1406" y="65"/>
                  </a:lnTo>
                  <a:lnTo>
                    <a:pt x="1071" y="59"/>
                  </a:lnTo>
                  <a:lnTo>
                    <a:pt x="738" y="45"/>
                  </a:lnTo>
                  <a:lnTo>
                    <a:pt x="402" y="26"/>
                  </a:lnTo>
                  <a:lnTo>
                    <a:pt x="68" y="0"/>
                  </a:lnTo>
                  <a:lnTo>
                    <a:pt x="45" y="242"/>
                  </a:lnTo>
                  <a:lnTo>
                    <a:pt x="0" y="749"/>
                  </a:lnTo>
                  <a:lnTo>
                    <a:pt x="245" y="770"/>
                  </a:lnTo>
                  <a:lnTo>
                    <a:pt x="518" y="789"/>
                  </a:lnTo>
                  <a:lnTo>
                    <a:pt x="1039" y="812"/>
                  </a:lnTo>
                  <a:lnTo>
                    <a:pt x="1046" y="823"/>
                  </a:lnTo>
                  <a:lnTo>
                    <a:pt x="1059" y="832"/>
                  </a:lnTo>
                  <a:lnTo>
                    <a:pt x="1064" y="835"/>
                  </a:lnTo>
                  <a:lnTo>
                    <a:pt x="1068" y="839"/>
                  </a:lnTo>
                  <a:lnTo>
                    <a:pt x="1077" y="842"/>
                  </a:lnTo>
                  <a:lnTo>
                    <a:pt x="1086" y="847"/>
                  </a:lnTo>
                  <a:lnTo>
                    <a:pt x="1094" y="851"/>
                  </a:lnTo>
                  <a:lnTo>
                    <a:pt x="1102" y="850"/>
                  </a:lnTo>
                  <a:lnTo>
                    <a:pt x="1105" y="854"/>
                  </a:lnTo>
                  <a:lnTo>
                    <a:pt x="1108" y="859"/>
                  </a:lnTo>
                  <a:lnTo>
                    <a:pt x="1116" y="863"/>
                  </a:lnTo>
                  <a:lnTo>
                    <a:pt x="1120" y="869"/>
                  </a:lnTo>
                  <a:lnTo>
                    <a:pt x="1126" y="868"/>
                  </a:lnTo>
                  <a:lnTo>
                    <a:pt x="1132" y="871"/>
                  </a:lnTo>
                  <a:lnTo>
                    <a:pt x="1141" y="872"/>
                  </a:lnTo>
                  <a:lnTo>
                    <a:pt x="1149" y="868"/>
                  </a:lnTo>
                  <a:lnTo>
                    <a:pt x="1152" y="860"/>
                  </a:lnTo>
                  <a:lnTo>
                    <a:pt x="1157" y="850"/>
                  </a:lnTo>
                  <a:lnTo>
                    <a:pt x="1160" y="850"/>
                  </a:lnTo>
                  <a:lnTo>
                    <a:pt x="1166" y="853"/>
                  </a:lnTo>
                  <a:lnTo>
                    <a:pt x="1172" y="857"/>
                  </a:lnTo>
                  <a:lnTo>
                    <a:pt x="1181" y="859"/>
                  </a:lnTo>
                  <a:lnTo>
                    <a:pt x="1187" y="857"/>
                  </a:lnTo>
                  <a:lnTo>
                    <a:pt x="1195" y="854"/>
                  </a:lnTo>
                  <a:lnTo>
                    <a:pt x="1202" y="854"/>
                  </a:lnTo>
                  <a:lnTo>
                    <a:pt x="1210" y="856"/>
                  </a:lnTo>
                  <a:lnTo>
                    <a:pt x="1219" y="856"/>
                  </a:lnTo>
                  <a:lnTo>
                    <a:pt x="1229" y="853"/>
                  </a:lnTo>
                  <a:lnTo>
                    <a:pt x="1240" y="850"/>
                  </a:lnTo>
                  <a:lnTo>
                    <a:pt x="1254" y="847"/>
                  </a:lnTo>
                  <a:lnTo>
                    <a:pt x="1272" y="853"/>
                  </a:lnTo>
                  <a:lnTo>
                    <a:pt x="1278" y="856"/>
                  </a:lnTo>
                  <a:lnTo>
                    <a:pt x="1287" y="860"/>
                  </a:lnTo>
                  <a:lnTo>
                    <a:pt x="1291" y="869"/>
                  </a:lnTo>
                  <a:lnTo>
                    <a:pt x="1296" y="872"/>
                  </a:lnTo>
                  <a:lnTo>
                    <a:pt x="1310" y="872"/>
                  </a:lnTo>
                  <a:lnTo>
                    <a:pt x="1319" y="872"/>
                  </a:lnTo>
                  <a:lnTo>
                    <a:pt x="1328" y="875"/>
                  </a:lnTo>
                  <a:lnTo>
                    <a:pt x="1335" y="882"/>
                  </a:lnTo>
                  <a:lnTo>
                    <a:pt x="1341" y="886"/>
                  </a:lnTo>
                  <a:lnTo>
                    <a:pt x="1349" y="885"/>
                  </a:lnTo>
                  <a:lnTo>
                    <a:pt x="1355" y="888"/>
                  </a:lnTo>
                  <a:lnTo>
                    <a:pt x="1360" y="889"/>
                  </a:lnTo>
                  <a:lnTo>
                    <a:pt x="1368" y="895"/>
                  </a:lnTo>
                  <a:lnTo>
                    <a:pt x="1371" y="901"/>
                  </a:lnTo>
                  <a:lnTo>
                    <a:pt x="1371" y="910"/>
                  </a:lnTo>
                  <a:lnTo>
                    <a:pt x="1380" y="921"/>
                  </a:lnTo>
                  <a:lnTo>
                    <a:pt x="1386" y="922"/>
                  </a:lnTo>
                  <a:lnTo>
                    <a:pt x="1386" y="932"/>
                  </a:lnTo>
                  <a:lnTo>
                    <a:pt x="1389" y="938"/>
                  </a:lnTo>
                  <a:lnTo>
                    <a:pt x="1395" y="940"/>
                  </a:lnTo>
                  <a:lnTo>
                    <a:pt x="1401" y="940"/>
                  </a:lnTo>
                  <a:lnTo>
                    <a:pt x="1410" y="944"/>
                  </a:lnTo>
                  <a:lnTo>
                    <a:pt x="1413" y="949"/>
                  </a:lnTo>
                  <a:lnTo>
                    <a:pt x="1425" y="947"/>
                  </a:lnTo>
                </a:path>
              </a:pathLst>
            </a:custGeom>
            <a:solidFill>
              <a:schemeClr val="bg2"/>
            </a:solidFill>
            <a:ln w="9525" cmpd="sng">
              <a:solidFill>
                <a:srgbClr val="969696"/>
              </a:solidFill>
              <a:prstDash val="solid"/>
              <a:round/>
              <a:headEnd/>
              <a:tailEnd/>
            </a:ln>
          </p:spPr>
          <p:txBody>
            <a:bodyPr/>
            <a:lstStyle/>
            <a:p>
              <a:endParaRPr lang="en-US" dirty="0"/>
            </a:p>
          </p:txBody>
        </p:sp>
        <p:sp>
          <p:nvSpPr>
            <p:cNvPr id="17454" name="Freeform 48"/>
            <p:cNvSpPr>
              <a:spLocks noChangeAspect="1"/>
            </p:cNvSpPr>
            <p:nvPr>
              <p:custDataLst>
                <p:tags r:id="rId44"/>
              </p:custDataLst>
            </p:nvPr>
          </p:nvSpPr>
          <p:spPr bwMode="gray">
            <a:xfrm>
              <a:off x="886" y="2560"/>
              <a:ext cx="316" cy="262"/>
            </a:xfrm>
            <a:custGeom>
              <a:avLst/>
              <a:gdLst>
                <a:gd name="T0" fmla="*/ 0 w 1430"/>
                <a:gd name="T1" fmla="*/ 0 h 1180"/>
                <a:gd name="T2" fmla="*/ 0 w 1430"/>
                <a:gd name="T3" fmla="*/ 0 h 1180"/>
                <a:gd name="T4" fmla="*/ 0 w 1430"/>
                <a:gd name="T5" fmla="*/ 0 h 1180"/>
                <a:gd name="T6" fmla="*/ 0 w 1430"/>
                <a:gd name="T7" fmla="*/ 0 h 1180"/>
                <a:gd name="T8" fmla="*/ 0 w 1430"/>
                <a:gd name="T9" fmla="*/ 0 h 1180"/>
                <a:gd name="T10" fmla="*/ 0 w 1430"/>
                <a:gd name="T11" fmla="*/ 0 h 1180"/>
                <a:gd name="T12" fmla="*/ 0 w 1430"/>
                <a:gd name="T13" fmla="*/ 0 h 1180"/>
                <a:gd name="T14" fmla="*/ 0 w 1430"/>
                <a:gd name="T15" fmla="*/ 0 h 1180"/>
                <a:gd name="T16" fmla="*/ 0 w 1430"/>
                <a:gd name="T17" fmla="*/ 0 h 1180"/>
                <a:gd name="T18" fmla="*/ 0 w 1430"/>
                <a:gd name="T19" fmla="*/ 0 h 1180"/>
                <a:gd name="T20" fmla="*/ 0 w 1430"/>
                <a:gd name="T21" fmla="*/ 0 h 1180"/>
                <a:gd name="T22" fmla="*/ 0 w 1430"/>
                <a:gd name="T23" fmla="*/ 0 h 1180"/>
                <a:gd name="T24" fmla="*/ 0 w 1430"/>
                <a:gd name="T25" fmla="*/ 0 h 1180"/>
                <a:gd name="T26" fmla="*/ 0 w 1430"/>
                <a:gd name="T27" fmla="*/ 0 h 1180"/>
                <a:gd name="T28" fmla="*/ 0 w 1430"/>
                <a:gd name="T29" fmla="*/ 0 h 11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430" h="1180">
                  <a:moveTo>
                    <a:pt x="382" y="1070"/>
                  </a:moveTo>
                  <a:lnTo>
                    <a:pt x="380" y="1070"/>
                  </a:lnTo>
                  <a:lnTo>
                    <a:pt x="0" y="1005"/>
                  </a:lnTo>
                  <a:lnTo>
                    <a:pt x="42" y="755"/>
                  </a:lnTo>
                  <a:lnTo>
                    <a:pt x="94" y="443"/>
                  </a:lnTo>
                  <a:lnTo>
                    <a:pt x="146" y="130"/>
                  </a:lnTo>
                  <a:lnTo>
                    <a:pt x="166" y="0"/>
                  </a:lnTo>
                  <a:lnTo>
                    <a:pt x="481" y="47"/>
                  </a:lnTo>
                  <a:lnTo>
                    <a:pt x="795" y="90"/>
                  </a:lnTo>
                  <a:lnTo>
                    <a:pt x="1112" y="128"/>
                  </a:lnTo>
                  <a:lnTo>
                    <a:pt x="1430" y="161"/>
                  </a:lnTo>
                  <a:lnTo>
                    <a:pt x="1385" y="668"/>
                  </a:lnTo>
                  <a:lnTo>
                    <a:pt x="1339" y="1180"/>
                  </a:lnTo>
                  <a:lnTo>
                    <a:pt x="870" y="1133"/>
                  </a:lnTo>
                  <a:lnTo>
                    <a:pt x="382" y="1070"/>
                  </a:lnTo>
                </a:path>
              </a:pathLst>
            </a:custGeom>
            <a:solidFill>
              <a:schemeClr val="bg2"/>
            </a:solidFill>
            <a:ln w="9525" cmpd="sng">
              <a:solidFill>
                <a:srgbClr val="969696"/>
              </a:solidFill>
              <a:prstDash val="solid"/>
              <a:round/>
              <a:headEnd/>
              <a:tailEnd/>
            </a:ln>
          </p:spPr>
          <p:txBody>
            <a:bodyPr/>
            <a:lstStyle/>
            <a:p>
              <a:endParaRPr lang="en-US" dirty="0"/>
            </a:p>
          </p:txBody>
        </p:sp>
        <p:sp>
          <p:nvSpPr>
            <p:cNvPr id="17455" name="Freeform 49"/>
            <p:cNvSpPr>
              <a:spLocks noChangeAspect="1"/>
            </p:cNvSpPr>
            <p:nvPr>
              <p:custDataLst>
                <p:tags r:id="rId45"/>
              </p:custDataLst>
            </p:nvPr>
          </p:nvSpPr>
          <p:spPr bwMode="gray">
            <a:xfrm>
              <a:off x="1182" y="2708"/>
              <a:ext cx="373" cy="185"/>
            </a:xfrm>
            <a:custGeom>
              <a:avLst/>
              <a:gdLst>
                <a:gd name="T0" fmla="*/ 0 w 1684"/>
                <a:gd name="T1" fmla="*/ 0 h 833"/>
                <a:gd name="T2" fmla="*/ 0 w 1684"/>
                <a:gd name="T3" fmla="*/ 0 h 833"/>
                <a:gd name="T4" fmla="*/ 0 w 1684"/>
                <a:gd name="T5" fmla="*/ 0 h 833"/>
                <a:gd name="T6" fmla="*/ 0 w 1684"/>
                <a:gd name="T7" fmla="*/ 0 h 833"/>
                <a:gd name="T8" fmla="*/ 0 w 1684"/>
                <a:gd name="T9" fmla="*/ 0 h 833"/>
                <a:gd name="T10" fmla="*/ 0 w 1684"/>
                <a:gd name="T11" fmla="*/ 0 h 833"/>
                <a:gd name="T12" fmla="*/ 0 w 1684"/>
                <a:gd name="T13" fmla="*/ 0 h 833"/>
                <a:gd name="T14" fmla="*/ 0 w 1684"/>
                <a:gd name="T15" fmla="*/ 0 h 833"/>
                <a:gd name="T16" fmla="*/ 0 w 1684"/>
                <a:gd name="T17" fmla="*/ 0 h 833"/>
                <a:gd name="T18" fmla="*/ 0 w 1684"/>
                <a:gd name="T19" fmla="*/ 0 h 833"/>
                <a:gd name="T20" fmla="*/ 0 w 1684"/>
                <a:gd name="T21" fmla="*/ 0 h 833"/>
                <a:gd name="T22" fmla="*/ 0 w 1684"/>
                <a:gd name="T23" fmla="*/ 0 h 833"/>
                <a:gd name="T24" fmla="*/ 0 w 1684"/>
                <a:gd name="T25" fmla="*/ 0 h 833"/>
                <a:gd name="T26" fmla="*/ 0 w 1684"/>
                <a:gd name="T27" fmla="*/ 0 h 833"/>
                <a:gd name="T28" fmla="*/ 0 w 1684"/>
                <a:gd name="T29" fmla="*/ 0 h 833"/>
                <a:gd name="T30" fmla="*/ 0 w 1684"/>
                <a:gd name="T31" fmla="*/ 0 h 833"/>
                <a:gd name="T32" fmla="*/ 0 w 1684"/>
                <a:gd name="T33" fmla="*/ 0 h 833"/>
                <a:gd name="T34" fmla="*/ 0 w 1684"/>
                <a:gd name="T35" fmla="*/ 0 h 833"/>
                <a:gd name="T36" fmla="*/ 0 w 1684"/>
                <a:gd name="T37" fmla="*/ 0 h 833"/>
                <a:gd name="T38" fmla="*/ 0 w 1684"/>
                <a:gd name="T39" fmla="*/ 0 h 833"/>
                <a:gd name="T40" fmla="*/ 0 w 1684"/>
                <a:gd name="T41" fmla="*/ 0 h 833"/>
                <a:gd name="T42" fmla="*/ 0 w 1684"/>
                <a:gd name="T43" fmla="*/ 0 h 833"/>
                <a:gd name="T44" fmla="*/ 0 w 1684"/>
                <a:gd name="T45" fmla="*/ 0 h 833"/>
                <a:gd name="T46" fmla="*/ 0 w 1684"/>
                <a:gd name="T47" fmla="*/ 0 h 833"/>
                <a:gd name="T48" fmla="*/ 0 w 1684"/>
                <a:gd name="T49" fmla="*/ 0 h 833"/>
                <a:gd name="T50" fmla="*/ 0 w 1684"/>
                <a:gd name="T51" fmla="*/ 0 h 833"/>
                <a:gd name="T52" fmla="*/ 0 w 1684"/>
                <a:gd name="T53" fmla="*/ 0 h 833"/>
                <a:gd name="T54" fmla="*/ 0 w 1684"/>
                <a:gd name="T55" fmla="*/ 0 h 833"/>
                <a:gd name="T56" fmla="*/ 0 w 1684"/>
                <a:gd name="T57" fmla="*/ 0 h 833"/>
                <a:gd name="T58" fmla="*/ 0 w 1684"/>
                <a:gd name="T59" fmla="*/ 0 h 833"/>
                <a:gd name="T60" fmla="*/ 0 w 1684"/>
                <a:gd name="T61" fmla="*/ 0 h 833"/>
                <a:gd name="T62" fmla="*/ 0 w 1684"/>
                <a:gd name="T63" fmla="*/ 0 h 833"/>
                <a:gd name="T64" fmla="*/ 0 w 1684"/>
                <a:gd name="T65" fmla="*/ 0 h 833"/>
                <a:gd name="T66" fmla="*/ 0 w 1684"/>
                <a:gd name="T67" fmla="*/ 0 h 833"/>
                <a:gd name="T68" fmla="*/ 0 w 1684"/>
                <a:gd name="T69" fmla="*/ 0 h 833"/>
                <a:gd name="T70" fmla="*/ 0 w 1684"/>
                <a:gd name="T71" fmla="*/ 0 h 833"/>
                <a:gd name="T72" fmla="*/ 0 w 1684"/>
                <a:gd name="T73" fmla="*/ 0 h 833"/>
                <a:gd name="T74" fmla="*/ 0 w 1684"/>
                <a:gd name="T75" fmla="*/ 0 h 833"/>
                <a:gd name="T76" fmla="*/ 0 w 1684"/>
                <a:gd name="T77" fmla="*/ 0 h 833"/>
                <a:gd name="T78" fmla="*/ 0 w 1684"/>
                <a:gd name="T79" fmla="*/ 0 h 833"/>
                <a:gd name="T80" fmla="*/ 0 w 1684"/>
                <a:gd name="T81" fmla="*/ 0 h 833"/>
                <a:gd name="T82" fmla="*/ 0 w 1684"/>
                <a:gd name="T83" fmla="*/ 0 h 833"/>
                <a:gd name="T84" fmla="*/ 0 w 1684"/>
                <a:gd name="T85" fmla="*/ 0 h 833"/>
                <a:gd name="T86" fmla="*/ 0 w 1684"/>
                <a:gd name="T87" fmla="*/ 0 h 833"/>
                <a:gd name="T88" fmla="*/ 0 w 1684"/>
                <a:gd name="T89" fmla="*/ 0 h 833"/>
                <a:gd name="T90" fmla="*/ 0 w 1684"/>
                <a:gd name="T91" fmla="*/ 0 h 833"/>
                <a:gd name="T92" fmla="*/ 0 w 1684"/>
                <a:gd name="T93" fmla="*/ 0 h 833"/>
                <a:gd name="T94" fmla="*/ 0 w 1684"/>
                <a:gd name="T95" fmla="*/ 0 h 833"/>
                <a:gd name="T96" fmla="*/ 0 w 1684"/>
                <a:gd name="T97" fmla="*/ 0 h 833"/>
                <a:gd name="T98" fmla="*/ 0 w 1684"/>
                <a:gd name="T99" fmla="*/ 0 h 833"/>
                <a:gd name="T100" fmla="*/ 0 w 1684"/>
                <a:gd name="T101" fmla="*/ 0 h 833"/>
                <a:gd name="T102" fmla="*/ 0 w 1684"/>
                <a:gd name="T103" fmla="*/ 0 h 83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684" h="833">
                  <a:moveTo>
                    <a:pt x="1361" y="830"/>
                  </a:moveTo>
                  <a:lnTo>
                    <a:pt x="1029" y="825"/>
                  </a:lnTo>
                  <a:lnTo>
                    <a:pt x="698" y="812"/>
                  </a:lnTo>
                  <a:lnTo>
                    <a:pt x="369" y="793"/>
                  </a:lnTo>
                  <a:lnTo>
                    <a:pt x="387" y="539"/>
                  </a:lnTo>
                  <a:lnTo>
                    <a:pt x="5" y="512"/>
                  </a:lnTo>
                  <a:lnTo>
                    <a:pt x="0" y="512"/>
                  </a:lnTo>
                  <a:lnTo>
                    <a:pt x="46" y="0"/>
                  </a:lnTo>
                  <a:lnTo>
                    <a:pt x="291" y="21"/>
                  </a:lnTo>
                  <a:lnTo>
                    <a:pt x="564" y="40"/>
                  </a:lnTo>
                  <a:lnTo>
                    <a:pt x="1085" y="63"/>
                  </a:lnTo>
                  <a:lnTo>
                    <a:pt x="1092" y="74"/>
                  </a:lnTo>
                  <a:lnTo>
                    <a:pt x="1105" y="83"/>
                  </a:lnTo>
                  <a:lnTo>
                    <a:pt x="1110" y="86"/>
                  </a:lnTo>
                  <a:lnTo>
                    <a:pt x="1114" y="90"/>
                  </a:lnTo>
                  <a:lnTo>
                    <a:pt x="1123" y="93"/>
                  </a:lnTo>
                  <a:lnTo>
                    <a:pt x="1132" y="98"/>
                  </a:lnTo>
                  <a:lnTo>
                    <a:pt x="1140" y="102"/>
                  </a:lnTo>
                  <a:lnTo>
                    <a:pt x="1148" y="101"/>
                  </a:lnTo>
                  <a:lnTo>
                    <a:pt x="1151" y="105"/>
                  </a:lnTo>
                  <a:lnTo>
                    <a:pt x="1154" y="110"/>
                  </a:lnTo>
                  <a:lnTo>
                    <a:pt x="1162" y="114"/>
                  </a:lnTo>
                  <a:lnTo>
                    <a:pt x="1166" y="120"/>
                  </a:lnTo>
                  <a:lnTo>
                    <a:pt x="1172" y="119"/>
                  </a:lnTo>
                  <a:lnTo>
                    <a:pt x="1178" y="122"/>
                  </a:lnTo>
                  <a:lnTo>
                    <a:pt x="1187" y="123"/>
                  </a:lnTo>
                  <a:lnTo>
                    <a:pt x="1195" y="119"/>
                  </a:lnTo>
                  <a:lnTo>
                    <a:pt x="1198" y="111"/>
                  </a:lnTo>
                  <a:lnTo>
                    <a:pt x="1203" y="101"/>
                  </a:lnTo>
                  <a:lnTo>
                    <a:pt x="1206" y="101"/>
                  </a:lnTo>
                  <a:lnTo>
                    <a:pt x="1212" y="104"/>
                  </a:lnTo>
                  <a:lnTo>
                    <a:pt x="1218" y="108"/>
                  </a:lnTo>
                  <a:lnTo>
                    <a:pt x="1227" y="110"/>
                  </a:lnTo>
                  <a:lnTo>
                    <a:pt x="1233" y="108"/>
                  </a:lnTo>
                  <a:lnTo>
                    <a:pt x="1241" y="105"/>
                  </a:lnTo>
                  <a:lnTo>
                    <a:pt x="1248" y="105"/>
                  </a:lnTo>
                  <a:lnTo>
                    <a:pt x="1256" y="107"/>
                  </a:lnTo>
                  <a:lnTo>
                    <a:pt x="1265" y="107"/>
                  </a:lnTo>
                  <a:lnTo>
                    <a:pt x="1275" y="104"/>
                  </a:lnTo>
                  <a:lnTo>
                    <a:pt x="1286" y="101"/>
                  </a:lnTo>
                  <a:lnTo>
                    <a:pt x="1300" y="98"/>
                  </a:lnTo>
                  <a:lnTo>
                    <a:pt x="1318" y="104"/>
                  </a:lnTo>
                  <a:lnTo>
                    <a:pt x="1324" y="107"/>
                  </a:lnTo>
                  <a:lnTo>
                    <a:pt x="1333" y="111"/>
                  </a:lnTo>
                  <a:lnTo>
                    <a:pt x="1337" y="120"/>
                  </a:lnTo>
                  <a:lnTo>
                    <a:pt x="1342" y="123"/>
                  </a:lnTo>
                  <a:lnTo>
                    <a:pt x="1356" y="123"/>
                  </a:lnTo>
                  <a:lnTo>
                    <a:pt x="1365" y="123"/>
                  </a:lnTo>
                  <a:lnTo>
                    <a:pt x="1374" y="126"/>
                  </a:lnTo>
                  <a:lnTo>
                    <a:pt x="1381" y="133"/>
                  </a:lnTo>
                  <a:lnTo>
                    <a:pt x="1387" y="137"/>
                  </a:lnTo>
                  <a:lnTo>
                    <a:pt x="1395" y="136"/>
                  </a:lnTo>
                  <a:lnTo>
                    <a:pt x="1401" y="139"/>
                  </a:lnTo>
                  <a:lnTo>
                    <a:pt x="1406" y="140"/>
                  </a:lnTo>
                  <a:lnTo>
                    <a:pt x="1414" y="146"/>
                  </a:lnTo>
                  <a:lnTo>
                    <a:pt x="1417" y="152"/>
                  </a:lnTo>
                  <a:lnTo>
                    <a:pt x="1417" y="161"/>
                  </a:lnTo>
                  <a:lnTo>
                    <a:pt x="1426" y="172"/>
                  </a:lnTo>
                  <a:lnTo>
                    <a:pt x="1432" y="173"/>
                  </a:lnTo>
                  <a:lnTo>
                    <a:pt x="1432" y="183"/>
                  </a:lnTo>
                  <a:lnTo>
                    <a:pt x="1435" y="189"/>
                  </a:lnTo>
                  <a:lnTo>
                    <a:pt x="1441" y="191"/>
                  </a:lnTo>
                  <a:lnTo>
                    <a:pt x="1447" y="191"/>
                  </a:lnTo>
                  <a:lnTo>
                    <a:pt x="1456" y="195"/>
                  </a:lnTo>
                  <a:lnTo>
                    <a:pt x="1459" y="200"/>
                  </a:lnTo>
                  <a:lnTo>
                    <a:pt x="1471" y="198"/>
                  </a:lnTo>
                  <a:lnTo>
                    <a:pt x="1474" y="197"/>
                  </a:lnTo>
                  <a:lnTo>
                    <a:pt x="1480" y="200"/>
                  </a:lnTo>
                  <a:lnTo>
                    <a:pt x="1482" y="208"/>
                  </a:lnTo>
                  <a:lnTo>
                    <a:pt x="1480" y="217"/>
                  </a:lnTo>
                  <a:lnTo>
                    <a:pt x="1477" y="225"/>
                  </a:lnTo>
                  <a:lnTo>
                    <a:pt x="1474" y="232"/>
                  </a:lnTo>
                  <a:lnTo>
                    <a:pt x="1474" y="241"/>
                  </a:lnTo>
                  <a:lnTo>
                    <a:pt x="1483" y="245"/>
                  </a:lnTo>
                  <a:lnTo>
                    <a:pt x="1486" y="248"/>
                  </a:lnTo>
                  <a:lnTo>
                    <a:pt x="1488" y="257"/>
                  </a:lnTo>
                  <a:lnTo>
                    <a:pt x="1489" y="263"/>
                  </a:lnTo>
                  <a:lnTo>
                    <a:pt x="1488" y="271"/>
                  </a:lnTo>
                  <a:lnTo>
                    <a:pt x="1488" y="275"/>
                  </a:lnTo>
                  <a:lnTo>
                    <a:pt x="1492" y="284"/>
                  </a:lnTo>
                  <a:lnTo>
                    <a:pt x="1498" y="285"/>
                  </a:lnTo>
                  <a:lnTo>
                    <a:pt x="1501" y="291"/>
                  </a:lnTo>
                  <a:lnTo>
                    <a:pt x="1500" y="297"/>
                  </a:lnTo>
                  <a:lnTo>
                    <a:pt x="1501" y="301"/>
                  </a:lnTo>
                  <a:lnTo>
                    <a:pt x="1510" y="316"/>
                  </a:lnTo>
                  <a:lnTo>
                    <a:pt x="1516" y="322"/>
                  </a:lnTo>
                  <a:lnTo>
                    <a:pt x="1521" y="331"/>
                  </a:lnTo>
                  <a:lnTo>
                    <a:pt x="1527" y="350"/>
                  </a:lnTo>
                  <a:lnTo>
                    <a:pt x="1530" y="356"/>
                  </a:lnTo>
                  <a:lnTo>
                    <a:pt x="1533" y="363"/>
                  </a:lnTo>
                  <a:lnTo>
                    <a:pt x="1539" y="368"/>
                  </a:lnTo>
                  <a:lnTo>
                    <a:pt x="1539" y="374"/>
                  </a:lnTo>
                  <a:lnTo>
                    <a:pt x="1538" y="377"/>
                  </a:lnTo>
                  <a:lnTo>
                    <a:pt x="1536" y="383"/>
                  </a:lnTo>
                  <a:lnTo>
                    <a:pt x="1535" y="389"/>
                  </a:lnTo>
                  <a:lnTo>
                    <a:pt x="1533" y="396"/>
                  </a:lnTo>
                  <a:lnTo>
                    <a:pt x="1532" y="400"/>
                  </a:lnTo>
                  <a:lnTo>
                    <a:pt x="1533" y="415"/>
                  </a:lnTo>
                  <a:lnTo>
                    <a:pt x="1536" y="422"/>
                  </a:lnTo>
                  <a:lnTo>
                    <a:pt x="1539" y="427"/>
                  </a:lnTo>
                  <a:lnTo>
                    <a:pt x="1539" y="436"/>
                  </a:lnTo>
                  <a:lnTo>
                    <a:pt x="1539" y="442"/>
                  </a:lnTo>
                  <a:lnTo>
                    <a:pt x="1545" y="445"/>
                  </a:lnTo>
                  <a:lnTo>
                    <a:pt x="1553" y="453"/>
                  </a:lnTo>
                  <a:lnTo>
                    <a:pt x="1556" y="458"/>
                  </a:lnTo>
                  <a:lnTo>
                    <a:pt x="1563" y="461"/>
                  </a:lnTo>
                  <a:lnTo>
                    <a:pt x="1566" y="465"/>
                  </a:lnTo>
                  <a:lnTo>
                    <a:pt x="1566" y="474"/>
                  </a:lnTo>
                  <a:lnTo>
                    <a:pt x="1566" y="482"/>
                  </a:lnTo>
                  <a:lnTo>
                    <a:pt x="1563" y="488"/>
                  </a:lnTo>
                  <a:lnTo>
                    <a:pt x="1564" y="492"/>
                  </a:lnTo>
                  <a:lnTo>
                    <a:pt x="1570" y="496"/>
                  </a:lnTo>
                  <a:lnTo>
                    <a:pt x="1578" y="496"/>
                  </a:lnTo>
                  <a:lnTo>
                    <a:pt x="1578" y="503"/>
                  </a:lnTo>
                  <a:lnTo>
                    <a:pt x="1573" y="509"/>
                  </a:lnTo>
                  <a:lnTo>
                    <a:pt x="1569" y="514"/>
                  </a:lnTo>
                  <a:lnTo>
                    <a:pt x="1570" y="523"/>
                  </a:lnTo>
                  <a:lnTo>
                    <a:pt x="1569" y="529"/>
                  </a:lnTo>
                  <a:lnTo>
                    <a:pt x="1576" y="541"/>
                  </a:lnTo>
                  <a:lnTo>
                    <a:pt x="1581" y="550"/>
                  </a:lnTo>
                  <a:lnTo>
                    <a:pt x="1581" y="558"/>
                  </a:lnTo>
                  <a:lnTo>
                    <a:pt x="1578" y="564"/>
                  </a:lnTo>
                  <a:lnTo>
                    <a:pt x="1578" y="570"/>
                  </a:lnTo>
                  <a:lnTo>
                    <a:pt x="1576" y="576"/>
                  </a:lnTo>
                  <a:lnTo>
                    <a:pt x="1582" y="582"/>
                  </a:lnTo>
                  <a:lnTo>
                    <a:pt x="1584" y="589"/>
                  </a:lnTo>
                  <a:lnTo>
                    <a:pt x="1584" y="594"/>
                  </a:lnTo>
                  <a:lnTo>
                    <a:pt x="1584" y="598"/>
                  </a:lnTo>
                  <a:lnTo>
                    <a:pt x="1587" y="603"/>
                  </a:lnTo>
                  <a:lnTo>
                    <a:pt x="1584" y="610"/>
                  </a:lnTo>
                  <a:lnTo>
                    <a:pt x="1582" y="614"/>
                  </a:lnTo>
                  <a:lnTo>
                    <a:pt x="1581" y="622"/>
                  </a:lnTo>
                  <a:lnTo>
                    <a:pt x="1582" y="628"/>
                  </a:lnTo>
                  <a:lnTo>
                    <a:pt x="1582" y="632"/>
                  </a:lnTo>
                  <a:lnTo>
                    <a:pt x="1578" y="641"/>
                  </a:lnTo>
                  <a:lnTo>
                    <a:pt x="1575" y="647"/>
                  </a:lnTo>
                  <a:lnTo>
                    <a:pt x="1576" y="653"/>
                  </a:lnTo>
                  <a:lnTo>
                    <a:pt x="1582" y="657"/>
                  </a:lnTo>
                  <a:lnTo>
                    <a:pt x="1587" y="666"/>
                  </a:lnTo>
                  <a:lnTo>
                    <a:pt x="1595" y="669"/>
                  </a:lnTo>
                  <a:lnTo>
                    <a:pt x="1597" y="676"/>
                  </a:lnTo>
                  <a:lnTo>
                    <a:pt x="1592" y="681"/>
                  </a:lnTo>
                  <a:lnTo>
                    <a:pt x="1594" y="684"/>
                  </a:lnTo>
                  <a:lnTo>
                    <a:pt x="1598" y="684"/>
                  </a:lnTo>
                  <a:lnTo>
                    <a:pt x="1600" y="693"/>
                  </a:lnTo>
                  <a:lnTo>
                    <a:pt x="1603" y="696"/>
                  </a:lnTo>
                  <a:lnTo>
                    <a:pt x="1614" y="712"/>
                  </a:lnTo>
                  <a:lnTo>
                    <a:pt x="1623" y="725"/>
                  </a:lnTo>
                  <a:lnTo>
                    <a:pt x="1629" y="744"/>
                  </a:lnTo>
                  <a:lnTo>
                    <a:pt x="1635" y="758"/>
                  </a:lnTo>
                  <a:lnTo>
                    <a:pt x="1646" y="768"/>
                  </a:lnTo>
                  <a:lnTo>
                    <a:pt x="1661" y="788"/>
                  </a:lnTo>
                  <a:lnTo>
                    <a:pt x="1666" y="796"/>
                  </a:lnTo>
                  <a:lnTo>
                    <a:pt x="1681" y="821"/>
                  </a:lnTo>
                  <a:lnTo>
                    <a:pt x="1684" y="833"/>
                  </a:lnTo>
                  <a:lnTo>
                    <a:pt x="1361" y="830"/>
                  </a:lnTo>
                </a:path>
              </a:pathLst>
            </a:custGeom>
            <a:solidFill>
              <a:srgbClr val="C5C1CF"/>
            </a:solidFill>
            <a:ln w="9525" cmpd="sng">
              <a:solidFill>
                <a:srgbClr val="969696"/>
              </a:solidFill>
              <a:prstDash val="solid"/>
              <a:round/>
              <a:headEnd/>
              <a:tailEnd/>
            </a:ln>
          </p:spPr>
          <p:txBody>
            <a:bodyPr/>
            <a:lstStyle/>
            <a:p>
              <a:endParaRPr lang="en-US" dirty="0"/>
            </a:p>
          </p:txBody>
        </p:sp>
        <p:sp>
          <p:nvSpPr>
            <p:cNvPr id="17456" name="Freeform 50"/>
            <p:cNvSpPr>
              <a:spLocks noChangeAspect="1"/>
            </p:cNvSpPr>
            <p:nvPr>
              <p:custDataLst>
                <p:tags r:id="rId46"/>
              </p:custDataLst>
            </p:nvPr>
          </p:nvSpPr>
          <p:spPr bwMode="gray">
            <a:xfrm>
              <a:off x="1207" y="3049"/>
              <a:ext cx="391" cy="203"/>
            </a:xfrm>
            <a:custGeom>
              <a:avLst/>
              <a:gdLst>
                <a:gd name="T0" fmla="*/ 0 w 1766"/>
                <a:gd name="T1" fmla="*/ 0 h 915"/>
                <a:gd name="T2" fmla="*/ 0 w 1766"/>
                <a:gd name="T3" fmla="*/ 0 h 915"/>
                <a:gd name="T4" fmla="*/ 0 w 1766"/>
                <a:gd name="T5" fmla="*/ 0 h 915"/>
                <a:gd name="T6" fmla="*/ 0 w 1766"/>
                <a:gd name="T7" fmla="*/ 0 h 915"/>
                <a:gd name="T8" fmla="*/ 0 w 1766"/>
                <a:gd name="T9" fmla="*/ 0 h 915"/>
                <a:gd name="T10" fmla="*/ 0 w 1766"/>
                <a:gd name="T11" fmla="*/ 0 h 915"/>
                <a:gd name="T12" fmla="*/ 0 w 1766"/>
                <a:gd name="T13" fmla="*/ 0 h 915"/>
                <a:gd name="T14" fmla="*/ 0 w 1766"/>
                <a:gd name="T15" fmla="*/ 0 h 915"/>
                <a:gd name="T16" fmla="*/ 0 w 1766"/>
                <a:gd name="T17" fmla="*/ 0 h 915"/>
                <a:gd name="T18" fmla="*/ 0 w 1766"/>
                <a:gd name="T19" fmla="*/ 0 h 915"/>
                <a:gd name="T20" fmla="*/ 0 w 1766"/>
                <a:gd name="T21" fmla="*/ 0 h 915"/>
                <a:gd name="T22" fmla="*/ 0 w 1766"/>
                <a:gd name="T23" fmla="*/ 0 h 915"/>
                <a:gd name="T24" fmla="*/ 0 w 1766"/>
                <a:gd name="T25" fmla="*/ 0 h 915"/>
                <a:gd name="T26" fmla="*/ 0 w 1766"/>
                <a:gd name="T27" fmla="*/ 0 h 915"/>
                <a:gd name="T28" fmla="*/ 0 w 1766"/>
                <a:gd name="T29" fmla="*/ 0 h 915"/>
                <a:gd name="T30" fmla="*/ 0 w 1766"/>
                <a:gd name="T31" fmla="*/ 0 h 915"/>
                <a:gd name="T32" fmla="*/ 0 w 1766"/>
                <a:gd name="T33" fmla="*/ 0 h 915"/>
                <a:gd name="T34" fmla="*/ 0 w 1766"/>
                <a:gd name="T35" fmla="*/ 0 h 915"/>
                <a:gd name="T36" fmla="*/ 0 w 1766"/>
                <a:gd name="T37" fmla="*/ 0 h 915"/>
                <a:gd name="T38" fmla="*/ 0 w 1766"/>
                <a:gd name="T39" fmla="*/ 0 h 915"/>
                <a:gd name="T40" fmla="*/ 0 w 1766"/>
                <a:gd name="T41" fmla="*/ 0 h 915"/>
                <a:gd name="T42" fmla="*/ 0 w 1766"/>
                <a:gd name="T43" fmla="*/ 0 h 915"/>
                <a:gd name="T44" fmla="*/ 0 w 1766"/>
                <a:gd name="T45" fmla="*/ 0 h 915"/>
                <a:gd name="T46" fmla="*/ 0 w 1766"/>
                <a:gd name="T47" fmla="*/ 0 h 915"/>
                <a:gd name="T48" fmla="*/ 0 w 1766"/>
                <a:gd name="T49" fmla="*/ 0 h 915"/>
                <a:gd name="T50" fmla="*/ 0 w 1766"/>
                <a:gd name="T51" fmla="*/ 0 h 915"/>
                <a:gd name="T52" fmla="*/ 0 w 1766"/>
                <a:gd name="T53" fmla="*/ 0 h 915"/>
                <a:gd name="T54" fmla="*/ 0 w 1766"/>
                <a:gd name="T55" fmla="*/ 0 h 915"/>
                <a:gd name="T56" fmla="*/ 0 w 1766"/>
                <a:gd name="T57" fmla="*/ 0 h 915"/>
                <a:gd name="T58" fmla="*/ 0 w 1766"/>
                <a:gd name="T59" fmla="*/ 0 h 915"/>
                <a:gd name="T60" fmla="*/ 0 w 1766"/>
                <a:gd name="T61" fmla="*/ 0 h 915"/>
                <a:gd name="T62" fmla="*/ 0 w 1766"/>
                <a:gd name="T63" fmla="*/ 0 h 915"/>
                <a:gd name="T64" fmla="*/ 0 w 1766"/>
                <a:gd name="T65" fmla="*/ 0 h 915"/>
                <a:gd name="T66" fmla="*/ 0 w 1766"/>
                <a:gd name="T67" fmla="*/ 0 h 915"/>
                <a:gd name="T68" fmla="*/ 0 w 1766"/>
                <a:gd name="T69" fmla="*/ 0 h 9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766" h="915">
                  <a:moveTo>
                    <a:pt x="1759" y="910"/>
                  </a:moveTo>
                  <a:lnTo>
                    <a:pt x="1762" y="561"/>
                  </a:lnTo>
                  <a:lnTo>
                    <a:pt x="1766" y="470"/>
                  </a:lnTo>
                  <a:lnTo>
                    <a:pt x="1762" y="452"/>
                  </a:lnTo>
                  <a:lnTo>
                    <a:pt x="1758" y="422"/>
                  </a:lnTo>
                  <a:lnTo>
                    <a:pt x="1737" y="294"/>
                  </a:lnTo>
                  <a:lnTo>
                    <a:pt x="1721" y="183"/>
                  </a:lnTo>
                  <a:lnTo>
                    <a:pt x="1722" y="181"/>
                  </a:lnTo>
                  <a:lnTo>
                    <a:pt x="1722" y="180"/>
                  </a:lnTo>
                  <a:lnTo>
                    <a:pt x="1719" y="53"/>
                  </a:lnTo>
                  <a:lnTo>
                    <a:pt x="1454" y="56"/>
                  </a:lnTo>
                  <a:lnTo>
                    <a:pt x="1206" y="54"/>
                  </a:lnTo>
                  <a:lnTo>
                    <a:pt x="963" y="51"/>
                  </a:lnTo>
                  <a:lnTo>
                    <a:pt x="827" y="47"/>
                  </a:lnTo>
                  <a:lnTo>
                    <a:pt x="588" y="39"/>
                  </a:lnTo>
                  <a:lnTo>
                    <a:pt x="304" y="25"/>
                  </a:lnTo>
                  <a:lnTo>
                    <a:pt x="205" y="16"/>
                  </a:lnTo>
                  <a:lnTo>
                    <a:pt x="9" y="0"/>
                  </a:lnTo>
                  <a:lnTo>
                    <a:pt x="0" y="127"/>
                  </a:lnTo>
                  <a:lnTo>
                    <a:pt x="307" y="149"/>
                  </a:lnTo>
                  <a:lnTo>
                    <a:pt x="616" y="165"/>
                  </a:lnTo>
                  <a:lnTo>
                    <a:pt x="616" y="169"/>
                  </a:lnTo>
                  <a:lnTo>
                    <a:pt x="594" y="660"/>
                  </a:lnTo>
                  <a:lnTo>
                    <a:pt x="627" y="674"/>
                  </a:lnTo>
                  <a:lnTo>
                    <a:pt x="645" y="696"/>
                  </a:lnTo>
                  <a:lnTo>
                    <a:pt x="698" y="702"/>
                  </a:lnTo>
                  <a:lnTo>
                    <a:pt x="750" y="716"/>
                  </a:lnTo>
                  <a:lnTo>
                    <a:pt x="759" y="723"/>
                  </a:lnTo>
                  <a:lnTo>
                    <a:pt x="759" y="745"/>
                  </a:lnTo>
                  <a:lnTo>
                    <a:pt x="855" y="782"/>
                  </a:lnTo>
                  <a:lnTo>
                    <a:pt x="883" y="772"/>
                  </a:lnTo>
                  <a:lnTo>
                    <a:pt x="906" y="794"/>
                  </a:lnTo>
                  <a:lnTo>
                    <a:pt x="925" y="795"/>
                  </a:lnTo>
                  <a:lnTo>
                    <a:pt x="986" y="780"/>
                  </a:lnTo>
                  <a:lnTo>
                    <a:pt x="998" y="816"/>
                  </a:lnTo>
                  <a:lnTo>
                    <a:pt x="1014" y="816"/>
                  </a:lnTo>
                  <a:lnTo>
                    <a:pt x="1017" y="844"/>
                  </a:lnTo>
                  <a:lnTo>
                    <a:pt x="1039" y="854"/>
                  </a:lnTo>
                  <a:lnTo>
                    <a:pt x="1054" y="848"/>
                  </a:lnTo>
                  <a:lnTo>
                    <a:pt x="1066" y="835"/>
                  </a:lnTo>
                  <a:lnTo>
                    <a:pt x="1094" y="825"/>
                  </a:lnTo>
                  <a:lnTo>
                    <a:pt x="1106" y="844"/>
                  </a:lnTo>
                  <a:lnTo>
                    <a:pt x="1119" y="839"/>
                  </a:lnTo>
                  <a:lnTo>
                    <a:pt x="1145" y="865"/>
                  </a:lnTo>
                  <a:lnTo>
                    <a:pt x="1154" y="850"/>
                  </a:lnTo>
                  <a:lnTo>
                    <a:pt x="1188" y="851"/>
                  </a:lnTo>
                  <a:lnTo>
                    <a:pt x="1188" y="882"/>
                  </a:lnTo>
                  <a:lnTo>
                    <a:pt x="1198" y="891"/>
                  </a:lnTo>
                  <a:lnTo>
                    <a:pt x="1238" y="832"/>
                  </a:lnTo>
                  <a:lnTo>
                    <a:pt x="1278" y="865"/>
                  </a:lnTo>
                  <a:lnTo>
                    <a:pt x="1314" y="847"/>
                  </a:lnTo>
                  <a:lnTo>
                    <a:pt x="1332" y="878"/>
                  </a:lnTo>
                  <a:lnTo>
                    <a:pt x="1358" y="891"/>
                  </a:lnTo>
                  <a:lnTo>
                    <a:pt x="1389" y="885"/>
                  </a:lnTo>
                  <a:lnTo>
                    <a:pt x="1438" y="859"/>
                  </a:lnTo>
                  <a:lnTo>
                    <a:pt x="1438" y="853"/>
                  </a:lnTo>
                  <a:lnTo>
                    <a:pt x="1470" y="862"/>
                  </a:lnTo>
                  <a:lnTo>
                    <a:pt x="1489" y="847"/>
                  </a:lnTo>
                  <a:lnTo>
                    <a:pt x="1591" y="853"/>
                  </a:lnTo>
                  <a:lnTo>
                    <a:pt x="1597" y="836"/>
                  </a:lnTo>
                  <a:lnTo>
                    <a:pt x="1625" y="836"/>
                  </a:lnTo>
                  <a:lnTo>
                    <a:pt x="1625" y="844"/>
                  </a:lnTo>
                  <a:lnTo>
                    <a:pt x="1650" y="854"/>
                  </a:lnTo>
                  <a:lnTo>
                    <a:pt x="1678" y="880"/>
                  </a:lnTo>
                  <a:lnTo>
                    <a:pt x="1702" y="882"/>
                  </a:lnTo>
                  <a:lnTo>
                    <a:pt x="1703" y="894"/>
                  </a:lnTo>
                  <a:lnTo>
                    <a:pt x="1731" y="900"/>
                  </a:lnTo>
                  <a:lnTo>
                    <a:pt x="1751" y="915"/>
                  </a:lnTo>
                  <a:lnTo>
                    <a:pt x="1758" y="912"/>
                  </a:lnTo>
                  <a:lnTo>
                    <a:pt x="1759" y="913"/>
                  </a:lnTo>
                  <a:lnTo>
                    <a:pt x="1759" y="910"/>
                  </a:lnTo>
                </a:path>
              </a:pathLst>
            </a:custGeom>
            <a:solidFill>
              <a:srgbClr val="C5C1CF"/>
            </a:solidFill>
            <a:ln w="9525" cmpd="sng">
              <a:solidFill>
                <a:srgbClr val="969696"/>
              </a:solidFill>
              <a:prstDash val="solid"/>
              <a:round/>
              <a:headEnd/>
              <a:tailEnd/>
            </a:ln>
          </p:spPr>
          <p:txBody>
            <a:bodyPr/>
            <a:lstStyle/>
            <a:p>
              <a:endParaRPr lang="en-US" dirty="0"/>
            </a:p>
          </p:txBody>
        </p:sp>
        <p:sp>
          <p:nvSpPr>
            <p:cNvPr id="17457" name="Freeform 51"/>
            <p:cNvSpPr>
              <a:spLocks noChangeAspect="1"/>
            </p:cNvSpPr>
            <p:nvPr>
              <p:custDataLst>
                <p:tags r:id="rId47"/>
              </p:custDataLst>
            </p:nvPr>
          </p:nvSpPr>
          <p:spPr bwMode="gray">
            <a:xfrm>
              <a:off x="1500" y="2690"/>
              <a:ext cx="273" cy="177"/>
            </a:xfrm>
            <a:custGeom>
              <a:avLst/>
              <a:gdLst>
                <a:gd name="T0" fmla="*/ 0 w 1235"/>
                <a:gd name="T1" fmla="*/ 0 h 797"/>
                <a:gd name="T2" fmla="*/ 0 w 1235"/>
                <a:gd name="T3" fmla="*/ 0 h 797"/>
                <a:gd name="T4" fmla="*/ 0 w 1235"/>
                <a:gd name="T5" fmla="*/ 0 h 797"/>
                <a:gd name="T6" fmla="*/ 0 w 1235"/>
                <a:gd name="T7" fmla="*/ 0 h 797"/>
                <a:gd name="T8" fmla="*/ 0 w 1235"/>
                <a:gd name="T9" fmla="*/ 0 h 797"/>
                <a:gd name="T10" fmla="*/ 0 w 1235"/>
                <a:gd name="T11" fmla="*/ 0 h 797"/>
                <a:gd name="T12" fmla="*/ 0 w 1235"/>
                <a:gd name="T13" fmla="*/ 0 h 797"/>
                <a:gd name="T14" fmla="*/ 0 w 1235"/>
                <a:gd name="T15" fmla="*/ 0 h 797"/>
                <a:gd name="T16" fmla="*/ 0 w 1235"/>
                <a:gd name="T17" fmla="*/ 0 h 797"/>
                <a:gd name="T18" fmla="*/ 0 w 1235"/>
                <a:gd name="T19" fmla="*/ 0 h 797"/>
                <a:gd name="T20" fmla="*/ 0 w 1235"/>
                <a:gd name="T21" fmla="*/ 0 h 797"/>
                <a:gd name="T22" fmla="*/ 0 w 1235"/>
                <a:gd name="T23" fmla="*/ 0 h 797"/>
                <a:gd name="T24" fmla="*/ 0 w 1235"/>
                <a:gd name="T25" fmla="*/ 0 h 797"/>
                <a:gd name="T26" fmla="*/ 0 w 1235"/>
                <a:gd name="T27" fmla="*/ 0 h 797"/>
                <a:gd name="T28" fmla="*/ 0 w 1235"/>
                <a:gd name="T29" fmla="*/ 0 h 797"/>
                <a:gd name="T30" fmla="*/ 0 w 1235"/>
                <a:gd name="T31" fmla="*/ 0 h 797"/>
                <a:gd name="T32" fmla="*/ 0 w 1235"/>
                <a:gd name="T33" fmla="*/ 0 h 797"/>
                <a:gd name="T34" fmla="*/ 0 w 1235"/>
                <a:gd name="T35" fmla="*/ 0 h 797"/>
                <a:gd name="T36" fmla="*/ 0 w 1235"/>
                <a:gd name="T37" fmla="*/ 0 h 797"/>
                <a:gd name="T38" fmla="*/ 0 w 1235"/>
                <a:gd name="T39" fmla="*/ 0 h 797"/>
                <a:gd name="T40" fmla="*/ 0 w 1235"/>
                <a:gd name="T41" fmla="*/ 0 h 797"/>
                <a:gd name="T42" fmla="*/ 0 w 1235"/>
                <a:gd name="T43" fmla="*/ 0 h 797"/>
                <a:gd name="T44" fmla="*/ 0 w 1235"/>
                <a:gd name="T45" fmla="*/ 0 h 797"/>
                <a:gd name="T46" fmla="*/ 0 w 1235"/>
                <a:gd name="T47" fmla="*/ 0 h 797"/>
                <a:gd name="T48" fmla="*/ 0 w 1235"/>
                <a:gd name="T49" fmla="*/ 0 h 797"/>
                <a:gd name="T50" fmla="*/ 0 w 1235"/>
                <a:gd name="T51" fmla="*/ 0 h 797"/>
                <a:gd name="T52" fmla="*/ 0 w 1235"/>
                <a:gd name="T53" fmla="*/ 0 h 797"/>
                <a:gd name="T54" fmla="*/ 0 w 1235"/>
                <a:gd name="T55" fmla="*/ 0 h 797"/>
                <a:gd name="T56" fmla="*/ 0 w 1235"/>
                <a:gd name="T57" fmla="*/ 0 h 797"/>
                <a:gd name="T58" fmla="*/ 0 w 1235"/>
                <a:gd name="T59" fmla="*/ 0 h 797"/>
                <a:gd name="T60" fmla="*/ 0 w 1235"/>
                <a:gd name="T61" fmla="*/ 0 h 797"/>
                <a:gd name="T62" fmla="*/ 0 w 1235"/>
                <a:gd name="T63" fmla="*/ 0 h 797"/>
                <a:gd name="T64" fmla="*/ 0 w 1235"/>
                <a:gd name="T65" fmla="*/ 0 h 797"/>
                <a:gd name="T66" fmla="*/ 0 w 1235"/>
                <a:gd name="T67" fmla="*/ 0 h 797"/>
                <a:gd name="T68" fmla="*/ 0 w 1235"/>
                <a:gd name="T69" fmla="*/ 0 h 797"/>
                <a:gd name="T70" fmla="*/ 0 w 1235"/>
                <a:gd name="T71" fmla="*/ 0 h 797"/>
                <a:gd name="T72" fmla="*/ 0 w 1235"/>
                <a:gd name="T73" fmla="*/ 0 h 797"/>
                <a:gd name="T74" fmla="*/ 0 w 1235"/>
                <a:gd name="T75" fmla="*/ 0 h 797"/>
                <a:gd name="T76" fmla="*/ 0 w 1235"/>
                <a:gd name="T77" fmla="*/ 0 h 797"/>
                <a:gd name="T78" fmla="*/ 0 w 1235"/>
                <a:gd name="T79" fmla="*/ 0 h 797"/>
                <a:gd name="T80" fmla="*/ 0 w 1235"/>
                <a:gd name="T81" fmla="*/ 0 h 797"/>
                <a:gd name="T82" fmla="*/ 0 w 1235"/>
                <a:gd name="T83" fmla="*/ 0 h 797"/>
                <a:gd name="T84" fmla="*/ 0 w 1235"/>
                <a:gd name="T85" fmla="*/ 0 h 797"/>
                <a:gd name="T86" fmla="*/ 0 w 1235"/>
                <a:gd name="T87" fmla="*/ 0 h 797"/>
                <a:gd name="T88" fmla="*/ 0 w 1235"/>
                <a:gd name="T89" fmla="*/ 0 h 797"/>
                <a:gd name="T90" fmla="*/ 0 w 1235"/>
                <a:gd name="T91" fmla="*/ 0 h 797"/>
                <a:gd name="T92" fmla="*/ 0 w 1235"/>
                <a:gd name="T93" fmla="*/ 0 h 797"/>
                <a:gd name="T94" fmla="*/ 0 w 1235"/>
                <a:gd name="T95" fmla="*/ 0 h 797"/>
                <a:gd name="T96" fmla="*/ 0 w 1235"/>
                <a:gd name="T97" fmla="*/ 0 h 797"/>
                <a:gd name="T98" fmla="*/ 0 w 1235"/>
                <a:gd name="T99" fmla="*/ 0 h 797"/>
                <a:gd name="T100" fmla="*/ 0 w 1235"/>
                <a:gd name="T101" fmla="*/ 0 h 797"/>
                <a:gd name="T102" fmla="*/ 0 w 1235"/>
                <a:gd name="T103" fmla="*/ 0 h 797"/>
                <a:gd name="T104" fmla="*/ 0 w 1235"/>
                <a:gd name="T105" fmla="*/ 0 h 79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235" h="797">
                  <a:moveTo>
                    <a:pt x="1008" y="795"/>
                  </a:moveTo>
                  <a:lnTo>
                    <a:pt x="1004" y="795"/>
                  </a:lnTo>
                  <a:lnTo>
                    <a:pt x="1001" y="797"/>
                  </a:lnTo>
                  <a:lnTo>
                    <a:pt x="999" y="794"/>
                  </a:lnTo>
                  <a:lnTo>
                    <a:pt x="999" y="791"/>
                  </a:lnTo>
                  <a:lnTo>
                    <a:pt x="993" y="789"/>
                  </a:lnTo>
                  <a:lnTo>
                    <a:pt x="992" y="787"/>
                  </a:lnTo>
                  <a:lnTo>
                    <a:pt x="992" y="781"/>
                  </a:lnTo>
                  <a:lnTo>
                    <a:pt x="990" y="778"/>
                  </a:lnTo>
                  <a:lnTo>
                    <a:pt x="986" y="778"/>
                  </a:lnTo>
                  <a:lnTo>
                    <a:pt x="981" y="775"/>
                  </a:lnTo>
                  <a:lnTo>
                    <a:pt x="977" y="769"/>
                  </a:lnTo>
                  <a:lnTo>
                    <a:pt x="975" y="769"/>
                  </a:lnTo>
                  <a:lnTo>
                    <a:pt x="972" y="766"/>
                  </a:lnTo>
                  <a:lnTo>
                    <a:pt x="971" y="761"/>
                  </a:lnTo>
                  <a:lnTo>
                    <a:pt x="968" y="757"/>
                  </a:lnTo>
                  <a:lnTo>
                    <a:pt x="962" y="755"/>
                  </a:lnTo>
                  <a:lnTo>
                    <a:pt x="956" y="754"/>
                  </a:lnTo>
                  <a:lnTo>
                    <a:pt x="955" y="748"/>
                  </a:lnTo>
                  <a:lnTo>
                    <a:pt x="952" y="741"/>
                  </a:lnTo>
                  <a:lnTo>
                    <a:pt x="947" y="738"/>
                  </a:lnTo>
                  <a:lnTo>
                    <a:pt x="772" y="751"/>
                  </a:lnTo>
                  <a:lnTo>
                    <a:pt x="552" y="763"/>
                  </a:lnTo>
                  <a:lnTo>
                    <a:pt x="353" y="767"/>
                  </a:lnTo>
                  <a:lnTo>
                    <a:pt x="158" y="766"/>
                  </a:lnTo>
                  <a:lnTo>
                    <a:pt x="156" y="763"/>
                  </a:lnTo>
                  <a:lnTo>
                    <a:pt x="161" y="758"/>
                  </a:lnTo>
                  <a:lnTo>
                    <a:pt x="159" y="751"/>
                  </a:lnTo>
                  <a:lnTo>
                    <a:pt x="151" y="748"/>
                  </a:lnTo>
                  <a:lnTo>
                    <a:pt x="146" y="739"/>
                  </a:lnTo>
                  <a:lnTo>
                    <a:pt x="140" y="735"/>
                  </a:lnTo>
                  <a:lnTo>
                    <a:pt x="139" y="729"/>
                  </a:lnTo>
                  <a:lnTo>
                    <a:pt x="142" y="723"/>
                  </a:lnTo>
                  <a:lnTo>
                    <a:pt x="146" y="714"/>
                  </a:lnTo>
                  <a:lnTo>
                    <a:pt x="146" y="710"/>
                  </a:lnTo>
                  <a:lnTo>
                    <a:pt x="145" y="704"/>
                  </a:lnTo>
                  <a:lnTo>
                    <a:pt x="146" y="696"/>
                  </a:lnTo>
                  <a:lnTo>
                    <a:pt x="148" y="692"/>
                  </a:lnTo>
                  <a:lnTo>
                    <a:pt x="151" y="685"/>
                  </a:lnTo>
                  <a:lnTo>
                    <a:pt x="148" y="680"/>
                  </a:lnTo>
                  <a:lnTo>
                    <a:pt x="148" y="676"/>
                  </a:lnTo>
                  <a:lnTo>
                    <a:pt x="148" y="671"/>
                  </a:lnTo>
                  <a:lnTo>
                    <a:pt x="146" y="664"/>
                  </a:lnTo>
                  <a:lnTo>
                    <a:pt x="140" y="658"/>
                  </a:lnTo>
                  <a:lnTo>
                    <a:pt x="142" y="652"/>
                  </a:lnTo>
                  <a:lnTo>
                    <a:pt x="142" y="646"/>
                  </a:lnTo>
                  <a:lnTo>
                    <a:pt x="145" y="640"/>
                  </a:lnTo>
                  <a:lnTo>
                    <a:pt x="145" y="632"/>
                  </a:lnTo>
                  <a:lnTo>
                    <a:pt x="140" y="623"/>
                  </a:lnTo>
                  <a:lnTo>
                    <a:pt x="133" y="611"/>
                  </a:lnTo>
                  <a:lnTo>
                    <a:pt x="134" y="605"/>
                  </a:lnTo>
                  <a:lnTo>
                    <a:pt x="133" y="596"/>
                  </a:lnTo>
                  <a:lnTo>
                    <a:pt x="137" y="591"/>
                  </a:lnTo>
                  <a:lnTo>
                    <a:pt x="142" y="585"/>
                  </a:lnTo>
                  <a:lnTo>
                    <a:pt x="142" y="578"/>
                  </a:lnTo>
                  <a:lnTo>
                    <a:pt x="134" y="578"/>
                  </a:lnTo>
                  <a:lnTo>
                    <a:pt x="128" y="574"/>
                  </a:lnTo>
                  <a:lnTo>
                    <a:pt x="127" y="570"/>
                  </a:lnTo>
                  <a:lnTo>
                    <a:pt x="130" y="564"/>
                  </a:lnTo>
                  <a:lnTo>
                    <a:pt x="130" y="556"/>
                  </a:lnTo>
                  <a:lnTo>
                    <a:pt x="130" y="547"/>
                  </a:lnTo>
                  <a:lnTo>
                    <a:pt x="127" y="543"/>
                  </a:lnTo>
                  <a:lnTo>
                    <a:pt x="120" y="540"/>
                  </a:lnTo>
                  <a:lnTo>
                    <a:pt x="117" y="535"/>
                  </a:lnTo>
                  <a:lnTo>
                    <a:pt x="109" y="527"/>
                  </a:lnTo>
                  <a:lnTo>
                    <a:pt x="103" y="524"/>
                  </a:lnTo>
                  <a:lnTo>
                    <a:pt x="103" y="518"/>
                  </a:lnTo>
                  <a:lnTo>
                    <a:pt x="103" y="509"/>
                  </a:lnTo>
                  <a:lnTo>
                    <a:pt x="100" y="504"/>
                  </a:lnTo>
                  <a:lnTo>
                    <a:pt x="97" y="497"/>
                  </a:lnTo>
                  <a:lnTo>
                    <a:pt x="96" y="482"/>
                  </a:lnTo>
                  <a:lnTo>
                    <a:pt x="97" y="478"/>
                  </a:lnTo>
                  <a:lnTo>
                    <a:pt x="99" y="471"/>
                  </a:lnTo>
                  <a:lnTo>
                    <a:pt x="100" y="465"/>
                  </a:lnTo>
                  <a:lnTo>
                    <a:pt x="102" y="459"/>
                  </a:lnTo>
                  <a:lnTo>
                    <a:pt x="103" y="456"/>
                  </a:lnTo>
                  <a:lnTo>
                    <a:pt x="103" y="450"/>
                  </a:lnTo>
                  <a:lnTo>
                    <a:pt x="97" y="445"/>
                  </a:lnTo>
                  <a:lnTo>
                    <a:pt x="94" y="438"/>
                  </a:lnTo>
                  <a:lnTo>
                    <a:pt x="91" y="432"/>
                  </a:lnTo>
                  <a:lnTo>
                    <a:pt x="85" y="413"/>
                  </a:lnTo>
                  <a:lnTo>
                    <a:pt x="80" y="404"/>
                  </a:lnTo>
                  <a:lnTo>
                    <a:pt x="74" y="398"/>
                  </a:lnTo>
                  <a:lnTo>
                    <a:pt x="65" y="383"/>
                  </a:lnTo>
                  <a:lnTo>
                    <a:pt x="64" y="379"/>
                  </a:lnTo>
                  <a:lnTo>
                    <a:pt x="65" y="373"/>
                  </a:lnTo>
                  <a:lnTo>
                    <a:pt x="62" y="367"/>
                  </a:lnTo>
                  <a:lnTo>
                    <a:pt x="56" y="366"/>
                  </a:lnTo>
                  <a:lnTo>
                    <a:pt x="52" y="357"/>
                  </a:lnTo>
                  <a:lnTo>
                    <a:pt x="52" y="353"/>
                  </a:lnTo>
                  <a:lnTo>
                    <a:pt x="53" y="345"/>
                  </a:lnTo>
                  <a:lnTo>
                    <a:pt x="52" y="339"/>
                  </a:lnTo>
                  <a:lnTo>
                    <a:pt x="50" y="330"/>
                  </a:lnTo>
                  <a:lnTo>
                    <a:pt x="47" y="327"/>
                  </a:lnTo>
                  <a:lnTo>
                    <a:pt x="38" y="323"/>
                  </a:lnTo>
                  <a:lnTo>
                    <a:pt x="38" y="314"/>
                  </a:lnTo>
                  <a:lnTo>
                    <a:pt x="41" y="307"/>
                  </a:lnTo>
                  <a:lnTo>
                    <a:pt x="44" y="299"/>
                  </a:lnTo>
                  <a:lnTo>
                    <a:pt x="46" y="290"/>
                  </a:lnTo>
                  <a:lnTo>
                    <a:pt x="44" y="282"/>
                  </a:lnTo>
                  <a:lnTo>
                    <a:pt x="38" y="279"/>
                  </a:lnTo>
                  <a:lnTo>
                    <a:pt x="35" y="280"/>
                  </a:lnTo>
                  <a:lnTo>
                    <a:pt x="29" y="279"/>
                  </a:lnTo>
                  <a:lnTo>
                    <a:pt x="28" y="271"/>
                  </a:lnTo>
                  <a:lnTo>
                    <a:pt x="29" y="260"/>
                  </a:lnTo>
                  <a:lnTo>
                    <a:pt x="23" y="248"/>
                  </a:lnTo>
                  <a:lnTo>
                    <a:pt x="8" y="230"/>
                  </a:lnTo>
                  <a:lnTo>
                    <a:pt x="0" y="221"/>
                  </a:lnTo>
                  <a:lnTo>
                    <a:pt x="0" y="215"/>
                  </a:lnTo>
                  <a:lnTo>
                    <a:pt x="2" y="208"/>
                  </a:lnTo>
                  <a:lnTo>
                    <a:pt x="8" y="199"/>
                  </a:lnTo>
                  <a:lnTo>
                    <a:pt x="11" y="192"/>
                  </a:lnTo>
                  <a:lnTo>
                    <a:pt x="16" y="184"/>
                  </a:lnTo>
                  <a:lnTo>
                    <a:pt x="20" y="178"/>
                  </a:lnTo>
                  <a:lnTo>
                    <a:pt x="20" y="172"/>
                  </a:lnTo>
                  <a:lnTo>
                    <a:pt x="22" y="168"/>
                  </a:lnTo>
                  <a:lnTo>
                    <a:pt x="23" y="155"/>
                  </a:lnTo>
                  <a:lnTo>
                    <a:pt x="25" y="152"/>
                  </a:lnTo>
                  <a:lnTo>
                    <a:pt x="25" y="142"/>
                  </a:lnTo>
                  <a:lnTo>
                    <a:pt x="26" y="137"/>
                  </a:lnTo>
                  <a:lnTo>
                    <a:pt x="32" y="133"/>
                  </a:lnTo>
                  <a:lnTo>
                    <a:pt x="37" y="130"/>
                  </a:lnTo>
                  <a:lnTo>
                    <a:pt x="38" y="122"/>
                  </a:lnTo>
                  <a:lnTo>
                    <a:pt x="38" y="115"/>
                  </a:lnTo>
                  <a:lnTo>
                    <a:pt x="34" y="106"/>
                  </a:lnTo>
                  <a:lnTo>
                    <a:pt x="34" y="97"/>
                  </a:lnTo>
                  <a:lnTo>
                    <a:pt x="29" y="94"/>
                  </a:lnTo>
                  <a:lnTo>
                    <a:pt x="23" y="72"/>
                  </a:lnTo>
                  <a:lnTo>
                    <a:pt x="22" y="66"/>
                  </a:lnTo>
                  <a:lnTo>
                    <a:pt x="23" y="59"/>
                  </a:lnTo>
                  <a:lnTo>
                    <a:pt x="25" y="56"/>
                  </a:lnTo>
                  <a:lnTo>
                    <a:pt x="20" y="47"/>
                  </a:lnTo>
                  <a:lnTo>
                    <a:pt x="11" y="38"/>
                  </a:lnTo>
                  <a:lnTo>
                    <a:pt x="11" y="34"/>
                  </a:lnTo>
                  <a:lnTo>
                    <a:pt x="13" y="29"/>
                  </a:lnTo>
                  <a:lnTo>
                    <a:pt x="12" y="28"/>
                  </a:lnTo>
                  <a:lnTo>
                    <a:pt x="11" y="22"/>
                  </a:lnTo>
                  <a:lnTo>
                    <a:pt x="34" y="22"/>
                  </a:lnTo>
                  <a:lnTo>
                    <a:pt x="273" y="23"/>
                  </a:lnTo>
                  <a:lnTo>
                    <a:pt x="457" y="23"/>
                  </a:lnTo>
                  <a:lnTo>
                    <a:pt x="674" y="16"/>
                  </a:lnTo>
                  <a:lnTo>
                    <a:pt x="1007" y="0"/>
                  </a:lnTo>
                  <a:lnTo>
                    <a:pt x="1007" y="4"/>
                  </a:lnTo>
                  <a:lnTo>
                    <a:pt x="1005" y="8"/>
                  </a:lnTo>
                  <a:lnTo>
                    <a:pt x="1005" y="13"/>
                  </a:lnTo>
                  <a:lnTo>
                    <a:pt x="1008" y="19"/>
                  </a:lnTo>
                  <a:lnTo>
                    <a:pt x="1012" y="25"/>
                  </a:lnTo>
                  <a:lnTo>
                    <a:pt x="1010" y="28"/>
                  </a:lnTo>
                  <a:lnTo>
                    <a:pt x="1010" y="34"/>
                  </a:lnTo>
                  <a:lnTo>
                    <a:pt x="1013" y="37"/>
                  </a:lnTo>
                  <a:lnTo>
                    <a:pt x="1018" y="40"/>
                  </a:lnTo>
                  <a:lnTo>
                    <a:pt x="1025" y="43"/>
                  </a:lnTo>
                  <a:lnTo>
                    <a:pt x="1033" y="47"/>
                  </a:lnTo>
                  <a:lnTo>
                    <a:pt x="1036" y="56"/>
                  </a:lnTo>
                  <a:lnTo>
                    <a:pt x="1036" y="62"/>
                  </a:lnTo>
                  <a:lnTo>
                    <a:pt x="1036" y="66"/>
                  </a:lnTo>
                  <a:lnTo>
                    <a:pt x="1033" y="71"/>
                  </a:lnTo>
                  <a:lnTo>
                    <a:pt x="1027" y="79"/>
                  </a:lnTo>
                  <a:lnTo>
                    <a:pt x="1025" y="82"/>
                  </a:lnTo>
                  <a:lnTo>
                    <a:pt x="1025" y="87"/>
                  </a:lnTo>
                  <a:lnTo>
                    <a:pt x="1022" y="90"/>
                  </a:lnTo>
                  <a:lnTo>
                    <a:pt x="1019" y="94"/>
                  </a:lnTo>
                  <a:lnTo>
                    <a:pt x="1019" y="106"/>
                  </a:lnTo>
                  <a:lnTo>
                    <a:pt x="1022" y="110"/>
                  </a:lnTo>
                  <a:lnTo>
                    <a:pt x="1025" y="115"/>
                  </a:lnTo>
                  <a:lnTo>
                    <a:pt x="1027" y="118"/>
                  </a:lnTo>
                  <a:lnTo>
                    <a:pt x="1024" y="122"/>
                  </a:lnTo>
                  <a:lnTo>
                    <a:pt x="1027" y="131"/>
                  </a:lnTo>
                  <a:lnTo>
                    <a:pt x="1030" y="136"/>
                  </a:lnTo>
                  <a:lnTo>
                    <a:pt x="1028" y="143"/>
                  </a:lnTo>
                  <a:lnTo>
                    <a:pt x="1031" y="149"/>
                  </a:lnTo>
                  <a:lnTo>
                    <a:pt x="1036" y="153"/>
                  </a:lnTo>
                  <a:lnTo>
                    <a:pt x="1039" y="156"/>
                  </a:lnTo>
                  <a:lnTo>
                    <a:pt x="1040" y="162"/>
                  </a:lnTo>
                  <a:lnTo>
                    <a:pt x="1042" y="168"/>
                  </a:lnTo>
                  <a:lnTo>
                    <a:pt x="1039" y="174"/>
                  </a:lnTo>
                  <a:lnTo>
                    <a:pt x="1042" y="181"/>
                  </a:lnTo>
                  <a:lnTo>
                    <a:pt x="1043" y="187"/>
                  </a:lnTo>
                  <a:lnTo>
                    <a:pt x="1048" y="190"/>
                  </a:lnTo>
                  <a:lnTo>
                    <a:pt x="1057" y="196"/>
                  </a:lnTo>
                  <a:lnTo>
                    <a:pt x="1061" y="196"/>
                  </a:lnTo>
                  <a:lnTo>
                    <a:pt x="1070" y="201"/>
                  </a:lnTo>
                  <a:lnTo>
                    <a:pt x="1082" y="202"/>
                  </a:lnTo>
                  <a:lnTo>
                    <a:pt x="1093" y="205"/>
                  </a:lnTo>
                  <a:lnTo>
                    <a:pt x="1101" y="207"/>
                  </a:lnTo>
                  <a:lnTo>
                    <a:pt x="1111" y="212"/>
                  </a:lnTo>
                  <a:lnTo>
                    <a:pt x="1118" y="218"/>
                  </a:lnTo>
                  <a:lnTo>
                    <a:pt x="1124" y="227"/>
                  </a:lnTo>
                  <a:lnTo>
                    <a:pt x="1127" y="239"/>
                  </a:lnTo>
                  <a:lnTo>
                    <a:pt x="1129" y="245"/>
                  </a:lnTo>
                  <a:lnTo>
                    <a:pt x="1133" y="254"/>
                  </a:lnTo>
                  <a:lnTo>
                    <a:pt x="1142" y="260"/>
                  </a:lnTo>
                  <a:lnTo>
                    <a:pt x="1151" y="270"/>
                  </a:lnTo>
                  <a:lnTo>
                    <a:pt x="1158" y="273"/>
                  </a:lnTo>
                  <a:lnTo>
                    <a:pt x="1163" y="276"/>
                  </a:lnTo>
                  <a:lnTo>
                    <a:pt x="1170" y="282"/>
                  </a:lnTo>
                  <a:lnTo>
                    <a:pt x="1173" y="290"/>
                  </a:lnTo>
                  <a:lnTo>
                    <a:pt x="1173" y="298"/>
                  </a:lnTo>
                  <a:lnTo>
                    <a:pt x="1180" y="313"/>
                  </a:lnTo>
                  <a:lnTo>
                    <a:pt x="1186" y="320"/>
                  </a:lnTo>
                  <a:lnTo>
                    <a:pt x="1198" y="323"/>
                  </a:lnTo>
                  <a:lnTo>
                    <a:pt x="1210" y="327"/>
                  </a:lnTo>
                  <a:lnTo>
                    <a:pt x="1218" y="332"/>
                  </a:lnTo>
                  <a:lnTo>
                    <a:pt x="1226" y="338"/>
                  </a:lnTo>
                  <a:lnTo>
                    <a:pt x="1229" y="344"/>
                  </a:lnTo>
                  <a:lnTo>
                    <a:pt x="1229" y="347"/>
                  </a:lnTo>
                  <a:lnTo>
                    <a:pt x="1227" y="351"/>
                  </a:lnTo>
                  <a:lnTo>
                    <a:pt x="1226" y="356"/>
                  </a:lnTo>
                  <a:lnTo>
                    <a:pt x="1227" y="359"/>
                  </a:lnTo>
                  <a:lnTo>
                    <a:pt x="1235" y="373"/>
                  </a:lnTo>
                  <a:lnTo>
                    <a:pt x="1235" y="379"/>
                  </a:lnTo>
                  <a:lnTo>
                    <a:pt x="1235" y="389"/>
                  </a:lnTo>
                  <a:lnTo>
                    <a:pt x="1232" y="397"/>
                  </a:lnTo>
                  <a:lnTo>
                    <a:pt x="1229" y="404"/>
                  </a:lnTo>
                  <a:lnTo>
                    <a:pt x="1229" y="412"/>
                  </a:lnTo>
                  <a:lnTo>
                    <a:pt x="1226" y="416"/>
                  </a:lnTo>
                  <a:lnTo>
                    <a:pt x="1216" y="426"/>
                  </a:lnTo>
                  <a:lnTo>
                    <a:pt x="1213" y="432"/>
                  </a:lnTo>
                  <a:lnTo>
                    <a:pt x="1204" y="435"/>
                  </a:lnTo>
                  <a:lnTo>
                    <a:pt x="1201" y="441"/>
                  </a:lnTo>
                  <a:lnTo>
                    <a:pt x="1204" y="451"/>
                  </a:lnTo>
                  <a:lnTo>
                    <a:pt x="1201" y="456"/>
                  </a:lnTo>
                  <a:lnTo>
                    <a:pt x="1201" y="466"/>
                  </a:lnTo>
                  <a:lnTo>
                    <a:pt x="1194" y="481"/>
                  </a:lnTo>
                  <a:lnTo>
                    <a:pt x="1191" y="481"/>
                  </a:lnTo>
                  <a:lnTo>
                    <a:pt x="1186" y="487"/>
                  </a:lnTo>
                  <a:lnTo>
                    <a:pt x="1182" y="491"/>
                  </a:lnTo>
                  <a:lnTo>
                    <a:pt x="1166" y="496"/>
                  </a:lnTo>
                  <a:lnTo>
                    <a:pt x="1160" y="497"/>
                  </a:lnTo>
                  <a:lnTo>
                    <a:pt x="1153" y="503"/>
                  </a:lnTo>
                  <a:lnTo>
                    <a:pt x="1150" y="507"/>
                  </a:lnTo>
                  <a:lnTo>
                    <a:pt x="1139" y="515"/>
                  </a:lnTo>
                  <a:lnTo>
                    <a:pt x="1132" y="516"/>
                  </a:lnTo>
                  <a:lnTo>
                    <a:pt x="1121" y="515"/>
                  </a:lnTo>
                  <a:lnTo>
                    <a:pt x="1108" y="515"/>
                  </a:lnTo>
                  <a:lnTo>
                    <a:pt x="1099" y="518"/>
                  </a:lnTo>
                  <a:lnTo>
                    <a:pt x="1090" y="521"/>
                  </a:lnTo>
                  <a:lnTo>
                    <a:pt x="1082" y="521"/>
                  </a:lnTo>
                  <a:lnTo>
                    <a:pt x="1070" y="530"/>
                  </a:lnTo>
                  <a:lnTo>
                    <a:pt x="1068" y="540"/>
                  </a:lnTo>
                  <a:lnTo>
                    <a:pt x="1067" y="550"/>
                  </a:lnTo>
                  <a:lnTo>
                    <a:pt x="1064" y="561"/>
                  </a:lnTo>
                  <a:lnTo>
                    <a:pt x="1061" y="567"/>
                  </a:lnTo>
                  <a:lnTo>
                    <a:pt x="1065" y="577"/>
                  </a:lnTo>
                  <a:lnTo>
                    <a:pt x="1073" y="585"/>
                  </a:lnTo>
                  <a:lnTo>
                    <a:pt x="1086" y="599"/>
                  </a:lnTo>
                  <a:lnTo>
                    <a:pt x="1087" y="603"/>
                  </a:lnTo>
                  <a:lnTo>
                    <a:pt x="1092" y="617"/>
                  </a:lnTo>
                  <a:lnTo>
                    <a:pt x="1093" y="632"/>
                  </a:lnTo>
                  <a:lnTo>
                    <a:pt x="1087" y="646"/>
                  </a:lnTo>
                  <a:lnTo>
                    <a:pt x="1077" y="665"/>
                  </a:lnTo>
                  <a:lnTo>
                    <a:pt x="1068" y="680"/>
                  </a:lnTo>
                  <a:lnTo>
                    <a:pt x="1067" y="689"/>
                  </a:lnTo>
                  <a:lnTo>
                    <a:pt x="1065" y="713"/>
                  </a:lnTo>
                  <a:lnTo>
                    <a:pt x="1064" y="718"/>
                  </a:lnTo>
                  <a:lnTo>
                    <a:pt x="1058" y="724"/>
                  </a:lnTo>
                  <a:lnTo>
                    <a:pt x="1051" y="727"/>
                  </a:lnTo>
                  <a:lnTo>
                    <a:pt x="1039" y="729"/>
                  </a:lnTo>
                  <a:lnTo>
                    <a:pt x="1030" y="732"/>
                  </a:lnTo>
                  <a:lnTo>
                    <a:pt x="1021" y="738"/>
                  </a:lnTo>
                  <a:lnTo>
                    <a:pt x="1015" y="757"/>
                  </a:lnTo>
                  <a:lnTo>
                    <a:pt x="1018" y="763"/>
                  </a:lnTo>
                  <a:lnTo>
                    <a:pt x="1018" y="775"/>
                  </a:lnTo>
                  <a:lnTo>
                    <a:pt x="1018" y="782"/>
                  </a:lnTo>
                  <a:lnTo>
                    <a:pt x="1008" y="795"/>
                  </a:lnTo>
                </a:path>
              </a:pathLst>
            </a:custGeom>
            <a:solidFill>
              <a:schemeClr val="bg2"/>
            </a:solidFill>
            <a:ln w="9525" cmpd="sng">
              <a:solidFill>
                <a:srgbClr val="969696"/>
              </a:solidFill>
              <a:prstDash val="solid"/>
              <a:round/>
              <a:headEnd/>
              <a:tailEnd/>
            </a:ln>
          </p:spPr>
          <p:txBody>
            <a:bodyPr/>
            <a:lstStyle/>
            <a:p>
              <a:endParaRPr lang="en-US" dirty="0"/>
            </a:p>
          </p:txBody>
        </p:sp>
        <p:sp>
          <p:nvSpPr>
            <p:cNvPr id="17458" name="Freeform 52"/>
            <p:cNvSpPr>
              <a:spLocks noChangeAspect="1"/>
            </p:cNvSpPr>
            <p:nvPr>
              <p:custDataLst>
                <p:tags r:id="rId48"/>
              </p:custDataLst>
            </p:nvPr>
          </p:nvSpPr>
          <p:spPr bwMode="gray">
            <a:xfrm>
              <a:off x="1826" y="2910"/>
              <a:ext cx="328" cy="170"/>
            </a:xfrm>
            <a:custGeom>
              <a:avLst/>
              <a:gdLst>
                <a:gd name="T0" fmla="*/ 0 w 1481"/>
                <a:gd name="T1" fmla="*/ 0 h 767"/>
                <a:gd name="T2" fmla="*/ 0 w 1481"/>
                <a:gd name="T3" fmla="*/ 0 h 767"/>
                <a:gd name="T4" fmla="*/ 0 w 1481"/>
                <a:gd name="T5" fmla="*/ 0 h 767"/>
                <a:gd name="T6" fmla="*/ 0 w 1481"/>
                <a:gd name="T7" fmla="*/ 0 h 767"/>
                <a:gd name="T8" fmla="*/ 0 w 1481"/>
                <a:gd name="T9" fmla="*/ 0 h 767"/>
                <a:gd name="T10" fmla="*/ 0 w 1481"/>
                <a:gd name="T11" fmla="*/ 0 h 767"/>
                <a:gd name="T12" fmla="*/ 0 w 1481"/>
                <a:gd name="T13" fmla="*/ 0 h 767"/>
                <a:gd name="T14" fmla="*/ 0 w 1481"/>
                <a:gd name="T15" fmla="*/ 0 h 767"/>
                <a:gd name="T16" fmla="*/ 0 w 1481"/>
                <a:gd name="T17" fmla="*/ 0 h 767"/>
                <a:gd name="T18" fmla="*/ 0 w 1481"/>
                <a:gd name="T19" fmla="*/ 0 h 767"/>
                <a:gd name="T20" fmla="*/ 0 w 1481"/>
                <a:gd name="T21" fmla="*/ 0 h 767"/>
                <a:gd name="T22" fmla="*/ 0 w 1481"/>
                <a:gd name="T23" fmla="*/ 0 h 767"/>
                <a:gd name="T24" fmla="*/ 0 w 1481"/>
                <a:gd name="T25" fmla="*/ 0 h 767"/>
                <a:gd name="T26" fmla="*/ 0 w 1481"/>
                <a:gd name="T27" fmla="*/ 0 h 767"/>
                <a:gd name="T28" fmla="*/ 0 w 1481"/>
                <a:gd name="T29" fmla="*/ 0 h 767"/>
                <a:gd name="T30" fmla="*/ 0 w 1481"/>
                <a:gd name="T31" fmla="*/ 0 h 767"/>
                <a:gd name="T32" fmla="*/ 0 w 1481"/>
                <a:gd name="T33" fmla="*/ 0 h 767"/>
                <a:gd name="T34" fmla="*/ 0 w 1481"/>
                <a:gd name="T35" fmla="*/ 0 h 767"/>
                <a:gd name="T36" fmla="*/ 0 w 1481"/>
                <a:gd name="T37" fmla="*/ 0 h 767"/>
                <a:gd name="T38" fmla="*/ 0 w 1481"/>
                <a:gd name="T39" fmla="*/ 0 h 767"/>
                <a:gd name="T40" fmla="*/ 0 w 1481"/>
                <a:gd name="T41" fmla="*/ 0 h 767"/>
                <a:gd name="T42" fmla="*/ 0 w 1481"/>
                <a:gd name="T43" fmla="*/ 0 h 767"/>
                <a:gd name="T44" fmla="*/ 0 w 1481"/>
                <a:gd name="T45" fmla="*/ 0 h 767"/>
                <a:gd name="T46" fmla="*/ 0 w 1481"/>
                <a:gd name="T47" fmla="*/ 0 h 767"/>
                <a:gd name="T48" fmla="*/ 0 w 1481"/>
                <a:gd name="T49" fmla="*/ 0 h 767"/>
                <a:gd name="T50" fmla="*/ 0 w 1481"/>
                <a:gd name="T51" fmla="*/ 0 h 767"/>
                <a:gd name="T52" fmla="*/ 0 w 1481"/>
                <a:gd name="T53" fmla="*/ 0 h 767"/>
                <a:gd name="T54" fmla="*/ 0 w 1481"/>
                <a:gd name="T55" fmla="*/ 0 h 767"/>
                <a:gd name="T56" fmla="*/ 0 w 1481"/>
                <a:gd name="T57" fmla="*/ 0 h 767"/>
                <a:gd name="T58" fmla="*/ 0 w 1481"/>
                <a:gd name="T59" fmla="*/ 0 h 767"/>
                <a:gd name="T60" fmla="*/ 0 w 1481"/>
                <a:gd name="T61" fmla="*/ 0 h 767"/>
                <a:gd name="T62" fmla="*/ 0 w 1481"/>
                <a:gd name="T63" fmla="*/ 0 h 767"/>
                <a:gd name="T64" fmla="*/ 0 w 1481"/>
                <a:gd name="T65" fmla="*/ 0 h 767"/>
                <a:gd name="T66" fmla="*/ 0 w 1481"/>
                <a:gd name="T67" fmla="*/ 0 h 767"/>
                <a:gd name="T68" fmla="*/ 0 w 1481"/>
                <a:gd name="T69" fmla="*/ 0 h 767"/>
                <a:gd name="T70" fmla="*/ 0 w 1481"/>
                <a:gd name="T71" fmla="*/ 0 h 767"/>
                <a:gd name="T72" fmla="*/ 0 w 1481"/>
                <a:gd name="T73" fmla="*/ 0 h 767"/>
                <a:gd name="T74" fmla="*/ 0 w 1481"/>
                <a:gd name="T75" fmla="*/ 0 h 767"/>
                <a:gd name="T76" fmla="*/ 0 w 1481"/>
                <a:gd name="T77" fmla="*/ 0 h 767"/>
                <a:gd name="T78" fmla="*/ 0 w 1481"/>
                <a:gd name="T79" fmla="*/ 0 h 767"/>
                <a:gd name="T80" fmla="*/ 0 w 1481"/>
                <a:gd name="T81" fmla="*/ 0 h 767"/>
                <a:gd name="T82" fmla="*/ 0 w 1481"/>
                <a:gd name="T83" fmla="*/ 0 h 767"/>
                <a:gd name="T84" fmla="*/ 0 w 1481"/>
                <a:gd name="T85" fmla="*/ 0 h 767"/>
                <a:gd name="T86" fmla="*/ 0 w 1481"/>
                <a:gd name="T87" fmla="*/ 0 h 767"/>
                <a:gd name="T88" fmla="*/ 0 w 1481"/>
                <a:gd name="T89" fmla="*/ 0 h 767"/>
                <a:gd name="T90" fmla="*/ 0 w 1481"/>
                <a:gd name="T91" fmla="*/ 0 h 767"/>
                <a:gd name="T92" fmla="*/ 0 w 1481"/>
                <a:gd name="T93" fmla="*/ 0 h 767"/>
                <a:gd name="T94" fmla="*/ 0 w 1481"/>
                <a:gd name="T95" fmla="*/ 0 h 767"/>
                <a:gd name="T96" fmla="*/ 0 w 1481"/>
                <a:gd name="T97" fmla="*/ 0 h 767"/>
                <a:gd name="T98" fmla="*/ 0 w 1481"/>
                <a:gd name="T99" fmla="*/ 0 h 767"/>
                <a:gd name="T100" fmla="*/ 0 w 1481"/>
                <a:gd name="T101" fmla="*/ 0 h 767"/>
                <a:gd name="T102" fmla="*/ 0 w 1481"/>
                <a:gd name="T103" fmla="*/ 0 h 767"/>
                <a:gd name="T104" fmla="*/ 0 w 1481"/>
                <a:gd name="T105" fmla="*/ 0 h 767"/>
                <a:gd name="T106" fmla="*/ 0 w 1481"/>
                <a:gd name="T107" fmla="*/ 0 h 767"/>
                <a:gd name="T108" fmla="*/ 0 w 1481"/>
                <a:gd name="T109" fmla="*/ 0 h 767"/>
                <a:gd name="T110" fmla="*/ 0 w 1481"/>
                <a:gd name="T111" fmla="*/ 0 h 76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481" h="767">
                  <a:moveTo>
                    <a:pt x="1481" y="326"/>
                  </a:moveTo>
                  <a:lnTo>
                    <a:pt x="1478" y="329"/>
                  </a:lnTo>
                  <a:lnTo>
                    <a:pt x="1416" y="401"/>
                  </a:lnTo>
                  <a:lnTo>
                    <a:pt x="1385" y="421"/>
                  </a:lnTo>
                  <a:lnTo>
                    <a:pt x="1359" y="440"/>
                  </a:lnTo>
                  <a:lnTo>
                    <a:pt x="1356" y="448"/>
                  </a:lnTo>
                  <a:lnTo>
                    <a:pt x="1347" y="456"/>
                  </a:lnTo>
                  <a:lnTo>
                    <a:pt x="1344" y="466"/>
                  </a:lnTo>
                  <a:lnTo>
                    <a:pt x="1344" y="480"/>
                  </a:lnTo>
                  <a:lnTo>
                    <a:pt x="1335" y="486"/>
                  </a:lnTo>
                  <a:lnTo>
                    <a:pt x="1325" y="490"/>
                  </a:lnTo>
                  <a:lnTo>
                    <a:pt x="1322" y="496"/>
                  </a:lnTo>
                  <a:lnTo>
                    <a:pt x="1323" y="506"/>
                  </a:lnTo>
                  <a:lnTo>
                    <a:pt x="1325" y="513"/>
                  </a:lnTo>
                  <a:lnTo>
                    <a:pt x="1323" y="518"/>
                  </a:lnTo>
                  <a:lnTo>
                    <a:pt x="1319" y="519"/>
                  </a:lnTo>
                  <a:lnTo>
                    <a:pt x="1310" y="521"/>
                  </a:lnTo>
                  <a:lnTo>
                    <a:pt x="1303" y="527"/>
                  </a:lnTo>
                  <a:lnTo>
                    <a:pt x="1289" y="531"/>
                  </a:lnTo>
                  <a:lnTo>
                    <a:pt x="1285" y="534"/>
                  </a:lnTo>
                  <a:lnTo>
                    <a:pt x="1277" y="540"/>
                  </a:lnTo>
                  <a:lnTo>
                    <a:pt x="1274" y="549"/>
                  </a:lnTo>
                  <a:lnTo>
                    <a:pt x="1271" y="558"/>
                  </a:lnTo>
                  <a:lnTo>
                    <a:pt x="1261" y="564"/>
                  </a:lnTo>
                  <a:lnTo>
                    <a:pt x="1250" y="571"/>
                  </a:lnTo>
                  <a:lnTo>
                    <a:pt x="1235" y="577"/>
                  </a:lnTo>
                  <a:lnTo>
                    <a:pt x="1227" y="582"/>
                  </a:lnTo>
                  <a:lnTo>
                    <a:pt x="1201" y="590"/>
                  </a:lnTo>
                  <a:lnTo>
                    <a:pt x="1180" y="602"/>
                  </a:lnTo>
                  <a:lnTo>
                    <a:pt x="1173" y="609"/>
                  </a:lnTo>
                  <a:lnTo>
                    <a:pt x="1168" y="620"/>
                  </a:lnTo>
                  <a:lnTo>
                    <a:pt x="943" y="644"/>
                  </a:lnTo>
                  <a:lnTo>
                    <a:pt x="873" y="650"/>
                  </a:lnTo>
                  <a:lnTo>
                    <a:pt x="714" y="665"/>
                  </a:lnTo>
                  <a:lnTo>
                    <a:pt x="594" y="668"/>
                  </a:lnTo>
                  <a:lnTo>
                    <a:pt x="578" y="677"/>
                  </a:lnTo>
                  <a:lnTo>
                    <a:pt x="569" y="674"/>
                  </a:lnTo>
                  <a:lnTo>
                    <a:pt x="432" y="688"/>
                  </a:lnTo>
                  <a:lnTo>
                    <a:pt x="317" y="701"/>
                  </a:lnTo>
                  <a:lnTo>
                    <a:pt x="319" y="695"/>
                  </a:lnTo>
                  <a:lnTo>
                    <a:pt x="307" y="695"/>
                  </a:lnTo>
                  <a:lnTo>
                    <a:pt x="274" y="697"/>
                  </a:lnTo>
                  <a:lnTo>
                    <a:pt x="281" y="732"/>
                  </a:lnTo>
                  <a:lnTo>
                    <a:pt x="275" y="738"/>
                  </a:lnTo>
                  <a:lnTo>
                    <a:pt x="268" y="741"/>
                  </a:lnTo>
                  <a:lnTo>
                    <a:pt x="0" y="767"/>
                  </a:lnTo>
                  <a:lnTo>
                    <a:pt x="6" y="733"/>
                  </a:lnTo>
                  <a:lnTo>
                    <a:pt x="10" y="729"/>
                  </a:lnTo>
                  <a:lnTo>
                    <a:pt x="16" y="727"/>
                  </a:lnTo>
                  <a:lnTo>
                    <a:pt x="19" y="732"/>
                  </a:lnTo>
                  <a:lnTo>
                    <a:pt x="22" y="738"/>
                  </a:lnTo>
                  <a:lnTo>
                    <a:pt x="28" y="742"/>
                  </a:lnTo>
                  <a:lnTo>
                    <a:pt x="35" y="744"/>
                  </a:lnTo>
                  <a:lnTo>
                    <a:pt x="41" y="736"/>
                  </a:lnTo>
                  <a:lnTo>
                    <a:pt x="41" y="729"/>
                  </a:lnTo>
                  <a:lnTo>
                    <a:pt x="42" y="720"/>
                  </a:lnTo>
                  <a:lnTo>
                    <a:pt x="45" y="713"/>
                  </a:lnTo>
                  <a:lnTo>
                    <a:pt x="44" y="709"/>
                  </a:lnTo>
                  <a:lnTo>
                    <a:pt x="40" y="700"/>
                  </a:lnTo>
                  <a:lnTo>
                    <a:pt x="45" y="692"/>
                  </a:lnTo>
                  <a:lnTo>
                    <a:pt x="50" y="695"/>
                  </a:lnTo>
                  <a:lnTo>
                    <a:pt x="53" y="692"/>
                  </a:lnTo>
                  <a:lnTo>
                    <a:pt x="53" y="686"/>
                  </a:lnTo>
                  <a:lnTo>
                    <a:pt x="48" y="683"/>
                  </a:lnTo>
                  <a:lnTo>
                    <a:pt x="42" y="680"/>
                  </a:lnTo>
                  <a:lnTo>
                    <a:pt x="42" y="676"/>
                  </a:lnTo>
                  <a:lnTo>
                    <a:pt x="50" y="670"/>
                  </a:lnTo>
                  <a:lnTo>
                    <a:pt x="54" y="662"/>
                  </a:lnTo>
                  <a:lnTo>
                    <a:pt x="54" y="650"/>
                  </a:lnTo>
                  <a:lnTo>
                    <a:pt x="56" y="641"/>
                  </a:lnTo>
                  <a:lnTo>
                    <a:pt x="54" y="636"/>
                  </a:lnTo>
                  <a:lnTo>
                    <a:pt x="48" y="635"/>
                  </a:lnTo>
                  <a:lnTo>
                    <a:pt x="41" y="632"/>
                  </a:lnTo>
                  <a:lnTo>
                    <a:pt x="40" y="629"/>
                  </a:lnTo>
                  <a:lnTo>
                    <a:pt x="35" y="623"/>
                  </a:lnTo>
                  <a:lnTo>
                    <a:pt x="37" y="611"/>
                  </a:lnTo>
                  <a:lnTo>
                    <a:pt x="67" y="570"/>
                  </a:lnTo>
                  <a:lnTo>
                    <a:pt x="75" y="567"/>
                  </a:lnTo>
                  <a:lnTo>
                    <a:pt x="90" y="568"/>
                  </a:lnTo>
                  <a:lnTo>
                    <a:pt x="117" y="579"/>
                  </a:lnTo>
                  <a:lnTo>
                    <a:pt x="162" y="596"/>
                  </a:lnTo>
                  <a:lnTo>
                    <a:pt x="175" y="596"/>
                  </a:lnTo>
                  <a:lnTo>
                    <a:pt x="184" y="590"/>
                  </a:lnTo>
                  <a:lnTo>
                    <a:pt x="187" y="584"/>
                  </a:lnTo>
                  <a:lnTo>
                    <a:pt x="187" y="576"/>
                  </a:lnTo>
                  <a:lnTo>
                    <a:pt x="178" y="561"/>
                  </a:lnTo>
                  <a:lnTo>
                    <a:pt x="169" y="536"/>
                  </a:lnTo>
                  <a:lnTo>
                    <a:pt x="172" y="518"/>
                  </a:lnTo>
                  <a:lnTo>
                    <a:pt x="181" y="509"/>
                  </a:lnTo>
                  <a:lnTo>
                    <a:pt x="190" y="509"/>
                  </a:lnTo>
                  <a:lnTo>
                    <a:pt x="199" y="508"/>
                  </a:lnTo>
                  <a:lnTo>
                    <a:pt x="202" y="503"/>
                  </a:lnTo>
                  <a:lnTo>
                    <a:pt x="217" y="496"/>
                  </a:lnTo>
                  <a:lnTo>
                    <a:pt x="233" y="493"/>
                  </a:lnTo>
                  <a:lnTo>
                    <a:pt x="240" y="492"/>
                  </a:lnTo>
                  <a:lnTo>
                    <a:pt x="248" y="487"/>
                  </a:lnTo>
                  <a:lnTo>
                    <a:pt x="249" y="475"/>
                  </a:lnTo>
                  <a:lnTo>
                    <a:pt x="243" y="471"/>
                  </a:lnTo>
                  <a:lnTo>
                    <a:pt x="236" y="462"/>
                  </a:lnTo>
                  <a:lnTo>
                    <a:pt x="231" y="451"/>
                  </a:lnTo>
                  <a:lnTo>
                    <a:pt x="231" y="444"/>
                  </a:lnTo>
                  <a:lnTo>
                    <a:pt x="233" y="437"/>
                  </a:lnTo>
                  <a:lnTo>
                    <a:pt x="236" y="433"/>
                  </a:lnTo>
                  <a:lnTo>
                    <a:pt x="246" y="424"/>
                  </a:lnTo>
                  <a:lnTo>
                    <a:pt x="248" y="424"/>
                  </a:lnTo>
                  <a:lnTo>
                    <a:pt x="251" y="418"/>
                  </a:lnTo>
                  <a:lnTo>
                    <a:pt x="251" y="410"/>
                  </a:lnTo>
                  <a:lnTo>
                    <a:pt x="261" y="410"/>
                  </a:lnTo>
                  <a:lnTo>
                    <a:pt x="274" y="409"/>
                  </a:lnTo>
                  <a:lnTo>
                    <a:pt x="277" y="406"/>
                  </a:lnTo>
                  <a:lnTo>
                    <a:pt x="278" y="401"/>
                  </a:lnTo>
                  <a:lnTo>
                    <a:pt x="277" y="397"/>
                  </a:lnTo>
                  <a:lnTo>
                    <a:pt x="271" y="391"/>
                  </a:lnTo>
                  <a:lnTo>
                    <a:pt x="271" y="382"/>
                  </a:lnTo>
                  <a:lnTo>
                    <a:pt x="283" y="376"/>
                  </a:lnTo>
                  <a:lnTo>
                    <a:pt x="289" y="382"/>
                  </a:lnTo>
                  <a:lnTo>
                    <a:pt x="293" y="388"/>
                  </a:lnTo>
                  <a:lnTo>
                    <a:pt x="304" y="387"/>
                  </a:lnTo>
                  <a:lnTo>
                    <a:pt x="313" y="379"/>
                  </a:lnTo>
                  <a:lnTo>
                    <a:pt x="322" y="376"/>
                  </a:lnTo>
                  <a:lnTo>
                    <a:pt x="349" y="373"/>
                  </a:lnTo>
                  <a:lnTo>
                    <a:pt x="360" y="370"/>
                  </a:lnTo>
                  <a:lnTo>
                    <a:pt x="364" y="363"/>
                  </a:lnTo>
                  <a:lnTo>
                    <a:pt x="372" y="362"/>
                  </a:lnTo>
                  <a:lnTo>
                    <a:pt x="391" y="368"/>
                  </a:lnTo>
                  <a:lnTo>
                    <a:pt x="404" y="373"/>
                  </a:lnTo>
                  <a:lnTo>
                    <a:pt x="419" y="382"/>
                  </a:lnTo>
                  <a:lnTo>
                    <a:pt x="435" y="382"/>
                  </a:lnTo>
                  <a:lnTo>
                    <a:pt x="448" y="373"/>
                  </a:lnTo>
                  <a:lnTo>
                    <a:pt x="448" y="368"/>
                  </a:lnTo>
                  <a:lnTo>
                    <a:pt x="451" y="365"/>
                  </a:lnTo>
                  <a:lnTo>
                    <a:pt x="457" y="359"/>
                  </a:lnTo>
                  <a:lnTo>
                    <a:pt x="463" y="356"/>
                  </a:lnTo>
                  <a:lnTo>
                    <a:pt x="472" y="354"/>
                  </a:lnTo>
                  <a:lnTo>
                    <a:pt x="475" y="350"/>
                  </a:lnTo>
                  <a:lnTo>
                    <a:pt x="481" y="345"/>
                  </a:lnTo>
                  <a:lnTo>
                    <a:pt x="491" y="341"/>
                  </a:lnTo>
                  <a:lnTo>
                    <a:pt x="497" y="344"/>
                  </a:lnTo>
                  <a:lnTo>
                    <a:pt x="503" y="350"/>
                  </a:lnTo>
                  <a:lnTo>
                    <a:pt x="506" y="356"/>
                  </a:lnTo>
                  <a:lnTo>
                    <a:pt x="516" y="357"/>
                  </a:lnTo>
                  <a:lnTo>
                    <a:pt x="524" y="356"/>
                  </a:lnTo>
                  <a:lnTo>
                    <a:pt x="543" y="350"/>
                  </a:lnTo>
                  <a:lnTo>
                    <a:pt x="548" y="348"/>
                  </a:lnTo>
                  <a:lnTo>
                    <a:pt x="553" y="342"/>
                  </a:lnTo>
                  <a:lnTo>
                    <a:pt x="551" y="334"/>
                  </a:lnTo>
                  <a:lnTo>
                    <a:pt x="550" y="323"/>
                  </a:lnTo>
                  <a:lnTo>
                    <a:pt x="553" y="319"/>
                  </a:lnTo>
                  <a:lnTo>
                    <a:pt x="556" y="317"/>
                  </a:lnTo>
                  <a:lnTo>
                    <a:pt x="560" y="317"/>
                  </a:lnTo>
                  <a:lnTo>
                    <a:pt x="565" y="308"/>
                  </a:lnTo>
                  <a:lnTo>
                    <a:pt x="569" y="299"/>
                  </a:lnTo>
                  <a:lnTo>
                    <a:pt x="575" y="295"/>
                  </a:lnTo>
                  <a:lnTo>
                    <a:pt x="584" y="292"/>
                  </a:lnTo>
                  <a:lnTo>
                    <a:pt x="594" y="294"/>
                  </a:lnTo>
                  <a:lnTo>
                    <a:pt x="597" y="297"/>
                  </a:lnTo>
                  <a:lnTo>
                    <a:pt x="606" y="313"/>
                  </a:lnTo>
                  <a:lnTo>
                    <a:pt x="618" y="319"/>
                  </a:lnTo>
                  <a:lnTo>
                    <a:pt x="633" y="319"/>
                  </a:lnTo>
                  <a:lnTo>
                    <a:pt x="649" y="316"/>
                  </a:lnTo>
                  <a:lnTo>
                    <a:pt x="656" y="311"/>
                  </a:lnTo>
                  <a:lnTo>
                    <a:pt x="665" y="302"/>
                  </a:lnTo>
                  <a:lnTo>
                    <a:pt x="671" y="289"/>
                  </a:lnTo>
                  <a:lnTo>
                    <a:pt x="670" y="273"/>
                  </a:lnTo>
                  <a:lnTo>
                    <a:pt x="671" y="270"/>
                  </a:lnTo>
                  <a:lnTo>
                    <a:pt x="680" y="254"/>
                  </a:lnTo>
                  <a:lnTo>
                    <a:pt x="683" y="249"/>
                  </a:lnTo>
                  <a:lnTo>
                    <a:pt x="685" y="245"/>
                  </a:lnTo>
                  <a:lnTo>
                    <a:pt x="693" y="242"/>
                  </a:lnTo>
                  <a:lnTo>
                    <a:pt x="696" y="243"/>
                  </a:lnTo>
                  <a:lnTo>
                    <a:pt x="702" y="245"/>
                  </a:lnTo>
                  <a:lnTo>
                    <a:pt x="711" y="237"/>
                  </a:lnTo>
                  <a:lnTo>
                    <a:pt x="717" y="229"/>
                  </a:lnTo>
                  <a:lnTo>
                    <a:pt x="717" y="223"/>
                  </a:lnTo>
                  <a:lnTo>
                    <a:pt x="717" y="217"/>
                  </a:lnTo>
                  <a:lnTo>
                    <a:pt x="717" y="211"/>
                  </a:lnTo>
                  <a:lnTo>
                    <a:pt x="720" y="205"/>
                  </a:lnTo>
                  <a:lnTo>
                    <a:pt x="723" y="198"/>
                  </a:lnTo>
                  <a:lnTo>
                    <a:pt x="732" y="193"/>
                  </a:lnTo>
                  <a:lnTo>
                    <a:pt x="739" y="192"/>
                  </a:lnTo>
                  <a:lnTo>
                    <a:pt x="742" y="187"/>
                  </a:lnTo>
                  <a:lnTo>
                    <a:pt x="745" y="181"/>
                  </a:lnTo>
                  <a:lnTo>
                    <a:pt x="749" y="176"/>
                  </a:lnTo>
                  <a:lnTo>
                    <a:pt x="752" y="156"/>
                  </a:lnTo>
                  <a:lnTo>
                    <a:pt x="751" y="151"/>
                  </a:lnTo>
                  <a:lnTo>
                    <a:pt x="749" y="142"/>
                  </a:lnTo>
                  <a:lnTo>
                    <a:pt x="752" y="127"/>
                  </a:lnTo>
                  <a:lnTo>
                    <a:pt x="762" y="120"/>
                  </a:lnTo>
                  <a:lnTo>
                    <a:pt x="767" y="118"/>
                  </a:lnTo>
                  <a:lnTo>
                    <a:pt x="771" y="117"/>
                  </a:lnTo>
                  <a:lnTo>
                    <a:pt x="777" y="115"/>
                  </a:lnTo>
                  <a:lnTo>
                    <a:pt x="783" y="117"/>
                  </a:lnTo>
                  <a:lnTo>
                    <a:pt x="785" y="117"/>
                  </a:lnTo>
                  <a:lnTo>
                    <a:pt x="796" y="120"/>
                  </a:lnTo>
                  <a:lnTo>
                    <a:pt x="811" y="118"/>
                  </a:lnTo>
                  <a:lnTo>
                    <a:pt x="819" y="111"/>
                  </a:lnTo>
                  <a:lnTo>
                    <a:pt x="826" y="106"/>
                  </a:lnTo>
                  <a:lnTo>
                    <a:pt x="832" y="100"/>
                  </a:lnTo>
                  <a:lnTo>
                    <a:pt x="836" y="99"/>
                  </a:lnTo>
                  <a:lnTo>
                    <a:pt x="844" y="99"/>
                  </a:lnTo>
                  <a:lnTo>
                    <a:pt x="849" y="97"/>
                  </a:lnTo>
                  <a:lnTo>
                    <a:pt x="855" y="93"/>
                  </a:lnTo>
                  <a:lnTo>
                    <a:pt x="861" y="93"/>
                  </a:lnTo>
                  <a:lnTo>
                    <a:pt x="866" y="87"/>
                  </a:lnTo>
                  <a:lnTo>
                    <a:pt x="864" y="83"/>
                  </a:lnTo>
                  <a:lnTo>
                    <a:pt x="867" y="77"/>
                  </a:lnTo>
                  <a:lnTo>
                    <a:pt x="866" y="68"/>
                  </a:lnTo>
                  <a:lnTo>
                    <a:pt x="860" y="65"/>
                  </a:lnTo>
                  <a:lnTo>
                    <a:pt x="855" y="58"/>
                  </a:lnTo>
                  <a:lnTo>
                    <a:pt x="857" y="46"/>
                  </a:lnTo>
                  <a:lnTo>
                    <a:pt x="855" y="41"/>
                  </a:lnTo>
                  <a:lnTo>
                    <a:pt x="849" y="32"/>
                  </a:lnTo>
                  <a:lnTo>
                    <a:pt x="851" y="23"/>
                  </a:lnTo>
                  <a:lnTo>
                    <a:pt x="854" y="16"/>
                  </a:lnTo>
                  <a:lnTo>
                    <a:pt x="858" y="13"/>
                  </a:lnTo>
                  <a:lnTo>
                    <a:pt x="861" y="8"/>
                  </a:lnTo>
                  <a:lnTo>
                    <a:pt x="869" y="0"/>
                  </a:lnTo>
                  <a:lnTo>
                    <a:pt x="876" y="0"/>
                  </a:lnTo>
                  <a:lnTo>
                    <a:pt x="885" y="5"/>
                  </a:lnTo>
                  <a:lnTo>
                    <a:pt x="894" y="9"/>
                  </a:lnTo>
                  <a:lnTo>
                    <a:pt x="922" y="6"/>
                  </a:lnTo>
                  <a:lnTo>
                    <a:pt x="935" y="9"/>
                  </a:lnTo>
                  <a:lnTo>
                    <a:pt x="953" y="16"/>
                  </a:lnTo>
                  <a:lnTo>
                    <a:pt x="959" y="20"/>
                  </a:lnTo>
                  <a:lnTo>
                    <a:pt x="965" y="28"/>
                  </a:lnTo>
                  <a:lnTo>
                    <a:pt x="975" y="44"/>
                  </a:lnTo>
                  <a:lnTo>
                    <a:pt x="979" y="52"/>
                  </a:lnTo>
                  <a:lnTo>
                    <a:pt x="981" y="61"/>
                  </a:lnTo>
                  <a:lnTo>
                    <a:pt x="987" y="70"/>
                  </a:lnTo>
                  <a:lnTo>
                    <a:pt x="996" y="75"/>
                  </a:lnTo>
                  <a:lnTo>
                    <a:pt x="1009" y="78"/>
                  </a:lnTo>
                  <a:lnTo>
                    <a:pt x="1024" y="78"/>
                  </a:lnTo>
                  <a:lnTo>
                    <a:pt x="1031" y="74"/>
                  </a:lnTo>
                  <a:lnTo>
                    <a:pt x="1042" y="74"/>
                  </a:lnTo>
                  <a:lnTo>
                    <a:pt x="1057" y="77"/>
                  </a:lnTo>
                  <a:lnTo>
                    <a:pt x="1063" y="83"/>
                  </a:lnTo>
                  <a:lnTo>
                    <a:pt x="1074" y="87"/>
                  </a:lnTo>
                  <a:lnTo>
                    <a:pt x="1081" y="94"/>
                  </a:lnTo>
                  <a:lnTo>
                    <a:pt x="1093" y="96"/>
                  </a:lnTo>
                  <a:lnTo>
                    <a:pt x="1105" y="93"/>
                  </a:lnTo>
                  <a:lnTo>
                    <a:pt x="1115" y="87"/>
                  </a:lnTo>
                  <a:lnTo>
                    <a:pt x="1124" y="83"/>
                  </a:lnTo>
                  <a:lnTo>
                    <a:pt x="1133" y="83"/>
                  </a:lnTo>
                  <a:lnTo>
                    <a:pt x="1160" y="85"/>
                  </a:lnTo>
                  <a:lnTo>
                    <a:pt x="1170" y="90"/>
                  </a:lnTo>
                  <a:lnTo>
                    <a:pt x="1187" y="93"/>
                  </a:lnTo>
                  <a:lnTo>
                    <a:pt x="1204" y="88"/>
                  </a:lnTo>
                  <a:lnTo>
                    <a:pt x="1211" y="77"/>
                  </a:lnTo>
                  <a:lnTo>
                    <a:pt x="1223" y="64"/>
                  </a:lnTo>
                  <a:lnTo>
                    <a:pt x="1232" y="58"/>
                  </a:lnTo>
                  <a:lnTo>
                    <a:pt x="1239" y="55"/>
                  </a:lnTo>
                  <a:lnTo>
                    <a:pt x="1247" y="49"/>
                  </a:lnTo>
                  <a:lnTo>
                    <a:pt x="1256" y="52"/>
                  </a:lnTo>
                  <a:lnTo>
                    <a:pt x="1258" y="64"/>
                  </a:lnTo>
                  <a:lnTo>
                    <a:pt x="1261" y="72"/>
                  </a:lnTo>
                  <a:lnTo>
                    <a:pt x="1264" y="83"/>
                  </a:lnTo>
                  <a:lnTo>
                    <a:pt x="1277" y="90"/>
                  </a:lnTo>
                  <a:lnTo>
                    <a:pt x="1286" y="94"/>
                  </a:lnTo>
                  <a:lnTo>
                    <a:pt x="1295" y="94"/>
                  </a:lnTo>
                  <a:lnTo>
                    <a:pt x="1301" y="100"/>
                  </a:lnTo>
                  <a:lnTo>
                    <a:pt x="1306" y="105"/>
                  </a:lnTo>
                  <a:lnTo>
                    <a:pt x="1313" y="111"/>
                  </a:lnTo>
                  <a:lnTo>
                    <a:pt x="1319" y="117"/>
                  </a:lnTo>
                  <a:lnTo>
                    <a:pt x="1323" y="124"/>
                  </a:lnTo>
                  <a:lnTo>
                    <a:pt x="1326" y="128"/>
                  </a:lnTo>
                  <a:lnTo>
                    <a:pt x="1328" y="146"/>
                  </a:lnTo>
                  <a:lnTo>
                    <a:pt x="1330" y="159"/>
                  </a:lnTo>
                  <a:lnTo>
                    <a:pt x="1328" y="168"/>
                  </a:lnTo>
                  <a:lnTo>
                    <a:pt x="1329" y="183"/>
                  </a:lnTo>
                  <a:lnTo>
                    <a:pt x="1328" y="198"/>
                  </a:lnTo>
                  <a:lnTo>
                    <a:pt x="1338" y="205"/>
                  </a:lnTo>
                  <a:lnTo>
                    <a:pt x="1348" y="220"/>
                  </a:lnTo>
                  <a:lnTo>
                    <a:pt x="1359" y="227"/>
                  </a:lnTo>
                  <a:lnTo>
                    <a:pt x="1368" y="248"/>
                  </a:lnTo>
                  <a:lnTo>
                    <a:pt x="1397" y="275"/>
                  </a:lnTo>
                  <a:lnTo>
                    <a:pt x="1415" y="301"/>
                  </a:lnTo>
                  <a:lnTo>
                    <a:pt x="1440" y="313"/>
                  </a:lnTo>
                  <a:lnTo>
                    <a:pt x="1446" y="319"/>
                  </a:lnTo>
                  <a:lnTo>
                    <a:pt x="1467" y="325"/>
                  </a:lnTo>
                  <a:lnTo>
                    <a:pt x="1476" y="325"/>
                  </a:lnTo>
                  <a:lnTo>
                    <a:pt x="1481" y="326"/>
                  </a:lnTo>
                </a:path>
              </a:pathLst>
            </a:custGeom>
            <a:solidFill>
              <a:schemeClr val="accent1"/>
            </a:solidFill>
            <a:ln w="9525" cmpd="sng">
              <a:solidFill>
                <a:srgbClr val="969696"/>
              </a:solidFill>
              <a:prstDash val="solid"/>
              <a:round/>
              <a:headEnd/>
              <a:tailEnd/>
            </a:ln>
          </p:spPr>
          <p:txBody>
            <a:bodyPr/>
            <a:lstStyle/>
            <a:p>
              <a:endParaRPr lang="en-US" dirty="0"/>
            </a:p>
          </p:txBody>
        </p:sp>
        <p:sp>
          <p:nvSpPr>
            <p:cNvPr id="17459" name="Freeform 53"/>
            <p:cNvSpPr>
              <a:spLocks noChangeAspect="1"/>
            </p:cNvSpPr>
            <p:nvPr>
              <p:custDataLst>
                <p:tags r:id="rId49"/>
              </p:custDataLst>
            </p:nvPr>
          </p:nvSpPr>
          <p:spPr bwMode="gray">
            <a:xfrm>
              <a:off x="1536" y="2854"/>
              <a:ext cx="302" cy="256"/>
            </a:xfrm>
            <a:custGeom>
              <a:avLst/>
              <a:gdLst>
                <a:gd name="T0" fmla="*/ 0 w 1364"/>
                <a:gd name="T1" fmla="*/ 0 h 1158"/>
                <a:gd name="T2" fmla="*/ 0 w 1364"/>
                <a:gd name="T3" fmla="*/ 0 h 1158"/>
                <a:gd name="T4" fmla="*/ 0 w 1364"/>
                <a:gd name="T5" fmla="*/ 0 h 1158"/>
                <a:gd name="T6" fmla="*/ 0 w 1364"/>
                <a:gd name="T7" fmla="*/ 0 h 1158"/>
                <a:gd name="T8" fmla="*/ 0 w 1364"/>
                <a:gd name="T9" fmla="*/ 0 h 1158"/>
                <a:gd name="T10" fmla="*/ 0 w 1364"/>
                <a:gd name="T11" fmla="*/ 0 h 1158"/>
                <a:gd name="T12" fmla="*/ 0 w 1364"/>
                <a:gd name="T13" fmla="*/ 0 h 1158"/>
                <a:gd name="T14" fmla="*/ 0 w 1364"/>
                <a:gd name="T15" fmla="*/ 0 h 1158"/>
                <a:gd name="T16" fmla="*/ 0 w 1364"/>
                <a:gd name="T17" fmla="*/ 0 h 1158"/>
                <a:gd name="T18" fmla="*/ 0 w 1364"/>
                <a:gd name="T19" fmla="*/ 0 h 1158"/>
                <a:gd name="T20" fmla="*/ 0 w 1364"/>
                <a:gd name="T21" fmla="*/ 0 h 1158"/>
                <a:gd name="T22" fmla="*/ 0 w 1364"/>
                <a:gd name="T23" fmla="*/ 0 h 1158"/>
                <a:gd name="T24" fmla="*/ 0 w 1364"/>
                <a:gd name="T25" fmla="*/ 0 h 1158"/>
                <a:gd name="T26" fmla="*/ 0 w 1364"/>
                <a:gd name="T27" fmla="*/ 0 h 1158"/>
                <a:gd name="T28" fmla="*/ 0 w 1364"/>
                <a:gd name="T29" fmla="*/ 0 h 1158"/>
                <a:gd name="T30" fmla="*/ 0 w 1364"/>
                <a:gd name="T31" fmla="*/ 0 h 1158"/>
                <a:gd name="T32" fmla="*/ 0 w 1364"/>
                <a:gd name="T33" fmla="*/ 0 h 1158"/>
                <a:gd name="T34" fmla="*/ 0 w 1364"/>
                <a:gd name="T35" fmla="*/ 0 h 1158"/>
                <a:gd name="T36" fmla="*/ 0 w 1364"/>
                <a:gd name="T37" fmla="*/ 0 h 1158"/>
                <a:gd name="T38" fmla="*/ 0 w 1364"/>
                <a:gd name="T39" fmla="*/ 0 h 1158"/>
                <a:gd name="T40" fmla="*/ 0 w 1364"/>
                <a:gd name="T41" fmla="*/ 0 h 1158"/>
                <a:gd name="T42" fmla="*/ 0 w 1364"/>
                <a:gd name="T43" fmla="*/ 0 h 1158"/>
                <a:gd name="T44" fmla="*/ 0 w 1364"/>
                <a:gd name="T45" fmla="*/ 0 h 1158"/>
                <a:gd name="T46" fmla="*/ 0 w 1364"/>
                <a:gd name="T47" fmla="*/ 0 h 1158"/>
                <a:gd name="T48" fmla="*/ 0 w 1364"/>
                <a:gd name="T49" fmla="*/ 0 h 1158"/>
                <a:gd name="T50" fmla="*/ 0 w 1364"/>
                <a:gd name="T51" fmla="*/ 0 h 1158"/>
                <a:gd name="T52" fmla="*/ 0 w 1364"/>
                <a:gd name="T53" fmla="*/ 0 h 1158"/>
                <a:gd name="T54" fmla="*/ 0 w 1364"/>
                <a:gd name="T55" fmla="*/ 0 h 1158"/>
                <a:gd name="T56" fmla="*/ 0 w 1364"/>
                <a:gd name="T57" fmla="*/ 0 h 1158"/>
                <a:gd name="T58" fmla="*/ 0 w 1364"/>
                <a:gd name="T59" fmla="*/ 0 h 1158"/>
                <a:gd name="T60" fmla="*/ 0 w 1364"/>
                <a:gd name="T61" fmla="*/ 0 h 1158"/>
                <a:gd name="T62" fmla="*/ 0 w 1364"/>
                <a:gd name="T63" fmla="*/ 0 h 1158"/>
                <a:gd name="T64" fmla="*/ 0 w 1364"/>
                <a:gd name="T65" fmla="*/ 0 h 1158"/>
                <a:gd name="T66" fmla="*/ 0 w 1364"/>
                <a:gd name="T67" fmla="*/ 0 h 1158"/>
                <a:gd name="T68" fmla="*/ 0 w 1364"/>
                <a:gd name="T69" fmla="*/ 0 h 1158"/>
                <a:gd name="T70" fmla="*/ 0 w 1364"/>
                <a:gd name="T71" fmla="*/ 0 h 1158"/>
                <a:gd name="T72" fmla="*/ 0 w 1364"/>
                <a:gd name="T73" fmla="*/ 0 h 1158"/>
                <a:gd name="T74" fmla="*/ 0 w 1364"/>
                <a:gd name="T75" fmla="*/ 0 h 1158"/>
                <a:gd name="T76" fmla="*/ 0 w 1364"/>
                <a:gd name="T77" fmla="*/ 0 h 1158"/>
                <a:gd name="T78" fmla="*/ 0 w 1364"/>
                <a:gd name="T79" fmla="*/ 0 h 1158"/>
                <a:gd name="T80" fmla="*/ 0 w 1364"/>
                <a:gd name="T81" fmla="*/ 0 h 1158"/>
                <a:gd name="T82" fmla="*/ 0 w 1364"/>
                <a:gd name="T83" fmla="*/ 0 h 1158"/>
                <a:gd name="T84" fmla="*/ 0 w 1364"/>
                <a:gd name="T85" fmla="*/ 0 h 1158"/>
                <a:gd name="T86" fmla="*/ 0 w 1364"/>
                <a:gd name="T87" fmla="*/ 0 h 1158"/>
                <a:gd name="T88" fmla="*/ 0 w 1364"/>
                <a:gd name="T89" fmla="*/ 0 h 1158"/>
                <a:gd name="T90" fmla="*/ 0 w 1364"/>
                <a:gd name="T91" fmla="*/ 0 h 1158"/>
                <a:gd name="T92" fmla="*/ 0 w 1364"/>
                <a:gd name="T93" fmla="*/ 0 h 1158"/>
                <a:gd name="T94" fmla="*/ 0 w 1364"/>
                <a:gd name="T95" fmla="*/ 0 h 1158"/>
                <a:gd name="T96" fmla="*/ 0 w 1364"/>
                <a:gd name="T97" fmla="*/ 0 h 1158"/>
                <a:gd name="T98" fmla="*/ 0 w 1364"/>
                <a:gd name="T99" fmla="*/ 0 h 1158"/>
                <a:gd name="T100" fmla="*/ 0 w 1364"/>
                <a:gd name="T101" fmla="*/ 0 h 115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364" h="1158">
                  <a:moveTo>
                    <a:pt x="86" y="177"/>
                  </a:moveTo>
                  <a:lnTo>
                    <a:pt x="86" y="175"/>
                  </a:lnTo>
                  <a:lnTo>
                    <a:pt x="83" y="165"/>
                  </a:lnTo>
                  <a:lnTo>
                    <a:pt x="68" y="140"/>
                  </a:lnTo>
                  <a:lnTo>
                    <a:pt x="63" y="132"/>
                  </a:lnTo>
                  <a:lnTo>
                    <a:pt x="48" y="112"/>
                  </a:lnTo>
                  <a:lnTo>
                    <a:pt x="37" y="102"/>
                  </a:lnTo>
                  <a:lnTo>
                    <a:pt x="31" y="88"/>
                  </a:lnTo>
                  <a:lnTo>
                    <a:pt x="25" y="69"/>
                  </a:lnTo>
                  <a:lnTo>
                    <a:pt x="16" y="56"/>
                  </a:lnTo>
                  <a:lnTo>
                    <a:pt x="5" y="40"/>
                  </a:lnTo>
                  <a:lnTo>
                    <a:pt x="2" y="37"/>
                  </a:lnTo>
                  <a:lnTo>
                    <a:pt x="0" y="28"/>
                  </a:lnTo>
                  <a:lnTo>
                    <a:pt x="191" y="29"/>
                  </a:lnTo>
                  <a:lnTo>
                    <a:pt x="390" y="25"/>
                  </a:lnTo>
                  <a:lnTo>
                    <a:pt x="610" y="13"/>
                  </a:lnTo>
                  <a:lnTo>
                    <a:pt x="785" y="0"/>
                  </a:lnTo>
                  <a:lnTo>
                    <a:pt x="790" y="3"/>
                  </a:lnTo>
                  <a:lnTo>
                    <a:pt x="793" y="10"/>
                  </a:lnTo>
                  <a:lnTo>
                    <a:pt x="794" y="16"/>
                  </a:lnTo>
                  <a:lnTo>
                    <a:pt x="800" y="17"/>
                  </a:lnTo>
                  <a:lnTo>
                    <a:pt x="806" y="19"/>
                  </a:lnTo>
                  <a:lnTo>
                    <a:pt x="809" y="23"/>
                  </a:lnTo>
                  <a:lnTo>
                    <a:pt x="810" y="28"/>
                  </a:lnTo>
                  <a:lnTo>
                    <a:pt x="813" y="31"/>
                  </a:lnTo>
                  <a:lnTo>
                    <a:pt x="815" y="31"/>
                  </a:lnTo>
                  <a:lnTo>
                    <a:pt x="819" y="37"/>
                  </a:lnTo>
                  <a:lnTo>
                    <a:pt x="824" y="40"/>
                  </a:lnTo>
                  <a:lnTo>
                    <a:pt x="828" y="40"/>
                  </a:lnTo>
                  <a:lnTo>
                    <a:pt x="830" y="43"/>
                  </a:lnTo>
                  <a:lnTo>
                    <a:pt x="830" y="49"/>
                  </a:lnTo>
                  <a:lnTo>
                    <a:pt x="831" y="51"/>
                  </a:lnTo>
                  <a:lnTo>
                    <a:pt x="830" y="53"/>
                  </a:lnTo>
                  <a:lnTo>
                    <a:pt x="837" y="54"/>
                  </a:lnTo>
                  <a:lnTo>
                    <a:pt x="837" y="56"/>
                  </a:lnTo>
                  <a:lnTo>
                    <a:pt x="839" y="59"/>
                  </a:lnTo>
                  <a:lnTo>
                    <a:pt x="842" y="57"/>
                  </a:lnTo>
                  <a:lnTo>
                    <a:pt x="846" y="57"/>
                  </a:lnTo>
                  <a:lnTo>
                    <a:pt x="843" y="61"/>
                  </a:lnTo>
                  <a:lnTo>
                    <a:pt x="839" y="70"/>
                  </a:lnTo>
                  <a:lnTo>
                    <a:pt x="833" y="93"/>
                  </a:lnTo>
                  <a:lnTo>
                    <a:pt x="834" y="112"/>
                  </a:lnTo>
                  <a:lnTo>
                    <a:pt x="834" y="126"/>
                  </a:lnTo>
                  <a:lnTo>
                    <a:pt x="837" y="132"/>
                  </a:lnTo>
                  <a:lnTo>
                    <a:pt x="840" y="143"/>
                  </a:lnTo>
                  <a:lnTo>
                    <a:pt x="846" y="159"/>
                  </a:lnTo>
                  <a:lnTo>
                    <a:pt x="850" y="172"/>
                  </a:lnTo>
                  <a:lnTo>
                    <a:pt x="850" y="187"/>
                  </a:lnTo>
                  <a:lnTo>
                    <a:pt x="854" y="193"/>
                  </a:lnTo>
                  <a:lnTo>
                    <a:pt x="860" y="205"/>
                  </a:lnTo>
                  <a:lnTo>
                    <a:pt x="868" y="221"/>
                  </a:lnTo>
                  <a:lnTo>
                    <a:pt x="877" y="231"/>
                  </a:lnTo>
                  <a:lnTo>
                    <a:pt x="886" y="239"/>
                  </a:lnTo>
                  <a:lnTo>
                    <a:pt x="898" y="249"/>
                  </a:lnTo>
                  <a:lnTo>
                    <a:pt x="908" y="260"/>
                  </a:lnTo>
                  <a:lnTo>
                    <a:pt x="914" y="264"/>
                  </a:lnTo>
                  <a:lnTo>
                    <a:pt x="922" y="271"/>
                  </a:lnTo>
                  <a:lnTo>
                    <a:pt x="931" y="284"/>
                  </a:lnTo>
                  <a:lnTo>
                    <a:pt x="937" y="290"/>
                  </a:lnTo>
                  <a:lnTo>
                    <a:pt x="945" y="295"/>
                  </a:lnTo>
                  <a:lnTo>
                    <a:pt x="952" y="299"/>
                  </a:lnTo>
                  <a:lnTo>
                    <a:pt x="967" y="307"/>
                  </a:lnTo>
                  <a:lnTo>
                    <a:pt x="976" y="311"/>
                  </a:lnTo>
                  <a:lnTo>
                    <a:pt x="989" y="323"/>
                  </a:lnTo>
                  <a:lnTo>
                    <a:pt x="998" y="333"/>
                  </a:lnTo>
                  <a:lnTo>
                    <a:pt x="1002" y="345"/>
                  </a:lnTo>
                  <a:lnTo>
                    <a:pt x="1008" y="360"/>
                  </a:lnTo>
                  <a:lnTo>
                    <a:pt x="1008" y="379"/>
                  </a:lnTo>
                  <a:lnTo>
                    <a:pt x="1009" y="394"/>
                  </a:lnTo>
                  <a:lnTo>
                    <a:pt x="1014" y="406"/>
                  </a:lnTo>
                  <a:lnTo>
                    <a:pt x="1021" y="419"/>
                  </a:lnTo>
                  <a:lnTo>
                    <a:pt x="1029" y="425"/>
                  </a:lnTo>
                  <a:lnTo>
                    <a:pt x="1036" y="425"/>
                  </a:lnTo>
                  <a:lnTo>
                    <a:pt x="1042" y="417"/>
                  </a:lnTo>
                  <a:lnTo>
                    <a:pt x="1047" y="409"/>
                  </a:lnTo>
                  <a:lnTo>
                    <a:pt x="1054" y="403"/>
                  </a:lnTo>
                  <a:lnTo>
                    <a:pt x="1068" y="403"/>
                  </a:lnTo>
                  <a:lnTo>
                    <a:pt x="1092" y="407"/>
                  </a:lnTo>
                  <a:lnTo>
                    <a:pt x="1107" y="416"/>
                  </a:lnTo>
                  <a:lnTo>
                    <a:pt x="1122" y="423"/>
                  </a:lnTo>
                  <a:lnTo>
                    <a:pt x="1128" y="429"/>
                  </a:lnTo>
                  <a:lnTo>
                    <a:pt x="1128" y="439"/>
                  </a:lnTo>
                  <a:lnTo>
                    <a:pt x="1125" y="442"/>
                  </a:lnTo>
                  <a:lnTo>
                    <a:pt x="1119" y="445"/>
                  </a:lnTo>
                  <a:lnTo>
                    <a:pt x="1116" y="453"/>
                  </a:lnTo>
                  <a:lnTo>
                    <a:pt x="1113" y="463"/>
                  </a:lnTo>
                  <a:lnTo>
                    <a:pt x="1114" y="469"/>
                  </a:lnTo>
                  <a:lnTo>
                    <a:pt x="1117" y="474"/>
                  </a:lnTo>
                  <a:lnTo>
                    <a:pt x="1117" y="489"/>
                  </a:lnTo>
                  <a:lnTo>
                    <a:pt x="1114" y="495"/>
                  </a:lnTo>
                  <a:lnTo>
                    <a:pt x="1107" y="498"/>
                  </a:lnTo>
                  <a:lnTo>
                    <a:pt x="1106" y="501"/>
                  </a:lnTo>
                  <a:lnTo>
                    <a:pt x="1100" y="519"/>
                  </a:lnTo>
                  <a:lnTo>
                    <a:pt x="1100" y="530"/>
                  </a:lnTo>
                  <a:lnTo>
                    <a:pt x="1097" y="537"/>
                  </a:lnTo>
                  <a:lnTo>
                    <a:pt x="1091" y="546"/>
                  </a:lnTo>
                  <a:lnTo>
                    <a:pt x="1086" y="553"/>
                  </a:lnTo>
                  <a:lnTo>
                    <a:pt x="1085" y="571"/>
                  </a:lnTo>
                  <a:lnTo>
                    <a:pt x="1085" y="580"/>
                  </a:lnTo>
                  <a:lnTo>
                    <a:pt x="1088" y="589"/>
                  </a:lnTo>
                  <a:lnTo>
                    <a:pt x="1101" y="602"/>
                  </a:lnTo>
                  <a:lnTo>
                    <a:pt x="1116" y="615"/>
                  </a:lnTo>
                  <a:lnTo>
                    <a:pt x="1134" y="625"/>
                  </a:lnTo>
                  <a:lnTo>
                    <a:pt x="1138" y="631"/>
                  </a:lnTo>
                  <a:lnTo>
                    <a:pt x="1144" y="636"/>
                  </a:lnTo>
                  <a:lnTo>
                    <a:pt x="1151" y="637"/>
                  </a:lnTo>
                  <a:lnTo>
                    <a:pt x="1164" y="649"/>
                  </a:lnTo>
                  <a:lnTo>
                    <a:pt x="1167" y="662"/>
                  </a:lnTo>
                  <a:lnTo>
                    <a:pt x="1173" y="667"/>
                  </a:lnTo>
                  <a:lnTo>
                    <a:pt x="1185" y="670"/>
                  </a:lnTo>
                  <a:lnTo>
                    <a:pt x="1190" y="665"/>
                  </a:lnTo>
                  <a:lnTo>
                    <a:pt x="1197" y="662"/>
                  </a:lnTo>
                  <a:lnTo>
                    <a:pt x="1217" y="674"/>
                  </a:lnTo>
                  <a:lnTo>
                    <a:pt x="1231" y="685"/>
                  </a:lnTo>
                  <a:lnTo>
                    <a:pt x="1235" y="692"/>
                  </a:lnTo>
                  <a:lnTo>
                    <a:pt x="1246" y="703"/>
                  </a:lnTo>
                  <a:lnTo>
                    <a:pt x="1259" y="708"/>
                  </a:lnTo>
                  <a:lnTo>
                    <a:pt x="1264" y="715"/>
                  </a:lnTo>
                  <a:lnTo>
                    <a:pt x="1265" y="724"/>
                  </a:lnTo>
                  <a:lnTo>
                    <a:pt x="1268" y="744"/>
                  </a:lnTo>
                  <a:lnTo>
                    <a:pt x="1274" y="760"/>
                  </a:lnTo>
                  <a:lnTo>
                    <a:pt x="1279" y="770"/>
                  </a:lnTo>
                  <a:lnTo>
                    <a:pt x="1287" y="777"/>
                  </a:lnTo>
                  <a:lnTo>
                    <a:pt x="1288" y="788"/>
                  </a:lnTo>
                  <a:lnTo>
                    <a:pt x="1287" y="798"/>
                  </a:lnTo>
                  <a:lnTo>
                    <a:pt x="1275" y="806"/>
                  </a:lnTo>
                  <a:lnTo>
                    <a:pt x="1272" y="816"/>
                  </a:lnTo>
                  <a:lnTo>
                    <a:pt x="1278" y="823"/>
                  </a:lnTo>
                  <a:lnTo>
                    <a:pt x="1284" y="832"/>
                  </a:lnTo>
                  <a:lnTo>
                    <a:pt x="1287" y="839"/>
                  </a:lnTo>
                  <a:lnTo>
                    <a:pt x="1293" y="844"/>
                  </a:lnTo>
                  <a:lnTo>
                    <a:pt x="1303" y="866"/>
                  </a:lnTo>
                  <a:lnTo>
                    <a:pt x="1303" y="872"/>
                  </a:lnTo>
                  <a:lnTo>
                    <a:pt x="1311" y="878"/>
                  </a:lnTo>
                  <a:lnTo>
                    <a:pt x="1318" y="885"/>
                  </a:lnTo>
                  <a:lnTo>
                    <a:pt x="1330" y="890"/>
                  </a:lnTo>
                  <a:lnTo>
                    <a:pt x="1348" y="891"/>
                  </a:lnTo>
                  <a:lnTo>
                    <a:pt x="1348" y="890"/>
                  </a:lnTo>
                  <a:lnTo>
                    <a:pt x="1350" y="888"/>
                  </a:lnTo>
                  <a:lnTo>
                    <a:pt x="1356" y="890"/>
                  </a:lnTo>
                  <a:lnTo>
                    <a:pt x="1362" y="891"/>
                  </a:lnTo>
                  <a:lnTo>
                    <a:pt x="1364" y="896"/>
                  </a:lnTo>
                  <a:lnTo>
                    <a:pt x="1362" y="905"/>
                  </a:lnTo>
                  <a:lnTo>
                    <a:pt x="1362" y="917"/>
                  </a:lnTo>
                  <a:lnTo>
                    <a:pt x="1358" y="925"/>
                  </a:lnTo>
                  <a:lnTo>
                    <a:pt x="1350" y="931"/>
                  </a:lnTo>
                  <a:lnTo>
                    <a:pt x="1350" y="935"/>
                  </a:lnTo>
                  <a:lnTo>
                    <a:pt x="1356" y="938"/>
                  </a:lnTo>
                  <a:lnTo>
                    <a:pt x="1361" y="941"/>
                  </a:lnTo>
                  <a:lnTo>
                    <a:pt x="1361" y="947"/>
                  </a:lnTo>
                  <a:lnTo>
                    <a:pt x="1358" y="950"/>
                  </a:lnTo>
                  <a:lnTo>
                    <a:pt x="1353" y="947"/>
                  </a:lnTo>
                  <a:lnTo>
                    <a:pt x="1348" y="955"/>
                  </a:lnTo>
                  <a:lnTo>
                    <a:pt x="1352" y="964"/>
                  </a:lnTo>
                  <a:lnTo>
                    <a:pt x="1353" y="968"/>
                  </a:lnTo>
                  <a:lnTo>
                    <a:pt x="1350" y="975"/>
                  </a:lnTo>
                  <a:lnTo>
                    <a:pt x="1349" y="984"/>
                  </a:lnTo>
                  <a:lnTo>
                    <a:pt x="1349" y="991"/>
                  </a:lnTo>
                  <a:lnTo>
                    <a:pt x="1343" y="999"/>
                  </a:lnTo>
                  <a:lnTo>
                    <a:pt x="1336" y="997"/>
                  </a:lnTo>
                  <a:lnTo>
                    <a:pt x="1330" y="993"/>
                  </a:lnTo>
                  <a:lnTo>
                    <a:pt x="1327" y="987"/>
                  </a:lnTo>
                  <a:lnTo>
                    <a:pt x="1324" y="982"/>
                  </a:lnTo>
                  <a:lnTo>
                    <a:pt x="1318" y="984"/>
                  </a:lnTo>
                  <a:lnTo>
                    <a:pt x="1314" y="988"/>
                  </a:lnTo>
                  <a:lnTo>
                    <a:pt x="1308" y="1017"/>
                  </a:lnTo>
                  <a:lnTo>
                    <a:pt x="1306" y="1024"/>
                  </a:lnTo>
                  <a:lnTo>
                    <a:pt x="1300" y="1030"/>
                  </a:lnTo>
                  <a:lnTo>
                    <a:pt x="1291" y="1049"/>
                  </a:lnTo>
                  <a:lnTo>
                    <a:pt x="1291" y="1058"/>
                  </a:lnTo>
                  <a:lnTo>
                    <a:pt x="1287" y="1083"/>
                  </a:lnTo>
                  <a:lnTo>
                    <a:pt x="1282" y="1089"/>
                  </a:lnTo>
                  <a:lnTo>
                    <a:pt x="1278" y="1102"/>
                  </a:lnTo>
                  <a:lnTo>
                    <a:pt x="1268" y="1120"/>
                  </a:lnTo>
                  <a:lnTo>
                    <a:pt x="1262" y="1131"/>
                  </a:lnTo>
                  <a:lnTo>
                    <a:pt x="1255" y="1146"/>
                  </a:lnTo>
                  <a:lnTo>
                    <a:pt x="1250" y="1151"/>
                  </a:lnTo>
                  <a:lnTo>
                    <a:pt x="1188" y="1154"/>
                  </a:lnTo>
                  <a:lnTo>
                    <a:pt x="1119" y="1158"/>
                  </a:lnTo>
                  <a:lnTo>
                    <a:pt x="1120" y="1154"/>
                  </a:lnTo>
                  <a:lnTo>
                    <a:pt x="1123" y="1152"/>
                  </a:lnTo>
                  <a:lnTo>
                    <a:pt x="1125" y="1143"/>
                  </a:lnTo>
                  <a:lnTo>
                    <a:pt x="1131" y="1136"/>
                  </a:lnTo>
                  <a:lnTo>
                    <a:pt x="1134" y="1134"/>
                  </a:lnTo>
                  <a:lnTo>
                    <a:pt x="1142" y="1124"/>
                  </a:lnTo>
                  <a:lnTo>
                    <a:pt x="1145" y="1114"/>
                  </a:lnTo>
                  <a:lnTo>
                    <a:pt x="1157" y="1104"/>
                  </a:lnTo>
                  <a:lnTo>
                    <a:pt x="1169" y="1095"/>
                  </a:lnTo>
                  <a:lnTo>
                    <a:pt x="1170" y="1092"/>
                  </a:lnTo>
                  <a:lnTo>
                    <a:pt x="1176" y="1087"/>
                  </a:lnTo>
                  <a:lnTo>
                    <a:pt x="1176" y="1084"/>
                  </a:lnTo>
                  <a:lnTo>
                    <a:pt x="1176" y="1078"/>
                  </a:lnTo>
                  <a:lnTo>
                    <a:pt x="1173" y="1070"/>
                  </a:lnTo>
                  <a:lnTo>
                    <a:pt x="1173" y="1067"/>
                  </a:lnTo>
                  <a:lnTo>
                    <a:pt x="1167" y="1056"/>
                  </a:lnTo>
                  <a:lnTo>
                    <a:pt x="1167" y="1055"/>
                  </a:lnTo>
                  <a:lnTo>
                    <a:pt x="1163" y="1052"/>
                  </a:lnTo>
                  <a:lnTo>
                    <a:pt x="1157" y="1042"/>
                  </a:lnTo>
                  <a:lnTo>
                    <a:pt x="1157" y="1039"/>
                  </a:lnTo>
                  <a:lnTo>
                    <a:pt x="1154" y="1034"/>
                  </a:lnTo>
                  <a:lnTo>
                    <a:pt x="1156" y="1033"/>
                  </a:lnTo>
                  <a:lnTo>
                    <a:pt x="1156" y="1031"/>
                  </a:lnTo>
                  <a:lnTo>
                    <a:pt x="1156" y="1027"/>
                  </a:lnTo>
                  <a:lnTo>
                    <a:pt x="1153" y="1027"/>
                  </a:lnTo>
                  <a:lnTo>
                    <a:pt x="1151" y="1030"/>
                  </a:lnTo>
                  <a:lnTo>
                    <a:pt x="1148" y="1030"/>
                  </a:lnTo>
                  <a:lnTo>
                    <a:pt x="1150" y="1033"/>
                  </a:lnTo>
                  <a:lnTo>
                    <a:pt x="1147" y="1036"/>
                  </a:lnTo>
                  <a:lnTo>
                    <a:pt x="1144" y="1034"/>
                  </a:lnTo>
                  <a:lnTo>
                    <a:pt x="1141" y="1033"/>
                  </a:lnTo>
                  <a:lnTo>
                    <a:pt x="1004" y="1040"/>
                  </a:lnTo>
                  <a:lnTo>
                    <a:pt x="731" y="1055"/>
                  </a:lnTo>
                  <a:lnTo>
                    <a:pt x="690" y="1055"/>
                  </a:lnTo>
                  <a:lnTo>
                    <a:pt x="617" y="1058"/>
                  </a:lnTo>
                  <a:lnTo>
                    <a:pt x="494" y="1061"/>
                  </a:lnTo>
                  <a:lnTo>
                    <a:pt x="245" y="1065"/>
                  </a:lnTo>
                  <a:lnTo>
                    <a:pt x="239" y="1064"/>
                  </a:lnTo>
                  <a:lnTo>
                    <a:pt x="236" y="937"/>
                  </a:lnTo>
                  <a:lnTo>
                    <a:pt x="233" y="411"/>
                  </a:lnTo>
                  <a:lnTo>
                    <a:pt x="230" y="404"/>
                  </a:lnTo>
                  <a:lnTo>
                    <a:pt x="229" y="400"/>
                  </a:lnTo>
                  <a:lnTo>
                    <a:pt x="224" y="388"/>
                  </a:lnTo>
                  <a:lnTo>
                    <a:pt x="217" y="385"/>
                  </a:lnTo>
                  <a:lnTo>
                    <a:pt x="211" y="383"/>
                  </a:lnTo>
                  <a:lnTo>
                    <a:pt x="201" y="379"/>
                  </a:lnTo>
                  <a:lnTo>
                    <a:pt x="194" y="375"/>
                  </a:lnTo>
                  <a:lnTo>
                    <a:pt x="186" y="369"/>
                  </a:lnTo>
                  <a:lnTo>
                    <a:pt x="179" y="355"/>
                  </a:lnTo>
                  <a:lnTo>
                    <a:pt x="171" y="343"/>
                  </a:lnTo>
                  <a:lnTo>
                    <a:pt x="169" y="330"/>
                  </a:lnTo>
                  <a:lnTo>
                    <a:pt x="161" y="322"/>
                  </a:lnTo>
                  <a:lnTo>
                    <a:pt x="146" y="313"/>
                  </a:lnTo>
                  <a:lnTo>
                    <a:pt x="140" y="304"/>
                  </a:lnTo>
                  <a:lnTo>
                    <a:pt x="136" y="301"/>
                  </a:lnTo>
                  <a:lnTo>
                    <a:pt x="133" y="296"/>
                  </a:lnTo>
                  <a:lnTo>
                    <a:pt x="130" y="290"/>
                  </a:lnTo>
                  <a:lnTo>
                    <a:pt x="133" y="281"/>
                  </a:lnTo>
                  <a:lnTo>
                    <a:pt x="140" y="271"/>
                  </a:lnTo>
                  <a:lnTo>
                    <a:pt x="146" y="260"/>
                  </a:lnTo>
                  <a:lnTo>
                    <a:pt x="151" y="255"/>
                  </a:lnTo>
                  <a:lnTo>
                    <a:pt x="157" y="245"/>
                  </a:lnTo>
                  <a:lnTo>
                    <a:pt x="160" y="239"/>
                  </a:lnTo>
                  <a:lnTo>
                    <a:pt x="163" y="231"/>
                  </a:lnTo>
                  <a:lnTo>
                    <a:pt x="164" y="225"/>
                  </a:lnTo>
                  <a:lnTo>
                    <a:pt x="163" y="218"/>
                  </a:lnTo>
                  <a:lnTo>
                    <a:pt x="158" y="211"/>
                  </a:lnTo>
                  <a:lnTo>
                    <a:pt x="152" y="208"/>
                  </a:lnTo>
                  <a:lnTo>
                    <a:pt x="146" y="208"/>
                  </a:lnTo>
                  <a:lnTo>
                    <a:pt x="140" y="209"/>
                  </a:lnTo>
                  <a:lnTo>
                    <a:pt x="135" y="211"/>
                  </a:lnTo>
                  <a:lnTo>
                    <a:pt x="127" y="208"/>
                  </a:lnTo>
                  <a:lnTo>
                    <a:pt x="121" y="205"/>
                  </a:lnTo>
                  <a:lnTo>
                    <a:pt x="113" y="202"/>
                  </a:lnTo>
                  <a:lnTo>
                    <a:pt x="108" y="197"/>
                  </a:lnTo>
                  <a:lnTo>
                    <a:pt x="107" y="193"/>
                  </a:lnTo>
                  <a:lnTo>
                    <a:pt x="102" y="190"/>
                  </a:lnTo>
                  <a:lnTo>
                    <a:pt x="101" y="189"/>
                  </a:lnTo>
                  <a:lnTo>
                    <a:pt x="86" y="177"/>
                  </a:lnTo>
                </a:path>
              </a:pathLst>
            </a:custGeom>
            <a:solidFill>
              <a:schemeClr val="bg2"/>
            </a:solidFill>
            <a:ln w="9525" cmpd="sng">
              <a:solidFill>
                <a:srgbClr val="969696"/>
              </a:solidFill>
              <a:prstDash val="solid"/>
              <a:round/>
              <a:headEnd/>
              <a:tailEnd/>
            </a:ln>
          </p:spPr>
          <p:txBody>
            <a:bodyPr/>
            <a:lstStyle/>
            <a:p>
              <a:endParaRPr lang="en-US" dirty="0"/>
            </a:p>
          </p:txBody>
        </p:sp>
        <p:sp>
          <p:nvSpPr>
            <p:cNvPr id="17460" name="Freeform 54"/>
            <p:cNvSpPr>
              <a:spLocks noChangeAspect="1"/>
            </p:cNvSpPr>
            <p:nvPr>
              <p:custDataLst>
                <p:tags r:id="rId50"/>
              </p:custDataLst>
            </p:nvPr>
          </p:nvSpPr>
          <p:spPr bwMode="gray">
            <a:xfrm>
              <a:off x="1790" y="3033"/>
              <a:ext cx="386" cy="134"/>
            </a:xfrm>
            <a:custGeom>
              <a:avLst/>
              <a:gdLst>
                <a:gd name="T0" fmla="*/ 0 w 1742"/>
                <a:gd name="T1" fmla="*/ 0 h 606"/>
                <a:gd name="T2" fmla="*/ 0 w 1742"/>
                <a:gd name="T3" fmla="*/ 0 h 606"/>
                <a:gd name="T4" fmla="*/ 0 w 1742"/>
                <a:gd name="T5" fmla="*/ 0 h 606"/>
                <a:gd name="T6" fmla="*/ 0 w 1742"/>
                <a:gd name="T7" fmla="*/ 0 h 606"/>
                <a:gd name="T8" fmla="*/ 0 w 1742"/>
                <a:gd name="T9" fmla="*/ 0 h 606"/>
                <a:gd name="T10" fmla="*/ 0 w 1742"/>
                <a:gd name="T11" fmla="*/ 0 h 606"/>
                <a:gd name="T12" fmla="*/ 0 w 1742"/>
                <a:gd name="T13" fmla="*/ 0 h 606"/>
                <a:gd name="T14" fmla="*/ 0 w 1742"/>
                <a:gd name="T15" fmla="*/ 0 h 606"/>
                <a:gd name="T16" fmla="*/ 0 w 1742"/>
                <a:gd name="T17" fmla="*/ 0 h 606"/>
                <a:gd name="T18" fmla="*/ 0 w 1742"/>
                <a:gd name="T19" fmla="*/ 0 h 606"/>
                <a:gd name="T20" fmla="*/ 0 w 1742"/>
                <a:gd name="T21" fmla="*/ 0 h 606"/>
                <a:gd name="T22" fmla="*/ 0 w 1742"/>
                <a:gd name="T23" fmla="*/ 0 h 606"/>
                <a:gd name="T24" fmla="*/ 0 w 1742"/>
                <a:gd name="T25" fmla="*/ 0 h 606"/>
                <a:gd name="T26" fmla="*/ 0 w 1742"/>
                <a:gd name="T27" fmla="*/ 0 h 606"/>
                <a:gd name="T28" fmla="*/ 0 w 1742"/>
                <a:gd name="T29" fmla="*/ 0 h 606"/>
                <a:gd name="T30" fmla="*/ 0 w 1742"/>
                <a:gd name="T31" fmla="*/ 0 h 606"/>
                <a:gd name="T32" fmla="*/ 0 w 1742"/>
                <a:gd name="T33" fmla="*/ 0 h 606"/>
                <a:gd name="T34" fmla="*/ 0 w 1742"/>
                <a:gd name="T35" fmla="*/ 0 h 606"/>
                <a:gd name="T36" fmla="*/ 0 w 1742"/>
                <a:gd name="T37" fmla="*/ 0 h 606"/>
                <a:gd name="T38" fmla="*/ 0 w 1742"/>
                <a:gd name="T39" fmla="*/ 0 h 606"/>
                <a:gd name="T40" fmla="*/ 0 w 1742"/>
                <a:gd name="T41" fmla="*/ 0 h 606"/>
                <a:gd name="T42" fmla="*/ 0 w 1742"/>
                <a:gd name="T43" fmla="*/ 0 h 606"/>
                <a:gd name="T44" fmla="*/ 0 w 1742"/>
                <a:gd name="T45" fmla="*/ 0 h 606"/>
                <a:gd name="T46" fmla="*/ 0 w 1742"/>
                <a:gd name="T47" fmla="*/ 0 h 606"/>
                <a:gd name="T48" fmla="*/ 0 w 1742"/>
                <a:gd name="T49" fmla="*/ 0 h 606"/>
                <a:gd name="T50" fmla="*/ 0 w 1742"/>
                <a:gd name="T51" fmla="*/ 0 h 606"/>
                <a:gd name="T52" fmla="*/ 0 w 1742"/>
                <a:gd name="T53" fmla="*/ 0 h 606"/>
                <a:gd name="T54" fmla="*/ 0 w 1742"/>
                <a:gd name="T55" fmla="*/ 0 h 606"/>
                <a:gd name="T56" fmla="*/ 0 w 1742"/>
                <a:gd name="T57" fmla="*/ 0 h 606"/>
                <a:gd name="T58" fmla="*/ 0 w 1742"/>
                <a:gd name="T59" fmla="*/ 0 h 606"/>
                <a:gd name="T60" fmla="*/ 0 w 1742"/>
                <a:gd name="T61" fmla="*/ 0 h 606"/>
                <a:gd name="T62" fmla="*/ 0 w 1742"/>
                <a:gd name="T63" fmla="*/ 0 h 606"/>
                <a:gd name="T64" fmla="*/ 0 w 1742"/>
                <a:gd name="T65" fmla="*/ 0 h 606"/>
                <a:gd name="T66" fmla="*/ 0 w 1742"/>
                <a:gd name="T67" fmla="*/ 0 h 606"/>
                <a:gd name="T68" fmla="*/ 0 w 1742"/>
                <a:gd name="T69" fmla="*/ 0 h 606"/>
                <a:gd name="T70" fmla="*/ 0 w 1742"/>
                <a:gd name="T71" fmla="*/ 0 h 606"/>
                <a:gd name="T72" fmla="*/ 0 w 1742"/>
                <a:gd name="T73" fmla="*/ 0 h 606"/>
                <a:gd name="T74" fmla="*/ 0 w 1742"/>
                <a:gd name="T75" fmla="*/ 0 h 606"/>
                <a:gd name="T76" fmla="*/ 0 w 1742"/>
                <a:gd name="T77" fmla="*/ 0 h 606"/>
                <a:gd name="T78" fmla="*/ 0 w 1742"/>
                <a:gd name="T79" fmla="*/ 0 h 606"/>
                <a:gd name="T80" fmla="*/ 0 w 1742"/>
                <a:gd name="T81" fmla="*/ 0 h 606"/>
                <a:gd name="T82" fmla="*/ 0 w 1742"/>
                <a:gd name="T83" fmla="*/ 0 h 606"/>
                <a:gd name="T84" fmla="*/ 0 w 1742"/>
                <a:gd name="T85" fmla="*/ 0 h 606"/>
                <a:gd name="T86" fmla="*/ 0 w 1742"/>
                <a:gd name="T87" fmla="*/ 0 h 606"/>
                <a:gd name="T88" fmla="*/ 0 w 1742"/>
                <a:gd name="T89" fmla="*/ 0 h 606"/>
                <a:gd name="T90" fmla="*/ 0 w 1742"/>
                <a:gd name="T91" fmla="*/ 0 h 606"/>
                <a:gd name="T92" fmla="*/ 0 w 1742"/>
                <a:gd name="T93" fmla="*/ 0 h 606"/>
                <a:gd name="T94" fmla="*/ 0 w 1742"/>
                <a:gd name="T95" fmla="*/ 0 h 606"/>
                <a:gd name="T96" fmla="*/ 0 w 1742"/>
                <a:gd name="T97" fmla="*/ 0 h 606"/>
                <a:gd name="T98" fmla="*/ 0 w 1742"/>
                <a:gd name="T99" fmla="*/ 0 h 60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742" h="606">
                  <a:moveTo>
                    <a:pt x="475" y="150"/>
                  </a:moveTo>
                  <a:lnTo>
                    <a:pt x="590" y="137"/>
                  </a:lnTo>
                  <a:lnTo>
                    <a:pt x="727" y="123"/>
                  </a:lnTo>
                  <a:lnTo>
                    <a:pt x="736" y="126"/>
                  </a:lnTo>
                  <a:lnTo>
                    <a:pt x="752" y="117"/>
                  </a:lnTo>
                  <a:lnTo>
                    <a:pt x="872" y="114"/>
                  </a:lnTo>
                  <a:lnTo>
                    <a:pt x="1031" y="99"/>
                  </a:lnTo>
                  <a:lnTo>
                    <a:pt x="1101" y="93"/>
                  </a:lnTo>
                  <a:lnTo>
                    <a:pt x="1326" y="69"/>
                  </a:lnTo>
                  <a:lnTo>
                    <a:pt x="1328" y="63"/>
                  </a:lnTo>
                  <a:lnTo>
                    <a:pt x="1331" y="64"/>
                  </a:lnTo>
                  <a:lnTo>
                    <a:pt x="1670" y="16"/>
                  </a:lnTo>
                  <a:lnTo>
                    <a:pt x="1742" y="0"/>
                  </a:lnTo>
                  <a:lnTo>
                    <a:pt x="1735" y="7"/>
                  </a:lnTo>
                  <a:lnTo>
                    <a:pt x="1735" y="14"/>
                  </a:lnTo>
                  <a:lnTo>
                    <a:pt x="1732" y="22"/>
                  </a:lnTo>
                  <a:lnTo>
                    <a:pt x="1732" y="28"/>
                  </a:lnTo>
                  <a:lnTo>
                    <a:pt x="1738" y="35"/>
                  </a:lnTo>
                  <a:lnTo>
                    <a:pt x="1734" y="42"/>
                  </a:lnTo>
                  <a:lnTo>
                    <a:pt x="1731" y="53"/>
                  </a:lnTo>
                  <a:lnTo>
                    <a:pt x="1732" y="60"/>
                  </a:lnTo>
                  <a:lnTo>
                    <a:pt x="1738" y="67"/>
                  </a:lnTo>
                  <a:lnTo>
                    <a:pt x="1739" y="72"/>
                  </a:lnTo>
                  <a:lnTo>
                    <a:pt x="1731" y="73"/>
                  </a:lnTo>
                  <a:lnTo>
                    <a:pt x="1722" y="69"/>
                  </a:lnTo>
                  <a:lnTo>
                    <a:pt x="1713" y="72"/>
                  </a:lnTo>
                  <a:lnTo>
                    <a:pt x="1707" y="81"/>
                  </a:lnTo>
                  <a:lnTo>
                    <a:pt x="1705" y="84"/>
                  </a:lnTo>
                  <a:lnTo>
                    <a:pt x="1701" y="84"/>
                  </a:lnTo>
                  <a:lnTo>
                    <a:pt x="1682" y="135"/>
                  </a:lnTo>
                  <a:lnTo>
                    <a:pt x="1679" y="135"/>
                  </a:lnTo>
                  <a:lnTo>
                    <a:pt x="1675" y="143"/>
                  </a:lnTo>
                  <a:lnTo>
                    <a:pt x="1664" y="143"/>
                  </a:lnTo>
                  <a:lnTo>
                    <a:pt x="1661" y="137"/>
                  </a:lnTo>
                  <a:lnTo>
                    <a:pt x="1658" y="132"/>
                  </a:lnTo>
                  <a:lnTo>
                    <a:pt x="1646" y="134"/>
                  </a:lnTo>
                  <a:lnTo>
                    <a:pt x="1629" y="141"/>
                  </a:lnTo>
                  <a:lnTo>
                    <a:pt x="1617" y="147"/>
                  </a:lnTo>
                  <a:lnTo>
                    <a:pt x="1605" y="159"/>
                  </a:lnTo>
                  <a:lnTo>
                    <a:pt x="1610" y="162"/>
                  </a:lnTo>
                  <a:lnTo>
                    <a:pt x="1608" y="168"/>
                  </a:lnTo>
                  <a:lnTo>
                    <a:pt x="1607" y="174"/>
                  </a:lnTo>
                  <a:lnTo>
                    <a:pt x="1598" y="181"/>
                  </a:lnTo>
                  <a:lnTo>
                    <a:pt x="1592" y="187"/>
                  </a:lnTo>
                  <a:lnTo>
                    <a:pt x="1586" y="188"/>
                  </a:lnTo>
                  <a:lnTo>
                    <a:pt x="1579" y="193"/>
                  </a:lnTo>
                  <a:lnTo>
                    <a:pt x="1573" y="193"/>
                  </a:lnTo>
                  <a:lnTo>
                    <a:pt x="1570" y="187"/>
                  </a:lnTo>
                  <a:lnTo>
                    <a:pt x="1570" y="181"/>
                  </a:lnTo>
                  <a:lnTo>
                    <a:pt x="1568" y="175"/>
                  </a:lnTo>
                  <a:lnTo>
                    <a:pt x="1564" y="169"/>
                  </a:lnTo>
                  <a:lnTo>
                    <a:pt x="1561" y="169"/>
                  </a:lnTo>
                  <a:lnTo>
                    <a:pt x="1543" y="187"/>
                  </a:lnTo>
                  <a:lnTo>
                    <a:pt x="1534" y="193"/>
                  </a:lnTo>
                  <a:lnTo>
                    <a:pt x="1514" y="205"/>
                  </a:lnTo>
                  <a:lnTo>
                    <a:pt x="1511" y="211"/>
                  </a:lnTo>
                  <a:lnTo>
                    <a:pt x="1511" y="218"/>
                  </a:lnTo>
                  <a:lnTo>
                    <a:pt x="1514" y="225"/>
                  </a:lnTo>
                  <a:lnTo>
                    <a:pt x="1511" y="230"/>
                  </a:lnTo>
                  <a:lnTo>
                    <a:pt x="1509" y="234"/>
                  </a:lnTo>
                  <a:lnTo>
                    <a:pt x="1502" y="249"/>
                  </a:lnTo>
                  <a:lnTo>
                    <a:pt x="1497" y="253"/>
                  </a:lnTo>
                  <a:lnTo>
                    <a:pt x="1493" y="252"/>
                  </a:lnTo>
                  <a:lnTo>
                    <a:pt x="1484" y="252"/>
                  </a:lnTo>
                  <a:lnTo>
                    <a:pt x="1478" y="256"/>
                  </a:lnTo>
                  <a:lnTo>
                    <a:pt x="1471" y="258"/>
                  </a:lnTo>
                  <a:lnTo>
                    <a:pt x="1465" y="261"/>
                  </a:lnTo>
                  <a:lnTo>
                    <a:pt x="1464" y="267"/>
                  </a:lnTo>
                  <a:lnTo>
                    <a:pt x="1459" y="272"/>
                  </a:lnTo>
                  <a:lnTo>
                    <a:pt x="1453" y="274"/>
                  </a:lnTo>
                  <a:lnTo>
                    <a:pt x="1447" y="277"/>
                  </a:lnTo>
                  <a:lnTo>
                    <a:pt x="1447" y="281"/>
                  </a:lnTo>
                  <a:lnTo>
                    <a:pt x="1444" y="286"/>
                  </a:lnTo>
                  <a:lnTo>
                    <a:pt x="1440" y="290"/>
                  </a:lnTo>
                  <a:lnTo>
                    <a:pt x="1434" y="290"/>
                  </a:lnTo>
                  <a:lnTo>
                    <a:pt x="1428" y="298"/>
                  </a:lnTo>
                  <a:lnTo>
                    <a:pt x="1419" y="304"/>
                  </a:lnTo>
                  <a:lnTo>
                    <a:pt x="1412" y="307"/>
                  </a:lnTo>
                  <a:lnTo>
                    <a:pt x="1411" y="313"/>
                  </a:lnTo>
                  <a:lnTo>
                    <a:pt x="1405" y="318"/>
                  </a:lnTo>
                  <a:lnTo>
                    <a:pt x="1402" y="322"/>
                  </a:lnTo>
                  <a:lnTo>
                    <a:pt x="1390" y="325"/>
                  </a:lnTo>
                  <a:lnTo>
                    <a:pt x="1378" y="324"/>
                  </a:lnTo>
                  <a:lnTo>
                    <a:pt x="1362" y="327"/>
                  </a:lnTo>
                  <a:lnTo>
                    <a:pt x="1347" y="330"/>
                  </a:lnTo>
                  <a:lnTo>
                    <a:pt x="1340" y="337"/>
                  </a:lnTo>
                  <a:lnTo>
                    <a:pt x="1335" y="343"/>
                  </a:lnTo>
                  <a:lnTo>
                    <a:pt x="1326" y="343"/>
                  </a:lnTo>
                  <a:lnTo>
                    <a:pt x="1322" y="351"/>
                  </a:lnTo>
                  <a:lnTo>
                    <a:pt x="1318" y="355"/>
                  </a:lnTo>
                  <a:lnTo>
                    <a:pt x="1313" y="360"/>
                  </a:lnTo>
                  <a:lnTo>
                    <a:pt x="1306" y="364"/>
                  </a:lnTo>
                  <a:lnTo>
                    <a:pt x="1303" y="370"/>
                  </a:lnTo>
                  <a:lnTo>
                    <a:pt x="1300" y="377"/>
                  </a:lnTo>
                  <a:lnTo>
                    <a:pt x="1303" y="388"/>
                  </a:lnTo>
                  <a:lnTo>
                    <a:pt x="1300" y="393"/>
                  </a:lnTo>
                  <a:lnTo>
                    <a:pt x="1300" y="404"/>
                  </a:lnTo>
                  <a:lnTo>
                    <a:pt x="1301" y="407"/>
                  </a:lnTo>
                  <a:lnTo>
                    <a:pt x="1295" y="414"/>
                  </a:lnTo>
                  <a:lnTo>
                    <a:pt x="1289" y="416"/>
                  </a:lnTo>
                  <a:lnTo>
                    <a:pt x="1282" y="422"/>
                  </a:lnTo>
                  <a:lnTo>
                    <a:pt x="1273" y="423"/>
                  </a:lnTo>
                  <a:lnTo>
                    <a:pt x="1266" y="419"/>
                  </a:lnTo>
                  <a:lnTo>
                    <a:pt x="1262" y="417"/>
                  </a:lnTo>
                  <a:lnTo>
                    <a:pt x="1257" y="425"/>
                  </a:lnTo>
                  <a:lnTo>
                    <a:pt x="1250" y="433"/>
                  </a:lnTo>
                  <a:lnTo>
                    <a:pt x="1250" y="488"/>
                  </a:lnTo>
                  <a:lnTo>
                    <a:pt x="1248" y="489"/>
                  </a:lnTo>
                  <a:lnTo>
                    <a:pt x="986" y="524"/>
                  </a:lnTo>
                  <a:lnTo>
                    <a:pt x="980" y="525"/>
                  </a:lnTo>
                  <a:lnTo>
                    <a:pt x="899" y="534"/>
                  </a:lnTo>
                  <a:lnTo>
                    <a:pt x="832" y="541"/>
                  </a:lnTo>
                  <a:lnTo>
                    <a:pt x="718" y="553"/>
                  </a:lnTo>
                  <a:lnTo>
                    <a:pt x="652" y="557"/>
                  </a:lnTo>
                  <a:lnTo>
                    <a:pt x="543" y="566"/>
                  </a:lnTo>
                  <a:lnTo>
                    <a:pt x="465" y="572"/>
                  </a:lnTo>
                  <a:lnTo>
                    <a:pt x="441" y="574"/>
                  </a:lnTo>
                  <a:lnTo>
                    <a:pt x="0" y="606"/>
                  </a:lnTo>
                  <a:lnTo>
                    <a:pt x="0" y="602"/>
                  </a:lnTo>
                  <a:lnTo>
                    <a:pt x="1" y="596"/>
                  </a:lnTo>
                  <a:lnTo>
                    <a:pt x="7" y="596"/>
                  </a:lnTo>
                  <a:lnTo>
                    <a:pt x="13" y="597"/>
                  </a:lnTo>
                  <a:lnTo>
                    <a:pt x="16" y="591"/>
                  </a:lnTo>
                  <a:lnTo>
                    <a:pt x="20" y="584"/>
                  </a:lnTo>
                  <a:lnTo>
                    <a:pt x="20" y="580"/>
                  </a:lnTo>
                  <a:lnTo>
                    <a:pt x="23" y="575"/>
                  </a:lnTo>
                  <a:lnTo>
                    <a:pt x="26" y="572"/>
                  </a:lnTo>
                  <a:lnTo>
                    <a:pt x="29" y="575"/>
                  </a:lnTo>
                  <a:lnTo>
                    <a:pt x="37" y="574"/>
                  </a:lnTo>
                  <a:lnTo>
                    <a:pt x="41" y="571"/>
                  </a:lnTo>
                  <a:lnTo>
                    <a:pt x="41" y="566"/>
                  </a:lnTo>
                  <a:lnTo>
                    <a:pt x="38" y="560"/>
                  </a:lnTo>
                  <a:lnTo>
                    <a:pt x="38" y="554"/>
                  </a:lnTo>
                  <a:lnTo>
                    <a:pt x="35" y="550"/>
                  </a:lnTo>
                  <a:lnTo>
                    <a:pt x="32" y="542"/>
                  </a:lnTo>
                  <a:lnTo>
                    <a:pt x="28" y="544"/>
                  </a:lnTo>
                  <a:lnTo>
                    <a:pt x="23" y="542"/>
                  </a:lnTo>
                  <a:lnTo>
                    <a:pt x="20" y="538"/>
                  </a:lnTo>
                  <a:lnTo>
                    <a:pt x="20" y="532"/>
                  </a:lnTo>
                  <a:lnTo>
                    <a:pt x="25" y="532"/>
                  </a:lnTo>
                  <a:lnTo>
                    <a:pt x="26" y="528"/>
                  </a:lnTo>
                  <a:lnTo>
                    <a:pt x="29" y="528"/>
                  </a:lnTo>
                  <a:lnTo>
                    <a:pt x="32" y="524"/>
                  </a:lnTo>
                  <a:lnTo>
                    <a:pt x="38" y="515"/>
                  </a:lnTo>
                  <a:lnTo>
                    <a:pt x="38" y="506"/>
                  </a:lnTo>
                  <a:lnTo>
                    <a:pt x="44" y="497"/>
                  </a:lnTo>
                  <a:lnTo>
                    <a:pt x="47" y="486"/>
                  </a:lnTo>
                  <a:lnTo>
                    <a:pt x="44" y="482"/>
                  </a:lnTo>
                  <a:lnTo>
                    <a:pt x="41" y="475"/>
                  </a:lnTo>
                  <a:lnTo>
                    <a:pt x="43" y="466"/>
                  </a:lnTo>
                  <a:lnTo>
                    <a:pt x="46" y="464"/>
                  </a:lnTo>
                  <a:lnTo>
                    <a:pt x="49" y="461"/>
                  </a:lnTo>
                  <a:lnTo>
                    <a:pt x="53" y="461"/>
                  </a:lnTo>
                  <a:lnTo>
                    <a:pt x="60" y="454"/>
                  </a:lnTo>
                  <a:lnTo>
                    <a:pt x="63" y="448"/>
                  </a:lnTo>
                  <a:lnTo>
                    <a:pt x="66" y="439"/>
                  </a:lnTo>
                  <a:lnTo>
                    <a:pt x="60" y="435"/>
                  </a:lnTo>
                  <a:lnTo>
                    <a:pt x="57" y="426"/>
                  </a:lnTo>
                  <a:lnTo>
                    <a:pt x="57" y="419"/>
                  </a:lnTo>
                  <a:lnTo>
                    <a:pt x="60" y="413"/>
                  </a:lnTo>
                  <a:lnTo>
                    <a:pt x="66" y="410"/>
                  </a:lnTo>
                  <a:lnTo>
                    <a:pt x="73" y="408"/>
                  </a:lnTo>
                  <a:lnTo>
                    <a:pt x="79" y="410"/>
                  </a:lnTo>
                  <a:lnTo>
                    <a:pt x="84" y="408"/>
                  </a:lnTo>
                  <a:lnTo>
                    <a:pt x="88" y="405"/>
                  </a:lnTo>
                  <a:lnTo>
                    <a:pt x="88" y="402"/>
                  </a:lnTo>
                  <a:lnTo>
                    <a:pt x="91" y="402"/>
                  </a:lnTo>
                  <a:lnTo>
                    <a:pt x="96" y="399"/>
                  </a:lnTo>
                  <a:lnTo>
                    <a:pt x="96" y="395"/>
                  </a:lnTo>
                  <a:lnTo>
                    <a:pt x="99" y="393"/>
                  </a:lnTo>
                  <a:lnTo>
                    <a:pt x="102" y="395"/>
                  </a:lnTo>
                  <a:lnTo>
                    <a:pt x="105" y="392"/>
                  </a:lnTo>
                  <a:lnTo>
                    <a:pt x="108" y="389"/>
                  </a:lnTo>
                  <a:lnTo>
                    <a:pt x="114" y="383"/>
                  </a:lnTo>
                  <a:lnTo>
                    <a:pt x="121" y="370"/>
                  </a:lnTo>
                  <a:lnTo>
                    <a:pt x="121" y="366"/>
                  </a:lnTo>
                  <a:lnTo>
                    <a:pt x="119" y="363"/>
                  </a:lnTo>
                  <a:lnTo>
                    <a:pt x="114" y="358"/>
                  </a:lnTo>
                  <a:lnTo>
                    <a:pt x="106" y="354"/>
                  </a:lnTo>
                  <a:lnTo>
                    <a:pt x="103" y="349"/>
                  </a:lnTo>
                  <a:lnTo>
                    <a:pt x="103" y="346"/>
                  </a:lnTo>
                  <a:lnTo>
                    <a:pt x="100" y="345"/>
                  </a:lnTo>
                  <a:lnTo>
                    <a:pt x="102" y="343"/>
                  </a:lnTo>
                  <a:lnTo>
                    <a:pt x="105" y="340"/>
                  </a:lnTo>
                  <a:lnTo>
                    <a:pt x="112" y="325"/>
                  </a:lnTo>
                  <a:lnTo>
                    <a:pt x="118" y="314"/>
                  </a:lnTo>
                  <a:lnTo>
                    <a:pt x="128" y="296"/>
                  </a:lnTo>
                  <a:lnTo>
                    <a:pt x="132" y="283"/>
                  </a:lnTo>
                  <a:lnTo>
                    <a:pt x="137" y="277"/>
                  </a:lnTo>
                  <a:lnTo>
                    <a:pt x="141" y="252"/>
                  </a:lnTo>
                  <a:lnTo>
                    <a:pt x="141" y="243"/>
                  </a:lnTo>
                  <a:lnTo>
                    <a:pt x="150" y="224"/>
                  </a:lnTo>
                  <a:lnTo>
                    <a:pt x="156" y="218"/>
                  </a:lnTo>
                  <a:lnTo>
                    <a:pt x="158" y="211"/>
                  </a:lnTo>
                  <a:lnTo>
                    <a:pt x="158" y="216"/>
                  </a:lnTo>
                  <a:lnTo>
                    <a:pt x="426" y="190"/>
                  </a:lnTo>
                  <a:lnTo>
                    <a:pt x="433" y="187"/>
                  </a:lnTo>
                  <a:lnTo>
                    <a:pt x="439" y="181"/>
                  </a:lnTo>
                  <a:lnTo>
                    <a:pt x="432" y="146"/>
                  </a:lnTo>
                  <a:lnTo>
                    <a:pt x="465" y="144"/>
                  </a:lnTo>
                  <a:lnTo>
                    <a:pt x="477" y="144"/>
                  </a:lnTo>
                  <a:lnTo>
                    <a:pt x="475" y="150"/>
                  </a:lnTo>
                </a:path>
              </a:pathLst>
            </a:custGeom>
            <a:solidFill>
              <a:srgbClr val="C5C1CF"/>
            </a:solidFill>
            <a:ln w="9525" cmpd="sng">
              <a:solidFill>
                <a:srgbClr val="969696"/>
              </a:solidFill>
              <a:prstDash val="solid"/>
              <a:round/>
              <a:headEnd/>
              <a:tailEnd/>
            </a:ln>
          </p:spPr>
          <p:txBody>
            <a:bodyPr/>
            <a:lstStyle/>
            <a:p>
              <a:endParaRPr lang="en-US" dirty="0"/>
            </a:p>
          </p:txBody>
        </p:sp>
        <p:sp>
          <p:nvSpPr>
            <p:cNvPr id="17461" name="Freeform 55"/>
            <p:cNvSpPr>
              <a:spLocks noChangeAspect="1"/>
            </p:cNvSpPr>
            <p:nvPr>
              <p:custDataLst>
                <p:tags r:id="rId51"/>
              </p:custDataLst>
            </p:nvPr>
          </p:nvSpPr>
          <p:spPr bwMode="gray">
            <a:xfrm>
              <a:off x="1589" y="3081"/>
              <a:ext cx="228" cy="206"/>
            </a:xfrm>
            <a:custGeom>
              <a:avLst/>
              <a:gdLst>
                <a:gd name="T0" fmla="*/ 0 w 1033"/>
                <a:gd name="T1" fmla="*/ 0 h 927"/>
                <a:gd name="T2" fmla="*/ 0 w 1033"/>
                <a:gd name="T3" fmla="*/ 0 h 927"/>
                <a:gd name="T4" fmla="*/ 0 w 1033"/>
                <a:gd name="T5" fmla="*/ 0 h 927"/>
                <a:gd name="T6" fmla="*/ 0 w 1033"/>
                <a:gd name="T7" fmla="*/ 0 h 927"/>
                <a:gd name="T8" fmla="*/ 0 w 1033"/>
                <a:gd name="T9" fmla="*/ 0 h 927"/>
                <a:gd name="T10" fmla="*/ 0 w 1033"/>
                <a:gd name="T11" fmla="*/ 0 h 927"/>
                <a:gd name="T12" fmla="*/ 0 w 1033"/>
                <a:gd name="T13" fmla="*/ 0 h 927"/>
                <a:gd name="T14" fmla="*/ 0 w 1033"/>
                <a:gd name="T15" fmla="*/ 0 h 927"/>
                <a:gd name="T16" fmla="*/ 0 w 1033"/>
                <a:gd name="T17" fmla="*/ 0 h 927"/>
                <a:gd name="T18" fmla="*/ 0 w 1033"/>
                <a:gd name="T19" fmla="*/ 0 h 927"/>
                <a:gd name="T20" fmla="*/ 0 w 1033"/>
                <a:gd name="T21" fmla="*/ 0 h 927"/>
                <a:gd name="T22" fmla="*/ 0 w 1033"/>
                <a:gd name="T23" fmla="*/ 0 h 927"/>
                <a:gd name="T24" fmla="*/ 0 w 1033"/>
                <a:gd name="T25" fmla="*/ 0 h 927"/>
                <a:gd name="T26" fmla="*/ 0 w 1033"/>
                <a:gd name="T27" fmla="*/ 0 h 927"/>
                <a:gd name="T28" fmla="*/ 0 w 1033"/>
                <a:gd name="T29" fmla="*/ 0 h 927"/>
                <a:gd name="T30" fmla="*/ 0 w 1033"/>
                <a:gd name="T31" fmla="*/ 0 h 927"/>
                <a:gd name="T32" fmla="*/ 0 w 1033"/>
                <a:gd name="T33" fmla="*/ 0 h 927"/>
                <a:gd name="T34" fmla="*/ 0 w 1033"/>
                <a:gd name="T35" fmla="*/ 0 h 927"/>
                <a:gd name="T36" fmla="*/ 0 w 1033"/>
                <a:gd name="T37" fmla="*/ 0 h 927"/>
                <a:gd name="T38" fmla="*/ 0 w 1033"/>
                <a:gd name="T39" fmla="*/ 0 h 927"/>
                <a:gd name="T40" fmla="*/ 0 w 1033"/>
                <a:gd name="T41" fmla="*/ 0 h 927"/>
                <a:gd name="T42" fmla="*/ 0 w 1033"/>
                <a:gd name="T43" fmla="*/ 0 h 927"/>
                <a:gd name="T44" fmla="*/ 0 w 1033"/>
                <a:gd name="T45" fmla="*/ 0 h 927"/>
                <a:gd name="T46" fmla="*/ 0 w 1033"/>
                <a:gd name="T47" fmla="*/ 0 h 927"/>
                <a:gd name="T48" fmla="*/ 0 w 1033"/>
                <a:gd name="T49" fmla="*/ 0 h 927"/>
                <a:gd name="T50" fmla="*/ 0 w 1033"/>
                <a:gd name="T51" fmla="*/ 0 h 927"/>
                <a:gd name="T52" fmla="*/ 0 w 1033"/>
                <a:gd name="T53" fmla="*/ 0 h 927"/>
                <a:gd name="T54" fmla="*/ 0 w 1033"/>
                <a:gd name="T55" fmla="*/ 0 h 927"/>
                <a:gd name="T56" fmla="*/ 0 w 1033"/>
                <a:gd name="T57" fmla="*/ 0 h 927"/>
                <a:gd name="T58" fmla="*/ 0 w 1033"/>
                <a:gd name="T59" fmla="*/ 0 h 927"/>
                <a:gd name="T60" fmla="*/ 0 w 1033"/>
                <a:gd name="T61" fmla="*/ 0 h 927"/>
                <a:gd name="T62" fmla="*/ 0 w 1033"/>
                <a:gd name="T63" fmla="*/ 0 h 927"/>
                <a:gd name="T64" fmla="*/ 0 w 1033"/>
                <a:gd name="T65" fmla="*/ 0 h 927"/>
                <a:gd name="T66" fmla="*/ 0 w 1033"/>
                <a:gd name="T67" fmla="*/ 0 h 927"/>
                <a:gd name="T68" fmla="*/ 0 w 1033"/>
                <a:gd name="T69" fmla="*/ 0 h 927"/>
                <a:gd name="T70" fmla="*/ 0 w 1033"/>
                <a:gd name="T71" fmla="*/ 0 h 927"/>
                <a:gd name="T72" fmla="*/ 0 w 1033"/>
                <a:gd name="T73" fmla="*/ 0 h 927"/>
                <a:gd name="T74" fmla="*/ 0 w 1033"/>
                <a:gd name="T75" fmla="*/ 0 h 927"/>
                <a:gd name="T76" fmla="*/ 0 w 1033"/>
                <a:gd name="T77" fmla="*/ 0 h 927"/>
                <a:gd name="T78" fmla="*/ 0 w 1033"/>
                <a:gd name="T79" fmla="*/ 0 h 927"/>
                <a:gd name="T80" fmla="*/ 0 w 1033"/>
                <a:gd name="T81" fmla="*/ 0 h 927"/>
                <a:gd name="T82" fmla="*/ 0 w 1033"/>
                <a:gd name="T83" fmla="*/ 0 h 927"/>
                <a:gd name="T84" fmla="*/ 0 w 1033"/>
                <a:gd name="T85" fmla="*/ 0 h 927"/>
                <a:gd name="T86" fmla="*/ 0 w 1033"/>
                <a:gd name="T87" fmla="*/ 0 h 927"/>
                <a:gd name="T88" fmla="*/ 0 w 1033"/>
                <a:gd name="T89" fmla="*/ 0 h 927"/>
                <a:gd name="T90" fmla="*/ 0 w 1033"/>
                <a:gd name="T91" fmla="*/ 0 h 927"/>
                <a:gd name="T92" fmla="*/ 0 w 1033"/>
                <a:gd name="T93" fmla="*/ 0 h 927"/>
                <a:gd name="T94" fmla="*/ 0 w 1033"/>
                <a:gd name="T95" fmla="*/ 0 h 927"/>
                <a:gd name="T96" fmla="*/ 0 w 1033"/>
                <a:gd name="T97" fmla="*/ 0 h 927"/>
                <a:gd name="T98" fmla="*/ 0 w 1033"/>
                <a:gd name="T99" fmla="*/ 0 h 927"/>
                <a:gd name="T100" fmla="*/ 0 w 1033"/>
                <a:gd name="T101" fmla="*/ 0 h 927"/>
                <a:gd name="T102" fmla="*/ 0 w 1033"/>
                <a:gd name="T103" fmla="*/ 0 h 927"/>
                <a:gd name="T104" fmla="*/ 0 w 1033"/>
                <a:gd name="T105" fmla="*/ 0 h 927"/>
                <a:gd name="T106" fmla="*/ 0 w 1033"/>
                <a:gd name="T107" fmla="*/ 0 h 927"/>
                <a:gd name="T108" fmla="*/ 0 w 1033"/>
                <a:gd name="T109" fmla="*/ 0 h 927"/>
                <a:gd name="T110" fmla="*/ 0 w 1033"/>
                <a:gd name="T111" fmla="*/ 0 h 927"/>
                <a:gd name="T112" fmla="*/ 0 w 1033"/>
                <a:gd name="T113" fmla="*/ 0 h 927"/>
                <a:gd name="T114" fmla="*/ 0 w 1033"/>
                <a:gd name="T115" fmla="*/ 0 h 927"/>
                <a:gd name="T116" fmla="*/ 0 w 1033"/>
                <a:gd name="T117" fmla="*/ 0 h 927"/>
                <a:gd name="T118" fmla="*/ 0 w 1033"/>
                <a:gd name="T119" fmla="*/ 0 h 927"/>
                <a:gd name="T120" fmla="*/ 0 w 1033"/>
                <a:gd name="T121" fmla="*/ 0 h 927"/>
                <a:gd name="T122" fmla="*/ 0 w 1033"/>
                <a:gd name="T123" fmla="*/ 0 h 92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33" h="927">
                  <a:moveTo>
                    <a:pt x="38" y="770"/>
                  </a:moveTo>
                  <a:lnTo>
                    <a:pt x="41" y="781"/>
                  </a:lnTo>
                  <a:lnTo>
                    <a:pt x="45" y="785"/>
                  </a:lnTo>
                  <a:lnTo>
                    <a:pt x="51" y="788"/>
                  </a:lnTo>
                  <a:lnTo>
                    <a:pt x="60" y="793"/>
                  </a:lnTo>
                  <a:lnTo>
                    <a:pt x="69" y="790"/>
                  </a:lnTo>
                  <a:lnTo>
                    <a:pt x="72" y="791"/>
                  </a:lnTo>
                  <a:lnTo>
                    <a:pt x="75" y="791"/>
                  </a:lnTo>
                  <a:lnTo>
                    <a:pt x="97" y="790"/>
                  </a:lnTo>
                  <a:lnTo>
                    <a:pt x="108" y="787"/>
                  </a:lnTo>
                  <a:lnTo>
                    <a:pt x="130" y="787"/>
                  </a:lnTo>
                  <a:lnTo>
                    <a:pt x="133" y="790"/>
                  </a:lnTo>
                  <a:lnTo>
                    <a:pt x="137" y="927"/>
                  </a:lnTo>
                  <a:lnTo>
                    <a:pt x="139" y="927"/>
                  </a:lnTo>
                  <a:lnTo>
                    <a:pt x="258" y="922"/>
                  </a:lnTo>
                  <a:lnTo>
                    <a:pt x="449" y="918"/>
                  </a:lnTo>
                  <a:lnTo>
                    <a:pt x="571" y="915"/>
                  </a:lnTo>
                  <a:lnTo>
                    <a:pt x="758" y="907"/>
                  </a:lnTo>
                  <a:lnTo>
                    <a:pt x="758" y="904"/>
                  </a:lnTo>
                  <a:lnTo>
                    <a:pt x="761" y="899"/>
                  </a:lnTo>
                  <a:lnTo>
                    <a:pt x="766" y="894"/>
                  </a:lnTo>
                  <a:lnTo>
                    <a:pt x="764" y="890"/>
                  </a:lnTo>
                  <a:lnTo>
                    <a:pt x="761" y="887"/>
                  </a:lnTo>
                  <a:lnTo>
                    <a:pt x="773" y="872"/>
                  </a:lnTo>
                  <a:lnTo>
                    <a:pt x="776" y="871"/>
                  </a:lnTo>
                  <a:lnTo>
                    <a:pt x="774" y="866"/>
                  </a:lnTo>
                  <a:lnTo>
                    <a:pt x="773" y="863"/>
                  </a:lnTo>
                  <a:lnTo>
                    <a:pt x="771" y="860"/>
                  </a:lnTo>
                  <a:lnTo>
                    <a:pt x="771" y="857"/>
                  </a:lnTo>
                  <a:lnTo>
                    <a:pt x="771" y="854"/>
                  </a:lnTo>
                  <a:lnTo>
                    <a:pt x="776" y="844"/>
                  </a:lnTo>
                  <a:lnTo>
                    <a:pt x="773" y="837"/>
                  </a:lnTo>
                  <a:lnTo>
                    <a:pt x="764" y="834"/>
                  </a:lnTo>
                  <a:lnTo>
                    <a:pt x="760" y="828"/>
                  </a:lnTo>
                  <a:lnTo>
                    <a:pt x="760" y="820"/>
                  </a:lnTo>
                  <a:lnTo>
                    <a:pt x="760" y="816"/>
                  </a:lnTo>
                  <a:lnTo>
                    <a:pt x="766" y="811"/>
                  </a:lnTo>
                  <a:lnTo>
                    <a:pt x="773" y="807"/>
                  </a:lnTo>
                  <a:lnTo>
                    <a:pt x="776" y="800"/>
                  </a:lnTo>
                  <a:lnTo>
                    <a:pt x="776" y="795"/>
                  </a:lnTo>
                  <a:lnTo>
                    <a:pt x="771" y="793"/>
                  </a:lnTo>
                  <a:lnTo>
                    <a:pt x="760" y="790"/>
                  </a:lnTo>
                  <a:lnTo>
                    <a:pt x="758" y="787"/>
                  </a:lnTo>
                  <a:lnTo>
                    <a:pt x="754" y="782"/>
                  </a:lnTo>
                  <a:lnTo>
                    <a:pt x="748" y="781"/>
                  </a:lnTo>
                  <a:lnTo>
                    <a:pt x="748" y="778"/>
                  </a:lnTo>
                  <a:lnTo>
                    <a:pt x="745" y="775"/>
                  </a:lnTo>
                  <a:lnTo>
                    <a:pt x="744" y="761"/>
                  </a:lnTo>
                  <a:lnTo>
                    <a:pt x="748" y="757"/>
                  </a:lnTo>
                  <a:lnTo>
                    <a:pt x="750" y="749"/>
                  </a:lnTo>
                  <a:lnTo>
                    <a:pt x="766" y="739"/>
                  </a:lnTo>
                  <a:lnTo>
                    <a:pt x="770" y="737"/>
                  </a:lnTo>
                  <a:lnTo>
                    <a:pt x="774" y="734"/>
                  </a:lnTo>
                  <a:lnTo>
                    <a:pt x="777" y="728"/>
                  </a:lnTo>
                  <a:lnTo>
                    <a:pt x="780" y="719"/>
                  </a:lnTo>
                  <a:lnTo>
                    <a:pt x="783" y="704"/>
                  </a:lnTo>
                  <a:lnTo>
                    <a:pt x="780" y="699"/>
                  </a:lnTo>
                  <a:lnTo>
                    <a:pt x="779" y="698"/>
                  </a:lnTo>
                  <a:lnTo>
                    <a:pt x="770" y="699"/>
                  </a:lnTo>
                  <a:lnTo>
                    <a:pt x="770" y="695"/>
                  </a:lnTo>
                  <a:lnTo>
                    <a:pt x="767" y="692"/>
                  </a:lnTo>
                  <a:lnTo>
                    <a:pt x="766" y="685"/>
                  </a:lnTo>
                  <a:lnTo>
                    <a:pt x="767" y="680"/>
                  </a:lnTo>
                  <a:lnTo>
                    <a:pt x="770" y="674"/>
                  </a:lnTo>
                  <a:lnTo>
                    <a:pt x="774" y="670"/>
                  </a:lnTo>
                  <a:lnTo>
                    <a:pt x="776" y="667"/>
                  </a:lnTo>
                  <a:lnTo>
                    <a:pt x="780" y="658"/>
                  </a:lnTo>
                  <a:lnTo>
                    <a:pt x="785" y="658"/>
                  </a:lnTo>
                  <a:lnTo>
                    <a:pt x="786" y="655"/>
                  </a:lnTo>
                  <a:lnTo>
                    <a:pt x="785" y="652"/>
                  </a:lnTo>
                  <a:lnTo>
                    <a:pt x="786" y="648"/>
                  </a:lnTo>
                  <a:lnTo>
                    <a:pt x="788" y="643"/>
                  </a:lnTo>
                  <a:lnTo>
                    <a:pt x="792" y="642"/>
                  </a:lnTo>
                  <a:lnTo>
                    <a:pt x="792" y="645"/>
                  </a:lnTo>
                  <a:lnTo>
                    <a:pt x="795" y="645"/>
                  </a:lnTo>
                  <a:lnTo>
                    <a:pt x="798" y="643"/>
                  </a:lnTo>
                  <a:lnTo>
                    <a:pt x="800" y="639"/>
                  </a:lnTo>
                  <a:lnTo>
                    <a:pt x="798" y="636"/>
                  </a:lnTo>
                  <a:lnTo>
                    <a:pt x="795" y="633"/>
                  </a:lnTo>
                  <a:lnTo>
                    <a:pt x="797" y="632"/>
                  </a:lnTo>
                  <a:lnTo>
                    <a:pt x="797" y="630"/>
                  </a:lnTo>
                  <a:lnTo>
                    <a:pt x="792" y="627"/>
                  </a:lnTo>
                  <a:lnTo>
                    <a:pt x="788" y="621"/>
                  </a:lnTo>
                  <a:lnTo>
                    <a:pt x="785" y="618"/>
                  </a:lnTo>
                  <a:lnTo>
                    <a:pt x="786" y="614"/>
                  </a:lnTo>
                  <a:lnTo>
                    <a:pt x="791" y="609"/>
                  </a:lnTo>
                  <a:lnTo>
                    <a:pt x="795" y="609"/>
                  </a:lnTo>
                  <a:lnTo>
                    <a:pt x="801" y="611"/>
                  </a:lnTo>
                  <a:lnTo>
                    <a:pt x="809" y="615"/>
                  </a:lnTo>
                  <a:lnTo>
                    <a:pt x="816" y="611"/>
                  </a:lnTo>
                  <a:lnTo>
                    <a:pt x="818" y="606"/>
                  </a:lnTo>
                  <a:lnTo>
                    <a:pt x="813" y="603"/>
                  </a:lnTo>
                  <a:lnTo>
                    <a:pt x="807" y="595"/>
                  </a:lnTo>
                  <a:lnTo>
                    <a:pt x="809" y="589"/>
                  </a:lnTo>
                  <a:lnTo>
                    <a:pt x="810" y="583"/>
                  </a:lnTo>
                  <a:lnTo>
                    <a:pt x="815" y="576"/>
                  </a:lnTo>
                  <a:lnTo>
                    <a:pt x="822" y="574"/>
                  </a:lnTo>
                  <a:lnTo>
                    <a:pt x="827" y="576"/>
                  </a:lnTo>
                  <a:lnTo>
                    <a:pt x="829" y="570"/>
                  </a:lnTo>
                  <a:lnTo>
                    <a:pt x="841" y="567"/>
                  </a:lnTo>
                  <a:lnTo>
                    <a:pt x="847" y="561"/>
                  </a:lnTo>
                  <a:lnTo>
                    <a:pt x="847" y="553"/>
                  </a:lnTo>
                  <a:lnTo>
                    <a:pt x="850" y="549"/>
                  </a:lnTo>
                  <a:lnTo>
                    <a:pt x="853" y="544"/>
                  </a:lnTo>
                  <a:lnTo>
                    <a:pt x="857" y="541"/>
                  </a:lnTo>
                  <a:lnTo>
                    <a:pt x="860" y="535"/>
                  </a:lnTo>
                  <a:lnTo>
                    <a:pt x="859" y="525"/>
                  </a:lnTo>
                  <a:lnTo>
                    <a:pt x="859" y="518"/>
                  </a:lnTo>
                  <a:lnTo>
                    <a:pt x="859" y="512"/>
                  </a:lnTo>
                  <a:lnTo>
                    <a:pt x="862" y="509"/>
                  </a:lnTo>
                  <a:lnTo>
                    <a:pt x="866" y="505"/>
                  </a:lnTo>
                  <a:lnTo>
                    <a:pt x="868" y="502"/>
                  </a:lnTo>
                  <a:lnTo>
                    <a:pt x="869" y="485"/>
                  </a:lnTo>
                  <a:lnTo>
                    <a:pt x="876" y="482"/>
                  </a:lnTo>
                  <a:lnTo>
                    <a:pt x="881" y="476"/>
                  </a:lnTo>
                  <a:lnTo>
                    <a:pt x="881" y="471"/>
                  </a:lnTo>
                  <a:lnTo>
                    <a:pt x="881" y="462"/>
                  </a:lnTo>
                  <a:lnTo>
                    <a:pt x="882" y="453"/>
                  </a:lnTo>
                  <a:lnTo>
                    <a:pt x="884" y="450"/>
                  </a:lnTo>
                  <a:lnTo>
                    <a:pt x="881" y="447"/>
                  </a:lnTo>
                  <a:lnTo>
                    <a:pt x="881" y="446"/>
                  </a:lnTo>
                  <a:lnTo>
                    <a:pt x="881" y="441"/>
                  </a:lnTo>
                  <a:lnTo>
                    <a:pt x="882" y="437"/>
                  </a:lnTo>
                  <a:lnTo>
                    <a:pt x="885" y="437"/>
                  </a:lnTo>
                  <a:lnTo>
                    <a:pt x="884" y="435"/>
                  </a:lnTo>
                  <a:lnTo>
                    <a:pt x="888" y="432"/>
                  </a:lnTo>
                  <a:lnTo>
                    <a:pt x="893" y="429"/>
                  </a:lnTo>
                  <a:lnTo>
                    <a:pt x="901" y="426"/>
                  </a:lnTo>
                  <a:lnTo>
                    <a:pt x="907" y="425"/>
                  </a:lnTo>
                  <a:lnTo>
                    <a:pt x="913" y="423"/>
                  </a:lnTo>
                  <a:lnTo>
                    <a:pt x="916" y="418"/>
                  </a:lnTo>
                  <a:lnTo>
                    <a:pt x="919" y="416"/>
                  </a:lnTo>
                  <a:lnTo>
                    <a:pt x="926" y="410"/>
                  </a:lnTo>
                  <a:lnTo>
                    <a:pt x="928" y="403"/>
                  </a:lnTo>
                  <a:lnTo>
                    <a:pt x="925" y="398"/>
                  </a:lnTo>
                  <a:lnTo>
                    <a:pt x="918" y="398"/>
                  </a:lnTo>
                  <a:lnTo>
                    <a:pt x="913" y="391"/>
                  </a:lnTo>
                  <a:lnTo>
                    <a:pt x="912" y="385"/>
                  </a:lnTo>
                  <a:lnTo>
                    <a:pt x="912" y="381"/>
                  </a:lnTo>
                  <a:lnTo>
                    <a:pt x="913" y="375"/>
                  </a:lnTo>
                  <a:lnTo>
                    <a:pt x="919" y="375"/>
                  </a:lnTo>
                  <a:lnTo>
                    <a:pt x="925" y="376"/>
                  </a:lnTo>
                  <a:lnTo>
                    <a:pt x="928" y="370"/>
                  </a:lnTo>
                  <a:lnTo>
                    <a:pt x="932" y="363"/>
                  </a:lnTo>
                  <a:lnTo>
                    <a:pt x="932" y="359"/>
                  </a:lnTo>
                  <a:lnTo>
                    <a:pt x="935" y="354"/>
                  </a:lnTo>
                  <a:lnTo>
                    <a:pt x="938" y="351"/>
                  </a:lnTo>
                  <a:lnTo>
                    <a:pt x="941" y="354"/>
                  </a:lnTo>
                  <a:lnTo>
                    <a:pt x="949" y="353"/>
                  </a:lnTo>
                  <a:lnTo>
                    <a:pt x="953" y="350"/>
                  </a:lnTo>
                  <a:lnTo>
                    <a:pt x="953" y="345"/>
                  </a:lnTo>
                  <a:lnTo>
                    <a:pt x="950" y="339"/>
                  </a:lnTo>
                  <a:lnTo>
                    <a:pt x="950" y="333"/>
                  </a:lnTo>
                  <a:lnTo>
                    <a:pt x="947" y="329"/>
                  </a:lnTo>
                  <a:lnTo>
                    <a:pt x="944" y="321"/>
                  </a:lnTo>
                  <a:lnTo>
                    <a:pt x="940" y="323"/>
                  </a:lnTo>
                  <a:lnTo>
                    <a:pt x="935" y="321"/>
                  </a:lnTo>
                  <a:lnTo>
                    <a:pt x="932" y="317"/>
                  </a:lnTo>
                  <a:lnTo>
                    <a:pt x="932" y="311"/>
                  </a:lnTo>
                  <a:lnTo>
                    <a:pt x="937" y="311"/>
                  </a:lnTo>
                  <a:lnTo>
                    <a:pt x="938" y="307"/>
                  </a:lnTo>
                  <a:lnTo>
                    <a:pt x="941" y="307"/>
                  </a:lnTo>
                  <a:lnTo>
                    <a:pt x="944" y="303"/>
                  </a:lnTo>
                  <a:lnTo>
                    <a:pt x="950" y="294"/>
                  </a:lnTo>
                  <a:lnTo>
                    <a:pt x="950" y="285"/>
                  </a:lnTo>
                  <a:lnTo>
                    <a:pt x="956" y="276"/>
                  </a:lnTo>
                  <a:lnTo>
                    <a:pt x="959" y="265"/>
                  </a:lnTo>
                  <a:lnTo>
                    <a:pt x="956" y="261"/>
                  </a:lnTo>
                  <a:lnTo>
                    <a:pt x="953" y="254"/>
                  </a:lnTo>
                  <a:lnTo>
                    <a:pt x="955" y="245"/>
                  </a:lnTo>
                  <a:lnTo>
                    <a:pt x="958" y="243"/>
                  </a:lnTo>
                  <a:lnTo>
                    <a:pt x="961" y="240"/>
                  </a:lnTo>
                  <a:lnTo>
                    <a:pt x="965" y="240"/>
                  </a:lnTo>
                  <a:lnTo>
                    <a:pt x="972" y="233"/>
                  </a:lnTo>
                  <a:lnTo>
                    <a:pt x="975" y="227"/>
                  </a:lnTo>
                  <a:lnTo>
                    <a:pt x="978" y="218"/>
                  </a:lnTo>
                  <a:lnTo>
                    <a:pt x="972" y="214"/>
                  </a:lnTo>
                  <a:lnTo>
                    <a:pt x="969" y="205"/>
                  </a:lnTo>
                  <a:lnTo>
                    <a:pt x="969" y="198"/>
                  </a:lnTo>
                  <a:lnTo>
                    <a:pt x="972" y="192"/>
                  </a:lnTo>
                  <a:lnTo>
                    <a:pt x="978" y="189"/>
                  </a:lnTo>
                  <a:lnTo>
                    <a:pt x="985" y="187"/>
                  </a:lnTo>
                  <a:lnTo>
                    <a:pt x="991" y="189"/>
                  </a:lnTo>
                  <a:lnTo>
                    <a:pt x="996" y="187"/>
                  </a:lnTo>
                  <a:lnTo>
                    <a:pt x="1000" y="184"/>
                  </a:lnTo>
                  <a:lnTo>
                    <a:pt x="1000" y="181"/>
                  </a:lnTo>
                  <a:lnTo>
                    <a:pt x="1003" y="181"/>
                  </a:lnTo>
                  <a:lnTo>
                    <a:pt x="1008" y="178"/>
                  </a:lnTo>
                  <a:lnTo>
                    <a:pt x="1008" y="174"/>
                  </a:lnTo>
                  <a:lnTo>
                    <a:pt x="1011" y="172"/>
                  </a:lnTo>
                  <a:lnTo>
                    <a:pt x="1014" y="174"/>
                  </a:lnTo>
                  <a:lnTo>
                    <a:pt x="1017" y="171"/>
                  </a:lnTo>
                  <a:lnTo>
                    <a:pt x="1020" y="168"/>
                  </a:lnTo>
                  <a:lnTo>
                    <a:pt x="1026" y="162"/>
                  </a:lnTo>
                  <a:lnTo>
                    <a:pt x="1033" y="149"/>
                  </a:lnTo>
                  <a:lnTo>
                    <a:pt x="1033" y="145"/>
                  </a:lnTo>
                  <a:lnTo>
                    <a:pt x="1031" y="142"/>
                  </a:lnTo>
                  <a:lnTo>
                    <a:pt x="1026" y="137"/>
                  </a:lnTo>
                  <a:lnTo>
                    <a:pt x="1018" y="133"/>
                  </a:lnTo>
                  <a:lnTo>
                    <a:pt x="1015" y="128"/>
                  </a:lnTo>
                  <a:lnTo>
                    <a:pt x="1015" y="125"/>
                  </a:lnTo>
                  <a:lnTo>
                    <a:pt x="1012" y="124"/>
                  </a:lnTo>
                  <a:lnTo>
                    <a:pt x="950" y="127"/>
                  </a:lnTo>
                  <a:lnTo>
                    <a:pt x="881" y="131"/>
                  </a:lnTo>
                  <a:lnTo>
                    <a:pt x="882" y="127"/>
                  </a:lnTo>
                  <a:lnTo>
                    <a:pt x="885" y="125"/>
                  </a:lnTo>
                  <a:lnTo>
                    <a:pt x="887" y="116"/>
                  </a:lnTo>
                  <a:lnTo>
                    <a:pt x="893" y="109"/>
                  </a:lnTo>
                  <a:lnTo>
                    <a:pt x="896" y="107"/>
                  </a:lnTo>
                  <a:lnTo>
                    <a:pt x="904" y="97"/>
                  </a:lnTo>
                  <a:lnTo>
                    <a:pt x="907" y="87"/>
                  </a:lnTo>
                  <a:lnTo>
                    <a:pt x="919" y="77"/>
                  </a:lnTo>
                  <a:lnTo>
                    <a:pt x="931" y="68"/>
                  </a:lnTo>
                  <a:lnTo>
                    <a:pt x="932" y="65"/>
                  </a:lnTo>
                  <a:lnTo>
                    <a:pt x="938" y="60"/>
                  </a:lnTo>
                  <a:lnTo>
                    <a:pt x="938" y="57"/>
                  </a:lnTo>
                  <a:lnTo>
                    <a:pt x="938" y="51"/>
                  </a:lnTo>
                  <a:lnTo>
                    <a:pt x="935" y="43"/>
                  </a:lnTo>
                  <a:lnTo>
                    <a:pt x="935" y="40"/>
                  </a:lnTo>
                  <a:lnTo>
                    <a:pt x="929" y="29"/>
                  </a:lnTo>
                  <a:lnTo>
                    <a:pt x="929" y="28"/>
                  </a:lnTo>
                  <a:lnTo>
                    <a:pt x="925" y="25"/>
                  </a:lnTo>
                  <a:lnTo>
                    <a:pt x="919" y="15"/>
                  </a:lnTo>
                  <a:lnTo>
                    <a:pt x="919" y="12"/>
                  </a:lnTo>
                  <a:lnTo>
                    <a:pt x="916" y="7"/>
                  </a:lnTo>
                  <a:lnTo>
                    <a:pt x="918" y="6"/>
                  </a:lnTo>
                  <a:lnTo>
                    <a:pt x="918" y="4"/>
                  </a:lnTo>
                  <a:lnTo>
                    <a:pt x="918" y="0"/>
                  </a:lnTo>
                  <a:lnTo>
                    <a:pt x="915" y="0"/>
                  </a:lnTo>
                  <a:lnTo>
                    <a:pt x="913" y="3"/>
                  </a:lnTo>
                  <a:lnTo>
                    <a:pt x="910" y="3"/>
                  </a:lnTo>
                  <a:lnTo>
                    <a:pt x="912" y="6"/>
                  </a:lnTo>
                  <a:lnTo>
                    <a:pt x="909" y="9"/>
                  </a:lnTo>
                  <a:lnTo>
                    <a:pt x="906" y="7"/>
                  </a:lnTo>
                  <a:lnTo>
                    <a:pt x="903" y="6"/>
                  </a:lnTo>
                  <a:lnTo>
                    <a:pt x="766" y="13"/>
                  </a:lnTo>
                  <a:lnTo>
                    <a:pt x="493" y="28"/>
                  </a:lnTo>
                  <a:lnTo>
                    <a:pt x="452" y="28"/>
                  </a:lnTo>
                  <a:lnTo>
                    <a:pt x="379" y="31"/>
                  </a:lnTo>
                  <a:lnTo>
                    <a:pt x="256" y="34"/>
                  </a:lnTo>
                  <a:lnTo>
                    <a:pt x="0" y="40"/>
                  </a:lnTo>
                  <a:lnTo>
                    <a:pt x="16" y="151"/>
                  </a:lnTo>
                  <a:lnTo>
                    <a:pt x="37" y="279"/>
                  </a:lnTo>
                  <a:lnTo>
                    <a:pt x="41" y="309"/>
                  </a:lnTo>
                  <a:lnTo>
                    <a:pt x="45" y="327"/>
                  </a:lnTo>
                  <a:lnTo>
                    <a:pt x="41" y="418"/>
                  </a:lnTo>
                  <a:lnTo>
                    <a:pt x="38" y="767"/>
                  </a:lnTo>
                  <a:lnTo>
                    <a:pt x="38" y="770"/>
                  </a:lnTo>
                </a:path>
              </a:pathLst>
            </a:custGeom>
            <a:solidFill>
              <a:schemeClr val="bg2"/>
            </a:solidFill>
            <a:ln w="9525" cmpd="sng">
              <a:solidFill>
                <a:srgbClr val="969696"/>
              </a:solidFill>
              <a:prstDash val="solid"/>
              <a:round/>
              <a:headEnd/>
              <a:tailEnd/>
            </a:ln>
          </p:spPr>
          <p:txBody>
            <a:bodyPr/>
            <a:lstStyle/>
            <a:p>
              <a:endParaRPr lang="en-US" dirty="0"/>
            </a:p>
          </p:txBody>
        </p:sp>
        <p:sp>
          <p:nvSpPr>
            <p:cNvPr id="17462" name="Freeform 56"/>
            <p:cNvSpPr>
              <a:spLocks noChangeAspect="1"/>
            </p:cNvSpPr>
            <p:nvPr>
              <p:custDataLst>
                <p:tags r:id="rId52"/>
              </p:custDataLst>
            </p:nvPr>
          </p:nvSpPr>
          <p:spPr bwMode="gray">
            <a:xfrm>
              <a:off x="2119" y="2800"/>
              <a:ext cx="203" cy="199"/>
            </a:xfrm>
            <a:custGeom>
              <a:avLst/>
              <a:gdLst>
                <a:gd name="T0" fmla="*/ 0 w 914"/>
                <a:gd name="T1" fmla="*/ 0 h 897"/>
                <a:gd name="T2" fmla="*/ 0 w 914"/>
                <a:gd name="T3" fmla="*/ 0 h 897"/>
                <a:gd name="T4" fmla="*/ 0 w 914"/>
                <a:gd name="T5" fmla="*/ 0 h 897"/>
                <a:gd name="T6" fmla="*/ 0 w 914"/>
                <a:gd name="T7" fmla="*/ 0 h 897"/>
                <a:gd name="T8" fmla="*/ 0 w 914"/>
                <a:gd name="T9" fmla="*/ 0 h 897"/>
                <a:gd name="T10" fmla="*/ 0 w 914"/>
                <a:gd name="T11" fmla="*/ 0 h 897"/>
                <a:gd name="T12" fmla="*/ 0 w 914"/>
                <a:gd name="T13" fmla="*/ 0 h 897"/>
                <a:gd name="T14" fmla="*/ 0 w 914"/>
                <a:gd name="T15" fmla="*/ 0 h 897"/>
                <a:gd name="T16" fmla="*/ 0 w 914"/>
                <a:gd name="T17" fmla="*/ 0 h 897"/>
                <a:gd name="T18" fmla="*/ 0 w 914"/>
                <a:gd name="T19" fmla="*/ 0 h 897"/>
                <a:gd name="T20" fmla="*/ 0 w 914"/>
                <a:gd name="T21" fmla="*/ 0 h 897"/>
                <a:gd name="T22" fmla="*/ 0 w 914"/>
                <a:gd name="T23" fmla="*/ 0 h 897"/>
                <a:gd name="T24" fmla="*/ 0 w 914"/>
                <a:gd name="T25" fmla="*/ 0 h 897"/>
                <a:gd name="T26" fmla="*/ 0 w 914"/>
                <a:gd name="T27" fmla="*/ 0 h 897"/>
                <a:gd name="T28" fmla="*/ 0 w 914"/>
                <a:gd name="T29" fmla="*/ 0 h 897"/>
                <a:gd name="T30" fmla="*/ 0 w 914"/>
                <a:gd name="T31" fmla="*/ 0 h 897"/>
                <a:gd name="T32" fmla="*/ 0 w 914"/>
                <a:gd name="T33" fmla="*/ 0 h 897"/>
                <a:gd name="T34" fmla="*/ 0 w 914"/>
                <a:gd name="T35" fmla="*/ 0 h 897"/>
                <a:gd name="T36" fmla="*/ 0 w 914"/>
                <a:gd name="T37" fmla="*/ 0 h 897"/>
                <a:gd name="T38" fmla="*/ 0 w 914"/>
                <a:gd name="T39" fmla="*/ 0 h 897"/>
                <a:gd name="T40" fmla="*/ 0 w 914"/>
                <a:gd name="T41" fmla="*/ 0 h 897"/>
                <a:gd name="T42" fmla="*/ 0 w 914"/>
                <a:gd name="T43" fmla="*/ 0 h 897"/>
                <a:gd name="T44" fmla="*/ 0 w 914"/>
                <a:gd name="T45" fmla="*/ 0 h 897"/>
                <a:gd name="T46" fmla="*/ 0 w 914"/>
                <a:gd name="T47" fmla="*/ 0 h 897"/>
                <a:gd name="T48" fmla="*/ 0 w 914"/>
                <a:gd name="T49" fmla="*/ 0 h 897"/>
                <a:gd name="T50" fmla="*/ 0 w 914"/>
                <a:gd name="T51" fmla="*/ 0 h 897"/>
                <a:gd name="T52" fmla="*/ 0 w 914"/>
                <a:gd name="T53" fmla="*/ 0 h 897"/>
                <a:gd name="T54" fmla="*/ 0 w 914"/>
                <a:gd name="T55" fmla="*/ 0 h 897"/>
                <a:gd name="T56" fmla="*/ 0 w 914"/>
                <a:gd name="T57" fmla="*/ 0 h 897"/>
                <a:gd name="T58" fmla="*/ 0 w 914"/>
                <a:gd name="T59" fmla="*/ 0 h 897"/>
                <a:gd name="T60" fmla="*/ 0 w 914"/>
                <a:gd name="T61" fmla="*/ 0 h 897"/>
                <a:gd name="T62" fmla="*/ 0 w 914"/>
                <a:gd name="T63" fmla="*/ 0 h 897"/>
                <a:gd name="T64" fmla="*/ 0 w 914"/>
                <a:gd name="T65" fmla="*/ 0 h 897"/>
                <a:gd name="T66" fmla="*/ 0 w 914"/>
                <a:gd name="T67" fmla="*/ 0 h 897"/>
                <a:gd name="T68" fmla="*/ 0 w 914"/>
                <a:gd name="T69" fmla="*/ 0 h 897"/>
                <a:gd name="T70" fmla="*/ 0 w 914"/>
                <a:gd name="T71" fmla="*/ 0 h 897"/>
                <a:gd name="T72" fmla="*/ 0 w 914"/>
                <a:gd name="T73" fmla="*/ 0 h 897"/>
                <a:gd name="T74" fmla="*/ 0 w 914"/>
                <a:gd name="T75" fmla="*/ 0 h 897"/>
                <a:gd name="T76" fmla="*/ 0 w 914"/>
                <a:gd name="T77" fmla="*/ 0 h 897"/>
                <a:gd name="T78" fmla="*/ 0 w 914"/>
                <a:gd name="T79" fmla="*/ 0 h 897"/>
                <a:gd name="T80" fmla="*/ 0 w 914"/>
                <a:gd name="T81" fmla="*/ 0 h 897"/>
                <a:gd name="T82" fmla="*/ 0 w 914"/>
                <a:gd name="T83" fmla="*/ 0 h 897"/>
                <a:gd name="T84" fmla="*/ 0 w 914"/>
                <a:gd name="T85" fmla="*/ 0 h 897"/>
                <a:gd name="T86" fmla="*/ 0 w 914"/>
                <a:gd name="T87" fmla="*/ 0 h 897"/>
                <a:gd name="T88" fmla="*/ 0 w 914"/>
                <a:gd name="T89" fmla="*/ 0 h 897"/>
                <a:gd name="T90" fmla="*/ 0 w 914"/>
                <a:gd name="T91" fmla="*/ 0 h 897"/>
                <a:gd name="T92" fmla="*/ 0 w 914"/>
                <a:gd name="T93" fmla="*/ 0 h 897"/>
                <a:gd name="T94" fmla="*/ 0 w 914"/>
                <a:gd name="T95" fmla="*/ 0 h 897"/>
                <a:gd name="T96" fmla="*/ 0 w 914"/>
                <a:gd name="T97" fmla="*/ 0 h 897"/>
                <a:gd name="T98" fmla="*/ 0 w 914"/>
                <a:gd name="T99" fmla="*/ 0 h 897"/>
                <a:gd name="T100" fmla="*/ 0 w 914"/>
                <a:gd name="T101" fmla="*/ 0 h 897"/>
                <a:gd name="T102" fmla="*/ 0 w 914"/>
                <a:gd name="T103" fmla="*/ 0 h 897"/>
                <a:gd name="T104" fmla="*/ 0 w 914"/>
                <a:gd name="T105" fmla="*/ 0 h 897"/>
                <a:gd name="T106" fmla="*/ 0 w 914"/>
                <a:gd name="T107" fmla="*/ 0 h 8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14" h="897">
                  <a:moveTo>
                    <a:pt x="303" y="55"/>
                  </a:moveTo>
                  <a:lnTo>
                    <a:pt x="304" y="49"/>
                  </a:lnTo>
                  <a:lnTo>
                    <a:pt x="304" y="43"/>
                  </a:lnTo>
                  <a:lnTo>
                    <a:pt x="300" y="38"/>
                  </a:lnTo>
                  <a:lnTo>
                    <a:pt x="297" y="33"/>
                  </a:lnTo>
                  <a:lnTo>
                    <a:pt x="294" y="27"/>
                  </a:lnTo>
                  <a:lnTo>
                    <a:pt x="289" y="22"/>
                  </a:lnTo>
                  <a:lnTo>
                    <a:pt x="287" y="19"/>
                  </a:lnTo>
                  <a:lnTo>
                    <a:pt x="288" y="15"/>
                  </a:lnTo>
                  <a:lnTo>
                    <a:pt x="292" y="9"/>
                  </a:lnTo>
                  <a:lnTo>
                    <a:pt x="298" y="6"/>
                  </a:lnTo>
                  <a:lnTo>
                    <a:pt x="304" y="6"/>
                  </a:lnTo>
                  <a:lnTo>
                    <a:pt x="313" y="0"/>
                  </a:lnTo>
                  <a:lnTo>
                    <a:pt x="352" y="230"/>
                  </a:lnTo>
                  <a:lnTo>
                    <a:pt x="554" y="196"/>
                  </a:lnTo>
                  <a:lnTo>
                    <a:pt x="577" y="323"/>
                  </a:lnTo>
                  <a:lnTo>
                    <a:pt x="578" y="325"/>
                  </a:lnTo>
                  <a:lnTo>
                    <a:pt x="581" y="323"/>
                  </a:lnTo>
                  <a:lnTo>
                    <a:pt x="617" y="276"/>
                  </a:lnTo>
                  <a:lnTo>
                    <a:pt x="626" y="269"/>
                  </a:lnTo>
                  <a:lnTo>
                    <a:pt x="632" y="266"/>
                  </a:lnTo>
                  <a:lnTo>
                    <a:pt x="633" y="266"/>
                  </a:lnTo>
                  <a:lnTo>
                    <a:pt x="636" y="261"/>
                  </a:lnTo>
                  <a:lnTo>
                    <a:pt x="641" y="254"/>
                  </a:lnTo>
                  <a:lnTo>
                    <a:pt x="642" y="245"/>
                  </a:lnTo>
                  <a:lnTo>
                    <a:pt x="646" y="242"/>
                  </a:lnTo>
                  <a:lnTo>
                    <a:pt x="652" y="241"/>
                  </a:lnTo>
                  <a:lnTo>
                    <a:pt x="664" y="242"/>
                  </a:lnTo>
                  <a:lnTo>
                    <a:pt x="676" y="229"/>
                  </a:lnTo>
                  <a:lnTo>
                    <a:pt x="685" y="214"/>
                  </a:lnTo>
                  <a:lnTo>
                    <a:pt x="689" y="211"/>
                  </a:lnTo>
                  <a:lnTo>
                    <a:pt x="689" y="210"/>
                  </a:lnTo>
                  <a:lnTo>
                    <a:pt x="698" y="204"/>
                  </a:lnTo>
                  <a:lnTo>
                    <a:pt x="704" y="204"/>
                  </a:lnTo>
                  <a:lnTo>
                    <a:pt x="706" y="205"/>
                  </a:lnTo>
                  <a:lnTo>
                    <a:pt x="707" y="208"/>
                  </a:lnTo>
                  <a:lnTo>
                    <a:pt x="720" y="211"/>
                  </a:lnTo>
                  <a:lnTo>
                    <a:pt x="727" y="211"/>
                  </a:lnTo>
                  <a:lnTo>
                    <a:pt x="730" y="210"/>
                  </a:lnTo>
                  <a:lnTo>
                    <a:pt x="732" y="210"/>
                  </a:lnTo>
                  <a:lnTo>
                    <a:pt x="739" y="213"/>
                  </a:lnTo>
                  <a:lnTo>
                    <a:pt x="744" y="211"/>
                  </a:lnTo>
                  <a:lnTo>
                    <a:pt x="747" y="210"/>
                  </a:lnTo>
                  <a:lnTo>
                    <a:pt x="750" y="210"/>
                  </a:lnTo>
                  <a:lnTo>
                    <a:pt x="753" y="210"/>
                  </a:lnTo>
                  <a:lnTo>
                    <a:pt x="756" y="211"/>
                  </a:lnTo>
                  <a:lnTo>
                    <a:pt x="759" y="208"/>
                  </a:lnTo>
                  <a:lnTo>
                    <a:pt x="759" y="205"/>
                  </a:lnTo>
                  <a:lnTo>
                    <a:pt x="760" y="205"/>
                  </a:lnTo>
                  <a:lnTo>
                    <a:pt x="763" y="202"/>
                  </a:lnTo>
                  <a:lnTo>
                    <a:pt x="765" y="201"/>
                  </a:lnTo>
                  <a:lnTo>
                    <a:pt x="765" y="199"/>
                  </a:lnTo>
                  <a:lnTo>
                    <a:pt x="768" y="191"/>
                  </a:lnTo>
                  <a:lnTo>
                    <a:pt x="768" y="188"/>
                  </a:lnTo>
                  <a:lnTo>
                    <a:pt x="771" y="183"/>
                  </a:lnTo>
                  <a:lnTo>
                    <a:pt x="771" y="180"/>
                  </a:lnTo>
                  <a:lnTo>
                    <a:pt x="771" y="177"/>
                  </a:lnTo>
                  <a:lnTo>
                    <a:pt x="774" y="173"/>
                  </a:lnTo>
                  <a:lnTo>
                    <a:pt x="788" y="174"/>
                  </a:lnTo>
                  <a:lnTo>
                    <a:pt x="792" y="173"/>
                  </a:lnTo>
                  <a:lnTo>
                    <a:pt x="794" y="170"/>
                  </a:lnTo>
                  <a:lnTo>
                    <a:pt x="801" y="158"/>
                  </a:lnTo>
                  <a:lnTo>
                    <a:pt x="806" y="152"/>
                  </a:lnTo>
                  <a:lnTo>
                    <a:pt x="809" y="152"/>
                  </a:lnTo>
                  <a:lnTo>
                    <a:pt x="821" y="153"/>
                  </a:lnTo>
                  <a:lnTo>
                    <a:pt x="829" y="156"/>
                  </a:lnTo>
                  <a:lnTo>
                    <a:pt x="834" y="161"/>
                  </a:lnTo>
                  <a:lnTo>
                    <a:pt x="843" y="168"/>
                  </a:lnTo>
                  <a:lnTo>
                    <a:pt x="846" y="170"/>
                  </a:lnTo>
                  <a:lnTo>
                    <a:pt x="849" y="168"/>
                  </a:lnTo>
                  <a:lnTo>
                    <a:pt x="852" y="167"/>
                  </a:lnTo>
                  <a:lnTo>
                    <a:pt x="865" y="167"/>
                  </a:lnTo>
                  <a:lnTo>
                    <a:pt x="869" y="170"/>
                  </a:lnTo>
                  <a:lnTo>
                    <a:pt x="872" y="174"/>
                  </a:lnTo>
                  <a:lnTo>
                    <a:pt x="874" y="180"/>
                  </a:lnTo>
                  <a:lnTo>
                    <a:pt x="874" y="183"/>
                  </a:lnTo>
                  <a:lnTo>
                    <a:pt x="881" y="189"/>
                  </a:lnTo>
                  <a:lnTo>
                    <a:pt x="884" y="196"/>
                  </a:lnTo>
                  <a:lnTo>
                    <a:pt x="894" y="205"/>
                  </a:lnTo>
                  <a:lnTo>
                    <a:pt x="903" y="207"/>
                  </a:lnTo>
                  <a:lnTo>
                    <a:pt x="906" y="211"/>
                  </a:lnTo>
                  <a:lnTo>
                    <a:pt x="903" y="216"/>
                  </a:lnTo>
                  <a:lnTo>
                    <a:pt x="906" y="220"/>
                  </a:lnTo>
                  <a:lnTo>
                    <a:pt x="906" y="223"/>
                  </a:lnTo>
                  <a:lnTo>
                    <a:pt x="914" y="226"/>
                  </a:lnTo>
                  <a:lnTo>
                    <a:pt x="902" y="278"/>
                  </a:lnTo>
                  <a:lnTo>
                    <a:pt x="785" y="217"/>
                  </a:lnTo>
                  <a:lnTo>
                    <a:pt x="787" y="236"/>
                  </a:lnTo>
                  <a:lnTo>
                    <a:pt x="791" y="245"/>
                  </a:lnTo>
                  <a:lnTo>
                    <a:pt x="782" y="270"/>
                  </a:lnTo>
                  <a:lnTo>
                    <a:pt x="782" y="278"/>
                  </a:lnTo>
                  <a:lnTo>
                    <a:pt x="782" y="295"/>
                  </a:lnTo>
                  <a:lnTo>
                    <a:pt x="782" y="305"/>
                  </a:lnTo>
                  <a:lnTo>
                    <a:pt x="774" y="308"/>
                  </a:lnTo>
                  <a:lnTo>
                    <a:pt x="760" y="331"/>
                  </a:lnTo>
                  <a:lnTo>
                    <a:pt x="765" y="335"/>
                  </a:lnTo>
                  <a:lnTo>
                    <a:pt x="757" y="350"/>
                  </a:lnTo>
                  <a:lnTo>
                    <a:pt x="751" y="347"/>
                  </a:lnTo>
                  <a:lnTo>
                    <a:pt x="724" y="376"/>
                  </a:lnTo>
                  <a:lnTo>
                    <a:pt x="715" y="412"/>
                  </a:lnTo>
                  <a:lnTo>
                    <a:pt x="686" y="394"/>
                  </a:lnTo>
                  <a:lnTo>
                    <a:pt x="669" y="447"/>
                  </a:lnTo>
                  <a:lnTo>
                    <a:pt x="661" y="490"/>
                  </a:lnTo>
                  <a:lnTo>
                    <a:pt x="646" y="516"/>
                  </a:lnTo>
                  <a:lnTo>
                    <a:pt x="611" y="511"/>
                  </a:lnTo>
                  <a:lnTo>
                    <a:pt x="590" y="489"/>
                  </a:lnTo>
                  <a:lnTo>
                    <a:pt x="570" y="484"/>
                  </a:lnTo>
                  <a:lnTo>
                    <a:pt x="567" y="495"/>
                  </a:lnTo>
                  <a:lnTo>
                    <a:pt x="567" y="511"/>
                  </a:lnTo>
                  <a:lnTo>
                    <a:pt x="568" y="525"/>
                  </a:lnTo>
                  <a:lnTo>
                    <a:pt x="557" y="548"/>
                  </a:lnTo>
                  <a:lnTo>
                    <a:pt x="551" y="560"/>
                  </a:lnTo>
                  <a:lnTo>
                    <a:pt x="555" y="570"/>
                  </a:lnTo>
                  <a:lnTo>
                    <a:pt x="536" y="592"/>
                  </a:lnTo>
                  <a:lnTo>
                    <a:pt x="534" y="613"/>
                  </a:lnTo>
                  <a:lnTo>
                    <a:pt x="525" y="644"/>
                  </a:lnTo>
                  <a:lnTo>
                    <a:pt x="499" y="679"/>
                  </a:lnTo>
                  <a:lnTo>
                    <a:pt x="486" y="709"/>
                  </a:lnTo>
                  <a:lnTo>
                    <a:pt x="483" y="725"/>
                  </a:lnTo>
                  <a:lnTo>
                    <a:pt x="481" y="732"/>
                  </a:lnTo>
                  <a:lnTo>
                    <a:pt x="489" y="741"/>
                  </a:lnTo>
                  <a:lnTo>
                    <a:pt x="498" y="742"/>
                  </a:lnTo>
                  <a:lnTo>
                    <a:pt x="490" y="753"/>
                  </a:lnTo>
                  <a:lnTo>
                    <a:pt x="481" y="759"/>
                  </a:lnTo>
                  <a:lnTo>
                    <a:pt x="483" y="765"/>
                  </a:lnTo>
                  <a:lnTo>
                    <a:pt x="490" y="771"/>
                  </a:lnTo>
                  <a:lnTo>
                    <a:pt x="487" y="775"/>
                  </a:lnTo>
                  <a:lnTo>
                    <a:pt x="458" y="801"/>
                  </a:lnTo>
                  <a:lnTo>
                    <a:pt x="450" y="800"/>
                  </a:lnTo>
                  <a:lnTo>
                    <a:pt x="447" y="790"/>
                  </a:lnTo>
                  <a:lnTo>
                    <a:pt x="438" y="793"/>
                  </a:lnTo>
                  <a:lnTo>
                    <a:pt x="421" y="809"/>
                  </a:lnTo>
                  <a:lnTo>
                    <a:pt x="397" y="825"/>
                  </a:lnTo>
                  <a:lnTo>
                    <a:pt x="393" y="816"/>
                  </a:lnTo>
                  <a:lnTo>
                    <a:pt x="379" y="815"/>
                  </a:lnTo>
                  <a:lnTo>
                    <a:pt x="375" y="825"/>
                  </a:lnTo>
                  <a:lnTo>
                    <a:pt x="381" y="835"/>
                  </a:lnTo>
                  <a:lnTo>
                    <a:pt x="376" y="844"/>
                  </a:lnTo>
                  <a:lnTo>
                    <a:pt x="359" y="850"/>
                  </a:lnTo>
                  <a:lnTo>
                    <a:pt x="332" y="861"/>
                  </a:lnTo>
                  <a:lnTo>
                    <a:pt x="310" y="874"/>
                  </a:lnTo>
                  <a:lnTo>
                    <a:pt x="281" y="855"/>
                  </a:lnTo>
                  <a:lnTo>
                    <a:pt x="276" y="865"/>
                  </a:lnTo>
                  <a:lnTo>
                    <a:pt x="244" y="893"/>
                  </a:lnTo>
                  <a:lnTo>
                    <a:pt x="221" y="897"/>
                  </a:lnTo>
                  <a:lnTo>
                    <a:pt x="204" y="884"/>
                  </a:lnTo>
                  <a:lnTo>
                    <a:pt x="189" y="881"/>
                  </a:lnTo>
                  <a:lnTo>
                    <a:pt x="170" y="869"/>
                  </a:lnTo>
                  <a:lnTo>
                    <a:pt x="162" y="855"/>
                  </a:lnTo>
                  <a:lnTo>
                    <a:pt x="158" y="841"/>
                  </a:lnTo>
                  <a:lnTo>
                    <a:pt x="158" y="827"/>
                  </a:lnTo>
                  <a:lnTo>
                    <a:pt x="155" y="822"/>
                  </a:lnTo>
                  <a:lnTo>
                    <a:pt x="152" y="825"/>
                  </a:lnTo>
                  <a:lnTo>
                    <a:pt x="155" y="822"/>
                  </a:lnTo>
                  <a:lnTo>
                    <a:pt x="150" y="821"/>
                  </a:lnTo>
                  <a:lnTo>
                    <a:pt x="141" y="821"/>
                  </a:lnTo>
                  <a:lnTo>
                    <a:pt x="120" y="815"/>
                  </a:lnTo>
                  <a:lnTo>
                    <a:pt x="114" y="809"/>
                  </a:lnTo>
                  <a:lnTo>
                    <a:pt x="89" y="797"/>
                  </a:lnTo>
                  <a:lnTo>
                    <a:pt x="71" y="771"/>
                  </a:lnTo>
                  <a:lnTo>
                    <a:pt x="42" y="744"/>
                  </a:lnTo>
                  <a:lnTo>
                    <a:pt x="33" y="723"/>
                  </a:lnTo>
                  <a:lnTo>
                    <a:pt x="22" y="716"/>
                  </a:lnTo>
                  <a:lnTo>
                    <a:pt x="12" y="701"/>
                  </a:lnTo>
                  <a:lnTo>
                    <a:pt x="2" y="694"/>
                  </a:lnTo>
                  <a:lnTo>
                    <a:pt x="3" y="679"/>
                  </a:lnTo>
                  <a:lnTo>
                    <a:pt x="2" y="664"/>
                  </a:lnTo>
                  <a:lnTo>
                    <a:pt x="4" y="655"/>
                  </a:lnTo>
                  <a:lnTo>
                    <a:pt x="2" y="642"/>
                  </a:lnTo>
                  <a:lnTo>
                    <a:pt x="0" y="624"/>
                  </a:lnTo>
                  <a:lnTo>
                    <a:pt x="9" y="623"/>
                  </a:lnTo>
                  <a:lnTo>
                    <a:pt x="30" y="613"/>
                  </a:lnTo>
                  <a:lnTo>
                    <a:pt x="39" y="610"/>
                  </a:lnTo>
                  <a:lnTo>
                    <a:pt x="50" y="607"/>
                  </a:lnTo>
                  <a:lnTo>
                    <a:pt x="53" y="599"/>
                  </a:lnTo>
                  <a:lnTo>
                    <a:pt x="53" y="583"/>
                  </a:lnTo>
                  <a:lnTo>
                    <a:pt x="52" y="579"/>
                  </a:lnTo>
                  <a:lnTo>
                    <a:pt x="53" y="573"/>
                  </a:lnTo>
                  <a:lnTo>
                    <a:pt x="56" y="570"/>
                  </a:lnTo>
                  <a:lnTo>
                    <a:pt x="65" y="570"/>
                  </a:lnTo>
                  <a:lnTo>
                    <a:pt x="71" y="566"/>
                  </a:lnTo>
                  <a:lnTo>
                    <a:pt x="74" y="558"/>
                  </a:lnTo>
                  <a:lnTo>
                    <a:pt x="71" y="554"/>
                  </a:lnTo>
                  <a:lnTo>
                    <a:pt x="68" y="549"/>
                  </a:lnTo>
                  <a:lnTo>
                    <a:pt x="68" y="543"/>
                  </a:lnTo>
                  <a:lnTo>
                    <a:pt x="68" y="537"/>
                  </a:lnTo>
                  <a:lnTo>
                    <a:pt x="65" y="531"/>
                  </a:lnTo>
                  <a:lnTo>
                    <a:pt x="64" y="525"/>
                  </a:lnTo>
                  <a:lnTo>
                    <a:pt x="59" y="522"/>
                  </a:lnTo>
                  <a:lnTo>
                    <a:pt x="58" y="519"/>
                  </a:lnTo>
                  <a:lnTo>
                    <a:pt x="59" y="515"/>
                  </a:lnTo>
                  <a:lnTo>
                    <a:pt x="68" y="508"/>
                  </a:lnTo>
                  <a:lnTo>
                    <a:pt x="71" y="504"/>
                  </a:lnTo>
                  <a:lnTo>
                    <a:pt x="71" y="492"/>
                  </a:lnTo>
                  <a:lnTo>
                    <a:pt x="68" y="487"/>
                  </a:lnTo>
                  <a:lnTo>
                    <a:pt x="74" y="478"/>
                  </a:lnTo>
                  <a:lnTo>
                    <a:pt x="74" y="471"/>
                  </a:lnTo>
                  <a:lnTo>
                    <a:pt x="80" y="465"/>
                  </a:lnTo>
                  <a:lnTo>
                    <a:pt x="83" y="459"/>
                  </a:lnTo>
                  <a:lnTo>
                    <a:pt x="84" y="453"/>
                  </a:lnTo>
                  <a:lnTo>
                    <a:pt x="87" y="452"/>
                  </a:lnTo>
                  <a:lnTo>
                    <a:pt x="92" y="452"/>
                  </a:lnTo>
                  <a:lnTo>
                    <a:pt x="95" y="456"/>
                  </a:lnTo>
                  <a:lnTo>
                    <a:pt x="102" y="459"/>
                  </a:lnTo>
                  <a:lnTo>
                    <a:pt x="108" y="466"/>
                  </a:lnTo>
                  <a:lnTo>
                    <a:pt x="114" y="474"/>
                  </a:lnTo>
                  <a:lnTo>
                    <a:pt x="112" y="481"/>
                  </a:lnTo>
                  <a:lnTo>
                    <a:pt x="117" y="486"/>
                  </a:lnTo>
                  <a:lnTo>
                    <a:pt x="121" y="483"/>
                  </a:lnTo>
                  <a:lnTo>
                    <a:pt x="126" y="474"/>
                  </a:lnTo>
                  <a:lnTo>
                    <a:pt x="135" y="469"/>
                  </a:lnTo>
                  <a:lnTo>
                    <a:pt x="136" y="462"/>
                  </a:lnTo>
                  <a:lnTo>
                    <a:pt x="138" y="452"/>
                  </a:lnTo>
                  <a:lnTo>
                    <a:pt x="135" y="443"/>
                  </a:lnTo>
                  <a:lnTo>
                    <a:pt x="135" y="437"/>
                  </a:lnTo>
                  <a:lnTo>
                    <a:pt x="138" y="419"/>
                  </a:lnTo>
                  <a:lnTo>
                    <a:pt x="133" y="403"/>
                  </a:lnTo>
                  <a:lnTo>
                    <a:pt x="136" y="397"/>
                  </a:lnTo>
                  <a:lnTo>
                    <a:pt x="144" y="390"/>
                  </a:lnTo>
                  <a:lnTo>
                    <a:pt x="141" y="387"/>
                  </a:lnTo>
                  <a:lnTo>
                    <a:pt x="142" y="382"/>
                  </a:lnTo>
                  <a:lnTo>
                    <a:pt x="145" y="378"/>
                  </a:lnTo>
                  <a:lnTo>
                    <a:pt x="152" y="376"/>
                  </a:lnTo>
                  <a:lnTo>
                    <a:pt x="159" y="378"/>
                  </a:lnTo>
                  <a:lnTo>
                    <a:pt x="168" y="376"/>
                  </a:lnTo>
                  <a:lnTo>
                    <a:pt x="167" y="364"/>
                  </a:lnTo>
                  <a:lnTo>
                    <a:pt x="165" y="360"/>
                  </a:lnTo>
                  <a:lnTo>
                    <a:pt x="167" y="356"/>
                  </a:lnTo>
                  <a:lnTo>
                    <a:pt x="171" y="352"/>
                  </a:lnTo>
                  <a:lnTo>
                    <a:pt x="177" y="346"/>
                  </a:lnTo>
                  <a:lnTo>
                    <a:pt x="180" y="341"/>
                  </a:lnTo>
                  <a:lnTo>
                    <a:pt x="183" y="338"/>
                  </a:lnTo>
                  <a:lnTo>
                    <a:pt x="186" y="338"/>
                  </a:lnTo>
                  <a:lnTo>
                    <a:pt x="192" y="340"/>
                  </a:lnTo>
                  <a:lnTo>
                    <a:pt x="194" y="344"/>
                  </a:lnTo>
                  <a:lnTo>
                    <a:pt x="202" y="353"/>
                  </a:lnTo>
                  <a:lnTo>
                    <a:pt x="207" y="350"/>
                  </a:lnTo>
                  <a:lnTo>
                    <a:pt x="220" y="337"/>
                  </a:lnTo>
                  <a:lnTo>
                    <a:pt x="226" y="335"/>
                  </a:lnTo>
                  <a:lnTo>
                    <a:pt x="230" y="331"/>
                  </a:lnTo>
                  <a:lnTo>
                    <a:pt x="236" y="320"/>
                  </a:lnTo>
                  <a:lnTo>
                    <a:pt x="239" y="320"/>
                  </a:lnTo>
                  <a:lnTo>
                    <a:pt x="245" y="317"/>
                  </a:lnTo>
                  <a:lnTo>
                    <a:pt x="250" y="305"/>
                  </a:lnTo>
                  <a:lnTo>
                    <a:pt x="267" y="281"/>
                  </a:lnTo>
                  <a:lnTo>
                    <a:pt x="276" y="269"/>
                  </a:lnTo>
                  <a:lnTo>
                    <a:pt x="287" y="266"/>
                  </a:lnTo>
                  <a:lnTo>
                    <a:pt x="288" y="261"/>
                  </a:lnTo>
                  <a:lnTo>
                    <a:pt x="287" y="251"/>
                  </a:lnTo>
                  <a:lnTo>
                    <a:pt x="288" y="248"/>
                  </a:lnTo>
                  <a:lnTo>
                    <a:pt x="291" y="241"/>
                  </a:lnTo>
                  <a:lnTo>
                    <a:pt x="287" y="235"/>
                  </a:lnTo>
                  <a:lnTo>
                    <a:pt x="282" y="232"/>
                  </a:lnTo>
                  <a:lnTo>
                    <a:pt x="285" y="226"/>
                  </a:lnTo>
                  <a:lnTo>
                    <a:pt x="289" y="219"/>
                  </a:lnTo>
                  <a:lnTo>
                    <a:pt x="288" y="210"/>
                  </a:lnTo>
                  <a:lnTo>
                    <a:pt x="291" y="204"/>
                  </a:lnTo>
                  <a:lnTo>
                    <a:pt x="292" y="196"/>
                  </a:lnTo>
                  <a:lnTo>
                    <a:pt x="294" y="191"/>
                  </a:lnTo>
                  <a:lnTo>
                    <a:pt x="297" y="186"/>
                  </a:lnTo>
                  <a:lnTo>
                    <a:pt x="297" y="177"/>
                  </a:lnTo>
                  <a:lnTo>
                    <a:pt x="298" y="170"/>
                  </a:lnTo>
                  <a:lnTo>
                    <a:pt x="297" y="162"/>
                  </a:lnTo>
                  <a:lnTo>
                    <a:pt x="297" y="149"/>
                  </a:lnTo>
                  <a:lnTo>
                    <a:pt x="298" y="138"/>
                  </a:lnTo>
                  <a:lnTo>
                    <a:pt x="297" y="127"/>
                  </a:lnTo>
                  <a:lnTo>
                    <a:pt x="303" y="114"/>
                  </a:lnTo>
                  <a:lnTo>
                    <a:pt x="301" y="106"/>
                  </a:lnTo>
                  <a:lnTo>
                    <a:pt x="304" y="100"/>
                  </a:lnTo>
                  <a:lnTo>
                    <a:pt x="311" y="91"/>
                  </a:lnTo>
                  <a:lnTo>
                    <a:pt x="311" y="81"/>
                  </a:lnTo>
                  <a:lnTo>
                    <a:pt x="310" y="77"/>
                  </a:lnTo>
                  <a:lnTo>
                    <a:pt x="303" y="64"/>
                  </a:lnTo>
                  <a:lnTo>
                    <a:pt x="303" y="55"/>
                  </a:lnTo>
                </a:path>
              </a:pathLst>
            </a:custGeom>
            <a:solidFill>
              <a:srgbClr val="C5C1CF"/>
            </a:solidFill>
            <a:ln w="9525" cmpd="sng">
              <a:solidFill>
                <a:srgbClr val="969696"/>
              </a:solidFill>
              <a:prstDash val="solid"/>
              <a:round/>
              <a:headEnd/>
              <a:tailEnd/>
            </a:ln>
          </p:spPr>
          <p:txBody>
            <a:bodyPr/>
            <a:lstStyle/>
            <a:p>
              <a:endParaRPr lang="en-US" dirty="0"/>
            </a:p>
          </p:txBody>
        </p:sp>
        <p:sp>
          <p:nvSpPr>
            <p:cNvPr id="17463" name="Freeform 57"/>
            <p:cNvSpPr>
              <a:spLocks noChangeAspect="1"/>
            </p:cNvSpPr>
            <p:nvPr>
              <p:custDataLst>
                <p:tags r:id="rId53"/>
              </p:custDataLst>
            </p:nvPr>
          </p:nvSpPr>
          <p:spPr bwMode="gray">
            <a:xfrm>
              <a:off x="2400" y="2802"/>
              <a:ext cx="47" cy="78"/>
            </a:xfrm>
            <a:custGeom>
              <a:avLst/>
              <a:gdLst>
                <a:gd name="T0" fmla="*/ 0 w 215"/>
                <a:gd name="T1" fmla="*/ 0 h 350"/>
                <a:gd name="T2" fmla="*/ 0 w 215"/>
                <a:gd name="T3" fmla="*/ 0 h 350"/>
                <a:gd name="T4" fmla="*/ 0 w 215"/>
                <a:gd name="T5" fmla="*/ 0 h 350"/>
                <a:gd name="T6" fmla="*/ 0 w 215"/>
                <a:gd name="T7" fmla="*/ 0 h 350"/>
                <a:gd name="T8" fmla="*/ 0 w 215"/>
                <a:gd name="T9" fmla="*/ 0 h 350"/>
                <a:gd name="T10" fmla="*/ 0 w 215"/>
                <a:gd name="T11" fmla="*/ 0 h 350"/>
                <a:gd name="T12" fmla="*/ 0 w 215"/>
                <a:gd name="T13" fmla="*/ 0 h 350"/>
                <a:gd name="T14" fmla="*/ 0 w 215"/>
                <a:gd name="T15" fmla="*/ 0 h 350"/>
                <a:gd name="T16" fmla="*/ 0 w 215"/>
                <a:gd name="T17" fmla="*/ 0 h 350"/>
                <a:gd name="T18" fmla="*/ 0 w 215"/>
                <a:gd name="T19" fmla="*/ 0 h 350"/>
                <a:gd name="T20" fmla="*/ 0 w 215"/>
                <a:gd name="T21" fmla="*/ 0 h 350"/>
                <a:gd name="T22" fmla="*/ 0 w 215"/>
                <a:gd name="T23" fmla="*/ 0 h 350"/>
                <a:gd name="T24" fmla="*/ 0 w 215"/>
                <a:gd name="T25" fmla="*/ 0 h 350"/>
                <a:gd name="T26" fmla="*/ 0 w 215"/>
                <a:gd name="T27" fmla="*/ 0 h 350"/>
                <a:gd name="T28" fmla="*/ 0 w 215"/>
                <a:gd name="T29" fmla="*/ 0 h 350"/>
                <a:gd name="T30" fmla="*/ 0 w 215"/>
                <a:gd name="T31" fmla="*/ 0 h 350"/>
                <a:gd name="T32" fmla="*/ 0 w 215"/>
                <a:gd name="T33" fmla="*/ 0 h 350"/>
                <a:gd name="T34" fmla="*/ 0 w 215"/>
                <a:gd name="T35" fmla="*/ 0 h 350"/>
                <a:gd name="T36" fmla="*/ 0 w 215"/>
                <a:gd name="T37" fmla="*/ 0 h 350"/>
                <a:gd name="T38" fmla="*/ 0 w 215"/>
                <a:gd name="T39" fmla="*/ 0 h 350"/>
                <a:gd name="T40" fmla="*/ 0 w 215"/>
                <a:gd name="T41" fmla="*/ 0 h 350"/>
                <a:gd name="T42" fmla="*/ 0 w 215"/>
                <a:gd name="T43" fmla="*/ 0 h 350"/>
                <a:gd name="T44" fmla="*/ 0 w 215"/>
                <a:gd name="T45" fmla="*/ 0 h 350"/>
                <a:gd name="T46" fmla="*/ 0 w 215"/>
                <a:gd name="T47" fmla="*/ 0 h 350"/>
                <a:gd name="T48" fmla="*/ 0 w 215"/>
                <a:gd name="T49" fmla="*/ 0 h 350"/>
                <a:gd name="T50" fmla="*/ 0 w 215"/>
                <a:gd name="T51" fmla="*/ 0 h 350"/>
                <a:gd name="T52" fmla="*/ 0 w 215"/>
                <a:gd name="T53" fmla="*/ 0 h 350"/>
                <a:gd name="T54" fmla="*/ 0 w 215"/>
                <a:gd name="T55" fmla="*/ 0 h 350"/>
                <a:gd name="T56" fmla="*/ 0 w 215"/>
                <a:gd name="T57" fmla="*/ 0 h 350"/>
                <a:gd name="T58" fmla="*/ 0 w 215"/>
                <a:gd name="T59" fmla="*/ 0 h 350"/>
                <a:gd name="T60" fmla="*/ 0 w 215"/>
                <a:gd name="T61" fmla="*/ 0 h 350"/>
                <a:gd name="T62" fmla="*/ 0 w 215"/>
                <a:gd name="T63" fmla="*/ 0 h 350"/>
                <a:gd name="T64" fmla="*/ 0 w 215"/>
                <a:gd name="T65" fmla="*/ 0 h 350"/>
                <a:gd name="T66" fmla="*/ 0 w 215"/>
                <a:gd name="T67" fmla="*/ 0 h 350"/>
                <a:gd name="T68" fmla="*/ 0 w 215"/>
                <a:gd name="T69" fmla="*/ 0 h 350"/>
                <a:gd name="T70" fmla="*/ 0 w 215"/>
                <a:gd name="T71" fmla="*/ 0 h 350"/>
                <a:gd name="T72" fmla="*/ 0 w 215"/>
                <a:gd name="T73" fmla="*/ 0 h 350"/>
                <a:gd name="T74" fmla="*/ 0 w 215"/>
                <a:gd name="T75" fmla="*/ 0 h 350"/>
                <a:gd name="T76" fmla="*/ 0 w 215"/>
                <a:gd name="T77" fmla="*/ 0 h 350"/>
                <a:gd name="T78" fmla="*/ 0 w 215"/>
                <a:gd name="T79" fmla="*/ 0 h 350"/>
                <a:gd name="T80" fmla="*/ 0 w 215"/>
                <a:gd name="T81" fmla="*/ 0 h 350"/>
                <a:gd name="T82" fmla="*/ 0 w 215"/>
                <a:gd name="T83" fmla="*/ 0 h 3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5" h="350">
                  <a:moveTo>
                    <a:pt x="0" y="40"/>
                  </a:moveTo>
                  <a:lnTo>
                    <a:pt x="4" y="38"/>
                  </a:lnTo>
                  <a:lnTo>
                    <a:pt x="6" y="32"/>
                  </a:lnTo>
                  <a:lnTo>
                    <a:pt x="9" y="22"/>
                  </a:lnTo>
                  <a:lnTo>
                    <a:pt x="15" y="15"/>
                  </a:lnTo>
                  <a:lnTo>
                    <a:pt x="19" y="9"/>
                  </a:lnTo>
                  <a:lnTo>
                    <a:pt x="25" y="6"/>
                  </a:lnTo>
                  <a:lnTo>
                    <a:pt x="35" y="1"/>
                  </a:lnTo>
                  <a:lnTo>
                    <a:pt x="42" y="0"/>
                  </a:lnTo>
                  <a:lnTo>
                    <a:pt x="54" y="0"/>
                  </a:lnTo>
                  <a:lnTo>
                    <a:pt x="62" y="1"/>
                  </a:lnTo>
                  <a:lnTo>
                    <a:pt x="66" y="3"/>
                  </a:lnTo>
                  <a:lnTo>
                    <a:pt x="63" y="4"/>
                  </a:lnTo>
                  <a:lnTo>
                    <a:pt x="60" y="6"/>
                  </a:lnTo>
                  <a:lnTo>
                    <a:pt x="57" y="12"/>
                  </a:lnTo>
                  <a:lnTo>
                    <a:pt x="57" y="16"/>
                  </a:lnTo>
                  <a:lnTo>
                    <a:pt x="54" y="21"/>
                  </a:lnTo>
                  <a:lnTo>
                    <a:pt x="54" y="24"/>
                  </a:lnTo>
                  <a:lnTo>
                    <a:pt x="53" y="29"/>
                  </a:lnTo>
                  <a:lnTo>
                    <a:pt x="53" y="32"/>
                  </a:lnTo>
                  <a:lnTo>
                    <a:pt x="51" y="37"/>
                  </a:lnTo>
                  <a:lnTo>
                    <a:pt x="48" y="43"/>
                  </a:lnTo>
                  <a:lnTo>
                    <a:pt x="48" y="46"/>
                  </a:lnTo>
                  <a:lnTo>
                    <a:pt x="45" y="49"/>
                  </a:lnTo>
                  <a:lnTo>
                    <a:pt x="42" y="52"/>
                  </a:lnTo>
                  <a:lnTo>
                    <a:pt x="41" y="55"/>
                  </a:lnTo>
                  <a:lnTo>
                    <a:pt x="39" y="58"/>
                  </a:lnTo>
                  <a:lnTo>
                    <a:pt x="41" y="58"/>
                  </a:lnTo>
                  <a:lnTo>
                    <a:pt x="41" y="59"/>
                  </a:lnTo>
                  <a:lnTo>
                    <a:pt x="41" y="61"/>
                  </a:lnTo>
                  <a:lnTo>
                    <a:pt x="41" y="62"/>
                  </a:lnTo>
                  <a:lnTo>
                    <a:pt x="42" y="64"/>
                  </a:lnTo>
                  <a:lnTo>
                    <a:pt x="45" y="65"/>
                  </a:lnTo>
                  <a:lnTo>
                    <a:pt x="48" y="67"/>
                  </a:lnTo>
                  <a:lnTo>
                    <a:pt x="51" y="69"/>
                  </a:lnTo>
                  <a:lnTo>
                    <a:pt x="53" y="71"/>
                  </a:lnTo>
                  <a:lnTo>
                    <a:pt x="53" y="72"/>
                  </a:lnTo>
                  <a:lnTo>
                    <a:pt x="53" y="75"/>
                  </a:lnTo>
                  <a:lnTo>
                    <a:pt x="54" y="79"/>
                  </a:lnTo>
                  <a:lnTo>
                    <a:pt x="54" y="85"/>
                  </a:lnTo>
                  <a:lnTo>
                    <a:pt x="51" y="88"/>
                  </a:lnTo>
                  <a:lnTo>
                    <a:pt x="51" y="93"/>
                  </a:lnTo>
                  <a:lnTo>
                    <a:pt x="53" y="96"/>
                  </a:lnTo>
                  <a:lnTo>
                    <a:pt x="56" y="99"/>
                  </a:lnTo>
                  <a:lnTo>
                    <a:pt x="59" y="102"/>
                  </a:lnTo>
                  <a:lnTo>
                    <a:pt x="63" y="103"/>
                  </a:lnTo>
                  <a:lnTo>
                    <a:pt x="66" y="106"/>
                  </a:lnTo>
                  <a:lnTo>
                    <a:pt x="68" y="109"/>
                  </a:lnTo>
                  <a:lnTo>
                    <a:pt x="69" y="111"/>
                  </a:lnTo>
                  <a:lnTo>
                    <a:pt x="71" y="112"/>
                  </a:lnTo>
                  <a:lnTo>
                    <a:pt x="74" y="115"/>
                  </a:lnTo>
                  <a:lnTo>
                    <a:pt x="74" y="117"/>
                  </a:lnTo>
                  <a:lnTo>
                    <a:pt x="77" y="118"/>
                  </a:lnTo>
                  <a:lnTo>
                    <a:pt x="80" y="120"/>
                  </a:lnTo>
                  <a:lnTo>
                    <a:pt x="80" y="121"/>
                  </a:lnTo>
                  <a:lnTo>
                    <a:pt x="83" y="123"/>
                  </a:lnTo>
                  <a:lnTo>
                    <a:pt x="87" y="124"/>
                  </a:lnTo>
                  <a:lnTo>
                    <a:pt x="90" y="126"/>
                  </a:lnTo>
                  <a:lnTo>
                    <a:pt x="93" y="127"/>
                  </a:lnTo>
                  <a:lnTo>
                    <a:pt x="93" y="129"/>
                  </a:lnTo>
                  <a:lnTo>
                    <a:pt x="93" y="130"/>
                  </a:lnTo>
                  <a:lnTo>
                    <a:pt x="94" y="130"/>
                  </a:lnTo>
                  <a:lnTo>
                    <a:pt x="95" y="134"/>
                  </a:lnTo>
                  <a:lnTo>
                    <a:pt x="97" y="136"/>
                  </a:lnTo>
                  <a:lnTo>
                    <a:pt x="98" y="137"/>
                  </a:lnTo>
                  <a:lnTo>
                    <a:pt x="101" y="139"/>
                  </a:lnTo>
                  <a:lnTo>
                    <a:pt x="101" y="140"/>
                  </a:lnTo>
                  <a:lnTo>
                    <a:pt x="103" y="141"/>
                  </a:lnTo>
                  <a:lnTo>
                    <a:pt x="103" y="143"/>
                  </a:lnTo>
                  <a:lnTo>
                    <a:pt x="104" y="144"/>
                  </a:lnTo>
                  <a:lnTo>
                    <a:pt x="104" y="146"/>
                  </a:lnTo>
                  <a:lnTo>
                    <a:pt x="104" y="147"/>
                  </a:lnTo>
                  <a:lnTo>
                    <a:pt x="104" y="149"/>
                  </a:lnTo>
                  <a:lnTo>
                    <a:pt x="107" y="152"/>
                  </a:lnTo>
                  <a:lnTo>
                    <a:pt x="107" y="153"/>
                  </a:lnTo>
                  <a:lnTo>
                    <a:pt x="107" y="155"/>
                  </a:lnTo>
                  <a:lnTo>
                    <a:pt x="107" y="156"/>
                  </a:lnTo>
                  <a:lnTo>
                    <a:pt x="106" y="158"/>
                  </a:lnTo>
                  <a:lnTo>
                    <a:pt x="106" y="164"/>
                  </a:lnTo>
                  <a:lnTo>
                    <a:pt x="106" y="167"/>
                  </a:lnTo>
                  <a:lnTo>
                    <a:pt x="107" y="173"/>
                  </a:lnTo>
                  <a:lnTo>
                    <a:pt x="110" y="177"/>
                  </a:lnTo>
                  <a:lnTo>
                    <a:pt x="110" y="180"/>
                  </a:lnTo>
                  <a:lnTo>
                    <a:pt x="112" y="186"/>
                  </a:lnTo>
                  <a:lnTo>
                    <a:pt x="112" y="187"/>
                  </a:lnTo>
                  <a:lnTo>
                    <a:pt x="113" y="189"/>
                  </a:lnTo>
                  <a:lnTo>
                    <a:pt x="113" y="190"/>
                  </a:lnTo>
                  <a:lnTo>
                    <a:pt x="116" y="190"/>
                  </a:lnTo>
                  <a:lnTo>
                    <a:pt x="121" y="193"/>
                  </a:lnTo>
                  <a:lnTo>
                    <a:pt x="127" y="196"/>
                  </a:lnTo>
                  <a:lnTo>
                    <a:pt x="131" y="201"/>
                  </a:lnTo>
                  <a:lnTo>
                    <a:pt x="133" y="204"/>
                  </a:lnTo>
                  <a:lnTo>
                    <a:pt x="134" y="208"/>
                  </a:lnTo>
                  <a:lnTo>
                    <a:pt x="134" y="210"/>
                  </a:lnTo>
                  <a:lnTo>
                    <a:pt x="136" y="214"/>
                  </a:lnTo>
                  <a:lnTo>
                    <a:pt x="136" y="217"/>
                  </a:lnTo>
                  <a:lnTo>
                    <a:pt x="141" y="221"/>
                  </a:lnTo>
                  <a:lnTo>
                    <a:pt x="150" y="226"/>
                  </a:lnTo>
                  <a:lnTo>
                    <a:pt x="153" y="229"/>
                  </a:lnTo>
                  <a:lnTo>
                    <a:pt x="155" y="232"/>
                  </a:lnTo>
                  <a:lnTo>
                    <a:pt x="156" y="232"/>
                  </a:lnTo>
                  <a:lnTo>
                    <a:pt x="159" y="235"/>
                  </a:lnTo>
                  <a:lnTo>
                    <a:pt x="162" y="239"/>
                  </a:lnTo>
                  <a:lnTo>
                    <a:pt x="164" y="239"/>
                  </a:lnTo>
                  <a:lnTo>
                    <a:pt x="165" y="239"/>
                  </a:lnTo>
                  <a:lnTo>
                    <a:pt x="165" y="240"/>
                  </a:lnTo>
                  <a:lnTo>
                    <a:pt x="168" y="242"/>
                  </a:lnTo>
                  <a:lnTo>
                    <a:pt x="171" y="242"/>
                  </a:lnTo>
                  <a:lnTo>
                    <a:pt x="172" y="243"/>
                  </a:lnTo>
                  <a:lnTo>
                    <a:pt x="174" y="245"/>
                  </a:lnTo>
                  <a:lnTo>
                    <a:pt x="177" y="245"/>
                  </a:lnTo>
                  <a:lnTo>
                    <a:pt x="181" y="245"/>
                  </a:lnTo>
                  <a:lnTo>
                    <a:pt x="183" y="245"/>
                  </a:lnTo>
                  <a:lnTo>
                    <a:pt x="186" y="243"/>
                  </a:lnTo>
                  <a:lnTo>
                    <a:pt x="186" y="240"/>
                  </a:lnTo>
                  <a:lnTo>
                    <a:pt x="187" y="240"/>
                  </a:lnTo>
                  <a:lnTo>
                    <a:pt x="189" y="242"/>
                  </a:lnTo>
                  <a:lnTo>
                    <a:pt x="193" y="249"/>
                  </a:lnTo>
                  <a:lnTo>
                    <a:pt x="196" y="260"/>
                  </a:lnTo>
                  <a:lnTo>
                    <a:pt x="200" y="272"/>
                  </a:lnTo>
                  <a:lnTo>
                    <a:pt x="215" y="322"/>
                  </a:lnTo>
                  <a:lnTo>
                    <a:pt x="153" y="335"/>
                  </a:lnTo>
                  <a:lnTo>
                    <a:pt x="90" y="350"/>
                  </a:lnTo>
                  <a:lnTo>
                    <a:pt x="0" y="40"/>
                  </a:lnTo>
                </a:path>
              </a:pathLst>
            </a:custGeom>
            <a:solidFill>
              <a:schemeClr val="bg2"/>
            </a:solidFill>
            <a:ln w="9525" cmpd="sng">
              <a:solidFill>
                <a:srgbClr val="969696"/>
              </a:solidFill>
              <a:prstDash val="solid"/>
              <a:round/>
              <a:headEnd/>
              <a:tailEnd/>
            </a:ln>
          </p:spPr>
          <p:txBody>
            <a:bodyPr/>
            <a:lstStyle/>
            <a:p>
              <a:endParaRPr lang="en-US" dirty="0"/>
            </a:p>
          </p:txBody>
        </p:sp>
        <p:grpSp>
          <p:nvGrpSpPr>
            <p:cNvPr id="17464" name="Group 58"/>
            <p:cNvGrpSpPr>
              <a:grpSpLocks noChangeAspect="1"/>
            </p:cNvGrpSpPr>
            <p:nvPr/>
          </p:nvGrpSpPr>
          <p:grpSpPr bwMode="auto">
            <a:xfrm>
              <a:off x="2463" y="2586"/>
              <a:ext cx="159" cy="86"/>
              <a:chOff x="5217" y="1438"/>
              <a:chExt cx="356" cy="194"/>
            </a:xfrm>
          </p:grpSpPr>
          <p:sp>
            <p:nvSpPr>
              <p:cNvPr id="17480" name="Freeform 59"/>
              <p:cNvSpPr>
                <a:spLocks noChangeAspect="1"/>
              </p:cNvSpPr>
              <p:nvPr>
                <p:custDataLst>
                  <p:tags r:id="rId67"/>
                </p:custDataLst>
              </p:nvPr>
            </p:nvSpPr>
            <p:spPr bwMode="gray">
              <a:xfrm>
                <a:off x="5217" y="1438"/>
                <a:ext cx="343" cy="178"/>
              </a:xfrm>
              <a:custGeom>
                <a:avLst/>
                <a:gdLst>
                  <a:gd name="T0" fmla="*/ 0 w 688"/>
                  <a:gd name="T1" fmla="*/ 1 h 356"/>
                  <a:gd name="T2" fmla="*/ 0 w 688"/>
                  <a:gd name="T3" fmla="*/ 1 h 356"/>
                  <a:gd name="T4" fmla="*/ 0 w 688"/>
                  <a:gd name="T5" fmla="*/ 1 h 356"/>
                  <a:gd name="T6" fmla="*/ 0 w 688"/>
                  <a:gd name="T7" fmla="*/ 1 h 356"/>
                  <a:gd name="T8" fmla="*/ 0 w 688"/>
                  <a:gd name="T9" fmla="*/ 1 h 356"/>
                  <a:gd name="T10" fmla="*/ 0 w 688"/>
                  <a:gd name="T11" fmla="*/ 1 h 356"/>
                  <a:gd name="T12" fmla="*/ 0 w 688"/>
                  <a:gd name="T13" fmla="*/ 1 h 356"/>
                  <a:gd name="T14" fmla="*/ 0 w 688"/>
                  <a:gd name="T15" fmla="*/ 1 h 356"/>
                  <a:gd name="T16" fmla="*/ 0 w 688"/>
                  <a:gd name="T17" fmla="*/ 1 h 356"/>
                  <a:gd name="T18" fmla="*/ 0 w 688"/>
                  <a:gd name="T19" fmla="*/ 1 h 356"/>
                  <a:gd name="T20" fmla="*/ 0 w 688"/>
                  <a:gd name="T21" fmla="*/ 1 h 356"/>
                  <a:gd name="T22" fmla="*/ 0 w 688"/>
                  <a:gd name="T23" fmla="*/ 1 h 356"/>
                  <a:gd name="T24" fmla="*/ 0 w 688"/>
                  <a:gd name="T25" fmla="*/ 1 h 356"/>
                  <a:gd name="T26" fmla="*/ 0 w 688"/>
                  <a:gd name="T27" fmla="*/ 1 h 356"/>
                  <a:gd name="T28" fmla="*/ 0 w 688"/>
                  <a:gd name="T29" fmla="*/ 1 h 356"/>
                  <a:gd name="T30" fmla="*/ 0 w 688"/>
                  <a:gd name="T31" fmla="*/ 1 h 356"/>
                  <a:gd name="T32" fmla="*/ 0 w 688"/>
                  <a:gd name="T33" fmla="*/ 1 h 356"/>
                  <a:gd name="T34" fmla="*/ 0 w 688"/>
                  <a:gd name="T35" fmla="*/ 1 h 356"/>
                  <a:gd name="T36" fmla="*/ 0 w 688"/>
                  <a:gd name="T37" fmla="*/ 1 h 356"/>
                  <a:gd name="T38" fmla="*/ 0 w 688"/>
                  <a:gd name="T39" fmla="*/ 1 h 356"/>
                  <a:gd name="T40" fmla="*/ 0 w 688"/>
                  <a:gd name="T41" fmla="*/ 1 h 356"/>
                  <a:gd name="T42" fmla="*/ 0 w 688"/>
                  <a:gd name="T43" fmla="*/ 1 h 356"/>
                  <a:gd name="T44" fmla="*/ 0 w 688"/>
                  <a:gd name="T45" fmla="*/ 1 h 356"/>
                  <a:gd name="T46" fmla="*/ 0 w 688"/>
                  <a:gd name="T47" fmla="*/ 1 h 356"/>
                  <a:gd name="T48" fmla="*/ 0 w 688"/>
                  <a:gd name="T49" fmla="*/ 1 h 356"/>
                  <a:gd name="T50" fmla="*/ 0 w 688"/>
                  <a:gd name="T51" fmla="*/ 1 h 356"/>
                  <a:gd name="T52" fmla="*/ 0 w 688"/>
                  <a:gd name="T53" fmla="*/ 1 h 356"/>
                  <a:gd name="T54" fmla="*/ 0 w 688"/>
                  <a:gd name="T55" fmla="*/ 1 h 356"/>
                  <a:gd name="T56" fmla="*/ 0 w 688"/>
                  <a:gd name="T57" fmla="*/ 1 h 356"/>
                  <a:gd name="T58" fmla="*/ 0 w 688"/>
                  <a:gd name="T59" fmla="*/ 1 h 356"/>
                  <a:gd name="T60" fmla="*/ 0 w 688"/>
                  <a:gd name="T61" fmla="*/ 1 h 356"/>
                  <a:gd name="T62" fmla="*/ 0 w 688"/>
                  <a:gd name="T63" fmla="*/ 1 h 356"/>
                  <a:gd name="T64" fmla="*/ 0 w 688"/>
                  <a:gd name="T65" fmla="*/ 1 h 356"/>
                  <a:gd name="T66" fmla="*/ 0 w 688"/>
                  <a:gd name="T67" fmla="*/ 1 h 356"/>
                  <a:gd name="T68" fmla="*/ 0 w 688"/>
                  <a:gd name="T69" fmla="*/ 1 h 356"/>
                  <a:gd name="T70" fmla="*/ 0 w 688"/>
                  <a:gd name="T71" fmla="*/ 1 h 356"/>
                  <a:gd name="T72" fmla="*/ 0 w 688"/>
                  <a:gd name="T73" fmla="*/ 1 h 356"/>
                  <a:gd name="T74" fmla="*/ 0 w 688"/>
                  <a:gd name="T75" fmla="*/ 1 h 356"/>
                  <a:gd name="T76" fmla="*/ 0 w 688"/>
                  <a:gd name="T77" fmla="*/ 1 h 356"/>
                  <a:gd name="T78" fmla="*/ 0 w 688"/>
                  <a:gd name="T79" fmla="*/ 1 h 356"/>
                  <a:gd name="T80" fmla="*/ 0 w 688"/>
                  <a:gd name="T81" fmla="*/ 1 h 356"/>
                  <a:gd name="T82" fmla="*/ 0 w 688"/>
                  <a:gd name="T83" fmla="*/ 1 h 356"/>
                  <a:gd name="T84" fmla="*/ 0 w 688"/>
                  <a:gd name="T85" fmla="*/ 1 h 356"/>
                  <a:gd name="T86" fmla="*/ 0 w 688"/>
                  <a:gd name="T87" fmla="*/ 1 h 356"/>
                  <a:gd name="T88" fmla="*/ 0 w 688"/>
                  <a:gd name="T89" fmla="*/ 0 h 356"/>
                  <a:gd name="T90" fmla="*/ 0 w 688"/>
                  <a:gd name="T91" fmla="*/ 0 h 356"/>
                  <a:gd name="T92" fmla="*/ 0 w 688"/>
                  <a:gd name="T93" fmla="*/ 1 h 356"/>
                  <a:gd name="T94" fmla="*/ 0 w 688"/>
                  <a:gd name="T95" fmla="*/ 1 h 356"/>
                  <a:gd name="T96" fmla="*/ 0 w 688"/>
                  <a:gd name="T97" fmla="*/ 1 h 356"/>
                  <a:gd name="T98" fmla="*/ 0 w 688"/>
                  <a:gd name="T99" fmla="*/ 1 h 356"/>
                  <a:gd name="T100" fmla="*/ 0 w 688"/>
                  <a:gd name="T101" fmla="*/ 1 h 356"/>
                  <a:gd name="T102" fmla="*/ 0 w 688"/>
                  <a:gd name="T103" fmla="*/ 1 h 356"/>
                  <a:gd name="T104" fmla="*/ 0 w 688"/>
                  <a:gd name="T105" fmla="*/ 1 h 356"/>
                  <a:gd name="T106" fmla="*/ 0 w 688"/>
                  <a:gd name="T107" fmla="*/ 1 h 356"/>
                  <a:gd name="T108" fmla="*/ 0 w 688"/>
                  <a:gd name="T109" fmla="*/ 1 h 35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88" h="356">
                    <a:moveTo>
                      <a:pt x="317" y="260"/>
                    </a:moveTo>
                    <a:lnTo>
                      <a:pt x="318" y="263"/>
                    </a:lnTo>
                    <a:lnTo>
                      <a:pt x="395" y="241"/>
                    </a:lnTo>
                    <a:lnTo>
                      <a:pt x="404" y="272"/>
                    </a:lnTo>
                    <a:lnTo>
                      <a:pt x="410" y="269"/>
                    </a:lnTo>
                    <a:lnTo>
                      <a:pt x="413" y="269"/>
                    </a:lnTo>
                    <a:lnTo>
                      <a:pt x="413" y="272"/>
                    </a:lnTo>
                    <a:lnTo>
                      <a:pt x="413" y="273"/>
                    </a:lnTo>
                    <a:lnTo>
                      <a:pt x="414" y="278"/>
                    </a:lnTo>
                    <a:lnTo>
                      <a:pt x="413" y="281"/>
                    </a:lnTo>
                    <a:lnTo>
                      <a:pt x="419" y="293"/>
                    </a:lnTo>
                    <a:lnTo>
                      <a:pt x="422" y="297"/>
                    </a:lnTo>
                    <a:lnTo>
                      <a:pt x="436" y="300"/>
                    </a:lnTo>
                    <a:lnTo>
                      <a:pt x="447" y="309"/>
                    </a:lnTo>
                    <a:lnTo>
                      <a:pt x="454" y="315"/>
                    </a:lnTo>
                    <a:lnTo>
                      <a:pt x="455" y="315"/>
                    </a:lnTo>
                    <a:lnTo>
                      <a:pt x="460" y="318"/>
                    </a:lnTo>
                    <a:lnTo>
                      <a:pt x="463" y="318"/>
                    </a:lnTo>
                    <a:lnTo>
                      <a:pt x="466" y="321"/>
                    </a:lnTo>
                    <a:lnTo>
                      <a:pt x="467" y="324"/>
                    </a:lnTo>
                    <a:lnTo>
                      <a:pt x="467" y="328"/>
                    </a:lnTo>
                    <a:lnTo>
                      <a:pt x="480" y="353"/>
                    </a:lnTo>
                    <a:lnTo>
                      <a:pt x="480" y="356"/>
                    </a:lnTo>
                    <a:lnTo>
                      <a:pt x="483" y="355"/>
                    </a:lnTo>
                    <a:lnTo>
                      <a:pt x="483" y="353"/>
                    </a:lnTo>
                    <a:lnTo>
                      <a:pt x="486" y="350"/>
                    </a:lnTo>
                    <a:lnTo>
                      <a:pt x="489" y="350"/>
                    </a:lnTo>
                    <a:lnTo>
                      <a:pt x="498" y="347"/>
                    </a:lnTo>
                    <a:lnTo>
                      <a:pt x="501" y="347"/>
                    </a:lnTo>
                    <a:lnTo>
                      <a:pt x="504" y="346"/>
                    </a:lnTo>
                    <a:lnTo>
                      <a:pt x="507" y="343"/>
                    </a:lnTo>
                    <a:lnTo>
                      <a:pt x="510" y="338"/>
                    </a:lnTo>
                    <a:lnTo>
                      <a:pt x="510" y="335"/>
                    </a:lnTo>
                    <a:lnTo>
                      <a:pt x="510" y="331"/>
                    </a:lnTo>
                    <a:lnTo>
                      <a:pt x="513" y="325"/>
                    </a:lnTo>
                    <a:lnTo>
                      <a:pt x="516" y="319"/>
                    </a:lnTo>
                    <a:lnTo>
                      <a:pt x="523" y="312"/>
                    </a:lnTo>
                    <a:lnTo>
                      <a:pt x="530" y="305"/>
                    </a:lnTo>
                    <a:lnTo>
                      <a:pt x="536" y="296"/>
                    </a:lnTo>
                    <a:lnTo>
                      <a:pt x="538" y="293"/>
                    </a:lnTo>
                    <a:lnTo>
                      <a:pt x="541" y="287"/>
                    </a:lnTo>
                    <a:lnTo>
                      <a:pt x="544" y="282"/>
                    </a:lnTo>
                    <a:lnTo>
                      <a:pt x="548" y="279"/>
                    </a:lnTo>
                    <a:lnTo>
                      <a:pt x="550" y="279"/>
                    </a:lnTo>
                    <a:lnTo>
                      <a:pt x="553" y="287"/>
                    </a:lnTo>
                    <a:lnTo>
                      <a:pt x="554" y="290"/>
                    </a:lnTo>
                    <a:lnTo>
                      <a:pt x="557" y="296"/>
                    </a:lnTo>
                    <a:lnTo>
                      <a:pt x="560" y="305"/>
                    </a:lnTo>
                    <a:lnTo>
                      <a:pt x="562" y="312"/>
                    </a:lnTo>
                    <a:lnTo>
                      <a:pt x="563" y="318"/>
                    </a:lnTo>
                    <a:lnTo>
                      <a:pt x="565" y="321"/>
                    </a:lnTo>
                    <a:lnTo>
                      <a:pt x="568" y="321"/>
                    </a:lnTo>
                    <a:lnTo>
                      <a:pt x="575" y="318"/>
                    </a:lnTo>
                    <a:lnTo>
                      <a:pt x="585" y="312"/>
                    </a:lnTo>
                    <a:lnTo>
                      <a:pt x="588" y="312"/>
                    </a:lnTo>
                    <a:lnTo>
                      <a:pt x="594" y="309"/>
                    </a:lnTo>
                    <a:lnTo>
                      <a:pt x="600" y="297"/>
                    </a:lnTo>
                    <a:lnTo>
                      <a:pt x="600" y="294"/>
                    </a:lnTo>
                    <a:lnTo>
                      <a:pt x="601" y="293"/>
                    </a:lnTo>
                    <a:lnTo>
                      <a:pt x="606" y="290"/>
                    </a:lnTo>
                    <a:lnTo>
                      <a:pt x="610" y="287"/>
                    </a:lnTo>
                    <a:lnTo>
                      <a:pt x="621" y="281"/>
                    </a:lnTo>
                    <a:lnTo>
                      <a:pt x="625" y="278"/>
                    </a:lnTo>
                    <a:lnTo>
                      <a:pt x="646" y="267"/>
                    </a:lnTo>
                    <a:lnTo>
                      <a:pt x="655" y="263"/>
                    </a:lnTo>
                    <a:lnTo>
                      <a:pt x="662" y="260"/>
                    </a:lnTo>
                    <a:lnTo>
                      <a:pt x="669" y="257"/>
                    </a:lnTo>
                    <a:lnTo>
                      <a:pt x="674" y="256"/>
                    </a:lnTo>
                    <a:lnTo>
                      <a:pt x="678" y="256"/>
                    </a:lnTo>
                    <a:lnTo>
                      <a:pt x="683" y="257"/>
                    </a:lnTo>
                    <a:lnTo>
                      <a:pt x="687" y="257"/>
                    </a:lnTo>
                    <a:lnTo>
                      <a:pt x="688" y="249"/>
                    </a:lnTo>
                    <a:lnTo>
                      <a:pt x="684" y="238"/>
                    </a:lnTo>
                    <a:lnTo>
                      <a:pt x="678" y="225"/>
                    </a:lnTo>
                    <a:lnTo>
                      <a:pt x="675" y="216"/>
                    </a:lnTo>
                    <a:lnTo>
                      <a:pt x="669" y="205"/>
                    </a:lnTo>
                    <a:lnTo>
                      <a:pt x="665" y="197"/>
                    </a:lnTo>
                    <a:lnTo>
                      <a:pt x="658" y="185"/>
                    </a:lnTo>
                    <a:lnTo>
                      <a:pt x="646" y="173"/>
                    </a:lnTo>
                    <a:lnTo>
                      <a:pt x="643" y="170"/>
                    </a:lnTo>
                    <a:lnTo>
                      <a:pt x="637" y="167"/>
                    </a:lnTo>
                    <a:lnTo>
                      <a:pt x="634" y="166"/>
                    </a:lnTo>
                    <a:lnTo>
                      <a:pt x="627" y="164"/>
                    </a:lnTo>
                    <a:lnTo>
                      <a:pt x="621" y="163"/>
                    </a:lnTo>
                    <a:lnTo>
                      <a:pt x="615" y="163"/>
                    </a:lnTo>
                    <a:lnTo>
                      <a:pt x="610" y="164"/>
                    </a:lnTo>
                    <a:lnTo>
                      <a:pt x="606" y="164"/>
                    </a:lnTo>
                    <a:lnTo>
                      <a:pt x="603" y="167"/>
                    </a:lnTo>
                    <a:lnTo>
                      <a:pt x="600" y="169"/>
                    </a:lnTo>
                    <a:lnTo>
                      <a:pt x="600" y="170"/>
                    </a:lnTo>
                    <a:lnTo>
                      <a:pt x="601" y="172"/>
                    </a:lnTo>
                    <a:lnTo>
                      <a:pt x="604" y="173"/>
                    </a:lnTo>
                    <a:lnTo>
                      <a:pt x="607" y="173"/>
                    </a:lnTo>
                    <a:lnTo>
                      <a:pt x="609" y="176"/>
                    </a:lnTo>
                    <a:lnTo>
                      <a:pt x="612" y="175"/>
                    </a:lnTo>
                    <a:lnTo>
                      <a:pt x="612" y="172"/>
                    </a:lnTo>
                    <a:lnTo>
                      <a:pt x="613" y="169"/>
                    </a:lnTo>
                    <a:lnTo>
                      <a:pt x="618" y="167"/>
                    </a:lnTo>
                    <a:lnTo>
                      <a:pt x="621" y="167"/>
                    </a:lnTo>
                    <a:lnTo>
                      <a:pt x="624" y="167"/>
                    </a:lnTo>
                    <a:lnTo>
                      <a:pt x="630" y="170"/>
                    </a:lnTo>
                    <a:lnTo>
                      <a:pt x="631" y="173"/>
                    </a:lnTo>
                    <a:lnTo>
                      <a:pt x="635" y="176"/>
                    </a:lnTo>
                    <a:lnTo>
                      <a:pt x="643" y="197"/>
                    </a:lnTo>
                    <a:lnTo>
                      <a:pt x="652" y="201"/>
                    </a:lnTo>
                    <a:lnTo>
                      <a:pt x="655" y="202"/>
                    </a:lnTo>
                    <a:lnTo>
                      <a:pt x="661" y="210"/>
                    </a:lnTo>
                    <a:lnTo>
                      <a:pt x="662" y="216"/>
                    </a:lnTo>
                    <a:lnTo>
                      <a:pt x="663" y="220"/>
                    </a:lnTo>
                    <a:lnTo>
                      <a:pt x="663" y="223"/>
                    </a:lnTo>
                    <a:lnTo>
                      <a:pt x="661" y="226"/>
                    </a:lnTo>
                    <a:lnTo>
                      <a:pt x="659" y="229"/>
                    </a:lnTo>
                    <a:lnTo>
                      <a:pt x="655" y="232"/>
                    </a:lnTo>
                    <a:lnTo>
                      <a:pt x="652" y="235"/>
                    </a:lnTo>
                    <a:lnTo>
                      <a:pt x="649" y="237"/>
                    </a:lnTo>
                    <a:lnTo>
                      <a:pt x="643" y="240"/>
                    </a:lnTo>
                    <a:lnTo>
                      <a:pt x="640" y="241"/>
                    </a:lnTo>
                    <a:lnTo>
                      <a:pt x="634" y="244"/>
                    </a:lnTo>
                    <a:lnTo>
                      <a:pt x="627" y="250"/>
                    </a:lnTo>
                    <a:lnTo>
                      <a:pt x="618" y="254"/>
                    </a:lnTo>
                    <a:lnTo>
                      <a:pt x="613" y="256"/>
                    </a:lnTo>
                    <a:lnTo>
                      <a:pt x="609" y="257"/>
                    </a:lnTo>
                    <a:lnTo>
                      <a:pt x="603" y="259"/>
                    </a:lnTo>
                    <a:lnTo>
                      <a:pt x="594" y="260"/>
                    </a:lnTo>
                    <a:lnTo>
                      <a:pt x="588" y="259"/>
                    </a:lnTo>
                    <a:lnTo>
                      <a:pt x="578" y="257"/>
                    </a:lnTo>
                    <a:lnTo>
                      <a:pt x="569" y="252"/>
                    </a:lnTo>
                    <a:lnTo>
                      <a:pt x="566" y="244"/>
                    </a:lnTo>
                    <a:lnTo>
                      <a:pt x="563" y="238"/>
                    </a:lnTo>
                    <a:lnTo>
                      <a:pt x="563" y="235"/>
                    </a:lnTo>
                    <a:lnTo>
                      <a:pt x="559" y="226"/>
                    </a:lnTo>
                    <a:lnTo>
                      <a:pt x="554" y="219"/>
                    </a:lnTo>
                    <a:lnTo>
                      <a:pt x="544" y="208"/>
                    </a:lnTo>
                    <a:lnTo>
                      <a:pt x="539" y="204"/>
                    </a:lnTo>
                    <a:lnTo>
                      <a:pt x="535" y="198"/>
                    </a:lnTo>
                    <a:lnTo>
                      <a:pt x="530" y="194"/>
                    </a:lnTo>
                    <a:lnTo>
                      <a:pt x="526" y="191"/>
                    </a:lnTo>
                    <a:lnTo>
                      <a:pt x="520" y="182"/>
                    </a:lnTo>
                    <a:lnTo>
                      <a:pt x="516" y="178"/>
                    </a:lnTo>
                    <a:lnTo>
                      <a:pt x="510" y="173"/>
                    </a:lnTo>
                    <a:lnTo>
                      <a:pt x="510" y="172"/>
                    </a:lnTo>
                    <a:lnTo>
                      <a:pt x="509" y="170"/>
                    </a:lnTo>
                    <a:lnTo>
                      <a:pt x="506" y="167"/>
                    </a:lnTo>
                    <a:lnTo>
                      <a:pt x="503" y="163"/>
                    </a:lnTo>
                    <a:lnTo>
                      <a:pt x="500" y="158"/>
                    </a:lnTo>
                    <a:lnTo>
                      <a:pt x="495" y="155"/>
                    </a:lnTo>
                    <a:lnTo>
                      <a:pt x="494" y="155"/>
                    </a:lnTo>
                    <a:lnTo>
                      <a:pt x="486" y="151"/>
                    </a:lnTo>
                    <a:lnTo>
                      <a:pt x="475" y="145"/>
                    </a:lnTo>
                    <a:lnTo>
                      <a:pt x="467" y="142"/>
                    </a:lnTo>
                    <a:lnTo>
                      <a:pt x="464" y="142"/>
                    </a:lnTo>
                    <a:lnTo>
                      <a:pt x="461" y="144"/>
                    </a:lnTo>
                    <a:lnTo>
                      <a:pt x="458" y="145"/>
                    </a:lnTo>
                    <a:lnTo>
                      <a:pt x="457" y="149"/>
                    </a:lnTo>
                    <a:lnTo>
                      <a:pt x="455" y="152"/>
                    </a:lnTo>
                    <a:lnTo>
                      <a:pt x="454" y="155"/>
                    </a:lnTo>
                    <a:lnTo>
                      <a:pt x="452" y="158"/>
                    </a:lnTo>
                    <a:lnTo>
                      <a:pt x="449" y="160"/>
                    </a:lnTo>
                    <a:lnTo>
                      <a:pt x="448" y="158"/>
                    </a:lnTo>
                    <a:lnTo>
                      <a:pt x="445" y="158"/>
                    </a:lnTo>
                    <a:lnTo>
                      <a:pt x="441" y="152"/>
                    </a:lnTo>
                    <a:lnTo>
                      <a:pt x="438" y="149"/>
                    </a:lnTo>
                    <a:lnTo>
                      <a:pt x="436" y="145"/>
                    </a:lnTo>
                    <a:lnTo>
                      <a:pt x="435" y="142"/>
                    </a:lnTo>
                    <a:lnTo>
                      <a:pt x="435" y="139"/>
                    </a:lnTo>
                    <a:lnTo>
                      <a:pt x="435" y="138"/>
                    </a:lnTo>
                    <a:lnTo>
                      <a:pt x="436" y="136"/>
                    </a:lnTo>
                    <a:lnTo>
                      <a:pt x="438" y="133"/>
                    </a:lnTo>
                    <a:lnTo>
                      <a:pt x="441" y="129"/>
                    </a:lnTo>
                    <a:lnTo>
                      <a:pt x="441" y="124"/>
                    </a:lnTo>
                    <a:lnTo>
                      <a:pt x="441" y="121"/>
                    </a:lnTo>
                    <a:lnTo>
                      <a:pt x="442" y="116"/>
                    </a:lnTo>
                    <a:lnTo>
                      <a:pt x="444" y="113"/>
                    </a:lnTo>
                    <a:lnTo>
                      <a:pt x="447" y="110"/>
                    </a:lnTo>
                    <a:lnTo>
                      <a:pt x="452" y="107"/>
                    </a:lnTo>
                    <a:lnTo>
                      <a:pt x="457" y="104"/>
                    </a:lnTo>
                    <a:lnTo>
                      <a:pt x="460" y="98"/>
                    </a:lnTo>
                    <a:lnTo>
                      <a:pt x="461" y="95"/>
                    </a:lnTo>
                    <a:lnTo>
                      <a:pt x="461" y="92"/>
                    </a:lnTo>
                    <a:lnTo>
                      <a:pt x="460" y="85"/>
                    </a:lnTo>
                    <a:lnTo>
                      <a:pt x="461" y="79"/>
                    </a:lnTo>
                    <a:lnTo>
                      <a:pt x="463" y="76"/>
                    </a:lnTo>
                    <a:lnTo>
                      <a:pt x="464" y="76"/>
                    </a:lnTo>
                    <a:lnTo>
                      <a:pt x="470" y="73"/>
                    </a:lnTo>
                    <a:lnTo>
                      <a:pt x="472" y="71"/>
                    </a:lnTo>
                    <a:lnTo>
                      <a:pt x="479" y="70"/>
                    </a:lnTo>
                    <a:lnTo>
                      <a:pt x="483" y="67"/>
                    </a:lnTo>
                    <a:lnTo>
                      <a:pt x="488" y="64"/>
                    </a:lnTo>
                    <a:lnTo>
                      <a:pt x="489" y="62"/>
                    </a:lnTo>
                    <a:lnTo>
                      <a:pt x="489" y="61"/>
                    </a:lnTo>
                    <a:lnTo>
                      <a:pt x="489" y="59"/>
                    </a:lnTo>
                    <a:lnTo>
                      <a:pt x="489" y="58"/>
                    </a:lnTo>
                    <a:lnTo>
                      <a:pt x="489" y="55"/>
                    </a:lnTo>
                    <a:lnTo>
                      <a:pt x="489" y="53"/>
                    </a:lnTo>
                    <a:lnTo>
                      <a:pt x="491" y="52"/>
                    </a:lnTo>
                    <a:lnTo>
                      <a:pt x="492" y="50"/>
                    </a:lnTo>
                    <a:lnTo>
                      <a:pt x="492" y="49"/>
                    </a:lnTo>
                    <a:lnTo>
                      <a:pt x="494" y="49"/>
                    </a:lnTo>
                    <a:lnTo>
                      <a:pt x="495" y="47"/>
                    </a:lnTo>
                    <a:lnTo>
                      <a:pt x="495" y="46"/>
                    </a:lnTo>
                    <a:lnTo>
                      <a:pt x="492" y="45"/>
                    </a:lnTo>
                    <a:lnTo>
                      <a:pt x="492" y="43"/>
                    </a:lnTo>
                    <a:lnTo>
                      <a:pt x="486" y="36"/>
                    </a:lnTo>
                    <a:lnTo>
                      <a:pt x="486" y="35"/>
                    </a:lnTo>
                    <a:lnTo>
                      <a:pt x="483" y="35"/>
                    </a:lnTo>
                    <a:lnTo>
                      <a:pt x="480" y="38"/>
                    </a:lnTo>
                    <a:lnTo>
                      <a:pt x="480" y="42"/>
                    </a:lnTo>
                    <a:lnTo>
                      <a:pt x="479" y="43"/>
                    </a:lnTo>
                    <a:lnTo>
                      <a:pt x="476" y="46"/>
                    </a:lnTo>
                    <a:lnTo>
                      <a:pt x="470" y="47"/>
                    </a:lnTo>
                    <a:lnTo>
                      <a:pt x="467" y="46"/>
                    </a:lnTo>
                    <a:lnTo>
                      <a:pt x="466" y="46"/>
                    </a:lnTo>
                    <a:lnTo>
                      <a:pt x="464" y="45"/>
                    </a:lnTo>
                    <a:lnTo>
                      <a:pt x="460" y="45"/>
                    </a:lnTo>
                    <a:lnTo>
                      <a:pt x="457" y="38"/>
                    </a:lnTo>
                    <a:lnTo>
                      <a:pt x="452" y="30"/>
                    </a:lnTo>
                    <a:lnTo>
                      <a:pt x="447" y="23"/>
                    </a:lnTo>
                    <a:lnTo>
                      <a:pt x="441" y="14"/>
                    </a:lnTo>
                    <a:lnTo>
                      <a:pt x="438" y="5"/>
                    </a:lnTo>
                    <a:lnTo>
                      <a:pt x="438" y="0"/>
                    </a:lnTo>
                    <a:lnTo>
                      <a:pt x="436" y="0"/>
                    </a:lnTo>
                    <a:lnTo>
                      <a:pt x="435" y="2"/>
                    </a:lnTo>
                    <a:lnTo>
                      <a:pt x="432" y="5"/>
                    </a:lnTo>
                    <a:lnTo>
                      <a:pt x="429" y="2"/>
                    </a:lnTo>
                    <a:lnTo>
                      <a:pt x="426" y="0"/>
                    </a:lnTo>
                    <a:lnTo>
                      <a:pt x="419" y="2"/>
                    </a:lnTo>
                    <a:lnTo>
                      <a:pt x="413" y="3"/>
                    </a:lnTo>
                    <a:lnTo>
                      <a:pt x="413" y="6"/>
                    </a:lnTo>
                    <a:lnTo>
                      <a:pt x="408" y="11"/>
                    </a:lnTo>
                    <a:lnTo>
                      <a:pt x="401" y="12"/>
                    </a:lnTo>
                    <a:lnTo>
                      <a:pt x="396" y="17"/>
                    </a:lnTo>
                    <a:lnTo>
                      <a:pt x="396" y="29"/>
                    </a:lnTo>
                    <a:lnTo>
                      <a:pt x="384" y="29"/>
                    </a:lnTo>
                    <a:lnTo>
                      <a:pt x="378" y="35"/>
                    </a:lnTo>
                    <a:lnTo>
                      <a:pt x="377" y="39"/>
                    </a:lnTo>
                    <a:lnTo>
                      <a:pt x="380" y="50"/>
                    </a:lnTo>
                    <a:lnTo>
                      <a:pt x="378" y="52"/>
                    </a:lnTo>
                    <a:lnTo>
                      <a:pt x="374" y="52"/>
                    </a:lnTo>
                    <a:lnTo>
                      <a:pt x="369" y="55"/>
                    </a:lnTo>
                    <a:lnTo>
                      <a:pt x="366" y="58"/>
                    </a:lnTo>
                    <a:lnTo>
                      <a:pt x="361" y="68"/>
                    </a:lnTo>
                    <a:lnTo>
                      <a:pt x="321" y="79"/>
                    </a:lnTo>
                    <a:lnTo>
                      <a:pt x="150" y="117"/>
                    </a:lnTo>
                    <a:lnTo>
                      <a:pt x="1" y="151"/>
                    </a:lnTo>
                    <a:lnTo>
                      <a:pt x="0" y="327"/>
                    </a:lnTo>
                    <a:lnTo>
                      <a:pt x="3" y="335"/>
                    </a:lnTo>
                    <a:lnTo>
                      <a:pt x="30" y="328"/>
                    </a:lnTo>
                    <a:lnTo>
                      <a:pt x="100" y="313"/>
                    </a:lnTo>
                    <a:lnTo>
                      <a:pt x="131" y="305"/>
                    </a:lnTo>
                    <a:lnTo>
                      <a:pt x="134" y="315"/>
                    </a:lnTo>
                    <a:lnTo>
                      <a:pt x="143" y="312"/>
                    </a:lnTo>
                    <a:lnTo>
                      <a:pt x="143" y="310"/>
                    </a:lnTo>
                    <a:lnTo>
                      <a:pt x="143" y="309"/>
                    </a:lnTo>
                    <a:lnTo>
                      <a:pt x="141" y="306"/>
                    </a:lnTo>
                    <a:lnTo>
                      <a:pt x="143" y="305"/>
                    </a:lnTo>
                    <a:lnTo>
                      <a:pt x="143" y="303"/>
                    </a:lnTo>
                    <a:lnTo>
                      <a:pt x="143" y="302"/>
                    </a:lnTo>
                    <a:lnTo>
                      <a:pt x="156" y="299"/>
                    </a:lnTo>
                    <a:lnTo>
                      <a:pt x="162" y="299"/>
                    </a:lnTo>
                    <a:lnTo>
                      <a:pt x="169" y="297"/>
                    </a:lnTo>
                    <a:lnTo>
                      <a:pt x="172" y="299"/>
                    </a:lnTo>
                    <a:lnTo>
                      <a:pt x="175" y="299"/>
                    </a:lnTo>
                    <a:lnTo>
                      <a:pt x="176" y="296"/>
                    </a:lnTo>
                    <a:lnTo>
                      <a:pt x="178" y="296"/>
                    </a:lnTo>
                    <a:lnTo>
                      <a:pt x="184" y="293"/>
                    </a:lnTo>
                    <a:lnTo>
                      <a:pt x="196" y="290"/>
                    </a:lnTo>
                    <a:lnTo>
                      <a:pt x="212" y="287"/>
                    </a:lnTo>
                    <a:lnTo>
                      <a:pt x="317" y="260"/>
                    </a:lnTo>
                  </a:path>
                </a:pathLst>
              </a:custGeom>
              <a:solidFill>
                <a:schemeClr val="bg2"/>
              </a:solidFill>
              <a:ln w="9525" cmpd="sng">
                <a:solidFill>
                  <a:srgbClr val="969696"/>
                </a:solidFill>
                <a:prstDash val="solid"/>
                <a:round/>
                <a:headEnd/>
                <a:tailEnd/>
              </a:ln>
            </p:spPr>
            <p:txBody>
              <a:bodyPr/>
              <a:lstStyle/>
              <a:p>
                <a:endParaRPr lang="en-US" dirty="0"/>
              </a:p>
            </p:txBody>
          </p:sp>
          <p:sp>
            <p:nvSpPr>
              <p:cNvPr id="17481" name="Freeform 60"/>
              <p:cNvSpPr>
                <a:spLocks noChangeAspect="1"/>
              </p:cNvSpPr>
              <p:nvPr>
                <p:custDataLst>
                  <p:tags r:id="rId68"/>
                </p:custDataLst>
              </p:nvPr>
            </p:nvSpPr>
            <p:spPr bwMode="gray">
              <a:xfrm>
                <a:off x="5489" y="1604"/>
                <a:ext cx="35" cy="28"/>
              </a:xfrm>
              <a:custGeom>
                <a:avLst/>
                <a:gdLst>
                  <a:gd name="T0" fmla="*/ 1 w 70"/>
                  <a:gd name="T1" fmla="*/ 1 h 55"/>
                  <a:gd name="T2" fmla="*/ 1 w 70"/>
                  <a:gd name="T3" fmla="*/ 1 h 55"/>
                  <a:gd name="T4" fmla="*/ 1 w 70"/>
                  <a:gd name="T5" fmla="*/ 1 h 55"/>
                  <a:gd name="T6" fmla="*/ 1 w 70"/>
                  <a:gd name="T7" fmla="*/ 1 h 55"/>
                  <a:gd name="T8" fmla="*/ 1 w 70"/>
                  <a:gd name="T9" fmla="*/ 1 h 55"/>
                  <a:gd name="T10" fmla="*/ 1 w 70"/>
                  <a:gd name="T11" fmla="*/ 1 h 55"/>
                  <a:gd name="T12" fmla="*/ 1 w 70"/>
                  <a:gd name="T13" fmla="*/ 1 h 55"/>
                  <a:gd name="T14" fmla="*/ 1 w 70"/>
                  <a:gd name="T15" fmla="*/ 1 h 55"/>
                  <a:gd name="T16" fmla="*/ 1 w 70"/>
                  <a:gd name="T17" fmla="*/ 1 h 55"/>
                  <a:gd name="T18" fmla="*/ 1 w 70"/>
                  <a:gd name="T19" fmla="*/ 1 h 55"/>
                  <a:gd name="T20" fmla="*/ 1 w 70"/>
                  <a:gd name="T21" fmla="*/ 1 h 55"/>
                  <a:gd name="T22" fmla="*/ 1 w 70"/>
                  <a:gd name="T23" fmla="*/ 1 h 55"/>
                  <a:gd name="T24" fmla="*/ 1 w 70"/>
                  <a:gd name="T25" fmla="*/ 1 h 55"/>
                  <a:gd name="T26" fmla="*/ 1 w 70"/>
                  <a:gd name="T27" fmla="*/ 1 h 55"/>
                  <a:gd name="T28" fmla="*/ 1 w 70"/>
                  <a:gd name="T29" fmla="*/ 1 h 55"/>
                  <a:gd name="T30" fmla="*/ 1 w 70"/>
                  <a:gd name="T31" fmla="*/ 1 h 55"/>
                  <a:gd name="T32" fmla="*/ 1 w 70"/>
                  <a:gd name="T33" fmla="*/ 1 h 55"/>
                  <a:gd name="T34" fmla="*/ 1 w 70"/>
                  <a:gd name="T35" fmla="*/ 1 h 55"/>
                  <a:gd name="T36" fmla="*/ 1 w 70"/>
                  <a:gd name="T37" fmla="*/ 1 h 55"/>
                  <a:gd name="T38" fmla="*/ 1 w 70"/>
                  <a:gd name="T39" fmla="*/ 1 h 55"/>
                  <a:gd name="T40" fmla="*/ 1 w 70"/>
                  <a:gd name="T41" fmla="*/ 1 h 55"/>
                  <a:gd name="T42" fmla="*/ 1 w 70"/>
                  <a:gd name="T43" fmla="*/ 1 h 55"/>
                  <a:gd name="T44" fmla="*/ 1 w 70"/>
                  <a:gd name="T45" fmla="*/ 1 h 55"/>
                  <a:gd name="T46" fmla="*/ 1 w 70"/>
                  <a:gd name="T47" fmla="*/ 1 h 55"/>
                  <a:gd name="T48" fmla="*/ 1 w 70"/>
                  <a:gd name="T49" fmla="*/ 1 h 55"/>
                  <a:gd name="T50" fmla="*/ 1 w 70"/>
                  <a:gd name="T51" fmla="*/ 1 h 55"/>
                  <a:gd name="T52" fmla="*/ 1 w 70"/>
                  <a:gd name="T53" fmla="*/ 1 h 55"/>
                  <a:gd name="T54" fmla="*/ 1 w 70"/>
                  <a:gd name="T55" fmla="*/ 1 h 55"/>
                  <a:gd name="T56" fmla="*/ 1 w 70"/>
                  <a:gd name="T57" fmla="*/ 1 h 55"/>
                  <a:gd name="T58" fmla="*/ 1 w 70"/>
                  <a:gd name="T59" fmla="*/ 1 h 55"/>
                  <a:gd name="T60" fmla="*/ 1 w 70"/>
                  <a:gd name="T61" fmla="*/ 1 h 55"/>
                  <a:gd name="T62" fmla="*/ 1 w 70"/>
                  <a:gd name="T63" fmla="*/ 1 h 55"/>
                  <a:gd name="T64" fmla="*/ 1 w 70"/>
                  <a:gd name="T65" fmla="*/ 1 h 55"/>
                  <a:gd name="T66" fmla="*/ 1 w 70"/>
                  <a:gd name="T67" fmla="*/ 1 h 55"/>
                  <a:gd name="T68" fmla="*/ 1 w 70"/>
                  <a:gd name="T69" fmla="*/ 1 h 55"/>
                  <a:gd name="T70" fmla="*/ 1 w 70"/>
                  <a:gd name="T71" fmla="*/ 1 h 55"/>
                  <a:gd name="T72" fmla="*/ 1 w 70"/>
                  <a:gd name="T73" fmla="*/ 1 h 55"/>
                  <a:gd name="T74" fmla="*/ 1 w 70"/>
                  <a:gd name="T75" fmla="*/ 1 h 55"/>
                  <a:gd name="T76" fmla="*/ 0 w 70"/>
                  <a:gd name="T77" fmla="*/ 1 h 55"/>
                  <a:gd name="T78" fmla="*/ 0 w 70"/>
                  <a:gd name="T79" fmla="*/ 1 h 55"/>
                  <a:gd name="T80" fmla="*/ 1 w 70"/>
                  <a:gd name="T81" fmla="*/ 1 h 55"/>
                  <a:gd name="T82" fmla="*/ 1 w 70"/>
                  <a:gd name="T83" fmla="*/ 1 h 55"/>
                  <a:gd name="T84" fmla="*/ 1 w 70"/>
                  <a:gd name="T85" fmla="*/ 1 h 55"/>
                  <a:gd name="T86" fmla="*/ 1 w 70"/>
                  <a:gd name="T87" fmla="*/ 1 h 55"/>
                  <a:gd name="T88" fmla="*/ 1 w 70"/>
                  <a:gd name="T89" fmla="*/ 1 h 55"/>
                  <a:gd name="T90" fmla="*/ 1 w 70"/>
                  <a:gd name="T91" fmla="*/ 1 h 55"/>
                  <a:gd name="T92" fmla="*/ 1 w 70"/>
                  <a:gd name="T93" fmla="*/ 1 h 55"/>
                  <a:gd name="T94" fmla="*/ 1 w 70"/>
                  <a:gd name="T95" fmla="*/ 1 h 55"/>
                  <a:gd name="T96" fmla="*/ 1 w 70"/>
                  <a:gd name="T97" fmla="*/ 1 h 55"/>
                  <a:gd name="T98" fmla="*/ 1 w 70"/>
                  <a:gd name="T99" fmla="*/ 1 h 55"/>
                  <a:gd name="T100" fmla="*/ 1 w 70"/>
                  <a:gd name="T101" fmla="*/ 1 h 55"/>
                  <a:gd name="T102" fmla="*/ 1 w 70"/>
                  <a:gd name="T103" fmla="*/ 1 h 55"/>
                  <a:gd name="T104" fmla="*/ 1 w 70"/>
                  <a:gd name="T105" fmla="*/ 1 h 55"/>
                  <a:gd name="T106" fmla="*/ 1 w 70"/>
                  <a:gd name="T107" fmla="*/ 1 h 5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0" h="55">
                    <a:moveTo>
                      <a:pt x="33" y="0"/>
                    </a:moveTo>
                    <a:lnTo>
                      <a:pt x="33" y="2"/>
                    </a:lnTo>
                    <a:lnTo>
                      <a:pt x="33" y="3"/>
                    </a:lnTo>
                    <a:lnTo>
                      <a:pt x="35" y="6"/>
                    </a:lnTo>
                    <a:lnTo>
                      <a:pt x="33" y="8"/>
                    </a:lnTo>
                    <a:lnTo>
                      <a:pt x="35" y="9"/>
                    </a:lnTo>
                    <a:lnTo>
                      <a:pt x="37" y="12"/>
                    </a:lnTo>
                    <a:lnTo>
                      <a:pt x="37" y="14"/>
                    </a:lnTo>
                    <a:lnTo>
                      <a:pt x="37" y="12"/>
                    </a:lnTo>
                    <a:lnTo>
                      <a:pt x="39" y="8"/>
                    </a:lnTo>
                    <a:lnTo>
                      <a:pt x="39" y="6"/>
                    </a:lnTo>
                    <a:lnTo>
                      <a:pt x="37" y="6"/>
                    </a:lnTo>
                    <a:lnTo>
                      <a:pt x="37" y="5"/>
                    </a:lnTo>
                    <a:lnTo>
                      <a:pt x="39" y="5"/>
                    </a:lnTo>
                    <a:lnTo>
                      <a:pt x="40" y="3"/>
                    </a:lnTo>
                    <a:lnTo>
                      <a:pt x="40" y="2"/>
                    </a:lnTo>
                    <a:lnTo>
                      <a:pt x="42" y="3"/>
                    </a:lnTo>
                    <a:lnTo>
                      <a:pt x="43" y="5"/>
                    </a:lnTo>
                    <a:lnTo>
                      <a:pt x="45" y="6"/>
                    </a:lnTo>
                    <a:lnTo>
                      <a:pt x="46" y="9"/>
                    </a:lnTo>
                    <a:lnTo>
                      <a:pt x="46" y="11"/>
                    </a:lnTo>
                    <a:lnTo>
                      <a:pt x="46" y="12"/>
                    </a:lnTo>
                    <a:lnTo>
                      <a:pt x="47" y="15"/>
                    </a:lnTo>
                    <a:lnTo>
                      <a:pt x="49" y="15"/>
                    </a:lnTo>
                    <a:lnTo>
                      <a:pt x="52" y="15"/>
                    </a:lnTo>
                    <a:lnTo>
                      <a:pt x="53" y="15"/>
                    </a:lnTo>
                    <a:lnTo>
                      <a:pt x="55" y="15"/>
                    </a:lnTo>
                    <a:lnTo>
                      <a:pt x="56" y="18"/>
                    </a:lnTo>
                    <a:lnTo>
                      <a:pt x="56" y="21"/>
                    </a:lnTo>
                    <a:lnTo>
                      <a:pt x="58" y="18"/>
                    </a:lnTo>
                    <a:lnTo>
                      <a:pt x="59" y="20"/>
                    </a:lnTo>
                    <a:lnTo>
                      <a:pt x="61" y="18"/>
                    </a:lnTo>
                    <a:lnTo>
                      <a:pt x="62" y="18"/>
                    </a:lnTo>
                    <a:lnTo>
                      <a:pt x="62" y="17"/>
                    </a:lnTo>
                    <a:lnTo>
                      <a:pt x="64" y="15"/>
                    </a:lnTo>
                    <a:lnTo>
                      <a:pt x="64" y="18"/>
                    </a:lnTo>
                    <a:lnTo>
                      <a:pt x="67" y="18"/>
                    </a:lnTo>
                    <a:lnTo>
                      <a:pt x="65" y="12"/>
                    </a:lnTo>
                    <a:lnTo>
                      <a:pt x="64" y="9"/>
                    </a:lnTo>
                    <a:lnTo>
                      <a:pt x="62" y="11"/>
                    </a:lnTo>
                    <a:lnTo>
                      <a:pt x="62" y="12"/>
                    </a:lnTo>
                    <a:lnTo>
                      <a:pt x="61" y="12"/>
                    </a:lnTo>
                    <a:lnTo>
                      <a:pt x="62" y="9"/>
                    </a:lnTo>
                    <a:lnTo>
                      <a:pt x="64" y="9"/>
                    </a:lnTo>
                    <a:lnTo>
                      <a:pt x="65" y="8"/>
                    </a:lnTo>
                    <a:lnTo>
                      <a:pt x="65" y="9"/>
                    </a:lnTo>
                    <a:lnTo>
                      <a:pt x="67" y="15"/>
                    </a:lnTo>
                    <a:lnTo>
                      <a:pt x="70" y="24"/>
                    </a:lnTo>
                    <a:lnTo>
                      <a:pt x="70" y="26"/>
                    </a:lnTo>
                    <a:lnTo>
                      <a:pt x="68" y="27"/>
                    </a:lnTo>
                    <a:lnTo>
                      <a:pt x="67" y="27"/>
                    </a:lnTo>
                    <a:lnTo>
                      <a:pt x="65" y="24"/>
                    </a:lnTo>
                    <a:lnTo>
                      <a:pt x="64" y="24"/>
                    </a:lnTo>
                    <a:lnTo>
                      <a:pt x="62" y="26"/>
                    </a:lnTo>
                    <a:lnTo>
                      <a:pt x="61" y="24"/>
                    </a:lnTo>
                    <a:lnTo>
                      <a:pt x="61" y="27"/>
                    </a:lnTo>
                    <a:lnTo>
                      <a:pt x="61" y="30"/>
                    </a:lnTo>
                    <a:lnTo>
                      <a:pt x="61" y="31"/>
                    </a:lnTo>
                    <a:lnTo>
                      <a:pt x="58" y="31"/>
                    </a:lnTo>
                    <a:lnTo>
                      <a:pt x="53" y="31"/>
                    </a:lnTo>
                    <a:lnTo>
                      <a:pt x="50" y="33"/>
                    </a:lnTo>
                    <a:lnTo>
                      <a:pt x="37" y="37"/>
                    </a:lnTo>
                    <a:lnTo>
                      <a:pt x="30" y="39"/>
                    </a:lnTo>
                    <a:lnTo>
                      <a:pt x="26" y="40"/>
                    </a:lnTo>
                    <a:lnTo>
                      <a:pt x="23" y="43"/>
                    </a:lnTo>
                    <a:lnTo>
                      <a:pt x="20" y="43"/>
                    </a:lnTo>
                    <a:lnTo>
                      <a:pt x="18" y="46"/>
                    </a:lnTo>
                    <a:lnTo>
                      <a:pt x="15" y="49"/>
                    </a:lnTo>
                    <a:lnTo>
                      <a:pt x="14" y="51"/>
                    </a:lnTo>
                    <a:lnTo>
                      <a:pt x="15" y="54"/>
                    </a:lnTo>
                    <a:lnTo>
                      <a:pt x="14" y="55"/>
                    </a:lnTo>
                    <a:lnTo>
                      <a:pt x="12" y="55"/>
                    </a:lnTo>
                    <a:lnTo>
                      <a:pt x="9" y="54"/>
                    </a:lnTo>
                    <a:lnTo>
                      <a:pt x="0" y="48"/>
                    </a:lnTo>
                    <a:lnTo>
                      <a:pt x="0" y="46"/>
                    </a:lnTo>
                    <a:lnTo>
                      <a:pt x="2" y="46"/>
                    </a:lnTo>
                    <a:lnTo>
                      <a:pt x="3" y="45"/>
                    </a:lnTo>
                    <a:lnTo>
                      <a:pt x="5" y="43"/>
                    </a:lnTo>
                    <a:lnTo>
                      <a:pt x="6" y="43"/>
                    </a:lnTo>
                    <a:lnTo>
                      <a:pt x="8" y="45"/>
                    </a:lnTo>
                    <a:lnTo>
                      <a:pt x="9" y="43"/>
                    </a:lnTo>
                    <a:lnTo>
                      <a:pt x="11" y="43"/>
                    </a:lnTo>
                    <a:lnTo>
                      <a:pt x="11" y="40"/>
                    </a:lnTo>
                    <a:lnTo>
                      <a:pt x="12" y="39"/>
                    </a:lnTo>
                    <a:lnTo>
                      <a:pt x="14" y="34"/>
                    </a:lnTo>
                    <a:lnTo>
                      <a:pt x="14" y="31"/>
                    </a:lnTo>
                    <a:lnTo>
                      <a:pt x="15" y="30"/>
                    </a:lnTo>
                    <a:lnTo>
                      <a:pt x="15" y="27"/>
                    </a:lnTo>
                    <a:lnTo>
                      <a:pt x="18" y="24"/>
                    </a:lnTo>
                    <a:lnTo>
                      <a:pt x="18" y="21"/>
                    </a:lnTo>
                    <a:lnTo>
                      <a:pt x="18" y="18"/>
                    </a:lnTo>
                    <a:lnTo>
                      <a:pt x="20" y="15"/>
                    </a:lnTo>
                    <a:lnTo>
                      <a:pt x="21" y="15"/>
                    </a:lnTo>
                    <a:lnTo>
                      <a:pt x="23" y="12"/>
                    </a:lnTo>
                    <a:lnTo>
                      <a:pt x="21" y="11"/>
                    </a:lnTo>
                    <a:lnTo>
                      <a:pt x="21" y="9"/>
                    </a:lnTo>
                    <a:lnTo>
                      <a:pt x="23" y="9"/>
                    </a:lnTo>
                    <a:lnTo>
                      <a:pt x="24" y="9"/>
                    </a:lnTo>
                    <a:lnTo>
                      <a:pt x="26" y="8"/>
                    </a:lnTo>
                    <a:lnTo>
                      <a:pt x="30" y="3"/>
                    </a:lnTo>
                    <a:lnTo>
                      <a:pt x="32" y="3"/>
                    </a:lnTo>
                    <a:lnTo>
                      <a:pt x="33" y="0"/>
                    </a:lnTo>
                  </a:path>
                </a:pathLst>
              </a:custGeom>
              <a:solidFill>
                <a:schemeClr val="bg2"/>
              </a:solidFill>
              <a:ln w="9525" cmpd="sng">
                <a:solidFill>
                  <a:srgbClr val="969696"/>
                </a:solidFill>
                <a:prstDash val="solid"/>
                <a:round/>
                <a:headEnd/>
                <a:tailEnd/>
              </a:ln>
            </p:spPr>
            <p:txBody>
              <a:bodyPr/>
              <a:lstStyle/>
              <a:p>
                <a:endParaRPr lang="en-US" dirty="0"/>
              </a:p>
            </p:txBody>
          </p:sp>
          <p:sp>
            <p:nvSpPr>
              <p:cNvPr id="17482" name="Freeform 61"/>
              <p:cNvSpPr>
                <a:spLocks noChangeAspect="1"/>
              </p:cNvSpPr>
              <p:nvPr>
                <p:custDataLst>
                  <p:tags r:id="rId69"/>
                </p:custDataLst>
              </p:nvPr>
            </p:nvSpPr>
            <p:spPr bwMode="gray">
              <a:xfrm>
                <a:off x="5536" y="1601"/>
                <a:ext cx="37" cy="21"/>
              </a:xfrm>
              <a:custGeom>
                <a:avLst/>
                <a:gdLst>
                  <a:gd name="T0" fmla="*/ 1 w 72"/>
                  <a:gd name="T1" fmla="*/ 1 h 42"/>
                  <a:gd name="T2" fmla="*/ 1 w 72"/>
                  <a:gd name="T3" fmla="*/ 1 h 42"/>
                  <a:gd name="T4" fmla="*/ 1 w 72"/>
                  <a:gd name="T5" fmla="*/ 1 h 42"/>
                  <a:gd name="T6" fmla="*/ 1 w 72"/>
                  <a:gd name="T7" fmla="*/ 1 h 42"/>
                  <a:gd name="T8" fmla="*/ 1 w 72"/>
                  <a:gd name="T9" fmla="*/ 1 h 42"/>
                  <a:gd name="T10" fmla="*/ 1 w 72"/>
                  <a:gd name="T11" fmla="*/ 1 h 42"/>
                  <a:gd name="T12" fmla="*/ 1 w 72"/>
                  <a:gd name="T13" fmla="*/ 1 h 42"/>
                  <a:gd name="T14" fmla="*/ 1 w 72"/>
                  <a:gd name="T15" fmla="*/ 1 h 42"/>
                  <a:gd name="T16" fmla="*/ 1 w 72"/>
                  <a:gd name="T17" fmla="*/ 1 h 42"/>
                  <a:gd name="T18" fmla="*/ 1 w 72"/>
                  <a:gd name="T19" fmla="*/ 1 h 42"/>
                  <a:gd name="T20" fmla="*/ 1 w 72"/>
                  <a:gd name="T21" fmla="*/ 1 h 42"/>
                  <a:gd name="T22" fmla="*/ 1 w 72"/>
                  <a:gd name="T23" fmla="*/ 1 h 42"/>
                  <a:gd name="T24" fmla="*/ 1 w 72"/>
                  <a:gd name="T25" fmla="*/ 1 h 42"/>
                  <a:gd name="T26" fmla="*/ 1 w 72"/>
                  <a:gd name="T27" fmla="*/ 1 h 42"/>
                  <a:gd name="T28" fmla="*/ 1 w 72"/>
                  <a:gd name="T29" fmla="*/ 1 h 42"/>
                  <a:gd name="T30" fmla="*/ 1 w 72"/>
                  <a:gd name="T31" fmla="*/ 1 h 42"/>
                  <a:gd name="T32" fmla="*/ 1 w 72"/>
                  <a:gd name="T33" fmla="*/ 0 h 42"/>
                  <a:gd name="T34" fmla="*/ 1 w 72"/>
                  <a:gd name="T35" fmla="*/ 0 h 42"/>
                  <a:gd name="T36" fmla="*/ 1 w 72"/>
                  <a:gd name="T37" fmla="*/ 1 h 42"/>
                  <a:gd name="T38" fmla="*/ 1 w 72"/>
                  <a:gd name="T39" fmla="*/ 1 h 42"/>
                  <a:gd name="T40" fmla="*/ 1 w 72"/>
                  <a:gd name="T41" fmla="*/ 1 h 42"/>
                  <a:gd name="T42" fmla="*/ 1 w 72"/>
                  <a:gd name="T43" fmla="*/ 1 h 42"/>
                  <a:gd name="T44" fmla="*/ 1 w 72"/>
                  <a:gd name="T45" fmla="*/ 1 h 42"/>
                  <a:gd name="T46" fmla="*/ 1 w 72"/>
                  <a:gd name="T47" fmla="*/ 1 h 42"/>
                  <a:gd name="T48" fmla="*/ 1 w 72"/>
                  <a:gd name="T49" fmla="*/ 1 h 42"/>
                  <a:gd name="T50" fmla="*/ 1 w 72"/>
                  <a:gd name="T51" fmla="*/ 1 h 42"/>
                  <a:gd name="T52" fmla="*/ 1 w 72"/>
                  <a:gd name="T53" fmla="*/ 1 h 42"/>
                  <a:gd name="T54" fmla="*/ 1 w 72"/>
                  <a:gd name="T55" fmla="*/ 1 h 42"/>
                  <a:gd name="T56" fmla="*/ 1 w 72"/>
                  <a:gd name="T57" fmla="*/ 1 h 42"/>
                  <a:gd name="T58" fmla="*/ 1 w 72"/>
                  <a:gd name="T59" fmla="*/ 1 h 42"/>
                  <a:gd name="T60" fmla="*/ 1 w 72"/>
                  <a:gd name="T61" fmla="*/ 1 h 42"/>
                  <a:gd name="T62" fmla="*/ 1 w 72"/>
                  <a:gd name="T63" fmla="*/ 1 h 42"/>
                  <a:gd name="T64" fmla="*/ 1 w 72"/>
                  <a:gd name="T65" fmla="*/ 1 h 42"/>
                  <a:gd name="T66" fmla="*/ 1 w 72"/>
                  <a:gd name="T67" fmla="*/ 1 h 42"/>
                  <a:gd name="T68" fmla="*/ 1 w 72"/>
                  <a:gd name="T69" fmla="*/ 1 h 42"/>
                  <a:gd name="T70" fmla="*/ 1 w 72"/>
                  <a:gd name="T71" fmla="*/ 1 h 42"/>
                  <a:gd name="T72" fmla="*/ 1 w 72"/>
                  <a:gd name="T73" fmla="*/ 1 h 42"/>
                  <a:gd name="T74" fmla="*/ 1 w 72"/>
                  <a:gd name="T75" fmla="*/ 1 h 42"/>
                  <a:gd name="T76" fmla="*/ 1 w 72"/>
                  <a:gd name="T77" fmla="*/ 1 h 42"/>
                  <a:gd name="T78" fmla="*/ 1 w 72"/>
                  <a:gd name="T79" fmla="*/ 1 h 42"/>
                  <a:gd name="T80" fmla="*/ 0 w 72"/>
                  <a:gd name="T81" fmla="*/ 1 h 42"/>
                  <a:gd name="T82" fmla="*/ 1 w 72"/>
                  <a:gd name="T83" fmla="*/ 1 h 42"/>
                  <a:gd name="T84" fmla="*/ 1 w 72"/>
                  <a:gd name="T85" fmla="*/ 1 h 42"/>
                  <a:gd name="T86" fmla="*/ 1 w 72"/>
                  <a:gd name="T87" fmla="*/ 1 h 42"/>
                  <a:gd name="T88" fmla="*/ 1 w 72"/>
                  <a:gd name="T89" fmla="*/ 1 h 42"/>
                  <a:gd name="T90" fmla="*/ 1 w 72"/>
                  <a:gd name="T91" fmla="*/ 1 h 42"/>
                  <a:gd name="T92" fmla="*/ 1 w 72"/>
                  <a:gd name="T93" fmla="*/ 1 h 42"/>
                  <a:gd name="T94" fmla="*/ 1 w 72"/>
                  <a:gd name="T95" fmla="*/ 1 h 42"/>
                  <a:gd name="T96" fmla="*/ 1 w 72"/>
                  <a:gd name="T97" fmla="*/ 1 h 42"/>
                  <a:gd name="T98" fmla="*/ 1 w 72"/>
                  <a:gd name="T99" fmla="*/ 1 h 42"/>
                  <a:gd name="T100" fmla="*/ 1 w 72"/>
                  <a:gd name="T101" fmla="*/ 1 h 42"/>
                  <a:gd name="T102" fmla="*/ 1 w 72"/>
                  <a:gd name="T103" fmla="*/ 1 h 42"/>
                  <a:gd name="T104" fmla="*/ 1 w 72"/>
                  <a:gd name="T105" fmla="*/ 1 h 42"/>
                  <a:gd name="T106" fmla="*/ 1 w 72"/>
                  <a:gd name="T107" fmla="*/ 1 h 4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 h="42">
                    <a:moveTo>
                      <a:pt x="48" y="39"/>
                    </a:moveTo>
                    <a:lnTo>
                      <a:pt x="51" y="39"/>
                    </a:lnTo>
                    <a:lnTo>
                      <a:pt x="57" y="38"/>
                    </a:lnTo>
                    <a:lnTo>
                      <a:pt x="63" y="36"/>
                    </a:lnTo>
                    <a:lnTo>
                      <a:pt x="66" y="36"/>
                    </a:lnTo>
                    <a:lnTo>
                      <a:pt x="68" y="32"/>
                    </a:lnTo>
                    <a:lnTo>
                      <a:pt x="71" y="32"/>
                    </a:lnTo>
                    <a:lnTo>
                      <a:pt x="71" y="31"/>
                    </a:lnTo>
                    <a:lnTo>
                      <a:pt x="72" y="29"/>
                    </a:lnTo>
                    <a:lnTo>
                      <a:pt x="72" y="26"/>
                    </a:lnTo>
                    <a:lnTo>
                      <a:pt x="72" y="22"/>
                    </a:lnTo>
                    <a:lnTo>
                      <a:pt x="69" y="19"/>
                    </a:lnTo>
                    <a:lnTo>
                      <a:pt x="60" y="11"/>
                    </a:lnTo>
                    <a:lnTo>
                      <a:pt x="59" y="8"/>
                    </a:lnTo>
                    <a:lnTo>
                      <a:pt x="56" y="5"/>
                    </a:lnTo>
                    <a:lnTo>
                      <a:pt x="53" y="3"/>
                    </a:lnTo>
                    <a:lnTo>
                      <a:pt x="51" y="0"/>
                    </a:lnTo>
                    <a:lnTo>
                      <a:pt x="48" y="0"/>
                    </a:lnTo>
                    <a:lnTo>
                      <a:pt x="48" y="1"/>
                    </a:lnTo>
                    <a:lnTo>
                      <a:pt x="51" y="3"/>
                    </a:lnTo>
                    <a:lnTo>
                      <a:pt x="53" y="4"/>
                    </a:lnTo>
                    <a:lnTo>
                      <a:pt x="54" y="8"/>
                    </a:lnTo>
                    <a:lnTo>
                      <a:pt x="54" y="11"/>
                    </a:lnTo>
                    <a:lnTo>
                      <a:pt x="53" y="14"/>
                    </a:lnTo>
                    <a:lnTo>
                      <a:pt x="51" y="19"/>
                    </a:lnTo>
                    <a:lnTo>
                      <a:pt x="48" y="23"/>
                    </a:lnTo>
                    <a:lnTo>
                      <a:pt x="48" y="25"/>
                    </a:lnTo>
                    <a:lnTo>
                      <a:pt x="44" y="26"/>
                    </a:lnTo>
                    <a:lnTo>
                      <a:pt x="41" y="26"/>
                    </a:lnTo>
                    <a:lnTo>
                      <a:pt x="32" y="29"/>
                    </a:lnTo>
                    <a:lnTo>
                      <a:pt x="26" y="31"/>
                    </a:lnTo>
                    <a:lnTo>
                      <a:pt x="23" y="32"/>
                    </a:lnTo>
                    <a:lnTo>
                      <a:pt x="18" y="32"/>
                    </a:lnTo>
                    <a:lnTo>
                      <a:pt x="15" y="32"/>
                    </a:lnTo>
                    <a:lnTo>
                      <a:pt x="12" y="31"/>
                    </a:lnTo>
                    <a:lnTo>
                      <a:pt x="7" y="29"/>
                    </a:lnTo>
                    <a:lnTo>
                      <a:pt x="6" y="26"/>
                    </a:lnTo>
                    <a:lnTo>
                      <a:pt x="3" y="26"/>
                    </a:lnTo>
                    <a:lnTo>
                      <a:pt x="1" y="26"/>
                    </a:lnTo>
                    <a:lnTo>
                      <a:pt x="0" y="28"/>
                    </a:lnTo>
                    <a:lnTo>
                      <a:pt x="1" y="29"/>
                    </a:lnTo>
                    <a:lnTo>
                      <a:pt x="3" y="28"/>
                    </a:lnTo>
                    <a:lnTo>
                      <a:pt x="4" y="29"/>
                    </a:lnTo>
                    <a:lnTo>
                      <a:pt x="6" y="29"/>
                    </a:lnTo>
                    <a:lnTo>
                      <a:pt x="7" y="32"/>
                    </a:lnTo>
                    <a:lnTo>
                      <a:pt x="9" y="35"/>
                    </a:lnTo>
                    <a:lnTo>
                      <a:pt x="12" y="36"/>
                    </a:lnTo>
                    <a:lnTo>
                      <a:pt x="18" y="38"/>
                    </a:lnTo>
                    <a:lnTo>
                      <a:pt x="23" y="39"/>
                    </a:lnTo>
                    <a:lnTo>
                      <a:pt x="37" y="41"/>
                    </a:lnTo>
                    <a:lnTo>
                      <a:pt x="41" y="42"/>
                    </a:lnTo>
                    <a:lnTo>
                      <a:pt x="44" y="41"/>
                    </a:lnTo>
                    <a:lnTo>
                      <a:pt x="48" y="39"/>
                    </a:lnTo>
                  </a:path>
                </a:pathLst>
              </a:custGeom>
              <a:solidFill>
                <a:schemeClr val="bg2"/>
              </a:solidFill>
              <a:ln w="9525" cmpd="sng">
                <a:solidFill>
                  <a:srgbClr val="969696"/>
                </a:solidFill>
                <a:prstDash val="solid"/>
                <a:round/>
                <a:headEnd/>
                <a:tailEnd/>
              </a:ln>
            </p:spPr>
            <p:txBody>
              <a:bodyPr/>
              <a:lstStyle/>
              <a:p>
                <a:endParaRPr lang="en-US" dirty="0"/>
              </a:p>
            </p:txBody>
          </p:sp>
        </p:grpSp>
        <p:sp>
          <p:nvSpPr>
            <p:cNvPr id="17465" name="Freeform 62"/>
            <p:cNvSpPr>
              <a:spLocks noChangeAspect="1"/>
            </p:cNvSpPr>
            <p:nvPr>
              <p:custDataLst>
                <p:tags r:id="rId54"/>
              </p:custDataLst>
            </p:nvPr>
          </p:nvSpPr>
          <p:spPr bwMode="gray">
            <a:xfrm>
              <a:off x="2464" y="2644"/>
              <a:ext cx="79" cy="75"/>
            </a:xfrm>
            <a:custGeom>
              <a:avLst/>
              <a:gdLst>
                <a:gd name="T0" fmla="*/ 0 w 358"/>
                <a:gd name="T1" fmla="*/ 0 h 340"/>
                <a:gd name="T2" fmla="*/ 0 w 358"/>
                <a:gd name="T3" fmla="*/ 0 h 340"/>
                <a:gd name="T4" fmla="*/ 0 w 358"/>
                <a:gd name="T5" fmla="*/ 0 h 340"/>
                <a:gd name="T6" fmla="*/ 0 w 358"/>
                <a:gd name="T7" fmla="*/ 0 h 340"/>
                <a:gd name="T8" fmla="*/ 0 w 358"/>
                <a:gd name="T9" fmla="*/ 0 h 340"/>
                <a:gd name="T10" fmla="*/ 0 w 358"/>
                <a:gd name="T11" fmla="*/ 0 h 340"/>
                <a:gd name="T12" fmla="*/ 0 w 358"/>
                <a:gd name="T13" fmla="*/ 0 h 340"/>
                <a:gd name="T14" fmla="*/ 0 w 358"/>
                <a:gd name="T15" fmla="*/ 0 h 340"/>
                <a:gd name="T16" fmla="*/ 0 w 358"/>
                <a:gd name="T17" fmla="*/ 0 h 340"/>
                <a:gd name="T18" fmla="*/ 0 w 358"/>
                <a:gd name="T19" fmla="*/ 0 h 340"/>
                <a:gd name="T20" fmla="*/ 0 w 358"/>
                <a:gd name="T21" fmla="*/ 0 h 340"/>
                <a:gd name="T22" fmla="*/ 0 w 358"/>
                <a:gd name="T23" fmla="*/ 0 h 340"/>
                <a:gd name="T24" fmla="*/ 0 w 358"/>
                <a:gd name="T25" fmla="*/ 0 h 340"/>
                <a:gd name="T26" fmla="*/ 0 w 358"/>
                <a:gd name="T27" fmla="*/ 0 h 340"/>
                <a:gd name="T28" fmla="*/ 0 w 358"/>
                <a:gd name="T29" fmla="*/ 0 h 340"/>
                <a:gd name="T30" fmla="*/ 0 w 358"/>
                <a:gd name="T31" fmla="*/ 0 h 340"/>
                <a:gd name="T32" fmla="*/ 0 w 358"/>
                <a:gd name="T33" fmla="*/ 0 h 340"/>
                <a:gd name="T34" fmla="*/ 0 w 358"/>
                <a:gd name="T35" fmla="*/ 0 h 340"/>
                <a:gd name="T36" fmla="*/ 0 w 358"/>
                <a:gd name="T37" fmla="*/ 0 h 340"/>
                <a:gd name="T38" fmla="*/ 0 w 358"/>
                <a:gd name="T39" fmla="*/ 0 h 340"/>
                <a:gd name="T40" fmla="*/ 0 w 358"/>
                <a:gd name="T41" fmla="*/ 0 h 340"/>
                <a:gd name="T42" fmla="*/ 0 w 358"/>
                <a:gd name="T43" fmla="*/ 0 h 340"/>
                <a:gd name="T44" fmla="*/ 0 w 358"/>
                <a:gd name="T45" fmla="*/ 0 h 340"/>
                <a:gd name="T46" fmla="*/ 0 w 358"/>
                <a:gd name="T47" fmla="*/ 0 h 340"/>
                <a:gd name="T48" fmla="*/ 0 w 358"/>
                <a:gd name="T49" fmla="*/ 0 h 340"/>
                <a:gd name="T50" fmla="*/ 0 w 358"/>
                <a:gd name="T51" fmla="*/ 0 h 340"/>
                <a:gd name="T52" fmla="*/ 0 w 358"/>
                <a:gd name="T53" fmla="*/ 0 h 340"/>
                <a:gd name="T54" fmla="*/ 0 w 358"/>
                <a:gd name="T55" fmla="*/ 0 h 340"/>
                <a:gd name="T56" fmla="*/ 0 w 358"/>
                <a:gd name="T57" fmla="*/ 0 h 340"/>
                <a:gd name="T58" fmla="*/ 0 w 358"/>
                <a:gd name="T59" fmla="*/ 0 h 340"/>
                <a:gd name="T60" fmla="*/ 0 w 358"/>
                <a:gd name="T61" fmla="*/ 0 h 340"/>
                <a:gd name="T62" fmla="*/ 0 w 358"/>
                <a:gd name="T63" fmla="*/ 0 h 340"/>
                <a:gd name="T64" fmla="*/ 0 w 358"/>
                <a:gd name="T65" fmla="*/ 0 h 340"/>
                <a:gd name="T66" fmla="*/ 0 w 358"/>
                <a:gd name="T67" fmla="*/ 0 h 340"/>
                <a:gd name="T68" fmla="*/ 0 w 358"/>
                <a:gd name="T69" fmla="*/ 0 h 340"/>
                <a:gd name="T70" fmla="*/ 0 w 358"/>
                <a:gd name="T71" fmla="*/ 0 h 340"/>
                <a:gd name="T72" fmla="*/ 0 w 358"/>
                <a:gd name="T73" fmla="*/ 0 h 340"/>
                <a:gd name="T74" fmla="*/ 0 w 358"/>
                <a:gd name="T75" fmla="*/ 0 h 340"/>
                <a:gd name="T76" fmla="*/ 0 w 358"/>
                <a:gd name="T77" fmla="*/ 0 h 340"/>
                <a:gd name="T78" fmla="*/ 0 w 358"/>
                <a:gd name="T79" fmla="*/ 0 h 340"/>
                <a:gd name="T80" fmla="*/ 0 w 358"/>
                <a:gd name="T81" fmla="*/ 0 h 340"/>
                <a:gd name="T82" fmla="*/ 0 w 358"/>
                <a:gd name="T83" fmla="*/ 0 h 340"/>
                <a:gd name="T84" fmla="*/ 0 w 358"/>
                <a:gd name="T85" fmla="*/ 0 h 340"/>
                <a:gd name="T86" fmla="*/ 0 w 358"/>
                <a:gd name="T87" fmla="*/ 0 h 340"/>
                <a:gd name="T88" fmla="*/ 0 w 358"/>
                <a:gd name="T89" fmla="*/ 0 h 340"/>
                <a:gd name="T90" fmla="*/ 0 w 358"/>
                <a:gd name="T91" fmla="*/ 0 h 340"/>
                <a:gd name="T92" fmla="*/ 0 w 358"/>
                <a:gd name="T93" fmla="*/ 0 h 340"/>
                <a:gd name="T94" fmla="*/ 0 w 358"/>
                <a:gd name="T95" fmla="*/ 0 h 340"/>
                <a:gd name="T96" fmla="*/ 0 w 358"/>
                <a:gd name="T97" fmla="*/ 0 h 340"/>
                <a:gd name="T98" fmla="*/ 0 w 358"/>
                <a:gd name="T99" fmla="*/ 0 h 340"/>
                <a:gd name="T100" fmla="*/ 0 w 358"/>
                <a:gd name="T101" fmla="*/ 0 h 340"/>
                <a:gd name="T102" fmla="*/ 0 w 358"/>
                <a:gd name="T103" fmla="*/ 0 h 340"/>
                <a:gd name="T104" fmla="*/ 0 w 358"/>
                <a:gd name="T105" fmla="*/ 0 h 340"/>
                <a:gd name="T106" fmla="*/ 0 w 358"/>
                <a:gd name="T107" fmla="*/ 0 h 340"/>
                <a:gd name="T108" fmla="*/ 0 w 358"/>
                <a:gd name="T109" fmla="*/ 0 h 340"/>
                <a:gd name="T110" fmla="*/ 0 w 358"/>
                <a:gd name="T111" fmla="*/ 0 h 340"/>
                <a:gd name="T112" fmla="*/ 0 w 358"/>
                <a:gd name="T113" fmla="*/ 0 h 340"/>
                <a:gd name="T114" fmla="*/ 0 w 358"/>
                <a:gd name="T115" fmla="*/ 0 h 340"/>
                <a:gd name="T116" fmla="*/ 0 w 358"/>
                <a:gd name="T117" fmla="*/ 0 h 340"/>
                <a:gd name="T118" fmla="*/ 0 w 358"/>
                <a:gd name="T119" fmla="*/ 0 h 340"/>
                <a:gd name="T120" fmla="*/ 0 w 358"/>
                <a:gd name="T121" fmla="*/ 0 h 340"/>
                <a:gd name="T122" fmla="*/ 0 w 358"/>
                <a:gd name="T123" fmla="*/ 0 h 3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58" h="340">
                  <a:moveTo>
                    <a:pt x="209" y="27"/>
                  </a:moveTo>
                  <a:lnTo>
                    <a:pt x="311" y="1"/>
                  </a:lnTo>
                  <a:lnTo>
                    <a:pt x="314" y="0"/>
                  </a:lnTo>
                  <a:lnTo>
                    <a:pt x="315" y="3"/>
                  </a:lnTo>
                  <a:lnTo>
                    <a:pt x="337" y="75"/>
                  </a:lnTo>
                  <a:lnTo>
                    <a:pt x="351" y="121"/>
                  </a:lnTo>
                  <a:lnTo>
                    <a:pt x="357" y="145"/>
                  </a:lnTo>
                  <a:lnTo>
                    <a:pt x="358" y="148"/>
                  </a:lnTo>
                  <a:lnTo>
                    <a:pt x="358" y="149"/>
                  </a:lnTo>
                  <a:lnTo>
                    <a:pt x="357" y="151"/>
                  </a:lnTo>
                  <a:lnTo>
                    <a:pt x="355" y="151"/>
                  </a:lnTo>
                  <a:lnTo>
                    <a:pt x="354" y="149"/>
                  </a:lnTo>
                  <a:lnTo>
                    <a:pt x="352" y="152"/>
                  </a:lnTo>
                  <a:lnTo>
                    <a:pt x="351" y="152"/>
                  </a:lnTo>
                  <a:lnTo>
                    <a:pt x="349" y="156"/>
                  </a:lnTo>
                  <a:lnTo>
                    <a:pt x="351" y="158"/>
                  </a:lnTo>
                  <a:lnTo>
                    <a:pt x="352" y="159"/>
                  </a:lnTo>
                  <a:lnTo>
                    <a:pt x="354" y="161"/>
                  </a:lnTo>
                  <a:lnTo>
                    <a:pt x="352" y="164"/>
                  </a:lnTo>
                  <a:lnTo>
                    <a:pt x="352" y="167"/>
                  </a:lnTo>
                  <a:lnTo>
                    <a:pt x="354" y="168"/>
                  </a:lnTo>
                  <a:lnTo>
                    <a:pt x="355" y="170"/>
                  </a:lnTo>
                  <a:lnTo>
                    <a:pt x="355" y="171"/>
                  </a:lnTo>
                  <a:lnTo>
                    <a:pt x="355" y="174"/>
                  </a:lnTo>
                  <a:lnTo>
                    <a:pt x="352" y="176"/>
                  </a:lnTo>
                  <a:lnTo>
                    <a:pt x="352" y="177"/>
                  </a:lnTo>
                  <a:lnTo>
                    <a:pt x="351" y="176"/>
                  </a:lnTo>
                  <a:lnTo>
                    <a:pt x="345" y="176"/>
                  </a:lnTo>
                  <a:lnTo>
                    <a:pt x="342" y="174"/>
                  </a:lnTo>
                  <a:lnTo>
                    <a:pt x="340" y="176"/>
                  </a:lnTo>
                  <a:lnTo>
                    <a:pt x="339" y="176"/>
                  </a:lnTo>
                  <a:lnTo>
                    <a:pt x="336" y="177"/>
                  </a:lnTo>
                  <a:lnTo>
                    <a:pt x="334" y="177"/>
                  </a:lnTo>
                  <a:lnTo>
                    <a:pt x="331" y="177"/>
                  </a:lnTo>
                  <a:lnTo>
                    <a:pt x="327" y="179"/>
                  </a:lnTo>
                  <a:lnTo>
                    <a:pt x="324" y="183"/>
                  </a:lnTo>
                  <a:lnTo>
                    <a:pt x="324" y="185"/>
                  </a:lnTo>
                  <a:lnTo>
                    <a:pt x="321" y="188"/>
                  </a:lnTo>
                  <a:lnTo>
                    <a:pt x="318" y="188"/>
                  </a:lnTo>
                  <a:lnTo>
                    <a:pt x="311" y="188"/>
                  </a:lnTo>
                  <a:lnTo>
                    <a:pt x="312" y="188"/>
                  </a:lnTo>
                  <a:lnTo>
                    <a:pt x="309" y="186"/>
                  </a:lnTo>
                  <a:lnTo>
                    <a:pt x="308" y="186"/>
                  </a:lnTo>
                  <a:lnTo>
                    <a:pt x="305" y="186"/>
                  </a:lnTo>
                  <a:lnTo>
                    <a:pt x="305" y="189"/>
                  </a:lnTo>
                  <a:lnTo>
                    <a:pt x="303" y="192"/>
                  </a:lnTo>
                  <a:lnTo>
                    <a:pt x="302" y="194"/>
                  </a:lnTo>
                  <a:lnTo>
                    <a:pt x="299" y="195"/>
                  </a:lnTo>
                  <a:lnTo>
                    <a:pt x="298" y="194"/>
                  </a:lnTo>
                  <a:lnTo>
                    <a:pt x="296" y="194"/>
                  </a:lnTo>
                  <a:lnTo>
                    <a:pt x="293" y="194"/>
                  </a:lnTo>
                  <a:lnTo>
                    <a:pt x="289" y="197"/>
                  </a:lnTo>
                  <a:lnTo>
                    <a:pt x="287" y="200"/>
                  </a:lnTo>
                  <a:lnTo>
                    <a:pt x="284" y="200"/>
                  </a:lnTo>
                  <a:lnTo>
                    <a:pt x="281" y="198"/>
                  </a:lnTo>
                  <a:lnTo>
                    <a:pt x="280" y="200"/>
                  </a:lnTo>
                  <a:lnTo>
                    <a:pt x="278" y="203"/>
                  </a:lnTo>
                  <a:lnTo>
                    <a:pt x="275" y="204"/>
                  </a:lnTo>
                  <a:lnTo>
                    <a:pt x="272" y="206"/>
                  </a:lnTo>
                  <a:lnTo>
                    <a:pt x="271" y="206"/>
                  </a:lnTo>
                  <a:lnTo>
                    <a:pt x="269" y="208"/>
                  </a:lnTo>
                  <a:lnTo>
                    <a:pt x="266" y="208"/>
                  </a:lnTo>
                  <a:lnTo>
                    <a:pt x="262" y="211"/>
                  </a:lnTo>
                  <a:lnTo>
                    <a:pt x="261" y="211"/>
                  </a:lnTo>
                  <a:lnTo>
                    <a:pt x="259" y="211"/>
                  </a:lnTo>
                  <a:lnTo>
                    <a:pt x="259" y="214"/>
                  </a:lnTo>
                  <a:lnTo>
                    <a:pt x="256" y="214"/>
                  </a:lnTo>
                  <a:lnTo>
                    <a:pt x="253" y="214"/>
                  </a:lnTo>
                  <a:lnTo>
                    <a:pt x="250" y="214"/>
                  </a:lnTo>
                  <a:lnTo>
                    <a:pt x="247" y="214"/>
                  </a:lnTo>
                  <a:lnTo>
                    <a:pt x="244" y="214"/>
                  </a:lnTo>
                  <a:lnTo>
                    <a:pt x="241" y="214"/>
                  </a:lnTo>
                  <a:lnTo>
                    <a:pt x="240" y="215"/>
                  </a:lnTo>
                  <a:lnTo>
                    <a:pt x="235" y="220"/>
                  </a:lnTo>
                  <a:lnTo>
                    <a:pt x="235" y="221"/>
                  </a:lnTo>
                  <a:lnTo>
                    <a:pt x="232" y="223"/>
                  </a:lnTo>
                  <a:lnTo>
                    <a:pt x="230" y="226"/>
                  </a:lnTo>
                  <a:lnTo>
                    <a:pt x="227" y="224"/>
                  </a:lnTo>
                  <a:lnTo>
                    <a:pt x="225" y="223"/>
                  </a:lnTo>
                  <a:lnTo>
                    <a:pt x="224" y="223"/>
                  </a:lnTo>
                  <a:lnTo>
                    <a:pt x="219" y="221"/>
                  </a:lnTo>
                  <a:lnTo>
                    <a:pt x="218" y="223"/>
                  </a:lnTo>
                  <a:lnTo>
                    <a:pt x="215" y="223"/>
                  </a:lnTo>
                  <a:lnTo>
                    <a:pt x="213" y="223"/>
                  </a:lnTo>
                  <a:lnTo>
                    <a:pt x="211" y="224"/>
                  </a:lnTo>
                  <a:lnTo>
                    <a:pt x="208" y="226"/>
                  </a:lnTo>
                  <a:lnTo>
                    <a:pt x="206" y="226"/>
                  </a:lnTo>
                  <a:lnTo>
                    <a:pt x="202" y="229"/>
                  </a:lnTo>
                  <a:lnTo>
                    <a:pt x="202" y="232"/>
                  </a:lnTo>
                  <a:lnTo>
                    <a:pt x="200" y="233"/>
                  </a:lnTo>
                  <a:lnTo>
                    <a:pt x="199" y="233"/>
                  </a:lnTo>
                  <a:lnTo>
                    <a:pt x="197" y="233"/>
                  </a:lnTo>
                  <a:lnTo>
                    <a:pt x="196" y="232"/>
                  </a:lnTo>
                  <a:lnTo>
                    <a:pt x="194" y="232"/>
                  </a:lnTo>
                  <a:lnTo>
                    <a:pt x="193" y="232"/>
                  </a:lnTo>
                  <a:lnTo>
                    <a:pt x="188" y="232"/>
                  </a:lnTo>
                  <a:lnTo>
                    <a:pt x="185" y="232"/>
                  </a:lnTo>
                  <a:lnTo>
                    <a:pt x="184" y="232"/>
                  </a:lnTo>
                  <a:lnTo>
                    <a:pt x="179" y="235"/>
                  </a:lnTo>
                  <a:lnTo>
                    <a:pt x="178" y="238"/>
                  </a:lnTo>
                  <a:lnTo>
                    <a:pt x="176" y="238"/>
                  </a:lnTo>
                  <a:lnTo>
                    <a:pt x="172" y="241"/>
                  </a:lnTo>
                  <a:lnTo>
                    <a:pt x="170" y="241"/>
                  </a:lnTo>
                  <a:lnTo>
                    <a:pt x="167" y="241"/>
                  </a:lnTo>
                  <a:lnTo>
                    <a:pt x="166" y="244"/>
                  </a:lnTo>
                  <a:lnTo>
                    <a:pt x="163" y="242"/>
                  </a:lnTo>
                  <a:lnTo>
                    <a:pt x="161" y="241"/>
                  </a:lnTo>
                  <a:lnTo>
                    <a:pt x="159" y="238"/>
                  </a:lnTo>
                  <a:lnTo>
                    <a:pt x="159" y="236"/>
                  </a:lnTo>
                  <a:lnTo>
                    <a:pt x="159" y="235"/>
                  </a:lnTo>
                  <a:lnTo>
                    <a:pt x="159" y="232"/>
                  </a:lnTo>
                  <a:lnTo>
                    <a:pt x="156" y="229"/>
                  </a:lnTo>
                  <a:lnTo>
                    <a:pt x="156" y="230"/>
                  </a:lnTo>
                  <a:lnTo>
                    <a:pt x="156" y="232"/>
                  </a:lnTo>
                  <a:lnTo>
                    <a:pt x="155" y="232"/>
                  </a:lnTo>
                  <a:lnTo>
                    <a:pt x="155" y="233"/>
                  </a:lnTo>
                  <a:lnTo>
                    <a:pt x="155" y="235"/>
                  </a:lnTo>
                  <a:lnTo>
                    <a:pt x="155" y="238"/>
                  </a:lnTo>
                  <a:lnTo>
                    <a:pt x="153" y="241"/>
                  </a:lnTo>
                  <a:lnTo>
                    <a:pt x="153" y="242"/>
                  </a:lnTo>
                  <a:lnTo>
                    <a:pt x="153" y="244"/>
                  </a:lnTo>
                  <a:lnTo>
                    <a:pt x="152" y="244"/>
                  </a:lnTo>
                  <a:lnTo>
                    <a:pt x="150" y="244"/>
                  </a:lnTo>
                  <a:lnTo>
                    <a:pt x="150" y="247"/>
                  </a:lnTo>
                  <a:lnTo>
                    <a:pt x="150" y="250"/>
                  </a:lnTo>
                  <a:lnTo>
                    <a:pt x="149" y="250"/>
                  </a:lnTo>
                  <a:lnTo>
                    <a:pt x="146" y="253"/>
                  </a:lnTo>
                  <a:lnTo>
                    <a:pt x="144" y="256"/>
                  </a:lnTo>
                  <a:lnTo>
                    <a:pt x="144" y="257"/>
                  </a:lnTo>
                  <a:lnTo>
                    <a:pt x="143" y="259"/>
                  </a:lnTo>
                  <a:lnTo>
                    <a:pt x="141" y="257"/>
                  </a:lnTo>
                  <a:lnTo>
                    <a:pt x="140" y="259"/>
                  </a:lnTo>
                  <a:lnTo>
                    <a:pt x="137" y="259"/>
                  </a:lnTo>
                  <a:lnTo>
                    <a:pt x="135" y="259"/>
                  </a:lnTo>
                  <a:lnTo>
                    <a:pt x="135" y="261"/>
                  </a:lnTo>
                  <a:lnTo>
                    <a:pt x="135" y="263"/>
                  </a:lnTo>
                  <a:lnTo>
                    <a:pt x="134" y="263"/>
                  </a:lnTo>
                  <a:lnTo>
                    <a:pt x="134" y="264"/>
                  </a:lnTo>
                  <a:lnTo>
                    <a:pt x="132" y="266"/>
                  </a:lnTo>
                  <a:lnTo>
                    <a:pt x="131" y="269"/>
                  </a:lnTo>
                  <a:lnTo>
                    <a:pt x="129" y="272"/>
                  </a:lnTo>
                  <a:lnTo>
                    <a:pt x="129" y="273"/>
                  </a:lnTo>
                  <a:lnTo>
                    <a:pt x="128" y="276"/>
                  </a:lnTo>
                  <a:lnTo>
                    <a:pt x="125" y="278"/>
                  </a:lnTo>
                  <a:lnTo>
                    <a:pt x="120" y="278"/>
                  </a:lnTo>
                  <a:lnTo>
                    <a:pt x="119" y="276"/>
                  </a:lnTo>
                  <a:lnTo>
                    <a:pt x="117" y="276"/>
                  </a:lnTo>
                  <a:lnTo>
                    <a:pt x="113" y="278"/>
                  </a:lnTo>
                  <a:lnTo>
                    <a:pt x="111" y="281"/>
                  </a:lnTo>
                  <a:lnTo>
                    <a:pt x="110" y="281"/>
                  </a:lnTo>
                  <a:lnTo>
                    <a:pt x="110" y="282"/>
                  </a:lnTo>
                  <a:lnTo>
                    <a:pt x="106" y="286"/>
                  </a:lnTo>
                  <a:lnTo>
                    <a:pt x="106" y="288"/>
                  </a:lnTo>
                  <a:lnTo>
                    <a:pt x="104" y="289"/>
                  </a:lnTo>
                  <a:lnTo>
                    <a:pt x="103" y="289"/>
                  </a:lnTo>
                  <a:lnTo>
                    <a:pt x="101" y="289"/>
                  </a:lnTo>
                  <a:lnTo>
                    <a:pt x="100" y="289"/>
                  </a:lnTo>
                  <a:lnTo>
                    <a:pt x="97" y="292"/>
                  </a:lnTo>
                  <a:lnTo>
                    <a:pt x="95" y="292"/>
                  </a:lnTo>
                  <a:lnTo>
                    <a:pt x="94" y="292"/>
                  </a:lnTo>
                  <a:lnTo>
                    <a:pt x="92" y="294"/>
                  </a:lnTo>
                  <a:lnTo>
                    <a:pt x="91" y="295"/>
                  </a:lnTo>
                  <a:lnTo>
                    <a:pt x="88" y="297"/>
                  </a:lnTo>
                  <a:lnTo>
                    <a:pt x="88" y="298"/>
                  </a:lnTo>
                  <a:lnTo>
                    <a:pt x="85" y="298"/>
                  </a:lnTo>
                  <a:lnTo>
                    <a:pt x="85" y="300"/>
                  </a:lnTo>
                  <a:lnTo>
                    <a:pt x="84" y="301"/>
                  </a:lnTo>
                  <a:lnTo>
                    <a:pt x="82" y="301"/>
                  </a:lnTo>
                  <a:lnTo>
                    <a:pt x="82" y="303"/>
                  </a:lnTo>
                  <a:lnTo>
                    <a:pt x="79" y="307"/>
                  </a:lnTo>
                  <a:lnTo>
                    <a:pt x="73" y="312"/>
                  </a:lnTo>
                  <a:lnTo>
                    <a:pt x="70" y="313"/>
                  </a:lnTo>
                  <a:lnTo>
                    <a:pt x="69" y="317"/>
                  </a:lnTo>
                  <a:lnTo>
                    <a:pt x="67" y="317"/>
                  </a:lnTo>
                  <a:lnTo>
                    <a:pt x="66" y="319"/>
                  </a:lnTo>
                  <a:lnTo>
                    <a:pt x="64" y="320"/>
                  </a:lnTo>
                  <a:lnTo>
                    <a:pt x="64" y="322"/>
                  </a:lnTo>
                  <a:lnTo>
                    <a:pt x="63" y="322"/>
                  </a:lnTo>
                  <a:lnTo>
                    <a:pt x="61" y="322"/>
                  </a:lnTo>
                  <a:lnTo>
                    <a:pt x="61" y="323"/>
                  </a:lnTo>
                  <a:lnTo>
                    <a:pt x="58" y="323"/>
                  </a:lnTo>
                  <a:lnTo>
                    <a:pt x="58" y="326"/>
                  </a:lnTo>
                  <a:lnTo>
                    <a:pt x="54" y="329"/>
                  </a:lnTo>
                  <a:lnTo>
                    <a:pt x="54" y="331"/>
                  </a:lnTo>
                  <a:lnTo>
                    <a:pt x="50" y="332"/>
                  </a:lnTo>
                  <a:lnTo>
                    <a:pt x="48" y="332"/>
                  </a:lnTo>
                  <a:lnTo>
                    <a:pt x="45" y="334"/>
                  </a:lnTo>
                  <a:lnTo>
                    <a:pt x="44" y="334"/>
                  </a:lnTo>
                  <a:lnTo>
                    <a:pt x="42" y="335"/>
                  </a:lnTo>
                  <a:lnTo>
                    <a:pt x="41" y="337"/>
                  </a:lnTo>
                  <a:lnTo>
                    <a:pt x="39" y="337"/>
                  </a:lnTo>
                  <a:lnTo>
                    <a:pt x="39" y="338"/>
                  </a:lnTo>
                  <a:lnTo>
                    <a:pt x="39" y="340"/>
                  </a:lnTo>
                  <a:lnTo>
                    <a:pt x="38" y="340"/>
                  </a:lnTo>
                  <a:lnTo>
                    <a:pt x="36" y="338"/>
                  </a:lnTo>
                  <a:lnTo>
                    <a:pt x="36" y="337"/>
                  </a:lnTo>
                  <a:lnTo>
                    <a:pt x="36" y="335"/>
                  </a:lnTo>
                  <a:lnTo>
                    <a:pt x="36" y="334"/>
                  </a:lnTo>
                  <a:lnTo>
                    <a:pt x="18" y="316"/>
                  </a:lnTo>
                  <a:lnTo>
                    <a:pt x="38" y="295"/>
                  </a:lnTo>
                  <a:lnTo>
                    <a:pt x="58" y="278"/>
                  </a:lnTo>
                  <a:lnTo>
                    <a:pt x="39" y="261"/>
                  </a:lnTo>
                  <a:lnTo>
                    <a:pt x="24" y="174"/>
                  </a:lnTo>
                  <a:lnTo>
                    <a:pt x="23" y="165"/>
                  </a:lnTo>
                  <a:lnTo>
                    <a:pt x="20" y="149"/>
                  </a:lnTo>
                  <a:lnTo>
                    <a:pt x="0" y="75"/>
                  </a:lnTo>
                  <a:lnTo>
                    <a:pt x="27" y="68"/>
                  </a:lnTo>
                  <a:lnTo>
                    <a:pt x="97" y="53"/>
                  </a:lnTo>
                  <a:lnTo>
                    <a:pt x="128" y="45"/>
                  </a:lnTo>
                  <a:lnTo>
                    <a:pt x="131" y="55"/>
                  </a:lnTo>
                  <a:lnTo>
                    <a:pt x="140" y="52"/>
                  </a:lnTo>
                  <a:lnTo>
                    <a:pt x="140" y="50"/>
                  </a:lnTo>
                  <a:lnTo>
                    <a:pt x="140" y="49"/>
                  </a:lnTo>
                  <a:lnTo>
                    <a:pt x="138" y="46"/>
                  </a:lnTo>
                  <a:lnTo>
                    <a:pt x="140" y="45"/>
                  </a:lnTo>
                  <a:lnTo>
                    <a:pt x="140" y="43"/>
                  </a:lnTo>
                  <a:lnTo>
                    <a:pt x="140" y="42"/>
                  </a:lnTo>
                  <a:lnTo>
                    <a:pt x="153" y="39"/>
                  </a:lnTo>
                  <a:lnTo>
                    <a:pt x="159" y="39"/>
                  </a:lnTo>
                  <a:lnTo>
                    <a:pt x="166" y="37"/>
                  </a:lnTo>
                  <a:lnTo>
                    <a:pt x="169" y="39"/>
                  </a:lnTo>
                  <a:lnTo>
                    <a:pt x="172" y="39"/>
                  </a:lnTo>
                  <a:lnTo>
                    <a:pt x="173" y="36"/>
                  </a:lnTo>
                  <a:lnTo>
                    <a:pt x="175" y="36"/>
                  </a:lnTo>
                  <a:lnTo>
                    <a:pt x="181" y="33"/>
                  </a:lnTo>
                  <a:lnTo>
                    <a:pt x="193" y="30"/>
                  </a:lnTo>
                  <a:lnTo>
                    <a:pt x="209" y="27"/>
                  </a:lnTo>
                </a:path>
              </a:pathLst>
            </a:custGeom>
            <a:solidFill>
              <a:schemeClr val="bg2"/>
            </a:solidFill>
            <a:ln w="9525" cmpd="sng">
              <a:solidFill>
                <a:srgbClr val="969696"/>
              </a:solidFill>
              <a:prstDash val="solid"/>
              <a:round/>
              <a:headEnd/>
              <a:tailEnd/>
            </a:ln>
          </p:spPr>
          <p:txBody>
            <a:bodyPr/>
            <a:lstStyle/>
            <a:p>
              <a:endParaRPr lang="en-US" dirty="0"/>
            </a:p>
          </p:txBody>
        </p:sp>
        <p:grpSp>
          <p:nvGrpSpPr>
            <p:cNvPr id="17466" name="Group 63"/>
            <p:cNvGrpSpPr>
              <a:grpSpLocks noChangeAspect="1"/>
            </p:cNvGrpSpPr>
            <p:nvPr/>
          </p:nvGrpSpPr>
          <p:grpSpPr bwMode="auto">
            <a:xfrm>
              <a:off x="1888" y="3148"/>
              <a:ext cx="175" cy="282"/>
              <a:chOff x="3918" y="2707"/>
              <a:chExt cx="396" cy="634"/>
            </a:xfrm>
          </p:grpSpPr>
          <p:sp>
            <p:nvSpPr>
              <p:cNvPr id="17478" name="Freeform 64"/>
              <p:cNvSpPr>
                <a:spLocks noChangeAspect="1"/>
              </p:cNvSpPr>
              <p:nvPr>
                <p:custDataLst>
                  <p:tags r:id="rId65"/>
                </p:custDataLst>
              </p:nvPr>
            </p:nvSpPr>
            <p:spPr bwMode="gray">
              <a:xfrm>
                <a:off x="3918" y="2707"/>
                <a:ext cx="396" cy="631"/>
              </a:xfrm>
              <a:custGeom>
                <a:avLst/>
                <a:gdLst>
                  <a:gd name="T0" fmla="*/ 1 w 792"/>
                  <a:gd name="T1" fmla="*/ 0 h 1263"/>
                  <a:gd name="T2" fmla="*/ 1 w 792"/>
                  <a:gd name="T3" fmla="*/ 0 h 1263"/>
                  <a:gd name="T4" fmla="*/ 1 w 792"/>
                  <a:gd name="T5" fmla="*/ 0 h 1263"/>
                  <a:gd name="T6" fmla="*/ 1 w 792"/>
                  <a:gd name="T7" fmla="*/ 0 h 1263"/>
                  <a:gd name="T8" fmla="*/ 1 w 792"/>
                  <a:gd name="T9" fmla="*/ 0 h 1263"/>
                  <a:gd name="T10" fmla="*/ 1 w 792"/>
                  <a:gd name="T11" fmla="*/ 0 h 1263"/>
                  <a:gd name="T12" fmla="*/ 1 w 792"/>
                  <a:gd name="T13" fmla="*/ 0 h 1263"/>
                  <a:gd name="T14" fmla="*/ 1 w 792"/>
                  <a:gd name="T15" fmla="*/ 0 h 1263"/>
                  <a:gd name="T16" fmla="*/ 1 w 792"/>
                  <a:gd name="T17" fmla="*/ 0 h 1263"/>
                  <a:gd name="T18" fmla="*/ 1 w 792"/>
                  <a:gd name="T19" fmla="*/ 0 h 1263"/>
                  <a:gd name="T20" fmla="*/ 1 w 792"/>
                  <a:gd name="T21" fmla="*/ 0 h 1263"/>
                  <a:gd name="T22" fmla="*/ 1 w 792"/>
                  <a:gd name="T23" fmla="*/ 0 h 1263"/>
                  <a:gd name="T24" fmla="*/ 1 w 792"/>
                  <a:gd name="T25" fmla="*/ 0 h 1263"/>
                  <a:gd name="T26" fmla="*/ 1 w 792"/>
                  <a:gd name="T27" fmla="*/ 0 h 1263"/>
                  <a:gd name="T28" fmla="*/ 1 w 792"/>
                  <a:gd name="T29" fmla="*/ 0 h 1263"/>
                  <a:gd name="T30" fmla="*/ 1 w 792"/>
                  <a:gd name="T31" fmla="*/ 0 h 1263"/>
                  <a:gd name="T32" fmla="*/ 1 w 792"/>
                  <a:gd name="T33" fmla="*/ 0 h 1263"/>
                  <a:gd name="T34" fmla="*/ 1 w 792"/>
                  <a:gd name="T35" fmla="*/ 0 h 1263"/>
                  <a:gd name="T36" fmla="*/ 1 w 792"/>
                  <a:gd name="T37" fmla="*/ 0 h 1263"/>
                  <a:gd name="T38" fmla="*/ 1 w 792"/>
                  <a:gd name="T39" fmla="*/ 0 h 1263"/>
                  <a:gd name="T40" fmla="*/ 1 w 792"/>
                  <a:gd name="T41" fmla="*/ 0 h 1263"/>
                  <a:gd name="T42" fmla="*/ 1 w 792"/>
                  <a:gd name="T43" fmla="*/ 0 h 1263"/>
                  <a:gd name="T44" fmla="*/ 1 w 792"/>
                  <a:gd name="T45" fmla="*/ 0 h 1263"/>
                  <a:gd name="T46" fmla="*/ 1 w 792"/>
                  <a:gd name="T47" fmla="*/ 0 h 1263"/>
                  <a:gd name="T48" fmla="*/ 1 w 792"/>
                  <a:gd name="T49" fmla="*/ 0 h 1263"/>
                  <a:gd name="T50" fmla="*/ 1 w 792"/>
                  <a:gd name="T51" fmla="*/ 0 h 1263"/>
                  <a:gd name="T52" fmla="*/ 1 w 792"/>
                  <a:gd name="T53" fmla="*/ 0 h 1263"/>
                  <a:gd name="T54" fmla="*/ 1 w 792"/>
                  <a:gd name="T55" fmla="*/ 0 h 1263"/>
                  <a:gd name="T56" fmla="*/ 1 w 792"/>
                  <a:gd name="T57" fmla="*/ 0 h 1263"/>
                  <a:gd name="T58" fmla="*/ 1 w 792"/>
                  <a:gd name="T59" fmla="*/ 0 h 1263"/>
                  <a:gd name="T60" fmla="*/ 1 w 792"/>
                  <a:gd name="T61" fmla="*/ 0 h 1263"/>
                  <a:gd name="T62" fmla="*/ 1 w 792"/>
                  <a:gd name="T63" fmla="*/ 0 h 1263"/>
                  <a:gd name="T64" fmla="*/ 1 w 792"/>
                  <a:gd name="T65" fmla="*/ 0 h 1263"/>
                  <a:gd name="T66" fmla="*/ 1 w 792"/>
                  <a:gd name="T67" fmla="*/ 0 h 1263"/>
                  <a:gd name="T68" fmla="*/ 1 w 792"/>
                  <a:gd name="T69" fmla="*/ 0 h 1263"/>
                  <a:gd name="T70" fmla="*/ 1 w 792"/>
                  <a:gd name="T71" fmla="*/ 0 h 1263"/>
                  <a:gd name="T72" fmla="*/ 1 w 792"/>
                  <a:gd name="T73" fmla="*/ 0 h 1263"/>
                  <a:gd name="T74" fmla="*/ 1 w 792"/>
                  <a:gd name="T75" fmla="*/ 0 h 1263"/>
                  <a:gd name="T76" fmla="*/ 1 w 792"/>
                  <a:gd name="T77" fmla="*/ 0 h 1263"/>
                  <a:gd name="T78" fmla="*/ 1 w 792"/>
                  <a:gd name="T79" fmla="*/ 0 h 1263"/>
                  <a:gd name="T80" fmla="*/ 1 w 792"/>
                  <a:gd name="T81" fmla="*/ 0 h 1263"/>
                  <a:gd name="T82" fmla="*/ 1 w 792"/>
                  <a:gd name="T83" fmla="*/ 0 h 1263"/>
                  <a:gd name="T84" fmla="*/ 1 w 792"/>
                  <a:gd name="T85" fmla="*/ 0 h 1263"/>
                  <a:gd name="T86" fmla="*/ 1 w 792"/>
                  <a:gd name="T87" fmla="*/ 0 h 1263"/>
                  <a:gd name="T88" fmla="*/ 1 w 792"/>
                  <a:gd name="T89" fmla="*/ 0 h 1263"/>
                  <a:gd name="T90" fmla="*/ 1 w 792"/>
                  <a:gd name="T91" fmla="*/ 0 h 1263"/>
                  <a:gd name="T92" fmla="*/ 1 w 792"/>
                  <a:gd name="T93" fmla="*/ 0 h 1263"/>
                  <a:gd name="T94" fmla="*/ 1 w 792"/>
                  <a:gd name="T95" fmla="*/ 0 h 1263"/>
                  <a:gd name="T96" fmla="*/ 1 w 792"/>
                  <a:gd name="T97" fmla="*/ 0 h 1263"/>
                  <a:gd name="T98" fmla="*/ 1 w 792"/>
                  <a:gd name="T99" fmla="*/ 0 h 126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92" h="1263">
                    <a:moveTo>
                      <a:pt x="258" y="1236"/>
                    </a:moveTo>
                    <a:lnTo>
                      <a:pt x="257" y="1232"/>
                    </a:lnTo>
                    <a:lnTo>
                      <a:pt x="258" y="1227"/>
                    </a:lnTo>
                    <a:lnTo>
                      <a:pt x="264" y="1224"/>
                    </a:lnTo>
                    <a:lnTo>
                      <a:pt x="265" y="1219"/>
                    </a:lnTo>
                    <a:lnTo>
                      <a:pt x="267" y="1213"/>
                    </a:lnTo>
                    <a:lnTo>
                      <a:pt x="270" y="1207"/>
                    </a:lnTo>
                    <a:lnTo>
                      <a:pt x="277" y="1204"/>
                    </a:lnTo>
                    <a:lnTo>
                      <a:pt x="277" y="1198"/>
                    </a:lnTo>
                    <a:lnTo>
                      <a:pt x="274" y="1193"/>
                    </a:lnTo>
                    <a:lnTo>
                      <a:pt x="268" y="1189"/>
                    </a:lnTo>
                    <a:lnTo>
                      <a:pt x="268" y="1180"/>
                    </a:lnTo>
                    <a:lnTo>
                      <a:pt x="265" y="1177"/>
                    </a:lnTo>
                    <a:lnTo>
                      <a:pt x="265" y="1171"/>
                    </a:lnTo>
                    <a:lnTo>
                      <a:pt x="268" y="1167"/>
                    </a:lnTo>
                    <a:lnTo>
                      <a:pt x="271" y="1161"/>
                    </a:lnTo>
                    <a:lnTo>
                      <a:pt x="271" y="1153"/>
                    </a:lnTo>
                    <a:lnTo>
                      <a:pt x="267" y="1143"/>
                    </a:lnTo>
                    <a:lnTo>
                      <a:pt x="257" y="1133"/>
                    </a:lnTo>
                    <a:lnTo>
                      <a:pt x="250" y="1129"/>
                    </a:lnTo>
                    <a:lnTo>
                      <a:pt x="244" y="1123"/>
                    </a:lnTo>
                    <a:lnTo>
                      <a:pt x="239" y="1120"/>
                    </a:lnTo>
                    <a:lnTo>
                      <a:pt x="232" y="1111"/>
                    </a:lnTo>
                    <a:lnTo>
                      <a:pt x="223" y="1105"/>
                    </a:lnTo>
                    <a:lnTo>
                      <a:pt x="215" y="1096"/>
                    </a:lnTo>
                    <a:lnTo>
                      <a:pt x="214" y="1090"/>
                    </a:lnTo>
                    <a:lnTo>
                      <a:pt x="218" y="1070"/>
                    </a:lnTo>
                    <a:lnTo>
                      <a:pt x="220" y="1059"/>
                    </a:lnTo>
                    <a:lnTo>
                      <a:pt x="391" y="1041"/>
                    </a:lnTo>
                    <a:lnTo>
                      <a:pt x="624" y="1016"/>
                    </a:lnTo>
                    <a:lnTo>
                      <a:pt x="792" y="994"/>
                    </a:lnTo>
                    <a:lnTo>
                      <a:pt x="792" y="988"/>
                    </a:lnTo>
                    <a:lnTo>
                      <a:pt x="791" y="985"/>
                    </a:lnTo>
                    <a:lnTo>
                      <a:pt x="789" y="982"/>
                    </a:lnTo>
                    <a:lnTo>
                      <a:pt x="789" y="979"/>
                    </a:lnTo>
                    <a:lnTo>
                      <a:pt x="786" y="976"/>
                    </a:lnTo>
                    <a:lnTo>
                      <a:pt x="786" y="973"/>
                    </a:lnTo>
                    <a:lnTo>
                      <a:pt x="783" y="969"/>
                    </a:lnTo>
                    <a:lnTo>
                      <a:pt x="783" y="968"/>
                    </a:lnTo>
                    <a:lnTo>
                      <a:pt x="780" y="963"/>
                    </a:lnTo>
                    <a:lnTo>
                      <a:pt x="777" y="962"/>
                    </a:lnTo>
                    <a:lnTo>
                      <a:pt x="776" y="960"/>
                    </a:lnTo>
                    <a:lnTo>
                      <a:pt x="774" y="957"/>
                    </a:lnTo>
                    <a:lnTo>
                      <a:pt x="769" y="954"/>
                    </a:lnTo>
                    <a:lnTo>
                      <a:pt x="766" y="953"/>
                    </a:lnTo>
                    <a:lnTo>
                      <a:pt x="766" y="948"/>
                    </a:lnTo>
                    <a:lnTo>
                      <a:pt x="764" y="947"/>
                    </a:lnTo>
                    <a:lnTo>
                      <a:pt x="764" y="945"/>
                    </a:lnTo>
                    <a:lnTo>
                      <a:pt x="764" y="942"/>
                    </a:lnTo>
                    <a:lnTo>
                      <a:pt x="763" y="936"/>
                    </a:lnTo>
                    <a:lnTo>
                      <a:pt x="761" y="934"/>
                    </a:lnTo>
                    <a:lnTo>
                      <a:pt x="759" y="931"/>
                    </a:lnTo>
                    <a:lnTo>
                      <a:pt x="759" y="928"/>
                    </a:lnTo>
                    <a:lnTo>
                      <a:pt x="760" y="925"/>
                    </a:lnTo>
                    <a:lnTo>
                      <a:pt x="763" y="922"/>
                    </a:lnTo>
                    <a:lnTo>
                      <a:pt x="763" y="919"/>
                    </a:lnTo>
                    <a:lnTo>
                      <a:pt x="764" y="915"/>
                    </a:lnTo>
                    <a:lnTo>
                      <a:pt x="763" y="912"/>
                    </a:lnTo>
                    <a:lnTo>
                      <a:pt x="761" y="907"/>
                    </a:lnTo>
                    <a:lnTo>
                      <a:pt x="761" y="904"/>
                    </a:lnTo>
                    <a:lnTo>
                      <a:pt x="761" y="900"/>
                    </a:lnTo>
                    <a:lnTo>
                      <a:pt x="761" y="897"/>
                    </a:lnTo>
                    <a:lnTo>
                      <a:pt x="763" y="894"/>
                    </a:lnTo>
                    <a:lnTo>
                      <a:pt x="763" y="888"/>
                    </a:lnTo>
                    <a:lnTo>
                      <a:pt x="764" y="883"/>
                    </a:lnTo>
                    <a:lnTo>
                      <a:pt x="764" y="880"/>
                    </a:lnTo>
                    <a:lnTo>
                      <a:pt x="761" y="877"/>
                    </a:lnTo>
                    <a:lnTo>
                      <a:pt x="761" y="873"/>
                    </a:lnTo>
                    <a:lnTo>
                      <a:pt x="764" y="868"/>
                    </a:lnTo>
                    <a:lnTo>
                      <a:pt x="764" y="863"/>
                    </a:lnTo>
                    <a:lnTo>
                      <a:pt x="764" y="857"/>
                    </a:lnTo>
                    <a:lnTo>
                      <a:pt x="763" y="854"/>
                    </a:lnTo>
                    <a:lnTo>
                      <a:pt x="761" y="850"/>
                    </a:lnTo>
                    <a:lnTo>
                      <a:pt x="760" y="844"/>
                    </a:lnTo>
                    <a:lnTo>
                      <a:pt x="759" y="839"/>
                    </a:lnTo>
                    <a:lnTo>
                      <a:pt x="756" y="836"/>
                    </a:lnTo>
                    <a:lnTo>
                      <a:pt x="753" y="827"/>
                    </a:lnTo>
                    <a:lnTo>
                      <a:pt x="745" y="818"/>
                    </a:lnTo>
                    <a:lnTo>
                      <a:pt x="738" y="795"/>
                    </a:lnTo>
                    <a:lnTo>
                      <a:pt x="738" y="783"/>
                    </a:lnTo>
                    <a:lnTo>
                      <a:pt x="738" y="776"/>
                    </a:lnTo>
                    <a:lnTo>
                      <a:pt x="741" y="768"/>
                    </a:lnTo>
                    <a:lnTo>
                      <a:pt x="744" y="761"/>
                    </a:lnTo>
                    <a:lnTo>
                      <a:pt x="747" y="752"/>
                    </a:lnTo>
                    <a:lnTo>
                      <a:pt x="748" y="745"/>
                    </a:lnTo>
                    <a:lnTo>
                      <a:pt x="748" y="734"/>
                    </a:lnTo>
                    <a:lnTo>
                      <a:pt x="748" y="725"/>
                    </a:lnTo>
                    <a:lnTo>
                      <a:pt x="747" y="718"/>
                    </a:lnTo>
                    <a:lnTo>
                      <a:pt x="747" y="715"/>
                    </a:lnTo>
                    <a:lnTo>
                      <a:pt x="759" y="690"/>
                    </a:lnTo>
                    <a:lnTo>
                      <a:pt x="761" y="686"/>
                    </a:lnTo>
                    <a:lnTo>
                      <a:pt x="774" y="680"/>
                    </a:lnTo>
                    <a:lnTo>
                      <a:pt x="777" y="671"/>
                    </a:lnTo>
                    <a:lnTo>
                      <a:pt x="774" y="668"/>
                    </a:lnTo>
                    <a:lnTo>
                      <a:pt x="767" y="665"/>
                    </a:lnTo>
                    <a:lnTo>
                      <a:pt x="763" y="662"/>
                    </a:lnTo>
                    <a:lnTo>
                      <a:pt x="759" y="660"/>
                    </a:lnTo>
                    <a:lnTo>
                      <a:pt x="753" y="659"/>
                    </a:lnTo>
                    <a:lnTo>
                      <a:pt x="750" y="654"/>
                    </a:lnTo>
                    <a:lnTo>
                      <a:pt x="754" y="646"/>
                    </a:lnTo>
                    <a:lnTo>
                      <a:pt x="754" y="640"/>
                    </a:lnTo>
                    <a:lnTo>
                      <a:pt x="753" y="636"/>
                    </a:lnTo>
                    <a:lnTo>
                      <a:pt x="751" y="627"/>
                    </a:lnTo>
                    <a:lnTo>
                      <a:pt x="747" y="618"/>
                    </a:lnTo>
                    <a:lnTo>
                      <a:pt x="747" y="612"/>
                    </a:lnTo>
                    <a:lnTo>
                      <a:pt x="747" y="609"/>
                    </a:lnTo>
                    <a:lnTo>
                      <a:pt x="741" y="603"/>
                    </a:lnTo>
                    <a:lnTo>
                      <a:pt x="730" y="593"/>
                    </a:lnTo>
                    <a:lnTo>
                      <a:pt x="726" y="585"/>
                    </a:lnTo>
                    <a:lnTo>
                      <a:pt x="723" y="581"/>
                    </a:lnTo>
                    <a:lnTo>
                      <a:pt x="714" y="569"/>
                    </a:lnTo>
                    <a:lnTo>
                      <a:pt x="713" y="563"/>
                    </a:lnTo>
                    <a:lnTo>
                      <a:pt x="708" y="553"/>
                    </a:lnTo>
                    <a:lnTo>
                      <a:pt x="701" y="537"/>
                    </a:lnTo>
                    <a:lnTo>
                      <a:pt x="693" y="525"/>
                    </a:lnTo>
                    <a:lnTo>
                      <a:pt x="545" y="0"/>
                    </a:lnTo>
                    <a:lnTo>
                      <a:pt x="458" y="10"/>
                    </a:lnTo>
                    <a:lnTo>
                      <a:pt x="391" y="17"/>
                    </a:lnTo>
                    <a:lnTo>
                      <a:pt x="277" y="29"/>
                    </a:lnTo>
                    <a:lnTo>
                      <a:pt x="211" y="33"/>
                    </a:lnTo>
                    <a:lnTo>
                      <a:pt x="102" y="42"/>
                    </a:lnTo>
                    <a:lnTo>
                      <a:pt x="24" y="48"/>
                    </a:lnTo>
                    <a:lnTo>
                      <a:pt x="0" y="50"/>
                    </a:lnTo>
                    <a:lnTo>
                      <a:pt x="4" y="60"/>
                    </a:lnTo>
                    <a:lnTo>
                      <a:pt x="7" y="59"/>
                    </a:lnTo>
                    <a:lnTo>
                      <a:pt x="7" y="62"/>
                    </a:lnTo>
                    <a:lnTo>
                      <a:pt x="9" y="63"/>
                    </a:lnTo>
                    <a:lnTo>
                      <a:pt x="12" y="73"/>
                    </a:lnTo>
                    <a:lnTo>
                      <a:pt x="15" y="76"/>
                    </a:lnTo>
                    <a:lnTo>
                      <a:pt x="21" y="76"/>
                    </a:lnTo>
                    <a:lnTo>
                      <a:pt x="24" y="78"/>
                    </a:lnTo>
                    <a:lnTo>
                      <a:pt x="22" y="89"/>
                    </a:lnTo>
                    <a:lnTo>
                      <a:pt x="16" y="460"/>
                    </a:lnTo>
                    <a:lnTo>
                      <a:pt x="9" y="845"/>
                    </a:lnTo>
                    <a:lnTo>
                      <a:pt x="59" y="1240"/>
                    </a:lnTo>
                    <a:lnTo>
                      <a:pt x="60" y="1232"/>
                    </a:lnTo>
                    <a:lnTo>
                      <a:pt x="66" y="1224"/>
                    </a:lnTo>
                    <a:lnTo>
                      <a:pt x="71" y="1224"/>
                    </a:lnTo>
                    <a:lnTo>
                      <a:pt x="72" y="1227"/>
                    </a:lnTo>
                    <a:lnTo>
                      <a:pt x="75" y="1232"/>
                    </a:lnTo>
                    <a:lnTo>
                      <a:pt x="78" y="1230"/>
                    </a:lnTo>
                    <a:lnTo>
                      <a:pt x="81" y="1229"/>
                    </a:lnTo>
                    <a:lnTo>
                      <a:pt x="87" y="1227"/>
                    </a:lnTo>
                    <a:lnTo>
                      <a:pt x="92" y="1230"/>
                    </a:lnTo>
                    <a:lnTo>
                      <a:pt x="97" y="1232"/>
                    </a:lnTo>
                    <a:lnTo>
                      <a:pt x="103" y="1230"/>
                    </a:lnTo>
                    <a:lnTo>
                      <a:pt x="102" y="1236"/>
                    </a:lnTo>
                    <a:lnTo>
                      <a:pt x="103" y="1243"/>
                    </a:lnTo>
                    <a:lnTo>
                      <a:pt x="108" y="1242"/>
                    </a:lnTo>
                    <a:lnTo>
                      <a:pt x="118" y="1236"/>
                    </a:lnTo>
                    <a:lnTo>
                      <a:pt x="121" y="1230"/>
                    </a:lnTo>
                    <a:lnTo>
                      <a:pt x="121" y="1223"/>
                    </a:lnTo>
                    <a:lnTo>
                      <a:pt x="121" y="1216"/>
                    </a:lnTo>
                    <a:lnTo>
                      <a:pt x="121" y="1204"/>
                    </a:lnTo>
                    <a:lnTo>
                      <a:pt x="121" y="1192"/>
                    </a:lnTo>
                    <a:lnTo>
                      <a:pt x="122" y="1186"/>
                    </a:lnTo>
                    <a:lnTo>
                      <a:pt x="122" y="1177"/>
                    </a:lnTo>
                    <a:lnTo>
                      <a:pt x="125" y="1173"/>
                    </a:lnTo>
                    <a:lnTo>
                      <a:pt x="127" y="1167"/>
                    </a:lnTo>
                    <a:lnTo>
                      <a:pt x="125" y="1162"/>
                    </a:lnTo>
                    <a:lnTo>
                      <a:pt x="127" y="1155"/>
                    </a:lnTo>
                    <a:lnTo>
                      <a:pt x="130" y="1149"/>
                    </a:lnTo>
                    <a:lnTo>
                      <a:pt x="136" y="1146"/>
                    </a:lnTo>
                    <a:lnTo>
                      <a:pt x="142" y="1143"/>
                    </a:lnTo>
                    <a:lnTo>
                      <a:pt x="143" y="1139"/>
                    </a:lnTo>
                    <a:lnTo>
                      <a:pt x="147" y="1142"/>
                    </a:lnTo>
                    <a:lnTo>
                      <a:pt x="149" y="1148"/>
                    </a:lnTo>
                    <a:lnTo>
                      <a:pt x="152" y="1149"/>
                    </a:lnTo>
                    <a:lnTo>
                      <a:pt x="155" y="1152"/>
                    </a:lnTo>
                    <a:lnTo>
                      <a:pt x="158" y="1159"/>
                    </a:lnTo>
                    <a:lnTo>
                      <a:pt x="161" y="1162"/>
                    </a:lnTo>
                    <a:lnTo>
                      <a:pt x="159" y="1170"/>
                    </a:lnTo>
                    <a:lnTo>
                      <a:pt x="162" y="1171"/>
                    </a:lnTo>
                    <a:lnTo>
                      <a:pt x="162" y="1180"/>
                    </a:lnTo>
                    <a:lnTo>
                      <a:pt x="161" y="1187"/>
                    </a:lnTo>
                    <a:lnTo>
                      <a:pt x="158" y="1190"/>
                    </a:lnTo>
                    <a:lnTo>
                      <a:pt x="158" y="1195"/>
                    </a:lnTo>
                    <a:lnTo>
                      <a:pt x="161" y="1198"/>
                    </a:lnTo>
                    <a:lnTo>
                      <a:pt x="162" y="1211"/>
                    </a:lnTo>
                    <a:lnTo>
                      <a:pt x="168" y="1216"/>
                    </a:lnTo>
                    <a:lnTo>
                      <a:pt x="177" y="1221"/>
                    </a:lnTo>
                    <a:lnTo>
                      <a:pt x="182" y="1224"/>
                    </a:lnTo>
                    <a:lnTo>
                      <a:pt x="189" y="1232"/>
                    </a:lnTo>
                    <a:lnTo>
                      <a:pt x="202" y="1242"/>
                    </a:lnTo>
                    <a:lnTo>
                      <a:pt x="202" y="1246"/>
                    </a:lnTo>
                    <a:lnTo>
                      <a:pt x="195" y="1251"/>
                    </a:lnTo>
                    <a:lnTo>
                      <a:pt x="183" y="1252"/>
                    </a:lnTo>
                    <a:lnTo>
                      <a:pt x="177" y="1257"/>
                    </a:lnTo>
                    <a:lnTo>
                      <a:pt x="170" y="1257"/>
                    </a:lnTo>
                    <a:lnTo>
                      <a:pt x="165" y="1252"/>
                    </a:lnTo>
                    <a:lnTo>
                      <a:pt x="158" y="1254"/>
                    </a:lnTo>
                    <a:lnTo>
                      <a:pt x="155" y="1258"/>
                    </a:lnTo>
                    <a:lnTo>
                      <a:pt x="149" y="1258"/>
                    </a:lnTo>
                    <a:lnTo>
                      <a:pt x="142" y="1261"/>
                    </a:lnTo>
                    <a:lnTo>
                      <a:pt x="145" y="1263"/>
                    </a:lnTo>
                    <a:lnTo>
                      <a:pt x="155" y="1261"/>
                    </a:lnTo>
                    <a:lnTo>
                      <a:pt x="161" y="1260"/>
                    </a:lnTo>
                    <a:lnTo>
                      <a:pt x="173" y="1260"/>
                    </a:lnTo>
                    <a:lnTo>
                      <a:pt x="205" y="1255"/>
                    </a:lnTo>
                    <a:lnTo>
                      <a:pt x="238" y="1246"/>
                    </a:lnTo>
                    <a:lnTo>
                      <a:pt x="258" y="1236"/>
                    </a:lnTo>
                  </a:path>
                </a:pathLst>
              </a:custGeom>
              <a:solidFill>
                <a:srgbClr val="C5C1CF"/>
              </a:solidFill>
              <a:ln w="9525" cmpd="sng">
                <a:solidFill>
                  <a:srgbClr val="969696"/>
                </a:solidFill>
                <a:prstDash val="solid"/>
                <a:round/>
                <a:headEnd/>
                <a:tailEnd/>
              </a:ln>
            </p:spPr>
            <p:txBody>
              <a:bodyPr/>
              <a:lstStyle/>
              <a:p>
                <a:endParaRPr lang="en-US" dirty="0"/>
              </a:p>
            </p:txBody>
          </p:sp>
          <p:sp>
            <p:nvSpPr>
              <p:cNvPr id="272449" name="Freeform 65"/>
              <p:cNvSpPr>
                <a:spLocks noChangeAspect="1"/>
              </p:cNvSpPr>
              <p:nvPr>
                <p:custDataLst>
                  <p:tags r:id="rId66"/>
                </p:custDataLst>
              </p:nvPr>
            </p:nvSpPr>
            <p:spPr bwMode="gray">
              <a:xfrm>
                <a:off x="3959" y="3331"/>
                <a:ext cx="26" cy="9"/>
              </a:xfrm>
              <a:custGeom>
                <a:avLst/>
                <a:gdLst>
                  <a:gd name="T0" fmla="*/ 41 w 51"/>
                  <a:gd name="T1" fmla="*/ 0 h 15"/>
                  <a:gd name="T2" fmla="*/ 41 w 51"/>
                  <a:gd name="T3" fmla="*/ 2 h 15"/>
                  <a:gd name="T4" fmla="*/ 44 w 51"/>
                  <a:gd name="T5" fmla="*/ 3 h 15"/>
                  <a:gd name="T6" fmla="*/ 42 w 51"/>
                  <a:gd name="T7" fmla="*/ 3 h 15"/>
                  <a:gd name="T8" fmla="*/ 31 w 51"/>
                  <a:gd name="T9" fmla="*/ 6 h 15"/>
                  <a:gd name="T10" fmla="*/ 19 w 51"/>
                  <a:gd name="T11" fmla="*/ 9 h 15"/>
                  <a:gd name="T12" fmla="*/ 10 w 51"/>
                  <a:gd name="T13" fmla="*/ 11 h 15"/>
                  <a:gd name="T14" fmla="*/ 0 w 51"/>
                  <a:gd name="T15" fmla="*/ 14 h 15"/>
                  <a:gd name="T16" fmla="*/ 1 w 51"/>
                  <a:gd name="T17" fmla="*/ 15 h 15"/>
                  <a:gd name="T18" fmla="*/ 3 w 51"/>
                  <a:gd name="T19" fmla="*/ 15 h 15"/>
                  <a:gd name="T20" fmla="*/ 19 w 51"/>
                  <a:gd name="T21" fmla="*/ 11 h 15"/>
                  <a:gd name="T22" fmla="*/ 26 w 51"/>
                  <a:gd name="T23" fmla="*/ 9 h 15"/>
                  <a:gd name="T24" fmla="*/ 34 w 51"/>
                  <a:gd name="T25" fmla="*/ 8 h 15"/>
                  <a:gd name="T26" fmla="*/ 39 w 51"/>
                  <a:gd name="T27" fmla="*/ 6 h 15"/>
                  <a:gd name="T28" fmla="*/ 42 w 51"/>
                  <a:gd name="T29" fmla="*/ 8 h 15"/>
                  <a:gd name="T30" fmla="*/ 47 w 51"/>
                  <a:gd name="T31" fmla="*/ 9 h 15"/>
                  <a:gd name="T32" fmla="*/ 50 w 51"/>
                  <a:gd name="T33" fmla="*/ 6 h 15"/>
                  <a:gd name="T34" fmla="*/ 51 w 51"/>
                  <a:gd name="T35" fmla="*/ 3 h 15"/>
                  <a:gd name="T36" fmla="*/ 48 w 51"/>
                  <a:gd name="T37" fmla="*/ 2 h 15"/>
                  <a:gd name="T38" fmla="*/ 44 w 51"/>
                  <a:gd name="T39" fmla="*/ 0 h 15"/>
                  <a:gd name="T40" fmla="*/ 41 w 51"/>
                  <a:gd name="T4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15">
                    <a:moveTo>
                      <a:pt x="41" y="0"/>
                    </a:moveTo>
                    <a:lnTo>
                      <a:pt x="41" y="2"/>
                    </a:lnTo>
                    <a:lnTo>
                      <a:pt x="44" y="3"/>
                    </a:lnTo>
                    <a:lnTo>
                      <a:pt x="42" y="3"/>
                    </a:lnTo>
                    <a:lnTo>
                      <a:pt x="31" y="6"/>
                    </a:lnTo>
                    <a:lnTo>
                      <a:pt x="19" y="9"/>
                    </a:lnTo>
                    <a:lnTo>
                      <a:pt x="10" y="11"/>
                    </a:lnTo>
                    <a:lnTo>
                      <a:pt x="0" y="14"/>
                    </a:lnTo>
                    <a:lnTo>
                      <a:pt x="1" y="15"/>
                    </a:lnTo>
                    <a:lnTo>
                      <a:pt x="3" y="15"/>
                    </a:lnTo>
                    <a:lnTo>
                      <a:pt x="19" y="11"/>
                    </a:lnTo>
                    <a:lnTo>
                      <a:pt x="26" y="9"/>
                    </a:lnTo>
                    <a:lnTo>
                      <a:pt x="34" y="8"/>
                    </a:lnTo>
                    <a:lnTo>
                      <a:pt x="39" y="6"/>
                    </a:lnTo>
                    <a:lnTo>
                      <a:pt x="42" y="8"/>
                    </a:lnTo>
                    <a:lnTo>
                      <a:pt x="47" y="9"/>
                    </a:lnTo>
                    <a:lnTo>
                      <a:pt x="50" y="6"/>
                    </a:lnTo>
                    <a:lnTo>
                      <a:pt x="51" y="3"/>
                    </a:lnTo>
                    <a:lnTo>
                      <a:pt x="48" y="2"/>
                    </a:lnTo>
                    <a:lnTo>
                      <a:pt x="44" y="0"/>
                    </a:lnTo>
                    <a:lnTo>
                      <a:pt x="41" y="0"/>
                    </a:lnTo>
                  </a:path>
                </a:pathLst>
              </a:custGeom>
              <a:gradFill rotWithShape="1">
                <a:gsLst>
                  <a:gs pos="0">
                    <a:schemeClr val="hlink">
                      <a:gamma/>
                      <a:shade val="46275"/>
                      <a:invGamma/>
                    </a:schemeClr>
                  </a:gs>
                  <a:gs pos="50000">
                    <a:schemeClr val="hlink"/>
                  </a:gs>
                  <a:gs pos="100000">
                    <a:schemeClr val="hlink">
                      <a:gamma/>
                      <a:shade val="46275"/>
                      <a:invGamma/>
                    </a:schemeClr>
                  </a:gs>
                </a:gsLst>
                <a:lin ang="18900000" scaled="1"/>
              </a:gradFill>
              <a:ln w="9525" cmpd="sng">
                <a:solidFill>
                  <a:srgbClr val="969696"/>
                </a:solidFill>
                <a:prstDash val="solid"/>
                <a:round/>
                <a:headEnd/>
                <a:tailEnd/>
              </a:ln>
            </p:spPr>
            <p:txBody>
              <a:bodyPr/>
              <a:lstStyle/>
              <a:p>
                <a:pPr>
                  <a:defRPr/>
                </a:pPr>
                <a:endParaRPr lang="en-US" dirty="0"/>
              </a:p>
            </p:txBody>
          </p:sp>
        </p:grpSp>
        <p:grpSp>
          <p:nvGrpSpPr>
            <p:cNvPr id="17467" name="Group 66"/>
            <p:cNvGrpSpPr>
              <a:grpSpLocks noChangeAspect="1"/>
            </p:cNvGrpSpPr>
            <p:nvPr/>
          </p:nvGrpSpPr>
          <p:grpSpPr bwMode="auto">
            <a:xfrm>
              <a:off x="1935" y="3358"/>
              <a:ext cx="415" cy="355"/>
              <a:chOff x="4025" y="3181"/>
              <a:chExt cx="935" cy="800"/>
            </a:xfrm>
          </p:grpSpPr>
          <p:sp>
            <p:nvSpPr>
              <p:cNvPr id="17469" name="Freeform 67"/>
              <p:cNvSpPr>
                <a:spLocks noChangeAspect="1"/>
              </p:cNvSpPr>
              <p:nvPr>
                <p:custDataLst>
                  <p:tags r:id="rId56"/>
                </p:custDataLst>
              </p:nvPr>
            </p:nvSpPr>
            <p:spPr bwMode="gray">
              <a:xfrm>
                <a:off x="4025" y="3181"/>
                <a:ext cx="935" cy="710"/>
              </a:xfrm>
              <a:custGeom>
                <a:avLst/>
                <a:gdLst>
                  <a:gd name="T0" fmla="*/ 1 w 1869"/>
                  <a:gd name="T1" fmla="*/ 0 h 1421"/>
                  <a:gd name="T2" fmla="*/ 1 w 1869"/>
                  <a:gd name="T3" fmla="*/ 0 h 1421"/>
                  <a:gd name="T4" fmla="*/ 1 w 1869"/>
                  <a:gd name="T5" fmla="*/ 0 h 1421"/>
                  <a:gd name="T6" fmla="*/ 1 w 1869"/>
                  <a:gd name="T7" fmla="*/ 0 h 1421"/>
                  <a:gd name="T8" fmla="*/ 1 w 1869"/>
                  <a:gd name="T9" fmla="*/ 0 h 1421"/>
                  <a:gd name="T10" fmla="*/ 1 w 1869"/>
                  <a:gd name="T11" fmla="*/ 0 h 1421"/>
                  <a:gd name="T12" fmla="*/ 1 w 1869"/>
                  <a:gd name="T13" fmla="*/ 0 h 1421"/>
                  <a:gd name="T14" fmla="*/ 1 w 1869"/>
                  <a:gd name="T15" fmla="*/ 0 h 1421"/>
                  <a:gd name="T16" fmla="*/ 1 w 1869"/>
                  <a:gd name="T17" fmla="*/ 0 h 1421"/>
                  <a:gd name="T18" fmla="*/ 1 w 1869"/>
                  <a:gd name="T19" fmla="*/ 0 h 1421"/>
                  <a:gd name="T20" fmla="*/ 1 w 1869"/>
                  <a:gd name="T21" fmla="*/ 0 h 1421"/>
                  <a:gd name="T22" fmla="*/ 1 w 1869"/>
                  <a:gd name="T23" fmla="*/ 0 h 1421"/>
                  <a:gd name="T24" fmla="*/ 1 w 1869"/>
                  <a:gd name="T25" fmla="*/ 0 h 1421"/>
                  <a:gd name="T26" fmla="*/ 1 w 1869"/>
                  <a:gd name="T27" fmla="*/ 0 h 1421"/>
                  <a:gd name="T28" fmla="*/ 1 w 1869"/>
                  <a:gd name="T29" fmla="*/ 0 h 1421"/>
                  <a:gd name="T30" fmla="*/ 1 w 1869"/>
                  <a:gd name="T31" fmla="*/ 0 h 1421"/>
                  <a:gd name="T32" fmla="*/ 1 w 1869"/>
                  <a:gd name="T33" fmla="*/ 0 h 1421"/>
                  <a:gd name="T34" fmla="*/ 1 w 1869"/>
                  <a:gd name="T35" fmla="*/ 0 h 1421"/>
                  <a:gd name="T36" fmla="*/ 1 w 1869"/>
                  <a:gd name="T37" fmla="*/ 0 h 1421"/>
                  <a:gd name="T38" fmla="*/ 1 w 1869"/>
                  <a:gd name="T39" fmla="*/ 0 h 1421"/>
                  <a:gd name="T40" fmla="*/ 1 w 1869"/>
                  <a:gd name="T41" fmla="*/ 0 h 1421"/>
                  <a:gd name="T42" fmla="*/ 1 w 1869"/>
                  <a:gd name="T43" fmla="*/ 0 h 1421"/>
                  <a:gd name="T44" fmla="*/ 1 w 1869"/>
                  <a:gd name="T45" fmla="*/ 0 h 1421"/>
                  <a:gd name="T46" fmla="*/ 1 w 1869"/>
                  <a:gd name="T47" fmla="*/ 0 h 1421"/>
                  <a:gd name="T48" fmla="*/ 1 w 1869"/>
                  <a:gd name="T49" fmla="*/ 0 h 1421"/>
                  <a:gd name="T50" fmla="*/ 1 w 1869"/>
                  <a:gd name="T51" fmla="*/ 0 h 1421"/>
                  <a:gd name="T52" fmla="*/ 1 w 1869"/>
                  <a:gd name="T53" fmla="*/ 0 h 1421"/>
                  <a:gd name="T54" fmla="*/ 1 w 1869"/>
                  <a:gd name="T55" fmla="*/ 0 h 1421"/>
                  <a:gd name="T56" fmla="*/ 1 w 1869"/>
                  <a:gd name="T57" fmla="*/ 0 h 1421"/>
                  <a:gd name="T58" fmla="*/ 1 w 1869"/>
                  <a:gd name="T59" fmla="*/ 0 h 1421"/>
                  <a:gd name="T60" fmla="*/ 1 w 1869"/>
                  <a:gd name="T61" fmla="*/ 0 h 1421"/>
                  <a:gd name="T62" fmla="*/ 1 w 1869"/>
                  <a:gd name="T63" fmla="*/ 0 h 1421"/>
                  <a:gd name="T64" fmla="*/ 1 w 1869"/>
                  <a:gd name="T65" fmla="*/ 0 h 1421"/>
                  <a:gd name="T66" fmla="*/ 1 w 1869"/>
                  <a:gd name="T67" fmla="*/ 0 h 1421"/>
                  <a:gd name="T68" fmla="*/ 1 w 1869"/>
                  <a:gd name="T69" fmla="*/ 0 h 1421"/>
                  <a:gd name="T70" fmla="*/ 1 w 1869"/>
                  <a:gd name="T71" fmla="*/ 0 h 1421"/>
                  <a:gd name="T72" fmla="*/ 1 w 1869"/>
                  <a:gd name="T73" fmla="*/ 0 h 1421"/>
                  <a:gd name="T74" fmla="*/ 1 w 1869"/>
                  <a:gd name="T75" fmla="*/ 0 h 1421"/>
                  <a:gd name="T76" fmla="*/ 1 w 1869"/>
                  <a:gd name="T77" fmla="*/ 0 h 1421"/>
                  <a:gd name="T78" fmla="*/ 1 w 1869"/>
                  <a:gd name="T79" fmla="*/ 0 h 1421"/>
                  <a:gd name="T80" fmla="*/ 1 w 1869"/>
                  <a:gd name="T81" fmla="*/ 0 h 1421"/>
                  <a:gd name="T82" fmla="*/ 1 w 1869"/>
                  <a:gd name="T83" fmla="*/ 0 h 1421"/>
                  <a:gd name="T84" fmla="*/ 1 w 1869"/>
                  <a:gd name="T85" fmla="*/ 0 h 1421"/>
                  <a:gd name="T86" fmla="*/ 1 w 1869"/>
                  <a:gd name="T87" fmla="*/ 0 h 1421"/>
                  <a:gd name="T88" fmla="*/ 1 w 1869"/>
                  <a:gd name="T89" fmla="*/ 0 h 1421"/>
                  <a:gd name="T90" fmla="*/ 1 w 1869"/>
                  <a:gd name="T91" fmla="*/ 0 h 1421"/>
                  <a:gd name="T92" fmla="*/ 1 w 1869"/>
                  <a:gd name="T93" fmla="*/ 0 h 1421"/>
                  <a:gd name="T94" fmla="*/ 1 w 1869"/>
                  <a:gd name="T95" fmla="*/ 0 h 1421"/>
                  <a:gd name="T96" fmla="*/ 1 w 1869"/>
                  <a:gd name="T97" fmla="*/ 0 h 1421"/>
                  <a:gd name="T98" fmla="*/ 1 w 1869"/>
                  <a:gd name="T99" fmla="*/ 0 h 1421"/>
                  <a:gd name="T100" fmla="*/ 1 w 1869"/>
                  <a:gd name="T101" fmla="*/ 0 h 1421"/>
                  <a:gd name="T102" fmla="*/ 1 w 1869"/>
                  <a:gd name="T103" fmla="*/ 0 h 1421"/>
                  <a:gd name="T104" fmla="*/ 1 w 1869"/>
                  <a:gd name="T105" fmla="*/ 0 h 1421"/>
                  <a:gd name="T106" fmla="*/ 1 w 1869"/>
                  <a:gd name="T107" fmla="*/ 0 h 1421"/>
                  <a:gd name="T108" fmla="*/ 1 w 1869"/>
                  <a:gd name="T109" fmla="*/ 0 h 1421"/>
                  <a:gd name="T110" fmla="*/ 1 w 1869"/>
                  <a:gd name="T111" fmla="*/ 0 h 1421"/>
                  <a:gd name="T112" fmla="*/ 1 w 1869"/>
                  <a:gd name="T113" fmla="*/ 0 h 1421"/>
                  <a:gd name="T114" fmla="*/ 1 w 1869"/>
                  <a:gd name="T115" fmla="*/ 0 h 1421"/>
                  <a:gd name="T116" fmla="*/ 1 w 1869"/>
                  <a:gd name="T117" fmla="*/ 0 h 1421"/>
                  <a:gd name="T118" fmla="*/ 1 w 1869"/>
                  <a:gd name="T119" fmla="*/ 0 h 142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69" h="1421">
                    <a:moveTo>
                      <a:pt x="845" y="99"/>
                    </a:moveTo>
                    <a:lnTo>
                      <a:pt x="1205" y="73"/>
                    </a:lnTo>
                    <a:lnTo>
                      <a:pt x="1208" y="87"/>
                    </a:lnTo>
                    <a:lnTo>
                      <a:pt x="1211" y="92"/>
                    </a:lnTo>
                    <a:lnTo>
                      <a:pt x="1214" y="102"/>
                    </a:lnTo>
                    <a:lnTo>
                      <a:pt x="1211" y="108"/>
                    </a:lnTo>
                    <a:lnTo>
                      <a:pt x="1211" y="111"/>
                    </a:lnTo>
                    <a:lnTo>
                      <a:pt x="1214" y="116"/>
                    </a:lnTo>
                    <a:lnTo>
                      <a:pt x="1214" y="120"/>
                    </a:lnTo>
                    <a:lnTo>
                      <a:pt x="1219" y="120"/>
                    </a:lnTo>
                    <a:lnTo>
                      <a:pt x="1251" y="120"/>
                    </a:lnTo>
                    <a:lnTo>
                      <a:pt x="1253" y="110"/>
                    </a:lnTo>
                    <a:lnTo>
                      <a:pt x="1253" y="84"/>
                    </a:lnTo>
                    <a:lnTo>
                      <a:pt x="1241" y="46"/>
                    </a:lnTo>
                    <a:lnTo>
                      <a:pt x="1238" y="37"/>
                    </a:lnTo>
                    <a:lnTo>
                      <a:pt x="1238" y="30"/>
                    </a:lnTo>
                    <a:lnTo>
                      <a:pt x="1242" y="18"/>
                    </a:lnTo>
                    <a:lnTo>
                      <a:pt x="1245" y="11"/>
                    </a:lnTo>
                    <a:lnTo>
                      <a:pt x="1251" y="3"/>
                    </a:lnTo>
                    <a:lnTo>
                      <a:pt x="1260" y="0"/>
                    </a:lnTo>
                    <a:lnTo>
                      <a:pt x="1353" y="9"/>
                    </a:lnTo>
                    <a:lnTo>
                      <a:pt x="1366" y="11"/>
                    </a:lnTo>
                    <a:lnTo>
                      <a:pt x="1368" y="11"/>
                    </a:lnTo>
                    <a:lnTo>
                      <a:pt x="1371" y="12"/>
                    </a:lnTo>
                    <a:lnTo>
                      <a:pt x="1375" y="30"/>
                    </a:lnTo>
                    <a:lnTo>
                      <a:pt x="1403" y="125"/>
                    </a:lnTo>
                    <a:lnTo>
                      <a:pt x="1425" y="188"/>
                    </a:lnTo>
                    <a:lnTo>
                      <a:pt x="1464" y="268"/>
                    </a:lnTo>
                    <a:lnTo>
                      <a:pt x="1542" y="395"/>
                    </a:lnTo>
                    <a:lnTo>
                      <a:pt x="1623" y="487"/>
                    </a:lnTo>
                    <a:lnTo>
                      <a:pt x="1658" y="535"/>
                    </a:lnTo>
                    <a:lnTo>
                      <a:pt x="1667" y="545"/>
                    </a:lnTo>
                    <a:lnTo>
                      <a:pt x="1672" y="551"/>
                    </a:lnTo>
                    <a:lnTo>
                      <a:pt x="1669" y="556"/>
                    </a:lnTo>
                    <a:lnTo>
                      <a:pt x="1663" y="561"/>
                    </a:lnTo>
                    <a:lnTo>
                      <a:pt x="1658" y="573"/>
                    </a:lnTo>
                    <a:lnTo>
                      <a:pt x="1660" y="589"/>
                    </a:lnTo>
                    <a:lnTo>
                      <a:pt x="1663" y="604"/>
                    </a:lnTo>
                    <a:lnTo>
                      <a:pt x="1672" y="635"/>
                    </a:lnTo>
                    <a:lnTo>
                      <a:pt x="1735" y="732"/>
                    </a:lnTo>
                    <a:lnTo>
                      <a:pt x="1825" y="889"/>
                    </a:lnTo>
                    <a:lnTo>
                      <a:pt x="1846" y="934"/>
                    </a:lnTo>
                    <a:lnTo>
                      <a:pt x="1861" y="998"/>
                    </a:lnTo>
                    <a:lnTo>
                      <a:pt x="1864" y="1125"/>
                    </a:lnTo>
                    <a:lnTo>
                      <a:pt x="1868" y="1165"/>
                    </a:lnTo>
                    <a:lnTo>
                      <a:pt x="1869" y="1181"/>
                    </a:lnTo>
                    <a:lnTo>
                      <a:pt x="1868" y="1193"/>
                    </a:lnTo>
                    <a:lnTo>
                      <a:pt x="1861" y="1218"/>
                    </a:lnTo>
                    <a:lnTo>
                      <a:pt x="1855" y="1243"/>
                    </a:lnTo>
                    <a:lnTo>
                      <a:pt x="1849" y="1259"/>
                    </a:lnTo>
                    <a:lnTo>
                      <a:pt x="1849" y="1265"/>
                    </a:lnTo>
                    <a:lnTo>
                      <a:pt x="1843" y="1286"/>
                    </a:lnTo>
                    <a:lnTo>
                      <a:pt x="1840" y="1292"/>
                    </a:lnTo>
                    <a:lnTo>
                      <a:pt x="1840" y="1308"/>
                    </a:lnTo>
                    <a:lnTo>
                      <a:pt x="1846" y="1311"/>
                    </a:lnTo>
                    <a:lnTo>
                      <a:pt x="1849" y="1321"/>
                    </a:lnTo>
                    <a:lnTo>
                      <a:pt x="1847" y="1335"/>
                    </a:lnTo>
                    <a:lnTo>
                      <a:pt x="1841" y="1343"/>
                    </a:lnTo>
                    <a:lnTo>
                      <a:pt x="1831" y="1361"/>
                    </a:lnTo>
                    <a:lnTo>
                      <a:pt x="1828" y="1371"/>
                    </a:lnTo>
                    <a:lnTo>
                      <a:pt x="1819" y="1382"/>
                    </a:lnTo>
                    <a:lnTo>
                      <a:pt x="1797" y="1385"/>
                    </a:lnTo>
                    <a:lnTo>
                      <a:pt x="1787" y="1391"/>
                    </a:lnTo>
                    <a:lnTo>
                      <a:pt x="1778" y="1397"/>
                    </a:lnTo>
                    <a:lnTo>
                      <a:pt x="1767" y="1403"/>
                    </a:lnTo>
                    <a:lnTo>
                      <a:pt x="1756" y="1406"/>
                    </a:lnTo>
                    <a:lnTo>
                      <a:pt x="1741" y="1403"/>
                    </a:lnTo>
                    <a:lnTo>
                      <a:pt x="1731" y="1400"/>
                    </a:lnTo>
                    <a:lnTo>
                      <a:pt x="1723" y="1404"/>
                    </a:lnTo>
                    <a:lnTo>
                      <a:pt x="1717" y="1413"/>
                    </a:lnTo>
                    <a:lnTo>
                      <a:pt x="1701" y="1418"/>
                    </a:lnTo>
                    <a:lnTo>
                      <a:pt x="1688" y="1421"/>
                    </a:lnTo>
                    <a:lnTo>
                      <a:pt x="1673" y="1420"/>
                    </a:lnTo>
                    <a:lnTo>
                      <a:pt x="1663" y="1409"/>
                    </a:lnTo>
                    <a:lnTo>
                      <a:pt x="1656" y="1389"/>
                    </a:lnTo>
                    <a:lnTo>
                      <a:pt x="1660" y="1371"/>
                    </a:lnTo>
                    <a:lnTo>
                      <a:pt x="1653" y="1357"/>
                    </a:lnTo>
                    <a:lnTo>
                      <a:pt x="1651" y="1346"/>
                    </a:lnTo>
                    <a:lnTo>
                      <a:pt x="1647" y="1338"/>
                    </a:lnTo>
                    <a:lnTo>
                      <a:pt x="1638" y="1320"/>
                    </a:lnTo>
                    <a:lnTo>
                      <a:pt x="1617" y="1296"/>
                    </a:lnTo>
                    <a:lnTo>
                      <a:pt x="1613" y="1289"/>
                    </a:lnTo>
                    <a:lnTo>
                      <a:pt x="1603" y="1281"/>
                    </a:lnTo>
                    <a:lnTo>
                      <a:pt x="1598" y="1277"/>
                    </a:lnTo>
                    <a:lnTo>
                      <a:pt x="1564" y="1256"/>
                    </a:lnTo>
                    <a:lnTo>
                      <a:pt x="1545" y="1245"/>
                    </a:lnTo>
                    <a:lnTo>
                      <a:pt x="1502" y="1233"/>
                    </a:lnTo>
                    <a:lnTo>
                      <a:pt x="1490" y="1228"/>
                    </a:lnTo>
                    <a:lnTo>
                      <a:pt x="1475" y="1203"/>
                    </a:lnTo>
                    <a:lnTo>
                      <a:pt x="1473" y="1193"/>
                    </a:lnTo>
                    <a:lnTo>
                      <a:pt x="1450" y="1150"/>
                    </a:lnTo>
                    <a:lnTo>
                      <a:pt x="1427" y="1132"/>
                    </a:lnTo>
                    <a:lnTo>
                      <a:pt x="1397" y="1129"/>
                    </a:lnTo>
                    <a:lnTo>
                      <a:pt x="1383" y="1124"/>
                    </a:lnTo>
                    <a:lnTo>
                      <a:pt x="1371" y="1116"/>
                    </a:lnTo>
                    <a:lnTo>
                      <a:pt x="1362" y="1100"/>
                    </a:lnTo>
                    <a:lnTo>
                      <a:pt x="1348" y="1072"/>
                    </a:lnTo>
                    <a:lnTo>
                      <a:pt x="1338" y="1041"/>
                    </a:lnTo>
                    <a:lnTo>
                      <a:pt x="1287" y="978"/>
                    </a:lnTo>
                    <a:lnTo>
                      <a:pt x="1279" y="961"/>
                    </a:lnTo>
                    <a:lnTo>
                      <a:pt x="1270" y="948"/>
                    </a:lnTo>
                    <a:lnTo>
                      <a:pt x="1244" y="913"/>
                    </a:lnTo>
                    <a:lnTo>
                      <a:pt x="1217" y="876"/>
                    </a:lnTo>
                    <a:lnTo>
                      <a:pt x="1217" y="868"/>
                    </a:lnTo>
                    <a:lnTo>
                      <a:pt x="1222" y="867"/>
                    </a:lnTo>
                    <a:lnTo>
                      <a:pt x="1225" y="861"/>
                    </a:lnTo>
                    <a:lnTo>
                      <a:pt x="1241" y="861"/>
                    </a:lnTo>
                    <a:lnTo>
                      <a:pt x="1235" y="852"/>
                    </a:lnTo>
                    <a:lnTo>
                      <a:pt x="1244" y="842"/>
                    </a:lnTo>
                    <a:lnTo>
                      <a:pt x="1242" y="831"/>
                    </a:lnTo>
                    <a:lnTo>
                      <a:pt x="1257" y="811"/>
                    </a:lnTo>
                    <a:lnTo>
                      <a:pt x="1273" y="784"/>
                    </a:lnTo>
                    <a:lnTo>
                      <a:pt x="1270" y="773"/>
                    </a:lnTo>
                    <a:lnTo>
                      <a:pt x="1266" y="755"/>
                    </a:lnTo>
                    <a:lnTo>
                      <a:pt x="1263" y="750"/>
                    </a:lnTo>
                    <a:lnTo>
                      <a:pt x="1256" y="756"/>
                    </a:lnTo>
                    <a:lnTo>
                      <a:pt x="1250" y="758"/>
                    </a:lnTo>
                    <a:lnTo>
                      <a:pt x="1250" y="765"/>
                    </a:lnTo>
                    <a:lnTo>
                      <a:pt x="1254" y="778"/>
                    </a:lnTo>
                    <a:lnTo>
                      <a:pt x="1250" y="784"/>
                    </a:lnTo>
                    <a:lnTo>
                      <a:pt x="1241" y="781"/>
                    </a:lnTo>
                    <a:lnTo>
                      <a:pt x="1235" y="775"/>
                    </a:lnTo>
                    <a:lnTo>
                      <a:pt x="1238" y="768"/>
                    </a:lnTo>
                    <a:lnTo>
                      <a:pt x="1235" y="756"/>
                    </a:lnTo>
                    <a:lnTo>
                      <a:pt x="1226" y="750"/>
                    </a:lnTo>
                    <a:lnTo>
                      <a:pt x="1210" y="743"/>
                    </a:lnTo>
                    <a:lnTo>
                      <a:pt x="1201" y="749"/>
                    </a:lnTo>
                    <a:lnTo>
                      <a:pt x="1193" y="759"/>
                    </a:lnTo>
                    <a:lnTo>
                      <a:pt x="1196" y="765"/>
                    </a:lnTo>
                    <a:lnTo>
                      <a:pt x="1211" y="770"/>
                    </a:lnTo>
                    <a:lnTo>
                      <a:pt x="1222" y="778"/>
                    </a:lnTo>
                    <a:lnTo>
                      <a:pt x="1225" y="787"/>
                    </a:lnTo>
                    <a:lnTo>
                      <a:pt x="1223" y="797"/>
                    </a:lnTo>
                    <a:lnTo>
                      <a:pt x="1222" y="815"/>
                    </a:lnTo>
                    <a:lnTo>
                      <a:pt x="1217" y="821"/>
                    </a:lnTo>
                    <a:lnTo>
                      <a:pt x="1205" y="828"/>
                    </a:lnTo>
                    <a:lnTo>
                      <a:pt x="1196" y="827"/>
                    </a:lnTo>
                    <a:lnTo>
                      <a:pt x="1190" y="811"/>
                    </a:lnTo>
                    <a:lnTo>
                      <a:pt x="1170" y="797"/>
                    </a:lnTo>
                    <a:lnTo>
                      <a:pt x="1166" y="781"/>
                    </a:lnTo>
                    <a:lnTo>
                      <a:pt x="1164" y="775"/>
                    </a:lnTo>
                    <a:lnTo>
                      <a:pt x="1173" y="759"/>
                    </a:lnTo>
                    <a:lnTo>
                      <a:pt x="1175" y="732"/>
                    </a:lnTo>
                    <a:lnTo>
                      <a:pt x="1172" y="715"/>
                    </a:lnTo>
                    <a:lnTo>
                      <a:pt x="1166" y="703"/>
                    </a:lnTo>
                    <a:lnTo>
                      <a:pt x="1172" y="696"/>
                    </a:lnTo>
                    <a:lnTo>
                      <a:pt x="1175" y="679"/>
                    </a:lnTo>
                    <a:lnTo>
                      <a:pt x="1182" y="633"/>
                    </a:lnTo>
                    <a:lnTo>
                      <a:pt x="1188" y="595"/>
                    </a:lnTo>
                    <a:lnTo>
                      <a:pt x="1176" y="551"/>
                    </a:lnTo>
                    <a:lnTo>
                      <a:pt x="1166" y="533"/>
                    </a:lnTo>
                    <a:lnTo>
                      <a:pt x="1154" y="498"/>
                    </a:lnTo>
                    <a:lnTo>
                      <a:pt x="1145" y="480"/>
                    </a:lnTo>
                    <a:lnTo>
                      <a:pt x="1126" y="464"/>
                    </a:lnTo>
                    <a:lnTo>
                      <a:pt x="1105" y="456"/>
                    </a:lnTo>
                    <a:lnTo>
                      <a:pt x="1080" y="453"/>
                    </a:lnTo>
                    <a:lnTo>
                      <a:pt x="1068" y="445"/>
                    </a:lnTo>
                    <a:lnTo>
                      <a:pt x="1059" y="434"/>
                    </a:lnTo>
                    <a:lnTo>
                      <a:pt x="1026" y="409"/>
                    </a:lnTo>
                    <a:lnTo>
                      <a:pt x="996" y="386"/>
                    </a:lnTo>
                    <a:lnTo>
                      <a:pt x="981" y="357"/>
                    </a:lnTo>
                    <a:lnTo>
                      <a:pt x="970" y="343"/>
                    </a:lnTo>
                    <a:lnTo>
                      <a:pt x="944" y="331"/>
                    </a:lnTo>
                    <a:lnTo>
                      <a:pt x="935" y="321"/>
                    </a:lnTo>
                    <a:lnTo>
                      <a:pt x="932" y="310"/>
                    </a:lnTo>
                    <a:lnTo>
                      <a:pt x="918" y="295"/>
                    </a:lnTo>
                    <a:lnTo>
                      <a:pt x="906" y="285"/>
                    </a:lnTo>
                    <a:lnTo>
                      <a:pt x="882" y="273"/>
                    </a:lnTo>
                    <a:lnTo>
                      <a:pt x="839" y="259"/>
                    </a:lnTo>
                    <a:lnTo>
                      <a:pt x="813" y="254"/>
                    </a:lnTo>
                    <a:lnTo>
                      <a:pt x="798" y="257"/>
                    </a:lnTo>
                    <a:lnTo>
                      <a:pt x="777" y="260"/>
                    </a:lnTo>
                    <a:lnTo>
                      <a:pt x="763" y="268"/>
                    </a:lnTo>
                    <a:lnTo>
                      <a:pt x="756" y="276"/>
                    </a:lnTo>
                    <a:lnTo>
                      <a:pt x="753" y="285"/>
                    </a:lnTo>
                    <a:lnTo>
                      <a:pt x="739" y="301"/>
                    </a:lnTo>
                    <a:lnTo>
                      <a:pt x="723" y="310"/>
                    </a:lnTo>
                    <a:lnTo>
                      <a:pt x="686" y="336"/>
                    </a:lnTo>
                    <a:lnTo>
                      <a:pt x="652" y="365"/>
                    </a:lnTo>
                    <a:lnTo>
                      <a:pt x="642" y="369"/>
                    </a:lnTo>
                    <a:lnTo>
                      <a:pt x="621" y="374"/>
                    </a:lnTo>
                    <a:lnTo>
                      <a:pt x="614" y="380"/>
                    </a:lnTo>
                    <a:lnTo>
                      <a:pt x="605" y="378"/>
                    </a:lnTo>
                    <a:lnTo>
                      <a:pt x="590" y="378"/>
                    </a:lnTo>
                    <a:lnTo>
                      <a:pt x="569" y="386"/>
                    </a:lnTo>
                    <a:lnTo>
                      <a:pt x="560" y="389"/>
                    </a:lnTo>
                    <a:lnTo>
                      <a:pt x="549" y="387"/>
                    </a:lnTo>
                    <a:lnTo>
                      <a:pt x="547" y="380"/>
                    </a:lnTo>
                    <a:lnTo>
                      <a:pt x="549" y="368"/>
                    </a:lnTo>
                    <a:lnTo>
                      <a:pt x="546" y="359"/>
                    </a:lnTo>
                    <a:lnTo>
                      <a:pt x="536" y="342"/>
                    </a:lnTo>
                    <a:lnTo>
                      <a:pt x="525" y="331"/>
                    </a:lnTo>
                    <a:lnTo>
                      <a:pt x="512" y="325"/>
                    </a:lnTo>
                    <a:lnTo>
                      <a:pt x="468" y="300"/>
                    </a:lnTo>
                    <a:lnTo>
                      <a:pt x="459" y="295"/>
                    </a:lnTo>
                    <a:lnTo>
                      <a:pt x="431" y="282"/>
                    </a:lnTo>
                    <a:lnTo>
                      <a:pt x="379" y="260"/>
                    </a:lnTo>
                    <a:lnTo>
                      <a:pt x="286" y="242"/>
                    </a:lnTo>
                    <a:lnTo>
                      <a:pt x="197" y="251"/>
                    </a:lnTo>
                    <a:lnTo>
                      <a:pt x="87" y="278"/>
                    </a:lnTo>
                    <a:lnTo>
                      <a:pt x="46" y="291"/>
                    </a:lnTo>
                    <a:lnTo>
                      <a:pt x="43" y="284"/>
                    </a:lnTo>
                    <a:lnTo>
                      <a:pt x="44" y="279"/>
                    </a:lnTo>
                    <a:lnTo>
                      <a:pt x="50" y="276"/>
                    </a:lnTo>
                    <a:lnTo>
                      <a:pt x="51" y="271"/>
                    </a:lnTo>
                    <a:lnTo>
                      <a:pt x="53" y="265"/>
                    </a:lnTo>
                    <a:lnTo>
                      <a:pt x="56" y="259"/>
                    </a:lnTo>
                    <a:lnTo>
                      <a:pt x="63" y="256"/>
                    </a:lnTo>
                    <a:lnTo>
                      <a:pt x="63" y="250"/>
                    </a:lnTo>
                    <a:lnTo>
                      <a:pt x="60" y="245"/>
                    </a:lnTo>
                    <a:lnTo>
                      <a:pt x="54" y="241"/>
                    </a:lnTo>
                    <a:lnTo>
                      <a:pt x="54" y="232"/>
                    </a:lnTo>
                    <a:lnTo>
                      <a:pt x="51" y="229"/>
                    </a:lnTo>
                    <a:lnTo>
                      <a:pt x="51" y="223"/>
                    </a:lnTo>
                    <a:lnTo>
                      <a:pt x="54" y="219"/>
                    </a:lnTo>
                    <a:lnTo>
                      <a:pt x="57" y="213"/>
                    </a:lnTo>
                    <a:lnTo>
                      <a:pt x="57" y="205"/>
                    </a:lnTo>
                    <a:lnTo>
                      <a:pt x="53" y="195"/>
                    </a:lnTo>
                    <a:lnTo>
                      <a:pt x="43" y="185"/>
                    </a:lnTo>
                    <a:lnTo>
                      <a:pt x="36" y="181"/>
                    </a:lnTo>
                    <a:lnTo>
                      <a:pt x="30" y="175"/>
                    </a:lnTo>
                    <a:lnTo>
                      <a:pt x="25" y="172"/>
                    </a:lnTo>
                    <a:lnTo>
                      <a:pt x="18" y="163"/>
                    </a:lnTo>
                    <a:lnTo>
                      <a:pt x="9" y="157"/>
                    </a:lnTo>
                    <a:lnTo>
                      <a:pt x="1" y="148"/>
                    </a:lnTo>
                    <a:lnTo>
                      <a:pt x="0" y="142"/>
                    </a:lnTo>
                    <a:lnTo>
                      <a:pt x="4" y="122"/>
                    </a:lnTo>
                    <a:lnTo>
                      <a:pt x="6" y="111"/>
                    </a:lnTo>
                    <a:lnTo>
                      <a:pt x="177" y="93"/>
                    </a:lnTo>
                    <a:lnTo>
                      <a:pt x="410" y="68"/>
                    </a:lnTo>
                    <a:lnTo>
                      <a:pt x="578" y="46"/>
                    </a:lnTo>
                    <a:lnTo>
                      <a:pt x="581" y="49"/>
                    </a:lnTo>
                    <a:lnTo>
                      <a:pt x="584" y="57"/>
                    </a:lnTo>
                    <a:lnTo>
                      <a:pt x="589" y="65"/>
                    </a:lnTo>
                    <a:lnTo>
                      <a:pt x="596" y="73"/>
                    </a:lnTo>
                    <a:lnTo>
                      <a:pt x="598" y="81"/>
                    </a:lnTo>
                    <a:lnTo>
                      <a:pt x="599" y="89"/>
                    </a:lnTo>
                    <a:lnTo>
                      <a:pt x="604" y="105"/>
                    </a:lnTo>
                    <a:lnTo>
                      <a:pt x="610" y="108"/>
                    </a:lnTo>
                    <a:lnTo>
                      <a:pt x="615" y="111"/>
                    </a:lnTo>
                    <a:lnTo>
                      <a:pt x="619" y="117"/>
                    </a:lnTo>
                    <a:lnTo>
                      <a:pt x="845" y="99"/>
                    </a:lnTo>
                  </a:path>
                </a:pathLst>
              </a:custGeom>
              <a:solidFill>
                <a:schemeClr val="accent1"/>
              </a:solidFill>
              <a:ln w="9525" cmpd="sng">
                <a:solidFill>
                  <a:srgbClr val="969696"/>
                </a:solidFill>
                <a:prstDash val="solid"/>
                <a:round/>
                <a:headEnd/>
                <a:tailEnd/>
              </a:ln>
            </p:spPr>
            <p:txBody>
              <a:bodyPr/>
              <a:lstStyle/>
              <a:p>
                <a:endParaRPr lang="en-US" dirty="0"/>
              </a:p>
            </p:txBody>
          </p:sp>
          <p:sp>
            <p:nvSpPr>
              <p:cNvPr id="272452" name="Freeform 68"/>
              <p:cNvSpPr>
                <a:spLocks noChangeAspect="1"/>
              </p:cNvSpPr>
              <p:nvPr>
                <p:custDataLst>
                  <p:tags r:id="rId57"/>
                </p:custDataLst>
              </p:nvPr>
            </p:nvSpPr>
            <p:spPr bwMode="gray">
              <a:xfrm>
                <a:off x="4813" y="3946"/>
                <a:ext cx="35" cy="23"/>
              </a:xfrm>
              <a:custGeom>
                <a:avLst/>
                <a:gdLst>
                  <a:gd name="T0" fmla="*/ 68 w 68"/>
                  <a:gd name="T1" fmla="*/ 24 h 49"/>
                  <a:gd name="T2" fmla="*/ 63 w 68"/>
                  <a:gd name="T3" fmla="*/ 18 h 49"/>
                  <a:gd name="T4" fmla="*/ 62 w 68"/>
                  <a:gd name="T5" fmla="*/ 15 h 49"/>
                  <a:gd name="T6" fmla="*/ 60 w 68"/>
                  <a:gd name="T7" fmla="*/ 12 h 49"/>
                  <a:gd name="T8" fmla="*/ 56 w 68"/>
                  <a:gd name="T9" fmla="*/ 9 h 49"/>
                  <a:gd name="T10" fmla="*/ 53 w 68"/>
                  <a:gd name="T11" fmla="*/ 5 h 49"/>
                  <a:gd name="T12" fmla="*/ 50 w 68"/>
                  <a:gd name="T13" fmla="*/ 3 h 49"/>
                  <a:gd name="T14" fmla="*/ 44 w 68"/>
                  <a:gd name="T15" fmla="*/ 0 h 49"/>
                  <a:gd name="T16" fmla="*/ 41 w 68"/>
                  <a:gd name="T17" fmla="*/ 2 h 49"/>
                  <a:gd name="T18" fmla="*/ 35 w 68"/>
                  <a:gd name="T19" fmla="*/ 5 h 49"/>
                  <a:gd name="T20" fmla="*/ 35 w 68"/>
                  <a:gd name="T21" fmla="*/ 9 h 49"/>
                  <a:gd name="T22" fmla="*/ 37 w 68"/>
                  <a:gd name="T23" fmla="*/ 14 h 49"/>
                  <a:gd name="T24" fmla="*/ 34 w 68"/>
                  <a:gd name="T25" fmla="*/ 15 h 49"/>
                  <a:gd name="T26" fmla="*/ 31 w 68"/>
                  <a:gd name="T27" fmla="*/ 12 h 49"/>
                  <a:gd name="T28" fmla="*/ 29 w 68"/>
                  <a:gd name="T29" fmla="*/ 15 h 49"/>
                  <a:gd name="T30" fmla="*/ 31 w 68"/>
                  <a:gd name="T31" fmla="*/ 20 h 49"/>
                  <a:gd name="T32" fmla="*/ 25 w 68"/>
                  <a:gd name="T33" fmla="*/ 20 h 49"/>
                  <a:gd name="T34" fmla="*/ 24 w 68"/>
                  <a:gd name="T35" fmla="*/ 20 h 49"/>
                  <a:gd name="T36" fmla="*/ 21 w 68"/>
                  <a:gd name="T37" fmla="*/ 21 h 49"/>
                  <a:gd name="T38" fmla="*/ 19 w 68"/>
                  <a:gd name="T39" fmla="*/ 24 h 49"/>
                  <a:gd name="T40" fmla="*/ 16 w 68"/>
                  <a:gd name="T41" fmla="*/ 24 h 49"/>
                  <a:gd name="T42" fmla="*/ 15 w 68"/>
                  <a:gd name="T43" fmla="*/ 21 h 49"/>
                  <a:gd name="T44" fmla="*/ 9 w 68"/>
                  <a:gd name="T45" fmla="*/ 24 h 49"/>
                  <a:gd name="T46" fmla="*/ 10 w 68"/>
                  <a:gd name="T47" fmla="*/ 27 h 49"/>
                  <a:gd name="T48" fmla="*/ 7 w 68"/>
                  <a:gd name="T49" fmla="*/ 30 h 49"/>
                  <a:gd name="T50" fmla="*/ 9 w 68"/>
                  <a:gd name="T51" fmla="*/ 36 h 49"/>
                  <a:gd name="T52" fmla="*/ 12 w 68"/>
                  <a:gd name="T53" fmla="*/ 37 h 49"/>
                  <a:gd name="T54" fmla="*/ 12 w 68"/>
                  <a:gd name="T55" fmla="*/ 39 h 49"/>
                  <a:gd name="T56" fmla="*/ 6 w 68"/>
                  <a:gd name="T57" fmla="*/ 37 h 49"/>
                  <a:gd name="T58" fmla="*/ 6 w 68"/>
                  <a:gd name="T59" fmla="*/ 33 h 49"/>
                  <a:gd name="T60" fmla="*/ 3 w 68"/>
                  <a:gd name="T61" fmla="*/ 33 h 49"/>
                  <a:gd name="T62" fmla="*/ 3 w 68"/>
                  <a:gd name="T63" fmla="*/ 36 h 49"/>
                  <a:gd name="T64" fmla="*/ 0 w 68"/>
                  <a:gd name="T65" fmla="*/ 39 h 49"/>
                  <a:gd name="T66" fmla="*/ 0 w 68"/>
                  <a:gd name="T67" fmla="*/ 40 h 49"/>
                  <a:gd name="T68" fmla="*/ 3 w 68"/>
                  <a:gd name="T69" fmla="*/ 44 h 49"/>
                  <a:gd name="T70" fmla="*/ 9 w 68"/>
                  <a:gd name="T71" fmla="*/ 49 h 49"/>
                  <a:gd name="T72" fmla="*/ 12 w 68"/>
                  <a:gd name="T73" fmla="*/ 46 h 49"/>
                  <a:gd name="T74" fmla="*/ 18 w 68"/>
                  <a:gd name="T75" fmla="*/ 40 h 49"/>
                  <a:gd name="T76" fmla="*/ 22 w 68"/>
                  <a:gd name="T77" fmla="*/ 39 h 49"/>
                  <a:gd name="T78" fmla="*/ 24 w 68"/>
                  <a:gd name="T79" fmla="*/ 36 h 49"/>
                  <a:gd name="T80" fmla="*/ 22 w 68"/>
                  <a:gd name="T81" fmla="*/ 28 h 49"/>
                  <a:gd name="T82" fmla="*/ 21 w 68"/>
                  <a:gd name="T83" fmla="*/ 26 h 49"/>
                  <a:gd name="T84" fmla="*/ 31 w 68"/>
                  <a:gd name="T85" fmla="*/ 27 h 49"/>
                  <a:gd name="T86" fmla="*/ 32 w 68"/>
                  <a:gd name="T87" fmla="*/ 28 h 49"/>
                  <a:gd name="T88" fmla="*/ 35 w 68"/>
                  <a:gd name="T89" fmla="*/ 30 h 49"/>
                  <a:gd name="T90" fmla="*/ 35 w 68"/>
                  <a:gd name="T91" fmla="*/ 26 h 49"/>
                  <a:gd name="T92" fmla="*/ 32 w 68"/>
                  <a:gd name="T93" fmla="*/ 21 h 49"/>
                  <a:gd name="T94" fmla="*/ 35 w 68"/>
                  <a:gd name="T95" fmla="*/ 20 h 49"/>
                  <a:gd name="T96" fmla="*/ 38 w 68"/>
                  <a:gd name="T97" fmla="*/ 23 h 49"/>
                  <a:gd name="T98" fmla="*/ 38 w 68"/>
                  <a:gd name="T99" fmla="*/ 26 h 49"/>
                  <a:gd name="T100" fmla="*/ 42 w 68"/>
                  <a:gd name="T101" fmla="*/ 27 h 49"/>
                  <a:gd name="T102" fmla="*/ 47 w 68"/>
                  <a:gd name="T103" fmla="*/ 27 h 49"/>
                  <a:gd name="T104" fmla="*/ 51 w 68"/>
                  <a:gd name="T105" fmla="*/ 27 h 49"/>
                  <a:gd name="T106" fmla="*/ 53 w 68"/>
                  <a:gd name="T107" fmla="*/ 24 h 49"/>
                  <a:gd name="T108" fmla="*/ 57 w 68"/>
                  <a:gd name="T109" fmla="*/ 24 h 49"/>
                  <a:gd name="T110" fmla="*/ 60 w 68"/>
                  <a:gd name="T111" fmla="*/ 23 h 49"/>
                  <a:gd name="T112" fmla="*/ 68 w 68"/>
                  <a:gd name="T113" fmla="*/ 2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 h="49">
                    <a:moveTo>
                      <a:pt x="68" y="24"/>
                    </a:moveTo>
                    <a:lnTo>
                      <a:pt x="63" y="18"/>
                    </a:lnTo>
                    <a:lnTo>
                      <a:pt x="62" y="15"/>
                    </a:lnTo>
                    <a:lnTo>
                      <a:pt x="60" y="12"/>
                    </a:lnTo>
                    <a:lnTo>
                      <a:pt x="56" y="9"/>
                    </a:lnTo>
                    <a:lnTo>
                      <a:pt x="53" y="5"/>
                    </a:lnTo>
                    <a:lnTo>
                      <a:pt x="50" y="3"/>
                    </a:lnTo>
                    <a:lnTo>
                      <a:pt x="44" y="0"/>
                    </a:lnTo>
                    <a:lnTo>
                      <a:pt x="41" y="2"/>
                    </a:lnTo>
                    <a:lnTo>
                      <a:pt x="35" y="5"/>
                    </a:lnTo>
                    <a:lnTo>
                      <a:pt x="35" y="9"/>
                    </a:lnTo>
                    <a:lnTo>
                      <a:pt x="37" y="14"/>
                    </a:lnTo>
                    <a:lnTo>
                      <a:pt x="34" y="15"/>
                    </a:lnTo>
                    <a:lnTo>
                      <a:pt x="31" y="12"/>
                    </a:lnTo>
                    <a:lnTo>
                      <a:pt x="29" y="15"/>
                    </a:lnTo>
                    <a:lnTo>
                      <a:pt x="31" y="20"/>
                    </a:lnTo>
                    <a:lnTo>
                      <a:pt x="25" y="20"/>
                    </a:lnTo>
                    <a:lnTo>
                      <a:pt x="24" y="20"/>
                    </a:lnTo>
                    <a:lnTo>
                      <a:pt x="21" y="21"/>
                    </a:lnTo>
                    <a:lnTo>
                      <a:pt x="19" y="24"/>
                    </a:lnTo>
                    <a:lnTo>
                      <a:pt x="16" y="24"/>
                    </a:lnTo>
                    <a:lnTo>
                      <a:pt x="15" y="21"/>
                    </a:lnTo>
                    <a:lnTo>
                      <a:pt x="9" y="24"/>
                    </a:lnTo>
                    <a:lnTo>
                      <a:pt x="10" y="27"/>
                    </a:lnTo>
                    <a:lnTo>
                      <a:pt x="7" y="30"/>
                    </a:lnTo>
                    <a:lnTo>
                      <a:pt x="9" y="36"/>
                    </a:lnTo>
                    <a:lnTo>
                      <a:pt x="12" y="37"/>
                    </a:lnTo>
                    <a:lnTo>
                      <a:pt x="12" y="39"/>
                    </a:lnTo>
                    <a:lnTo>
                      <a:pt x="6" y="37"/>
                    </a:lnTo>
                    <a:lnTo>
                      <a:pt x="6" y="33"/>
                    </a:lnTo>
                    <a:lnTo>
                      <a:pt x="3" y="33"/>
                    </a:lnTo>
                    <a:lnTo>
                      <a:pt x="3" y="36"/>
                    </a:lnTo>
                    <a:lnTo>
                      <a:pt x="0" y="39"/>
                    </a:lnTo>
                    <a:lnTo>
                      <a:pt x="0" y="40"/>
                    </a:lnTo>
                    <a:lnTo>
                      <a:pt x="3" y="44"/>
                    </a:lnTo>
                    <a:lnTo>
                      <a:pt x="9" y="49"/>
                    </a:lnTo>
                    <a:lnTo>
                      <a:pt x="12" y="46"/>
                    </a:lnTo>
                    <a:lnTo>
                      <a:pt x="18" y="40"/>
                    </a:lnTo>
                    <a:lnTo>
                      <a:pt x="22" y="39"/>
                    </a:lnTo>
                    <a:lnTo>
                      <a:pt x="24" y="36"/>
                    </a:lnTo>
                    <a:lnTo>
                      <a:pt x="22" y="28"/>
                    </a:lnTo>
                    <a:lnTo>
                      <a:pt x="21" y="26"/>
                    </a:lnTo>
                    <a:lnTo>
                      <a:pt x="31" y="27"/>
                    </a:lnTo>
                    <a:lnTo>
                      <a:pt x="32" y="28"/>
                    </a:lnTo>
                    <a:lnTo>
                      <a:pt x="35" y="30"/>
                    </a:lnTo>
                    <a:lnTo>
                      <a:pt x="35" y="26"/>
                    </a:lnTo>
                    <a:lnTo>
                      <a:pt x="32" y="21"/>
                    </a:lnTo>
                    <a:lnTo>
                      <a:pt x="35" y="20"/>
                    </a:lnTo>
                    <a:lnTo>
                      <a:pt x="38" y="23"/>
                    </a:lnTo>
                    <a:lnTo>
                      <a:pt x="38" y="26"/>
                    </a:lnTo>
                    <a:lnTo>
                      <a:pt x="42" y="27"/>
                    </a:lnTo>
                    <a:lnTo>
                      <a:pt x="47" y="27"/>
                    </a:lnTo>
                    <a:lnTo>
                      <a:pt x="51" y="27"/>
                    </a:lnTo>
                    <a:lnTo>
                      <a:pt x="53" y="24"/>
                    </a:lnTo>
                    <a:lnTo>
                      <a:pt x="57" y="24"/>
                    </a:lnTo>
                    <a:lnTo>
                      <a:pt x="60" y="23"/>
                    </a:lnTo>
                    <a:lnTo>
                      <a:pt x="68" y="24"/>
                    </a:lnTo>
                  </a:path>
                </a:pathLst>
              </a:custGeom>
              <a:gradFill rotWithShape="1">
                <a:gsLst>
                  <a:gs pos="0">
                    <a:schemeClr val="hlink">
                      <a:gamma/>
                      <a:shade val="46275"/>
                      <a:invGamma/>
                    </a:schemeClr>
                  </a:gs>
                  <a:gs pos="50000">
                    <a:schemeClr val="hlink"/>
                  </a:gs>
                  <a:gs pos="100000">
                    <a:schemeClr val="hlink">
                      <a:gamma/>
                      <a:shade val="46275"/>
                      <a:invGamma/>
                    </a:schemeClr>
                  </a:gs>
                </a:gsLst>
                <a:lin ang="18900000" scaled="1"/>
              </a:gradFill>
              <a:ln w="9525" cmpd="sng">
                <a:solidFill>
                  <a:srgbClr val="969696"/>
                </a:solidFill>
                <a:prstDash val="solid"/>
                <a:round/>
                <a:headEnd/>
                <a:tailEnd/>
              </a:ln>
            </p:spPr>
            <p:txBody>
              <a:bodyPr/>
              <a:lstStyle/>
              <a:p>
                <a:pPr>
                  <a:defRPr/>
                </a:pPr>
                <a:endParaRPr lang="en-US" dirty="0"/>
              </a:p>
            </p:txBody>
          </p:sp>
          <p:sp>
            <p:nvSpPr>
              <p:cNvPr id="272453" name="Freeform 69"/>
              <p:cNvSpPr>
                <a:spLocks noChangeAspect="1"/>
              </p:cNvSpPr>
              <p:nvPr>
                <p:custDataLst>
                  <p:tags r:id="rId58"/>
                </p:custDataLst>
              </p:nvPr>
            </p:nvSpPr>
            <p:spPr bwMode="gray">
              <a:xfrm>
                <a:off x="4926" y="3850"/>
                <a:ext cx="32" cy="55"/>
              </a:xfrm>
              <a:custGeom>
                <a:avLst/>
                <a:gdLst>
                  <a:gd name="T0" fmla="*/ 59 w 66"/>
                  <a:gd name="T1" fmla="*/ 4 h 112"/>
                  <a:gd name="T2" fmla="*/ 63 w 66"/>
                  <a:gd name="T3" fmla="*/ 0 h 112"/>
                  <a:gd name="T4" fmla="*/ 66 w 66"/>
                  <a:gd name="T5" fmla="*/ 0 h 112"/>
                  <a:gd name="T6" fmla="*/ 63 w 66"/>
                  <a:gd name="T7" fmla="*/ 4 h 112"/>
                  <a:gd name="T8" fmla="*/ 62 w 66"/>
                  <a:gd name="T9" fmla="*/ 13 h 112"/>
                  <a:gd name="T10" fmla="*/ 53 w 66"/>
                  <a:gd name="T11" fmla="*/ 29 h 112"/>
                  <a:gd name="T12" fmla="*/ 53 w 66"/>
                  <a:gd name="T13" fmla="*/ 35 h 112"/>
                  <a:gd name="T14" fmla="*/ 51 w 66"/>
                  <a:gd name="T15" fmla="*/ 38 h 112"/>
                  <a:gd name="T16" fmla="*/ 50 w 66"/>
                  <a:gd name="T17" fmla="*/ 41 h 112"/>
                  <a:gd name="T18" fmla="*/ 50 w 66"/>
                  <a:gd name="T19" fmla="*/ 48 h 112"/>
                  <a:gd name="T20" fmla="*/ 42 w 66"/>
                  <a:gd name="T21" fmla="*/ 66 h 112"/>
                  <a:gd name="T22" fmla="*/ 39 w 66"/>
                  <a:gd name="T23" fmla="*/ 62 h 112"/>
                  <a:gd name="T24" fmla="*/ 36 w 66"/>
                  <a:gd name="T25" fmla="*/ 65 h 112"/>
                  <a:gd name="T26" fmla="*/ 35 w 66"/>
                  <a:gd name="T27" fmla="*/ 71 h 112"/>
                  <a:gd name="T28" fmla="*/ 32 w 66"/>
                  <a:gd name="T29" fmla="*/ 76 h 112"/>
                  <a:gd name="T30" fmla="*/ 23 w 66"/>
                  <a:gd name="T31" fmla="*/ 86 h 112"/>
                  <a:gd name="T32" fmla="*/ 23 w 66"/>
                  <a:gd name="T33" fmla="*/ 89 h 112"/>
                  <a:gd name="T34" fmla="*/ 20 w 66"/>
                  <a:gd name="T35" fmla="*/ 92 h 112"/>
                  <a:gd name="T36" fmla="*/ 17 w 66"/>
                  <a:gd name="T37" fmla="*/ 94 h 112"/>
                  <a:gd name="T38" fmla="*/ 13 w 66"/>
                  <a:gd name="T39" fmla="*/ 95 h 112"/>
                  <a:gd name="T40" fmla="*/ 12 w 66"/>
                  <a:gd name="T41" fmla="*/ 104 h 112"/>
                  <a:gd name="T42" fmla="*/ 6 w 66"/>
                  <a:gd name="T43" fmla="*/ 109 h 112"/>
                  <a:gd name="T44" fmla="*/ 0 w 66"/>
                  <a:gd name="T45" fmla="*/ 112 h 112"/>
                  <a:gd name="T46" fmla="*/ 4 w 66"/>
                  <a:gd name="T47" fmla="*/ 106 h 112"/>
                  <a:gd name="T48" fmla="*/ 10 w 66"/>
                  <a:gd name="T49" fmla="*/ 101 h 112"/>
                  <a:gd name="T50" fmla="*/ 13 w 66"/>
                  <a:gd name="T51" fmla="*/ 94 h 112"/>
                  <a:gd name="T52" fmla="*/ 22 w 66"/>
                  <a:gd name="T53" fmla="*/ 86 h 112"/>
                  <a:gd name="T54" fmla="*/ 26 w 66"/>
                  <a:gd name="T55" fmla="*/ 77 h 112"/>
                  <a:gd name="T56" fmla="*/ 32 w 66"/>
                  <a:gd name="T57" fmla="*/ 66 h 112"/>
                  <a:gd name="T58" fmla="*/ 32 w 66"/>
                  <a:gd name="T59" fmla="*/ 60 h 112"/>
                  <a:gd name="T60" fmla="*/ 29 w 66"/>
                  <a:gd name="T61" fmla="*/ 57 h 112"/>
                  <a:gd name="T62" fmla="*/ 28 w 66"/>
                  <a:gd name="T63" fmla="*/ 56 h 112"/>
                  <a:gd name="T64" fmla="*/ 26 w 66"/>
                  <a:gd name="T65" fmla="*/ 50 h 112"/>
                  <a:gd name="T66" fmla="*/ 29 w 66"/>
                  <a:gd name="T67" fmla="*/ 50 h 112"/>
                  <a:gd name="T68" fmla="*/ 31 w 66"/>
                  <a:gd name="T69" fmla="*/ 54 h 112"/>
                  <a:gd name="T70" fmla="*/ 35 w 66"/>
                  <a:gd name="T71" fmla="*/ 53 h 112"/>
                  <a:gd name="T72" fmla="*/ 41 w 66"/>
                  <a:gd name="T73" fmla="*/ 54 h 112"/>
                  <a:gd name="T74" fmla="*/ 42 w 66"/>
                  <a:gd name="T75" fmla="*/ 48 h 112"/>
                  <a:gd name="T76" fmla="*/ 44 w 66"/>
                  <a:gd name="T77" fmla="*/ 44 h 112"/>
                  <a:gd name="T78" fmla="*/ 44 w 66"/>
                  <a:gd name="T79" fmla="*/ 39 h 112"/>
                  <a:gd name="T80" fmla="*/ 50 w 66"/>
                  <a:gd name="T81" fmla="*/ 38 h 112"/>
                  <a:gd name="T82" fmla="*/ 50 w 66"/>
                  <a:gd name="T83" fmla="*/ 29 h 112"/>
                  <a:gd name="T84" fmla="*/ 50 w 66"/>
                  <a:gd name="T85" fmla="*/ 23 h 112"/>
                  <a:gd name="T86" fmla="*/ 48 w 66"/>
                  <a:gd name="T87" fmla="*/ 19 h 112"/>
                  <a:gd name="T88" fmla="*/ 47 w 66"/>
                  <a:gd name="T89" fmla="*/ 17 h 112"/>
                  <a:gd name="T90" fmla="*/ 44 w 66"/>
                  <a:gd name="T91" fmla="*/ 16 h 112"/>
                  <a:gd name="T92" fmla="*/ 47 w 66"/>
                  <a:gd name="T93" fmla="*/ 14 h 112"/>
                  <a:gd name="T94" fmla="*/ 53 w 66"/>
                  <a:gd name="T95" fmla="*/ 14 h 112"/>
                  <a:gd name="T96" fmla="*/ 54 w 66"/>
                  <a:gd name="T97" fmla="*/ 10 h 112"/>
                  <a:gd name="T98" fmla="*/ 59 w 66"/>
                  <a:gd name="T99" fmla="*/ 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6" h="112">
                    <a:moveTo>
                      <a:pt x="59" y="4"/>
                    </a:moveTo>
                    <a:lnTo>
                      <a:pt x="63" y="0"/>
                    </a:lnTo>
                    <a:lnTo>
                      <a:pt x="66" y="0"/>
                    </a:lnTo>
                    <a:lnTo>
                      <a:pt x="63" y="4"/>
                    </a:lnTo>
                    <a:lnTo>
                      <a:pt x="62" y="13"/>
                    </a:lnTo>
                    <a:lnTo>
                      <a:pt x="53" y="29"/>
                    </a:lnTo>
                    <a:lnTo>
                      <a:pt x="53" y="35"/>
                    </a:lnTo>
                    <a:lnTo>
                      <a:pt x="51" y="38"/>
                    </a:lnTo>
                    <a:lnTo>
                      <a:pt x="50" y="41"/>
                    </a:lnTo>
                    <a:lnTo>
                      <a:pt x="50" y="48"/>
                    </a:lnTo>
                    <a:lnTo>
                      <a:pt x="42" y="66"/>
                    </a:lnTo>
                    <a:lnTo>
                      <a:pt x="39" y="62"/>
                    </a:lnTo>
                    <a:lnTo>
                      <a:pt x="36" y="65"/>
                    </a:lnTo>
                    <a:lnTo>
                      <a:pt x="35" y="71"/>
                    </a:lnTo>
                    <a:lnTo>
                      <a:pt x="32" y="76"/>
                    </a:lnTo>
                    <a:lnTo>
                      <a:pt x="23" y="86"/>
                    </a:lnTo>
                    <a:lnTo>
                      <a:pt x="23" y="89"/>
                    </a:lnTo>
                    <a:lnTo>
                      <a:pt x="20" y="92"/>
                    </a:lnTo>
                    <a:lnTo>
                      <a:pt x="17" y="94"/>
                    </a:lnTo>
                    <a:lnTo>
                      <a:pt x="13" y="95"/>
                    </a:lnTo>
                    <a:lnTo>
                      <a:pt x="12" y="104"/>
                    </a:lnTo>
                    <a:lnTo>
                      <a:pt x="6" y="109"/>
                    </a:lnTo>
                    <a:lnTo>
                      <a:pt x="0" y="112"/>
                    </a:lnTo>
                    <a:lnTo>
                      <a:pt x="4" y="106"/>
                    </a:lnTo>
                    <a:lnTo>
                      <a:pt x="10" y="101"/>
                    </a:lnTo>
                    <a:lnTo>
                      <a:pt x="13" y="94"/>
                    </a:lnTo>
                    <a:lnTo>
                      <a:pt x="22" y="86"/>
                    </a:lnTo>
                    <a:lnTo>
                      <a:pt x="26" y="77"/>
                    </a:lnTo>
                    <a:lnTo>
                      <a:pt x="32" y="66"/>
                    </a:lnTo>
                    <a:lnTo>
                      <a:pt x="32" y="60"/>
                    </a:lnTo>
                    <a:lnTo>
                      <a:pt x="29" y="57"/>
                    </a:lnTo>
                    <a:lnTo>
                      <a:pt x="28" y="56"/>
                    </a:lnTo>
                    <a:lnTo>
                      <a:pt x="26" y="50"/>
                    </a:lnTo>
                    <a:lnTo>
                      <a:pt x="29" y="50"/>
                    </a:lnTo>
                    <a:lnTo>
                      <a:pt x="31" y="54"/>
                    </a:lnTo>
                    <a:lnTo>
                      <a:pt x="35" y="53"/>
                    </a:lnTo>
                    <a:lnTo>
                      <a:pt x="41" y="54"/>
                    </a:lnTo>
                    <a:lnTo>
                      <a:pt x="42" y="48"/>
                    </a:lnTo>
                    <a:lnTo>
                      <a:pt x="44" y="44"/>
                    </a:lnTo>
                    <a:lnTo>
                      <a:pt x="44" y="39"/>
                    </a:lnTo>
                    <a:lnTo>
                      <a:pt x="50" y="38"/>
                    </a:lnTo>
                    <a:lnTo>
                      <a:pt x="50" y="29"/>
                    </a:lnTo>
                    <a:lnTo>
                      <a:pt x="50" y="23"/>
                    </a:lnTo>
                    <a:lnTo>
                      <a:pt x="48" y="19"/>
                    </a:lnTo>
                    <a:lnTo>
                      <a:pt x="47" y="17"/>
                    </a:lnTo>
                    <a:lnTo>
                      <a:pt x="44" y="16"/>
                    </a:lnTo>
                    <a:lnTo>
                      <a:pt x="47" y="14"/>
                    </a:lnTo>
                    <a:lnTo>
                      <a:pt x="53" y="14"/>
                    </a:lnTo>
                    <a:lnTo>
                      <a:pt x="54" y="10"/>
                    </a:lnTo>
                    <a:lnTo>
                      <a:pt x="59" y="4"/>
                    </a:lnTo>
                  </a:path>
                </a:pathLst>
              </a:custGeom>
              <a:gradFill rotWithShape="1">
                <a:gsLst>
                  <a:gs pos="0">
                    <a:schemeClr val="hlink">
                      <a:gamma/>
                      <a:shade val="46275"/>
                      <a:invGamma/>
                    </a:schemeClr>
                  </a:gs>
                  <a:gs pos="50000">
                    <a:schemeClr val="hlink"/>
                  </a:gs>
                  <a:gs pos="100000">
                    <a:schemeClr val="hlink">
                      <a:gamma/>
                      <a:shade val="46275"/>
                      <a:invGamma/>
                    </a:schemeClr>
                  </a:gs>
                </a:gsLst>
                <a:lin ang="18900000" scaled="1"/>
              </a:gradFill>
              <a:ln w="9525" cmpd="sng">
                <a:solidFill>
                  <a:srgbClr val="969696"/>
                </a:solidFill>
                <a:prstDash val="solid"/>
                <a:round/>
                <a:headEnd/>
                <a:tailEnd/>
              </a:ln>
            </p:spPr>
            <p:txBody>
              <a:bodyPr/>
              <a:lstStyle/>
              <a:p>
                <a:pPr>
                  <a:defRPr/>
                </a:pPr>
                <a:endParaRPr lang="en-US" dirty="0"/>
              </a:p>
            </p:txBody>
          </p:sp>
          <p:sp>
            <p:nvSpPr>
              <p:cNvPr id="272454" name="Freeform 70"/>
              <p:cNvSpPr>
                <a:spLocks noChangeAspect="1"/>
              </p:cNvSpPr>
              <p:nvPr>
                <p:custDataLst>
                  <p:tags r:id="rId59"/>
                </p:custDataLst>
              </p:nvPr>
            </p:nvSpPr>
            <p:spPr bwMode="gray">
              <a:xfrm>
                <a:off x="4793" y="3969"/>
                <a:ext cx="17" cy="12"/>
              </a:xfrm>
              <a:custGeom>
                <a:avLst/>
                <a:gdLst>
                  <a:gd name="T0" fmla="*/ 34 w 35"/>
                  <a:gd name="T1" fmla="*/ 0 h 23"/>
                  <a:gd name="T2" fmla="*/ 32 w 35"/>
                  <a:gd name="T3" fmla="*/ 5 h 23"/>
                  <a:gd name="T4" fmla="*/ 29 w 35"/>
                  <a:gd name="T5" fmla="*/ 5 h 23"/>
                  <a:gd name="T6" fmla="*/ 26 w 35"/>
                  <a:gd name="T7" fmla="*/ 2 h 23"/>
                  <a:gd name="T8" fmla="*/ 22 w 35"/>
                  <a:gd name="T9" fmla="*/ 6 h 23"/>
                  <a:gd name="T10" fmla="*/ 22 w 35"/>
                  <a:gd name="T11" fmla="*/ 11 h 23"/>
                  <a:gd name="T12" fmla="*/ 18 w 35"/>
                  <a:gd name="T13" fmla="*/ 11 h 23"/>
                  <a:gd name="T14" fmla="*/ 13 w 35"/>
                  <a:gd name="T15" fmla="*/ 15 h 23"/>
                  <a:gd name="T16" fmla="*/ 6 w 35"/>
                  <a:gd name="T17" fmla="*/ 17 h 23"/>
                  <a:gd name="T18" fmla="*/ 2 w 35"/>
                  <a:gd name="T19" fmla="*/ 15 h 23"/>
                  <a:gd name="T20" fmla="*/ 0 w 35"/>
                  <a:gd name="T21" fmla="*/ 20 h 23"/>
                  <a:gd name="T22" fmla="*/ 3 w 35"/>
                  <a:gd name="T23" fmla="*/ 23 h 23"/>
                  <a:gd name="T24" fmla="*/ 9 w 35"/>
                  <a:gd name="T25" fmla="*/ 21 h 23"/>
                  <a:gd name="T26" fmla="*/ 12 w 35"/>
                  <a:gd name="T27" fmla="*/ 17 h 23"/>
                  <a:gd name="T28" fmla="*/ 20 w 35"/>
                  <a:gd name="T29" fmla="*/ 14 h 23"/>
                  <a:gd name="T30" fmla="*/ 28 w 35"/>
                  <a:gd name="T31" fmla="*/ 14 h 23"/>
                  <a:gd name="T32" fmla="*/ 32 w 35"/>
                  <a:gd name="T33" fmla="*/ 14 h 23"/>
                  <a:gd name="T34" fmla="*/ 35 w 35"/>
                  <a:gd name="T35" fmla="*/ 11 h 23"/>
                  <a:gd name="T36" fmla="*/ 35 w 35"/>
                  <a:gd name="T37" fmla="*/ 6 h 23"/>
                  <a:gd name="T38" fmla="*/ 34 w 35"/>
                  <a:gd name="T3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23">
                    <a:moveTo>
                      <a:pt x="34" y="0"/>
                    </a:moveTo>
                    <a:lnTo>
                      <a:pt x="32" y="5"/>
                    </a:lnTo>
                    <a:lnTo>
                      <a:pt x="29" y="5"/>
                    </a:lnTo>
                    <a:lnTo>
                      <a:pt x="26" y="2"/>
                    </a:lnTo>
                    <a:lnTo>
                      <a:pt x="22" y="6"/>
                    </a:lnTo>
                    <a:lnTo>
                      <a:pt x="22" y="11"/>
                    </a:lnTo>
                    <a:lnTo>
                      <a:pt x="18" y="11"/>
                    </a:lnTo>
                    <a:lnTo>
                      <a:pt x="13" y="15"/>
                    </a:lnTo>
                    <a:lnTo>
                      <a:pt x="6" y="17"/>
                    </a:lnTo>
                    <a:lnTo>
                      <a:pt x="2" y="15"/>
                    </a:lnTo>
                    <a:lnTo>
                      <a:pt x="0" y="20"/>
                    </a:lnTo>
                    <a:lnTo>
                      <a:pt x="3" y="23"/>
                    </a:lnTo>
                    <a:lnTo>
                      <a:pt x="9" y="21"/>
                    </a:lnTo>
                    <a:lnTo>
                      <a:pt x="12" y="17"/>
                    </a:lnTo>
                    <a:lnTo>
                      <a:pt x="20" y="14"/>
                    </a:lnTo>
                    <a:lnTo>
                      <a:pt x="28" y="14"/>
                    </a:lnTo>
                    <a:lnTo>
                      <a:pt x="32" y="14"/>
                    </a:lnTo>
                    <a:lnTo>
                      <a:pt x="35" y="11"/>
                    </a:lnTo>
                    <a:lnTo>
                      <a:pt x="35" y="6"/>
                    </a:lnTo>
                    <a:lnTo>
                      <a:pt x="34" y="0"/>
                    </a:lnTo>
                  </a:path>
                </a:pathLst>
              </a:custGeom>
              <a:gradFill rotWithShape="1">
                <a:gsLst>
                  <a:gs pos="0">
                    <a:schemeClr val="hlink">
                      <a:gamma/>
                      <a:shade val="46275"/>
                      <a:invGamma/>
                    </a:schemeClr>
                  </a:gs>
                  <a:gs pos="50000">
                    <a:schemeClr val="hlink"/>
                  </a:gs>
                  <a:gs pos="100000">
                    <a:schemeClr val="hlink">
                      <a:gamma/>
                      <a:shade val="46275"/>
                      <a:invGamma/>
                    </a:schemeClr>
                  </a:gs>
                </a:gsLst>
                <a:lin ang="18900000" scaled="1"/>
              </a:gradFill>
              <a:ln w="9525" cmpd="sng">
                <a:solidFill>
                  <a:srgbClr val="969696"/>
                </a:solidFill>
                <a:prstDash val="solid"/>
                <a:round/>
                <a:headEnd/>
                <a:tailEnd/>
              </a:ln>
            </p:spPr>
            <p:txBody>
              <a:bodyPr/>
              <a:lstStyle/>
              <a:p>
                <a:pPr>
                  <a:defRPr/>
                </a:pPr>
                <a:endParaRPr lang="en-US" dirty="0"/>
              </a:p>
            </p:txBody>
          </p:sp>
          <p:sp>
            <p:nvSpPr>
              <p:cNvPr id="272455" name="Freeform 71"/>
              <p:cNvSpPr>
                <a:spLocks noChangeAspect="1"/>
              </p:cNvSpPr>
              <p:nvPr>
                <p:custDataLst>
                  <p:tags r:id="rId60"/>
                </p:custDataLst>
              </p:nvPr>
            </p:nvSpPr>
            <p:spPr bwMode="gray">
              <a:xfrm>
                <a:off x="4871" y="3935"/>
                <a:ext cx="20" cy="12"/>
              </a:xfrm>
              <a:custGeom>
                <a:avLst/>
                <a:gdLst>
                  <a:gd name="T0" fmla="*/ 38 w 38"/>
                  <a:gd name="T1" fmla="*/ 0 h 26"/>
                  <a:gd name="T2" fmla="*/ 34 w 38"/>
                  <a:gd name="T3" fmla="*/ 3 h 26"/>
                  <a:gd name="T4" fmla="*/ 32 w 38"/>
                  <a:gd name="T5" fmla="*/ 6 h 26"/>
                  <a:gd name="T6" fmla="*/ 28 w 38"/>
                  <a:gd name="T7" fmla="*/ 6 h 26"/>
                  <a:gd name="T8" fmla="*/ 26 w 38"/>
                  <a:gd name="T9" fmla="*/ 10 h 26"/>
                  <a:gd name="T10" fmla="*/ 22 w 38"/>
                  <a:gd name="T11" fmla="*/ 13 h 26"/>
                  <a:gd name="T12" fmla="*/ 16 w 38"/>
                  <a:gd name="T13" fmla="*/ 16 h 26"/>
                  <a:gd name="T14" fmla="*/ 13 w 38"/>
                  <a:gd name="T15" fmla="*/ 16 h 26"/>
                  <a:gd name="T16" fmla="*/ 4 w 38"/>
                  <a:gd name="T17" fmla="*/ 20 h 26"/>
                  <a:gd name="T18" fmla="*/ 0 w 38"/>
                  <a:gd name="T19" fmla="*/ 22 h 26"/>
                  <a:gd name="T20" fmla="*/ 0 w 38"/>
                  <a:gd name="T21" fmla="*/ 26 h 26"/>
                  <a:gd name="T22" fmla="*/ 6 w 38"/>
                  <a:gd name="T23" fmla="*/ 25 h 26"/>
                  <a:gd name="T24" fmla="*/ 13 w 38"/>
                  <a:gd name="T25" fmla="*/ 19 h 26"/>
                  <a:gd name="T26" fmla="*/ 16 w 38"/>
                  <a:gd name="T27" fmla="*/ 19 h 26"/>
                  <a:gd name="T28" fmla="*/ 22 w 38"/>
                  <a:gd name="T29" fmla="*/ 17 h 26"/>
                  <a:gd name="T30" fmla="*/ 29 w 38"/>
                  <a:gd name="T31" fmla="*/ 10 h 26"/>
                  <a:gd name="T32" fmla="*/ 35 w 38"/>
                  <a:gd name="T33" fmla="*/ 7 h 26"/>
                  <a:gd name="T34" fmla="*/ 38 w 38"/>
                  <a:gd name="T3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26">
                    <a:moveTo>
                      <a:pt x="38" y="0"/>
                    </a:moveTo>
                    <a:lnTo>
                      <a:pt x="34" y="3"/>
                    </a:lnTo>
                    <a:lnTo>
                      <a:pt x="32" y="6"/>
                    </a:lnTo>
                    <a:lnTo>
                      <a:pt x="28" y="6"/>
                    </a:lnTo>
                    <a:lnTo>
                      <a:pt x="26" y="10"/>
                    </a:lnTo>
                    <a:lnTo>
                      <a:pt x="22" y="13"/>
                    </a:lnTo>
                    <a:lnTo>
                      <a:pt x="16" y="16"/>
                    </a:lnTo>
                    <a:lnTo>
                      <a:pt x="13" y="16"/>
                    </a:lnTo>
                    <a:lnTo>
                      <a:pt x="4" y="20"/>
                    </a:lnTo>
                    <a:lnTo>
                      <a:pt x="0" y="22"/>
                    </a:lnTo>
                    <a:lnTo>
                      <a:pt x="0" y="26"/>
                    </a:lnTo>
                    <a:lnTo>
                      <a:pt x="6" y="25"/>
                    </a:lnTo>
                    <a:lnTo>
                      <a:pt x="13" y="19"/>
                    </a:lnTo>
                    <a:lnTo>
                      <a:pt x="16" y="19"/>
                    </a:lnTo>
                    <a:lnTo>
                      <a:pt x="22" y="17"/>
                    </a:lnTo>
                    <a:lnTo>
                      <a:pt x="29" y="10"/>
                    </a:lnTo>
                    <a:lnTo>
                      <a:pt x="35" y="7"/>
                    </a:lnTo>
                    <a:lnTo>
                      <a:pt x="38" y="0"/>
                    </a:lnTo>
                  </a:path>
                </a:pathLst>
              </a:custGeom>
              <a:gradFill rotWithShape="1">
                <a:gsLst>
                  <a:gs pos="0">
                    <a:schemeClr val="hlink">
                      <a:gamma/>
                      <a:shade val="46275"/>
                      <a:invGamma/>
                    </a:schemeClr>
                  </a:gs>
                  <a:gs pos="50000">
                    <a:schemeClr val="hlink"/>
                  </a:gs>
                  <a:gs pos="100000">
                    <a:schemeClr val="hlink">
                      <a:gamma/>
                      <a:shade val="46275"/>
                      <a:invGamma/>
                    </a:schemeClr>
                  </a:gs>
                </a:gsLst>
                <a:lin ang="18900000" scaled="1"/>
              </a:gradFill>
              <a:ln w="9525" cmpd="sng">
                <a:solidFill>
                  <a:srgbClr val="969696"/>
                </a:solidFill>
                <a:prstDash val="solid"/>
                <a:round/>
                <a:headEnd/>
                <a:tailEnd/>
              </a:ln>
            </p:spPr>
            <p:txBody>
              <a:bodyPr/>
              <a:lstStyle/>
              <a:p>
                <a:pPr>
                  <a:defRPr/>
                </a:pPr>
                <a:endParaRPr lang="en-US" dirty="0"/>
              </a:p>
            </p:txBody>
          </p:sp>
          <p:sp>
            <p:nvSpPr>
              <p:cNvPr id="272456" name="Freeform 72"/>
              <p:cNvSpPr>
                <a:spLocks noChangeAspect="1"/>
              </p:cNvSpPr>
              <p:nvPr>
                <p:custDataLst>
                  <p:tags r:id="rId61"/>
                </p:custDataLst>
              </p:nvPr>
            </p:nvSpPr>
            <p:spPr bwMode="gray">
              <a:xfrm>
                <a:off x="4903" y="3923"/>
                <a:ext cx="6" cy="6"/>
              </a:xfrm>
              <a:custGeom>
                <a:avLst/>
                <a:gdLst>
                  <a:gd name="T0" fmla="*/ 8 w 13"/>
                  <a:gd name="T1" fmla="*/ 0 h 10"/>
                  <a:gd name="T2" fmla="*/ 3 w 13"/>
                  <a:gd name="T3" fmla="*/ 6 h 10"/>
                  <a:gd name="T4" fmla="*/ 0 w 13"/>
                  <a:gd name="T5" fmla="*/ 6 h 10"/>
                  <a:gd name="T6" fmla="*/ 0 w 13"/>
                  <a:gd name="T7" fmla="*/ 10 h 10"/>
                  <a:gd name="T8" fmla="*/ 5 w 13"/>
                  <a:gd name="T9" fmla="*/ 10 h 10"/>
                  <a:gd name="T10" fmla="*/ 6 w 13"/>
                  <a:gd name="T11" fmla="*/ 7 h 10"/>
                  <a:gd name="T12" fmla="*/ 13 w 13"/>
                  <a:gd name="T13" fmla="*/ 4 h 10"/>
                  <a:gd name="T14" fmla="*/ 13 w 13"/>
                  <a:gd name="T15" fmla="*/ 3 h 10"/>
                  <a:gd name="T16" fmla="*/ 9 w 13"/>
                  <a:gd name="T17" fmla="*/ 3 h 10"/>
                  <a:gd name="T18" fmla="*/ 8 w 13"/>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0">
                    <a:moveTo>
                      <a:pt x="8" y="0"/>
                    </a:moveTo>
                    <a:lnTo>
                      <a:pt x="3" y="6"/>
                    </a:lnTo>
                    <a:lnTo>
                      <a:pt x="0" y="6"/>
                    </a:lnTo>
                    <a:lnTo>
                      <a:pt x="0" y="10"/>
                    </a:lnTo>
                    <a:lnTo>
                      <a:pt x="5" y="10"/>
                    </a:lnTo>
                    <a:lnTo>
                      <a:pt x="6" y="7"/>
                    </a:lnTo>
                    <a:lnTo>
                      <a:pt x="13" y="4"/>
                    </a:lnTo>
                    <a:lnTo>
                      <a:pt x="13" y="3"/>
                    </a:lnTo>
                    <a:lnTo>
                      <a:pt x="9" y="3"/>
                    </a:lnTo>
                    <a:lnTo>
                      <a:pt x="8" y="0"/>
                    </a:lnTo>
                  </a:path>
                </a:pathLst>
              </a:custGeom>
              <a:gradFill rotWithShape="1">
                <a:gsLst>
                  <a:gs pos="0">
                    <a:schemeClr val="hlink">
                      <a:gamma/>
                      <a:shade val="46275"/>
                      <a:invGamma/>
                    </a:schemeClr>
                  </a:gs>
                  <a:gs pos="50000">
                    <a:schemeClr val="hlink"/>
                  </a:gs>
                  <a:gs pos="100000">
                    <a:schemeClr val="hlink">
                      <a:gamma/>
                      <a:shade val="46275"/>
                      <a:invGamma/>
                    </a:schemeClr>
                  </a:gs>
                </a:gsLst>
                <a:lin ang="18900000" scaled="1"/>
              </a:gradFill>
              <a:ln w="9525" cmpd="sng">
                <a:solidFill>
                  <a:srgbClr val="969696"/>
                </a:solidFill>
                <a:prstDash val="solid"/>
                <a:round/>
                <a:headEnd/>
                <a:tailEnd/>
              </a:ln>
            </p:spPr>
            <p:txBody>
              <a:bodyPr/>
              <a:lstStyle/>
              <a:p>
                <a:pPr>
                  <a:defRPr/>
                </a:pPr>
                <a:endParaRPr lang="en-US" dirty="0"/>
              </a:p>
            </p:txBody>
          </p:sp>
          <p:sp>
            <p:nvSpPr>
              <p:cNvPr id="272457" name="Freeform 73"/>
              <p:cNvSpPr>
                <a:spLocks noChangeAspect="1"/>
              </p:cNvSpPr>
              <p:nvPr>
                <p:custDataLst>
                  <p:tags r:id="rId62"/>
                </p:custDataLst>
              </p:nvPr>
            </p:nvSpPr>
            <p:spPr bwMode="gray">
              <a:xfrm>
                <a:off x="4926" y="3906"/>
                <a:ext cx="6" cy="9"/>
              </a:xfrm>
              <a:custGeom>
                <a:avLst/>
                <a:gdLst>
                  <a:gd name="T0" fmla="*/ 6 w 11"/>
                  <a:gd name="T1" fmla="*/ 0 h 12"/>
                  <a:gd name="T2" fmla="*/ 5 w 11"/>
                  <a:gd name="T3" fmla="*/ 6 h 12"/>
                  <a:gd name="T4" fmla="*/ 2 w 11"/>
                  <a:gd name="T5" fmla="*/ 9 h 12"/>
                  <a:gd name="T6" fmla="*/ 0 w 11"/>
                  <a:gd name="T7" fmla="*/ 11 h 12"/>
                  <a:gd name="T8" fmla="*/ 2 w 11"/>
                  <a:gd name="T9" fmla="*/ 12 h 12"/>
                  <a:gd name="T10" fmla="*/ 6 w 11"/>
                  <a:gd name="T11" fmla="*/ 6 h 12"/>
                  <a:gd name="T12" fmla="*/ 11 w 11"/>
                  <a:gd name="T13" fmla="*/ 3 h 12"/>
                  <a:gd name="T14" fmla="*/ 6 w 11"/>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2">
                    <a:moveTo>
                      <a:pt x="6" y="0"/>
                    </a:moveTo>
                    <a:lnTo>
                      <a:pt x="5" y="6"/>
                    </a:lnTo>
                    <a:lnTo>
                      <a:pt x="2" y="9"/>
                    </a:lnTo>
                    <a:lnTo>
                      <a:pt x="0" y="11"/>
                    </a:lnTo>
                    <a:lnTo>
                      <a:pt x="2" y="12"/>
                    </a:lnTo>
                    <a:lnTo>
                      <a:pt x="6" y="6"/>
                    </a:lnTo>
                    <a:lnTo>
                      <a:pt x="11" y="3"/>
                    </a:lnTo>
                    <a:lnTo>
                      <a:pt x="6" y="0"/>
                    </a:lnTo>
                  </a:path>
                </a:pathLst>
              </a:custGeom>
              <a:gradFill rotWithShape="1">
                <a:gsLst>
                  <a:gs pos="0">
                    <a:schemeClr val="hlink">
                      <a:gamma/>
                      <a:shade val="46275"/>
                      <a:invGamma/>
                    </a:schemeClr>
                  </a:gs>
                  <a:gs pos="50000">
                    <a:schemeClr val="hlink"/>
                  </a:gs>
                  <a:gs pos="100000">
                    <a:schemeClr val="hlink">
                      <a:gamma/>
                      <a:shade val="46275"/>
                      <a:invGamma/>
                    </a:schemeClr>
                  </a:gs>
                </a:gsLst>
                <a:lin ang="18900000" scaled="1"/>
              </a:gradFill>
              <a:ln w="9525" cmpd="sng">
                <a:solidFill>
                  <a:srgbClr val="969696"/>
                </a:solidFill>
                <a:prstDash val="solid"/>
                <a:round/>
                <a:headEnd/>
                <a:tailEnd/>
              </a:ln>
            </p:spPr>
            <p:txBody>
              <a:bodyPr/>
              <a:lstStyle/>
              <a:p>
                <a:pPr>
                  <a:defRPr/>
                </a:pPr>
                <a:endParaRPr lang="en-US" dirty="0"/>
              </a:p>
            </p:txBody>
          </p:sp>
          <p:sp>
            <p:nvSpPr>
              <p:cNvPr id="272458" name="Freeform 74"/>
              <p:cNvSpPr>
                <a:spLocks noChangeAspect="1"/>
              </p:cNvSpPr>
              <p:nvPr>
                <p:custDataLst>
                  <p:tags r:id="rId63"/>
                </p:custDataLst>
              </p:nvPr>
            </p:nvSpPr>
            <p:spPr bwMode="gray">
              <a:xfrm>
                <a:off x="4854" y="3952"/>
                <a:ext cx="6" cy="3"/>
              </a:xfrm>
              <a:custGeom>
                <a:avLst/>
                <a:gdLst>
                  <a:gd name="T0" fmla="*/ 12 w 12"/>
                  <a:gd name="T1" fmla="*/ 0 h 6"/>
                  <a:gd name="T2" fmla="*/ 6 w 12"/>
                  <a:gd name="T3" fmla="*/ 2 h 6"/>
                  <a:gd name="T4" fmla="*/ 2 w 12"/>
                  <a:gd name="T5" fmla="*/ 6 h 6"/>
                  <a:gd name="T6" fmla="*/ 0 w 12"/>
                  <a:gd name="T7" fmla="*/ 6 h 6"/>
                  <a:gd name="T8" fmla="*/ 6 w 12"/>
                  <a:gd name="T9" fmla="*/ 6 h 6"/>
                  <a:gd name="T10" fmla="*/ 12 w 12"/>
                  <a:gd name="T11" fmla="*/ 0 h 6"/>
                </a:gdLst>
                <a:ahLst/>
                <a:cxnLst>
                  <a:cxn ang="0">
                    <a:pos x="T0" y="T1"/>
                  </a:cxn>
                  <a:cxn ang="0">
                    <a:pos x="T2" y="T3"/>
                  </a:cxn>
                  <a:cxn ang="0">
                    <a:pos x="T4" y="T5"/>
                  </a:cxn>
                  <a:cxn ang="0">
                    <a:pos x="T6" y="T7"/>
                  </a:cxn>
                  <a:cxn ang="0">
                    <a:pos x="T8" y="T9"/>
                  </a:cxn>
                  <a:cxn ang="0">
                    <a:pos x="T10" y="T11"/>
                  </a:cxn>
                </a:cxnLst>
                <a:rect l="0" t="0" r="r" b="b"/>
                <a:pathLst>
                  <a:path w="12" h="6">
                    <a:moveTo>
                      <a:pt x="12" y="0"/>
                    </a:moveTo>
                    <a:lnTo>
                      <a:pt x="6" y="2"/>
                    </a:lnTo>
                    <a:lnTo>
                      <a:pt x="2" y="6"/>
                    </a:lnTo>
                    <a:lnTo>
                      <a:pt x="0" y="6"/>
                    </a:lnTo>
                    <a:lnTo>
                      <a:pt x="6" y="6"/>
                    </a:lnTo>
                    <a:lnTo>
                      <a:pt x="12" y="0"/>
                    </a:lnTo>
                  </a:path>
                </a:pathLst>
              </a:custGeom>
              <a:gradFill rotWithShape="1">
                <a:gsLst>
                  <a:gs pos="0">
                    <a:schemeClr val="hlink">
                      <a:gamma/>
                      <a:shade val="46275"/>
                      <a:invGamma/>
                    </a:schemeClr>
                  </a:gs>
                  <a:gs pos="50000">
                    <a:schemeClr val="hlink"/>
                  </a:gs>
                  <a:gs pos="100000">
                    <a:schemeClr val="hlink">
                      <a:gamma/>
                      <a:shade val="46275"/>
                      <a:invGamma/>
                    </a:schemeClr>
                  </a:gs>
                </a:gsLst>
                <a:lin ang="18900000" scaled="1"/>
              </a:gradFill>
              <a:ln w="9525" cmpd="sng">
                <a:solidFill>
                  <a:srgbClr val="969696"/>
                </a:solidFill>
                <a:prstDash val="solid"/>
                <a:round/>
                <a:headEnd/>
                <a:tailEnd/>
              </a:ln>
            </p:spPr>
            <p:txBody>
              <a:bodyPr/>
              <a:lstStyle/>
              <a:p>
                <a:pPr>
                  <a:defRPr/>
                </a:pPr>
                <a:endParaRPr lang="en-US" dirty="0"/>
              </a:p>
            </p:txBody>
          </p:sp>
          <p:sp>
            <p:nvSpPr>
              <p:cNvPr id="272459" name="Freeform 75"/>
              <p:cNvSpPr>
                <a:spLocks noChangeAspect="1"/>
              </p:cNvSpPr>
              <p:nvPr>
                <p:custDataLst>
                  <p:tags r:id="rId64"/>
                </p:custDataLst>
              </p:nvPr>
            </p:nvSpPr>
            <p:spPr bwMode="gray">
              <a:xfrm>
                <a:off x="4909" y="3917"/>
                <a:ext cx="6" cy="6"/>
              </a:xfrm>
              <a:custGeom>
                <a:avLst/>
                <a:gdLst>
                  <a:gd name="T0" fmla="*/ 13 w 13"/>
                  <a:gd name="T1" fmla="*/ 0 h 15"/>
                  <a:gd name="T2" fmla="*/ 12 w 13"/>
                  <a:gd name="T3" fmla="*/ 3 h 15"/>
                  <a:gd name="T4" fmla="*/ 6 w 13"/>
                  <a:gd name="T5" fmla="*/ 6 h 15"/>
                  <a:gd name="T6" fmla="*/ 6 w 13"/>
                  <a:gd name="T7" fmla="*/ 9 h 15"/>
                  <a:gd name="T8" fmla="*/ 3 w 13"/>
                  <a:gd name="T9" fmla="*/ 9 h 15"/>
                  <a:gd name="T10" fmla="*/ 0 w 13"/>
                  <a:gd name="T11" fmla="*/ 12 h 15"/>
                  <a:gd name="T12" fmla="*/ 3 w 13"/>
                  <a:gd name="T13" fmla="*/ 15 h 15"/>
                  <a:gd name="T14" fmla="*/ 7 w 13"/>
                  <a:gd name="T15" fmla="*/ 12 h 15"/>
                  <a:gd name="T16" fmla="*/ 12 w 13"/>
                  <a:gd name="T17" fmla="*/ 6 h 15"/>
                  <a:gd name="T18" fmla="*/ 13 w 13"/>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5">
                    <a:moveTo>
                      <a:pt x="13" y="0"/>
                    </a:moveTo>
                    <a:lnTo>
                      <a:pt x="12" y="3"/>
                    </a:lnTo>
                    <a:lnTo>
                      <a:pt x="6" y="6"/>
                    </a:lnTo>
                    <a:lnTo>
                      <a:pt x="6" y="9"/>
                    </a:lnTo>
                    <a:lnTo>
                      <a:pt x="3" y="9"/>
                    </a:lnTo>
                    <a:lnTo>
                      <a:pt x="0" y="12"/>
                    </a:lnTo>
                    <a:lnTo>
                      <a:pt x="3" y="15"/>
                    </a:lnTo>
                    <a:lnTo>
                      <a:pt x="7" y="12"/>
                    </a:lnTo>
                    <a:lnTo>
                      <a:pt x="12" y="6"/>
                    </a:lnTo>
                    <a:lnTo>
                      <a:pt x="13" y="0"/>
                    </a:lnTo>
                  </a:path>
                </a:pathLst>
              </a:custGeom>
              <a:gradFill rotWithShape="1">
                <a:gsLst>
                  <a:gs pos="0">
                    <a:schemeClr val="hlink">
                      <a:gamma/>
                      <a:shade val="46275"/>
                      <a:invGamma/>
                    </a:schemeClr>
                  </a:gs>
                  <a:gs pos="50000">
                    <a:schemeClr val="hlink"/>
                  </a:gs>
                  <a:gs pos="100000">
                    <a:schemeClr val="hlink">
                      <a:gamma/>
                      <a:shade val="46275"/>
                      <a:invGamma/>
                    </a:schemeClr>
                  </a:gs>
                </a:gsLst>
                <a:lin ang="18900000" scaled="1"/>
              </a:gradFill>
              <a:ln w="9525" cmpd="sng">
                <a:solidFill>
                  <a:srgbClr val="969696"/>
                </a:solidFill>
                <a:prstDash val="solid"/>
                <a:round/>
                <a:headEnd/>
                <a:tailEnd/>
              </a:ln>
            </p:spPr>
            <p:txBody>
              <a:bodyPr/>
              <a:lstStyle/>
              <a:p>
                <a:pPr>
                  <a:defRPr/>
                </a:pPr>
                <a:endParaRPr lang="en-US" dirty="0"/>
              </a:p>
            </p:txBody>
          </p:sp>
        </p:grpSp>
        <p:sp>
          <p:nvSpPr>
            <p:cNvPr id="17468" name="Freeform 76"/>
            <p:cNvSpPr>
              <a:spLocks noChangeAspect="1"/>
            </p:cNvSpPr>
            <p:nvPr>
              <p:custDataLst>
                <p:tags r:id="rId55"/>
              </p:custDataLst>
            </p:nvPr>
          </p:nvSpPr>
          <p:spPr bwMode="gray">
            <a:xfrm>
              <a:off x="2534" y="2640"/>
              <a:ext cx="35" cy="44"/>
            </a:xfrm>
            <a:custGeom>
              <a:avLst/>
              <a:gdLst>
                <a:gd name="T0" fmla="*/ 0 w 1253"/>
                <a:gd name="T1" fmla="*/ 0 h 2346"/>
                <a:gd name="T2" fmla="*/ 0 w 1253"/>
                <a:gd name="T3" fmla="*/ 0 h 2346"/>
                <a:gd name="T4" fmla="*/ 0 w 1253"/>
                <a:gd name="T5" fmla="*/ 0 h 2346"/>
                <a:gd name="T6" fmla="*/ 0 w 1253"/>
                <a:gd name="T7" fmla="*/ 0 h 2346"/>
                <a:gd name="T8" fmla="*/ 0 w 1253"/>
                <a:gd name="T9" fmla="*/ 0 h 2346"/>
                <a:gd name="T10" fmla="*/ 0 w 1253"/>
                <a:gd name="T11" fmla="*/ 0 h 2346"/>
                <a:gd name="T12" fmla="*/ 0 w 1253"/>
                <a:gd name="T13" fmla="*/ 0 h 2346"/>
                <a:gd name="T14" fmla="*/ 0 w 1253"/>
                <a:gd name="T15" fmla="*/ 0 h 2346"/>
                <a:gd name="T16" fmla="*/ 0 w 1253"/>
                <a:gd name="T17" fmla="*/ 0 h 2346"/>
                <a:gd name="T18" fmla="*/ 0 w 1253"/>
                <a:gd name="T19" fmla="*/ 0 h 2346"/>
                <a:gd name="T20" fmla="*/ 0 w 1253"/>
                <a:gd name="T21" fmla="*/ 0 h 2346"/>
                <a:gd name="T22" fmla="*/ 0 w 1253"/>
                <a:gd name="T23" fmla="*/ 0 h 2346"/>
                <a:gd name="T24" fmla="*/ 0 w 1253"/>
                <a:gd name="T25" fmla="*/ 0 h 2346"/>
                <a:gd name="T26" fmla="*/ 0 w 1253"/>
                <a:gd name="T27" fmla="*/ 0 h 2346"/>
                <a:gd name="T28" fmla="*/ 0 w 1253"/>
                <a:gd name="T29" fmla="*/ 0 h 2346"/>
                <a:gd name="T30" fmla="*/ 0 w 1253"/>
                <a:gd name="T31" fmla="*/ 0 h 2346"/>
                <a:gd name="T32" fmla="*/ 0 w 1253"/>
                <a:gd name="T33" fmla="*/ 0 h 2346"/>
                <a:gd name="T34" fmla="*/ 0 w 1253"/>
                <a:gd name="T35" fmla="*/ 0 h 2346"/>
                <a:gd name="T36" fmla="*/ 0 w 1253"/>
                <a:gd name="T37" fmla="*/ 0 h 2346"/>
                <a:gd name="T38" fmla="*/ 0 w 1253"/>
                <a:gd name="T39" fmla="*/ 0 h 2346"/>
                <a:gd name="T40" fmla="*/ 0 w 1253"/>
                <a:gd name="T41" fmla="*/ 0 h 2346"/>
                <a:gd name="T42" fmla="*/ 0 w 1253"/>
                <a:gd name="T43" fmla="*/ 0 h 2346"/>
                <a:gd name="T44" fmla="*/ 0 w 1253"/>
                <a:gd name="T45" fmla="*/ 0 h 2346"/>
                <a:gd name="T46" fmla="*/ 0 w 1253"/>
                <a:gd name="T47" fmla="*/ 0 h 2346"/>
                <a:gd name="T48" fmla="*/ 0 w 1253"/>
                <a:gd name="T49" fmla="*/ 0 h 2346"/>
                <a:gd name="T50" fmla="*/ 0 w 1253"/>
                <a:gd name="T51" fmla="*/ 0 h 2346"/>
                <a:gd name="T52" fmla="*/ 0 w 1253"/>
                <a:gd name="T53" fmla="*/ 0 h 2346"/>
                <a:gd name="T54" fmla="*/ 0 w 1253"/>
                <a:gd name="T55" fmla="*/ 0 h 2346"/>
                <a:gd name="T56" fmla="*/ 0 w 1253"/>
                <a:gd name="T57" fmla="*/ 0 h 2346"/>
                <a:gd name="T58" fmla="*/ 0 w 1253"/>
                <a:gd name="T59" fmla="*/ 0 h 2346"/>
                <a:gd name="T60" fmla="*/ 0 w 1253"/>
                <a:gd name="T61" fmla="*/ 0 h 2346"/>
                <a:gd name="T62" fmla="*/ 0 w 1253"/>
                <a:gd name="T63" fmla="*/ 0 h 2346"/>
                <a:gd name="T64" fmla="*/ 0 w 1253"/>
                <a:gd name="T65" fmla="*/ 0 h 2346"/>
                <a:gd name="T66" fmla="*/ 0 w 1253"/>
                <a:gd name="T67" fmla="*/ 0 h 2346"/>
                <a:gd name="T68" fmla="*/ 0 w 1253"/>
                <a:gd name="T69" fmla="*/ 0 h 2346"/>
                <a:gd name="T70" fmla="*/ 0 w 1253"/>
                <a:gd name="T71" fmla="*/ 0 h 2346"/>
                <a:gd name="T72" fmla="*/ 0 w 1253"/>
                <a:gd name="T73" fmla="*/ 0 h 2346"/>
                <a:gd name="T74" fmla="*/ 0 w 1253"/>
                <a:gd name="T75" fmla="*/ 0 h 2346"/>
                <a:gd name="T76" fmla="*/ 0 w 1253"/>
                <a:gd name="T77" fmla="*/ 0 h 2346"/>
                <a:gd name="T78" fmla="*/ 0 w 1253"/>
                <a:gd name="T79" fmla="*/ 0 h 2346"/>
                <a:gd name="T80" fmla="*/ 0 w 1253"/>
                <a:gd name="T81" fmla="*/ 0 h 2346"/>
                <a:gd name="T82" fmla="*/ 0 w 1253"/>
                <a:gd name="T83" fmla="*/ 0 h 2346"/>
                <a:gd name="T84" fmla="*/ 0 w 1253"/>
                <a:gd name="T85" fmla="*/ 0 h 2346"/>
                <a:gd name="T86" fmla="*/ 0 w 1253"/>
                <a:gd name="T87" fmla="*/ 0 h 2346"/>
                <a:gd name="T88" fmla="*/ 0 w 1253"/>
                <a:gd name="T89" fmla="*/ 0 h 2346"/>
                <a:gd name="T90" fmla="*/ 0 w 1253"/>
                <a:gd name="T91" fmla="*/ 0 h 2346"/>
                <a:gd name="T92" fmla="*/ 0 w 1253"/>
                <a:gd name="T93" fmla="*/ 0 h 2346"/>
                <a:gd name="T94" fmla="*/ 0 w 1253"/>
                <a:gd name="T95" fmla="*/ 0 h 2346"/>
                <a:gd name="T96" fmla="*/ 0 w 1253"/>
                <a:gd name="T97" fmla="*/ 0 h 2346"/>
                <a:gd name="T98" fmla="*/ 0 w 1253"/>
                <a:gd name="T99" fmla="*/ 0 h 2346"/>
                <a:gd name="T100" fmla="*/ 0 w 1253"/>
                <a:gd name="T101" fmla="*/ 0 h 23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253" h="2346">
                  <a:moveTo>
                    <a:pt x="4" y="270"/>
                  </a:moveTo>
                  <a:lnTo>
                    <a:pt x="589" y="0"/>
                  </a:lnTo>
                  <a:lnTo>
                    <a:pt x="663" y="359"/>
                  </a:lnTo>
                  <a:lnTo>
                    <a:pt x="700" y="333"/>
                  </a:lnTo>
                  <a:lnTo>
                    <a:pt x="714" y="318"/>
                  </a:lnTo>
                  <a:lnTo>
                    <a:pt x="726" y="336"/>
                  </a:lnTo>
                  <a:lnTo>
                    <a:pt x="725" y="363"/>
                  </a:lnTo>
                  <a:lnTo>
                    <a:pt x="730" y="384"/>
                  </a:lnTo>
                  <a:lnTo>
                    <a:pt x="739" y="426"/>
                  </a:lnTo>
                  <a:lnTo>
                    <a:pt x="738" y="467"/>
                  </a:lnTo>
                  <a:lnTo>
                    <a:pt x="775" y="615"/>
                  </a:lnTo>
                  <a:lnTo>
                    <a:pt x="803" y="660"/>
                  </a:lnTo>
                  <a:lnTo>
                    <a:pt x="906" y="696"/>
                  </a:lnTo>
                  <a:lnTo>
                    <a:pt x="985" y="801"/>
                  </a:lnTo>
                  <a:lnTo>
                    <a:pt x="1047" y="864"/>
                  </a:lnTo>
                  <a:lnTo>
                    <a:pt x="1068" y="870"/>
                  </a:lnTo>
                  <a:lnTo>
                    <a:pt x="1096" y="888"/>
                  </a:lnTo>
                  <a:lnTo>
                    <a:pt x="1122" y="887"/>
                  </a:lnTo>
                  <a:lnTo>
                    <a:pt x="1146" y="930"/>
                  </a:lnTo>
                  <a:lnTo>
                    <a:pt x="1157" y="975"/>
                  </a:lnTo>
                  <a:lnTo>
                    <a:pt x="1157" y="1025"/>
                  </a:lnTo>
                  <a:lnTo>
                    <a:pt x="1244" y="1329"/>
                  </a:lnTo>
                  <a:lnTo>
                    <a:pt x="1253" y="1356"/>
                  </a:lnTo>
                  <a:lnTo>
                    <a:pt x="1242" y="1356"/>
                  </a:lnTo>
                  <a:lnTo>
                    <a:pt x="1237" y="1370"/>
                  </a:lnTo>
                  <a:lnTo>
                    <a:pt x="1238" y="1388"/>
                  </a:lnTo>
                  <a:lnTo>
                    <a:pt x="1230" y="1401"/>
                  </a:lnTo>
                  <a:lnTo>
                    <a:pt x="1228" y="1421"/>
                  </a:lnTo>
                  <a:lnTo>
                    <a:pt x="1214" y="1433"/>
                  </a:lnTo>
                  <a:lnTo>
                    <a:pt x="1201" y="1449"/>
                  </a:lnTo>
                  <a:lnTo>
                    <a:pt x="1200" y="1472"/>
                  </a:lnTo>
                  <a:lnTo>
                    <a:pt x="1197" y="1485"/>
                  </a:lnTo>
                  <a:lnTo>
                    <a:pt x="1182" y="1490"/>
                  </a:lnTo>
                  <a:lnTo>
                    <a:pt x="1176" y="1502"/>
                  </a:lnTo>
                  <a:lnTo>
                    <a:pt x="1170" y="1503"/>
                  </a:lnTo>
                  <a:lnTo>
                    <a:pt x="1169" y="1484"/>
                  </a:lnTo>
                  <a:lnTo>
                    <a:pt x="1171" y="1460"/>
                  </a:lnTo>
                  <a:lnTo>
                    <a:pt x="1165" y="1434"/>
                  </a:lnTo>
                  <a:lnTo>
                    <a:pt x="1153" y="1419"/>
                  </a:lnTo>
                  <a:lnTo>
                    <a:pt x="1137" y="1392"/>
                  </a:lnTo>
                  <a:lnTo>
                    <a:pt x="1129" y="1377"/>
                  </a:lnTo>
                  <a:lnTo>
                    <a:pt x="1131" y="1350"/>
                  </a:lnTo>
                  <a:lnTo>
                    <a:pt x="1128" y="1332"/>
                  </a:lnTo>
                  <a:lnTo>
                    <a:pt x="1116" y="1308"/>
                  </a:lnTo>
                  <a:lnTo>
                    <a:pt x="1106" y="1265"/>
                  </a:lnTo>
                  <a:lnTo>
                    <a:pt x="1095" y="1283"/>
                  </a:lnTo>
                  <a:lnTo>
                    <a:pt x="1083" y="1313"/>
                  </a:lnTo>
                  <a:lnTo>
                    <a:pt x="1086" y="1350"/>
                  </a:lnTo>
                  <a:lnTo>
                    <a:pt x="1083" y="1374"/>
                  </a:lnTo>
                  <a:lnTo>
                    <a:pt x="1088" y="1403"/>
                  </a:lnTo>
                  <a:lnTo>
                    <a:pt x="1099" y="1440"/>
                  </a:lnTo>
                  <a:lnTo>
                    <a:pt x="1099" y="1470"/>
                  </a:lnTo>
                  <a:lnTo>
                    <a:pt x="1089" y="1481"/>
                  </a:lnTo>
                  <a:lnTo>
                    <a:pt x="1081" y="1473"/>
                  </a:lnTo>
                  <a:lnTo>
                    <a:pt x="1073" y="1452"/>
                  </a:lnTo>
                  <a:lnTo>
                    <a:pt x="1043" y="1458"/>
                  </a:lnTo>
                  <a:lnTo>
                    <a:pt x="1020" y="1470"/>
                  </a:lnTo>
                  <a:lnTo>
                    <a:pt x="1015" y="1490"/>
                  </a:lnTo>
                  <a:lnTo>
                    <a:pt x="1014" y="1527"/>
                  </a:lnTo>
                  <a:lnTo>
                    <a:pt x="1013" y="1562"/>
                  </a:lnTo>
                  <a:lnTo>
                    <a:pt x="999" y="1586"/>
                  </a:lnTo>
                  <a:lnTo>
                    <a:pt x="979" y="1595"/>
                  </a:lnTo>
                  <a:lnTo>
                    <a:pt x="954" y="1602"/>
                  </a:lnTo>
                  <a:lnTo>
                    <a:pt x="941" y="1595"/>
                  </a:lnTo>
                  <a:lnTo>
                    <a:pt x="935" y="1583"/>
                  </a:lnTo>
                  <a:lnTo>
                    <a:pt x="937" y="1569"/>
                  </a:lnTo>
                  <a:lnTo>
                    <a:pt x="942" y="1553"/>
                  </a:lnTo>
                  <a:lnTo>
                    <a:pt x="933" y="1541"/>
                  </a:lnTo>
                  <a:lnTo>
                    <a:pt x="910" y="1551"/>
                  </a:lnTo>
                  <a:lnTo>
                    <a:pt x="895" y="1545"/>
                  </a:lnTo>
                  <a:lnTo>
                    <a:pt x="878" y="1511"/>
                  </a:lnTo>
                  <a:lnTo>
                    <a:pt x="867" y="1463"/>
                  </a:lnTo>
                  <a:lnTo>
                    <a:pt x="851" y="1455"/>
                  </a:lnTo>
                  <a:lnTo>
                    <a:pt x="853" y="1511"/>
                  </a:lnTo>
                  <a:lnTo>
                    <a:pt x="851" y="1547"/>
                  </a:lnTo>
                  <a:lnTo>
                    <a:pt x="841" y="1590"/>
                  </a:lnTo>
                  <a:lnTo>
                    <a:pt x="834" y="1604"/>
                  </a:lnTo>
                  <a:lnTo>
                    <a:pt x="825" y="1608"/>
                  </a:lnTo>
                  <a:lnTo>
                    <a:pt x="827" y="1625"/>
                  </a:lnTo>
                  <a:lnTo>
                    <a:pt x="832" y="1643"/>
                  </a:lnTo>
                  <a:lnTo>
                    <a:pt x="827" y="1655"/>
                  </a:lnTo>
                  <a:lnTo>
                    <a:pt x="831" y="1683"/>
                  </a:lnTo>
                  <a:lnTo>
                    <a:pt x="823" y="1697"/>
                  </a:lnTo>
                  <a:lnTo>
                    <a:pt x="816" y="1709"/>
                  </a:lnTo>
                  <a:lnTo>
                    <a:pt x="811" y="1733"/>
                  </a:lnTo>
                  <a:lnTo>
                    <a:pt x="823" y="1799"/>
                  </a:lnTo>
                  <a:lnTo>
                    <a:pt x="818" y="1821"/>
                  </a:lnTo>
                  <a:lnTo>
                    <a:pt x="806" y="1877"/>
                  </a:lnTo>
                  <a:lnTo>
                    <a:pt x="806" y="1907"/>
                  </a:lnTo>
                  <a:lnTo>
                    <a:pt x="812" y="1941"/>
                  </a:lnTo>
                  <a:lnTo>
                    <a:pt x="806" y="1947"/>
                  </a:lnTo>
                  <a:lnTo>
                    <a:pt x="792" y="1932"/>
                  </a:lnTo>
                  <a:lnTo>
                    <a:pt x="774" y="1925"/>
                  </a:lnTo>
                  <a:lnTo>
                    <a:pt x="754" y="1929"/>
                  </a:lnTo>
                  <a:lnTo>
                    <a:pt x="698" y="1956"/>
                  </a:lnTo>
                  <a:lnTo>
                    <a:pt x="663" y="1985"/>
                  </a:lnTo>
                  <a:lnTo>
                    <a:pt x="627" y="2021"/>
                  </a:lnTo>
                  <a:lnTo>
                    <a:pt x="595" y="2052"/>
                  </a:lnTo>
                  <a:lnTo>
                    <a:pt x="582" y="2060"/>
                  </a:lnTo>
                  <a:lnTo>
                    <a:pt x="574" y="2075"/>
                  </a:lnTo>
                  <a:lnTo>
                    <a:pt x="561" y="2087"/>
                  </a:lnTo>
                  <a:lnTo>
                    <a:pt x="548" y="2091"/>
                  </a:lnTo>
                  <a:lnTo>
                    <a:pt x="539" y="2111"/>
                  </a:lnTo>
                  <a:lnTo>
                    <a:pt x="521" y="2129"/>
                  </a:lnTo>
                  <a:lnTo>
                    <a:pt x="507" y="2159"/>
                  </a:lnTo>
                  <a:lnTo>
                    <a:pt x="495" y="2174"/>
                  </a:lnTo>
                  <a:lnTo>
                    <a:pt x="484" y="2175"/>
                  </a:lnTo>
                  <a:lnTo>
                    <a:pt x="478" y="2171"/>
                  </a:lnTo>
                  <a:lnTo>
                    <a:pt x="470" y="2183"/>
                  </a:lnTo>
                  <a:lnTo>
                    <a:pt x="442" y="2208"/>
                  </a:lnTo>
                  <a:lnTo>
                    <a:pt x="435" y="2213"/>
                  </a:lnTo>
                  <a:lnTo>
                    <a:pt x="419" y="2207"/>
                  </a:lnTo>
                  <a:lnTo>
                    <a:pt x="411" y="2214"/>
                  </a:lnTo>
                  <a:lnTo>
                    <a:pt x="399" y="2228"/>
                  </a:lnTo>
                  <a:lnTo>
                    <a:pt x="347" y="2262"/>
                  </a:lnTo>
                  <a:lnTo>
                    <a:pt x="321" y="2297"/>
                  </a:lnTo>
                  <a:lnTo>
                    <a:pt x="304" y="2318"/>
                  </a:lnTo>
                  <a:lnTo>
                    <a:pt x="288" y="2331"/>
                  </a:lnTo>
                  <a:lnTo>
                    <a:pt x="274" y="2331"/>
                  </a:lnTo>
                  <a:lnTo>
                    <a:pt x="257" y="2346"/>
                  </a:lnTo>
                  <a:lnTo>
                    <a:pt x="251" y="2345"/>
                  </a:lnTo>
                  <a:lnTo>
                    <a:pt x="253" y="2336"/>
                  </a:lnTo>
                  <a:lnTo>
                    <a:pt x="271" y="2316"/>
                  </a:lnTo>
                  <a:lnTo>
                    <a:pt x="277" y="2312"/>
                  </a:lnTo>
                  <a:lnTo>
                    <a:pt x="296" y="2307"/>
                  </a:lnTo>
                  <a:lnTo>
                    <a:pt x="297" y="2285"/>
                  </a:lnTo>
                  <a:lnTo>
                    <a:pt x="306" y="2274"/>
                  </a:lnTo>
                  <a:lnTo>
                    <a:pt x="305" y="2241"/>
                  </a:lnTo>
                  <a:lnTo>
                    <a:pt x="316" y="2235"/>
                  </a:lnTo>
                  <a:lnTo>
                    <a:pt x="322" y="2217"/>
                  </a:lnTo>
                  <a:lnTo>
                    <a:pt x="316" y="2186"/>
                  </a:lnTo>
                  <a:lnTo>
                    <a:pt x="298" y="2162"/>
                  </a:lnTo>
                  <a:lnTo>
                    <a:pt x="293" y="2138"/>
                  </a:lnTo>
                  <a:lnTo>
                    <a:pt x="295" y="2126"/>
                  </a:lnTo>
                  <a:lnTo>
                    <a:pt x="292" y="2108"/>
                  </a:lnTo>
                  <a:lnTo>
                    <a:pt x="294" y="2096"/>
                  </a:lnTo>
                  <a:lnTo>
                    <a:pt x="281" y="2076"/>
                  </a:lnTo>
                  <a:lnTo>
                    <a:pt x="269" y="2060"/>
                  </a:lnTo>
                  <a:lnTo>
                    <a:pt x="261" y="2030"/>
                  </a:lnTo>
                  <a:lnTo>
                    <a:pt x="267" y="2015"/>
                  </a:lnTo>
                  <a:lnTo>
                    <a:pt x="282" y="2013"/>
                  </a:lnTo>
                  <a:lnTo>
                    <a:pt x="288" y="1992"/>
                  </a:lnTo>
                  <a:lnTo>
                    <a:pt x="294" y="1979"/>
                  </a:lnTo>
                  <a:lnTo>
                    <a:pt x="307" y="1980"/>
                  </a:lnTo>
                  <a:lnTo>
                    <a:pt x="317" y="1985"/>
                  </a:lnTo>
                  <a:lnTo>
                    <a:pt x="326" y="1979"/>
                  </a:lnTo>
                  <a:lnTo>
                    <a:pt x="326" y="1959"/>
                  </a:lnTo>
                  <a:lnTo>
                    <a:pt x="325" y="1944"/>
                  </a:lnTo>
                  <a:lnTo>
                    <a:pt x="319" y="1916"/>
                  </a:lnTo>
                  <a:lnTo>
                    <a:pt x="271" y="1635"/>
                  </a:lnTo>
                  <a:lnTo>
                    <a:pt x="170" y="1097"/>
                  </a:lnTo>
                  <a:lnTo>
                    <a:pt x="0" y="252"/>
                  </a:lnTo>
                  <a:lnTo>
                    <a:pt x="4" y="270"/>
                  </a:lnTo>
                  <a:close/>
                </a:path>
              </a:pathLst>
            </a:custGeom>
            <a:solidFill>
              <a:schemeClr val="bg2"/>
            </a:solidFill>
            <a:ln w="9525" cmpd="sng">
              <a:solidFill>
                <a:srgbClr val="969696"/>
              </a:solidFill>
              <a:prstDash val="solid"/>
              <a:round/>
              <a:headEnd/>
              <a:tailEnd/>
            </a:ln>
          </p:spPr>
          <p:txBody>
            <a:bodyPr/>
            <a:lstStyle/>
            <a:p>
              <a:endParaRPr lang="en-US" dirty="0"/>
            </a:p>
          </p:txBody>
        </p:sp>
      </p:grpSp>
      <p:sp>
        <p:nvSpPr>
          <p:cNvPr id="17417" name="Rectangle 77"/>
          <p:cNvSpPr>
            <a:spLocks noChangeArrowheads="1"/>
          </p:cNvSpPr>
          <p:nvPr>
            <p:custDataLst>
              <p:tags r:id="rId9"/>
            </p:custDataLst>
          </p:nvPr>
        </p:nvSpPr>
        <p:spPr bwMode="auto">
          <a:xfrm>
            <a:off x="5956300" y="6330956"/>
            <a:ext cx="136525" cy="13652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20040" anchor="ctr"/>
          <a:lstStyle/>
          <a:p>
            <a:pPr algn="l">
              <a:buFontTx/>
              <a:buNone/>
            </a:pPr>
            <a:r>
              <a:rPr lang="en-US" sz="1000" b="0" dirty="0">
                <a:solidFill>
                  <a:schemeClr val="tx1"/>
                </a:solidFill>
              </a:rPr>
              <a:t>  GTN Overlap with Key Elections   </a:t>
            </a:r>
          </a:p>
        </p:txBody>
      </p:sp>
      <p:sp>
        <p:nvSpPr>
          <p:cNvPr id="17419" name="Rectangle 81"/>
          <p:cNvSpPr>
            <a:spLocks noChangeArrowheads="1"/>
          </p:cNvSpPr>
          <p:nvPr>
            <p:custDataLst>
              <p:tags r:id="rId10"/>
            </p:custDataLst>
          </p:nvPr>
        </p:nvSpPr>
        <p:spPr bwMode="gray">
          <a:xfrm>
            <a:off x="4774222" y="4026000"/>
            <a:ext cx="4076578" cy="365125"/>
          </a:xfrm>
          <a:prstGeom prst="rect">
            <a:avLst/>
          </a:prstGeom>
          <a:solidFill>
            <a:schemeClr val="accent1"/>
          </a:solidFill>
          <a:ln>
            <a:noFill/>
          </a:ln>
          <a:effectLst/>
          <a:extLst>
            <a:ext uri="{91240B29-F687-4F45-9708-019B960494DF}">
              <a14:hiddenLine xmlns:a14="http://schemas.microsoft.com/office/drawing/2010/main" w="127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nchorCtr="1"/>
          <a:lstStyle/>
          <a:p>
            <a:pPr>
              <a:buFontTx/>
              <a:buNone/>
            </a:pPr>
            <a:r>
              <a:rPr lang="en-US" sz="1400" dirty="0"/>
              <a:t>Strong Presence in </a:t>
            </a:r>
            <a:r>
              <a:rPr lang="en-US" sz="1400" dirty="0" smtClean="0"/>
              <a:t>Key Election States </a:t>
            </a:r>
            <a:r>
              <a:rPr lang="en-US" sz="1400" baseline="30000" dirty="0" smtClean="0"/>
              <a:t>1</a:t>
            </a:r>
            <a:endParaRPr lang="en-US" sz="1400" baseline="30000" dirty="0"/>
          </a:p>
        </p:txBody>
      </p:sp>
      <p:graphicFrame>
        <p:nvGraphicFramePr>
          <p:cNvPr id="5" name="Object 84"/>
          <p:cNvGraphicFramePr>
            <a:graphicFrameLocks noChangeAspect="1"/>
          </p:cNvGraphicFramePr>
          <p:nvPr>
            <p:custDataLst>
              <p:tags r:id="rId11"/>
            </p:custDataLst>
            <p:extLst>
              <p:ext uri="{D42A27DB-BD31-4B8C-83A1-F6EECF244321}">
                <p14:modId xmlns:p14="http://schemas.microsoft.com/office/powerpoint/2010/main" val="1321972604"/>
              </p:ext>
            </p:extLst>
          </p:nvPr>
        </p:nvGraphicFramePr>
        <p:xfrm>
          <a:off x="197830" y="4418666"/>
          <a:ext cx="3722321" cy="2027320"/>
        </p:xfrm>
        <a:graphic>
          <a:graphicData uri="http://schemas.openxmlformats.org/drawingml/2006/chart">
            <c:chart xmlns:c="http://schemas.openxmlformats.org/drawingml/2006/chart" xmlns:r="http://schemas.openxmlformats.org/officeDocument/2006/relationships" r:id="rId78"/>
          </a:graphicData>
        </a:graphic>
      </p:graphicFrame>
      <p:sp>
        <p:nvSpPr>
          <p:cNvPr id="3" name="TextBox 2"/>
          <p:cNvSpPr txBox="1"/>
          <p:nvPr/>
        </p:nvSpPr>
        <p:spPr>
          <a:xfrm>
            <a:off x="3325232" y="4515806"/>
            <a:ext cx="436268" cy="287161"/>
          </a:xfrm>
          <a:prstGeom prst="rect">
            <a:avLst/>
          </a:prstGeom>
          <a:noFill/>
        </p:spPr>
        <p:txBody>
          <a:bodyPr wrap="square" rtlCol="0">
            <a:spAutoFit/>
          </a:bodyPr>
          <a:lstStyle/>
          <a:p>
            <a:pPr algn="l">
              <a:buNone/>
            </a:pPr>
            <a:r>
              <a:rPr lang="en-US" sz="1200" dirty="0" smtClean="0">
                <a:solidFill>
                  <a:schemeClr val="tx1"/>
                </a:solidFill>
              </a:rPr>
              <a:t>$86</a:t>
            </a:r>
            <a:r>
              <a:rPr lang="en-US" sz="1000" dirty="0" smtClean="0">
                <a:solidFill>
                  <a:schemeClr val="tx1"/>
                </a:solidFill>
              </a:rPr>
              <a:t>	</a:t>
            </a:r>
            <a:endParaRPr lang="en-US" sz="1000" dirty="0"/>
          </a:p>
        </p:txBody>
      </p:sp>
      <p:sp>
        <p:nvSpPr>
          <p:cNvPr id="2" name="TextBox 1"/>
          <p:cNvSpPr txBox="1"/>
          <p:nvPr/>
        </p:nvSpPr>
        <p:spPr>
          <a:xfrm>
            <a:off x="197830" y="4395590"/>
            <a:ext cx="1032510" cy="215444"/>
          </a:xfrm>
          <a:prstGeom prst="rect">
            <a:avLst/>
          </a:prstGeom>
          <a:noFill/>
        </p:spPr>
        <p:txBody>
          <a:bodyPr wrap="square" rtlCol="0">
            <a:spAutoFit/>
          </a:bodyPr>
          <a:lstStyle/>
          <a:p>
            <a:pPr algn="l">
              <a:buNone/>
            </a:pPr>
            <a:r>
              <a:rPr lang="en-US" sz="800" b="0" dirty="0" smtClean="0">
                <a:solidFill>
                  <a:schemeClr val="accent4"/>
                </a:solidFill>
              </a:rPr>
              <a:t>($ in millions)</a:t>
            </a:r>
            <a:endParaRPr lang="en-US" sz="800" b="0" dirty="0">
              <a:solidFill>
                <a:schemeClr val="accent4"/>
              </a:solidFill>
            </a:endParaRPr>
          </a:p>
        </p:txBody>
      </p:sp>
      <p:pic>
        <p:nvPicPr>
          <p:cNvPr id="38041" name="Picture 1177"/>
          <p:cNvPicPr>
            <a:picLocks noChangeAspect="1" noChangeArrowheads="1"/>
          </p:cNvPicPr>
          <p:nvPr>
            <p:custDataLst>
              <p:tags r:id="rId12"/>
            </p:custDataLst>
          </p:nvPr>
        </p:nvPicPr>
        <p:blipFill>
          <a:blip r:embed="rId79" cstate="print">
            <a:extLst>
              <a:ext uri="{28A0092B-C50C-407E-A947-70E740481C1C}">
                <a14:useLocalDpi xmlns:a14="http://schemas.microsoft.com/office/drawing/2010/main" val="0"/>
              </a:ext>
            </a:extLst>
          </a:blip>
          <a:srcRect/>
          <a:stretch>
            <a:fillRect/>
          </a:stretch>
        </p:blipFill>
        <p:spPr bwMode="auto">
          <a:xfrm>
            <a:off x="4888151" y="1567728"/>
            <a:ext cx="3851784" cy="2311339"/>
          </a:xfrm>
          <a:prstGeom prst="rect">
            <a:avLst/>
          </a:prstGeom>
          <a:noFill/>
          <a:ln>
            <a:noFill/>
          </a:ln>
          <a:effectLst/>
          <a:extLst>
            <a:ext uri="{909E8E84-426E-40DD-AFC4-6F175D3DCCD1}">
              <a14:hiddenFill xmlns:a14="http://schemas.microsoft.com/office/drawing/2010/main">
                <a:solidFill>
                  <a:srgbClr val="2E4497"/>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791324" y="3816896"/>
            <a:ext cx="3620767" cy="215444"/>
          </a:xfrm>
          <a:prstGeom prst="rect">
            <a:avLst/>
          </a:prstGeom>
          <a:noFill/>
        </p:spPr>
        <p:txBody>
          <a:bodyPr wrap="square" rtlCol="0">
            <a:spAutoFit/>
          </a:bodyPr>
          <a:lstStyle/>
          <a:p>
            <a:pPr algn="l">
              <a:buNone/>
            </a:pPr>
            <a:r>
              <a:rPr lang="en-US" sz="800" b="0" dirty="0" smtClean="0">
                <a:solidFill>
                  <a:schemeClr val="tx1"/>
                </a:solidFill>
              </a:rPr>
              <a:t>Note: Based on as reported financials</a:t>
            </a:r>
            <a:r>
              <a:rPr lang="en-US" sz="800" b="0" dirty="0">
                <a:solidFill>
                  <a:schemeClr val="tx1"/>
                </a:solidFill>
              </a:rPr>
              <a:t> </a:t>
            </a:r>
            <a:r>
              <a:rPr lang="en-US" sz="800" b="0" dirty="0" smtClean="0">
                <a:solidFill>
                  <a:schemeClr val="tx1"/>
                </a:solidFill>
              </a:rPr>
              <a:t>per Company filings</a:t>
            </a:r>
            <a:endParaRPr lang="en-US" sz="800" b="0" dirty="0">
              <a:solidFill>
                <a:schemeClr val="tx1"/>
              </a:solidFill>
            </a:endParaRPr>
          </a:p>
        </p:txBody>
      </p:sp>
      <p:sp>
        <p:nvSpPr>
          <p:cNvPr id="86" name="TextBox 85"/>
          <p:cNvSpPr txBox="1"/>
          <p:nvPr/>
        </p:nvSpPr>
        <p:spPr>
          <a:xfrm>
            <a:off x="3888486" y="4509351"/>
            <a:ext cx="720877" cy="400110"/>
          </a:xfrm>
          <a:prstGeom prst="rect">
            <a:avLst/>
          </a:prstGeom>
          <a:noFill/>
        </p:spPr>
        <p:txBody>
          <a:bodyPr wrap="square" rtlCol="0">
            <a:spAutoFit/>
          </a:bodyPr>
          <a:lstStyle/>
          <a:p>
            <a:pPr algn="l">
              <a:buNone/>
            </a:pPr>
            <a:r>
              <a:rPr lang="en-US" sz="1000" u="sng" dirty="0" smtClean="0">
                <a:solidFill>
                  <a:schemeClr val="tx1"/>
                </a:solidFill>
              </a:rPr>
              <a:t>CAGRs</a:t>
            </a:r>
            <a:r>
              <a:rPr lang="en-US" sz="1000" dirty="0" smtClean="0">
                <a:solidFill>
                  <a:schemeClr val="tx1"/>
                </a:solidFill>
              </a:rPr>
              <a:t>	</a:t>
            </a:r>
            <a:endParaRPr lang="en-US" sz="1000" dirty="0"/>
          </a:p>
        </p:txBody>
      </p:sp>
      <p:sp>
        <p:nvSpPr>
          <p:cNvPr id="87" name="TextBox 86"/>
          <p:cNvSpPr txBox="1"/>
          <p:nvPr/>
        </p:nvSpPr>
        <p:spPr>
          <a:xfrm>
            <a:off x="3761500" y="4878328"/>
            <a:ext cx="980344" cy="553998"/>
          </a:xfrm>
          <a:prstGeom prst="rect">
            <a:avLst/>
          </a:prstGeom>
          <a:noFill/>
        </p:spPr>
        <p:txBody>
          <a:bodyPr wrap="square" rtlCol="0">
            <a:spAutoFit/>
          </a:bodyPr>
          <a:lstStyle/>
          <a:p>
            <a:pPr algn="l">
              <a:buNone/>
            </a:pPr>
            <a:r>
              <a:rPr lang="en-US" sz="1000" u="sng" dirty="0" smtClean="0">
                <a:solidFill>
                  <a:schemeClr val="tx1"/>
                </a:solidFill>
              </a:rPr>
              <a:t>’08-’12: 16%</a:t>
            </a:r>
          </a:p>
          <a:p>
            <a:pPr algn="l">
              <a:buNone/>
            </a:pPr>
            <a:endParaRPr lang="en-US" sz="1000" u="sng" dirty="0">
              <a:solidFill>
                <a:schemeClr val="tx1"/>
              </a:solidFill>
            </a:endParaRPr>
          </a:p>
          <a:p>
            <a:pPr algn="l">
              <a:buNone/>
            </a:pPr>
            <a:r>
              <a:rPr lang="en-US" sz="1000" u="sng" dirty="0" smtClean="0">
                <a:solidFill>
                  <a:schemeClr val="tx1"/>
                </a:solidFill>
              </a:rPr>
              <a:t>’06-’10:   7%</a:t>
            </a:r>
            <a:endParaRPr lang="en-US" sz="1000" u="sng" dirty="0"/>
          </a:p>
        </p:txBody>
      </p:sp>
      <p:sp>
        <p:nvSpPr>
          <p:cNvPr id="90" name="Text Box 25"/>
          <p:cNvSpPr txBox="1">
            <a:spLocks noChangeArrowheads="1"/>
          </p:cNvSpPr>
          <p:nvPr>
            <p:custDataLst>
              <p:tags r:id="rId13"/>
            </p:custDataLst>
          </p:nvPr>
        </p:nvSpPr>
        <p:spPr bwMode="auto">
          <a:xfrm>
            <a:off x="246063" y="6367245"/>
            <a:ext cx="6350000" cy="130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99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marL="227013" indent="-227013" eaLnBrk="0" hangingPunct="0">
              <a:tabLst>
                <a:tab pos="457200" algn="l"/>
              </a:tabLst>
              <a:defRPr sz="1600" b="1">
                <a:solidFill>
                  <a:schemeClr val="bg1"/>
                </a:solidFill>
                <a:latin typeface="Arial" charset="0"/>
              </a:defRPr>
            </a:lvl1pPr>
            <a:lvl2pPr marL="742950" indent="-285750" eaLnBrk="0" hangingPunct="0">
              <a:tabLst>
                <a:tab pos="457200" algn="l"/>
              </a:tabLst>
              <a:defRPr sz="1600" b="1">
                <a:solidFill>
                  <a:schemeClr val="bg1"/>
                </a:solidFill>
                <a:latin typeface="Arial" charset="0"/>
              </a:defRPr>
            </a:lvl2pPr>
            <a:lvl3pPr marL="1143000" indent="-228600" eaLnBrk="0" hangingPunct="0">
              <a:tabLst>
                <a:tab pos="457200" algn="l"/>
              </a:tabLst>
              <a:defRPr sz="1600" b="1">
                <a:solidFill>
                  <a:schemeClr val="bg1"/>
                </a:solidFill>
                <a:latin typeface="Arial" charset="0"/>
              </a:defRPr>
            </a:lvl3pPr>
            <a:lvl4pPr marL="1600200" indent="-228600" eaLnBrk="0" hangingPunct="0">
              <a:tabLst>
                <a:tab pos="457200" algn="l"/>
              </a:tabLst>
              <a:defRPr sz="1600" b="1">
                <a:solidFill>
                  <a:schemeClr val="bg1"/>
                </a:solidFill>
                <a:latin typeface="Arial" charset="0"/>
              </a:defRPr>
            </a:lvl4pPr>
            <a:lvl5pPr marL="2057400" indent="-228600" eaLnBrk="0" hangingPunct="0">
              <a:tabLst>
                <a:tab pos="457200" algn="l"/>
              </a:tabLst>
              <a:defRPr sz="1600" b="1">
                <a:solidFill>
                  <a:schemeClr val="bg1"/>
                </a:solidFill>
                <a:latin typeface="Arial" charset="0"/>
              </a:defRPr>
            </a:lvl5pPr>
            <a:lvl6pPr marL="2514600" indent="-228600" algn="ctr" eaLnBrk="0" fontAlgn="base" hangingPunct="0">
              <a:spcBef>
                <a:spcPct val="0"/>
              </a:spcBef>
              <a:spcAft>
                <a:spcPct val="0"/>
              </a:spcAft>
              <a:buChar char="•"/>
              <a:tabLst>
                <a:tab pos="457200" algn="l"/>
              </a:tabLst>
              <a:defRPr sz="1600" b="1">
                <a:solidFill>
                  <a:schemeClr val="bg1"/>
                </a:solidFill>
                <a:latin typeface="Arial" charset="0"/>
              </a:defRPr>
            </a:lvl6pPr>
            <a:lvl7pPr marL="2971800" indent="-228600" algn="ctr" eaLnBrk="0" fontAlgn="base" hangingPunct="0">
              <a:spcBef>
                <a:spcPct val="0"/>
              </a:spcBef>
              <a:spcAft>
                <a:spcPct val="0"/>
              </a:spcAft>
              <a:buChar char="•"/>
              <a:tabLst>
                <a:tab pos="457200" algn="l"/>
              </a:tabLst>
              <a:defRPr sz="1600" b="1">
                <a:solidFill>
                  <a:schemeClr val="bg1"/>
                </a:solidFill>
                <a:latin typeface="Arial" charset="0"/>
              </a:defRPr>
            </a:lvl7pPr>
            <a:lvl8pPr marL="3429000" indent="-228600" algn="ctr" eaLnBrk="0" fontAlgn="base" hangingPunct="0">
              <a:spcBef>
                <a:spcPct val="0"/>
              </a:spcBef>
              <a:spcAft>
                <a:spcPct val="0"/>
              </a:spcAft>
              <a:buChar char="•"/>
              <a:tabLst>
                <a:tab pos="457200" algn="l"/>
              </a:tabLst>
              <a:defRPr sz="1600" b="1">
                <a:solidFill>
                  <a:schemeClr val="bg1"/>
                </a:solidFill>
                <a:latin typeface="Arial" charset="0"/>
              </a:defRPr>
            </a:lvl8pPr>
            <a:lvl9pPr marL="3886200" indent="-228600" algn="ctr" eaLnBrk="0" fontAlgn="base" hangingPunct="0">
              <a:spcBef>
                <a:spcPct val="0"/>
              </a:spcBef>
              <a:spcAft>
                <a:spcPct val="0"/>
              </a:spcAft>
              <a:buChar char="•"/>
              <a:tabLst>
                <a:tab pos="457200" algn="l"/>
              </a:tabLst>
              <a:defRPr sz="1600" b="1">
                <a:solidFill>
                  <a:schemeClr val="bg1"/>
                </a:solidFill>
                <a:latin typeface="Arial" charset="0"/>
              </a:defRPr>
            </a:lvl9pPr>
          </a:lstStyle>
          <a:p>
            <a:pPr algn="l" eaLnBrk="1" hangingPunct="1">
              <a:buFontTx/>
              <a:buNone/>
            </a:pPr>
            <a:r>
              <a:rPr lang="en-US" sz="700" b="0" i="1" dirty="0" smtClean="0">
                <a:solidFill>
                  <a:srgbClr val="000000"/>
                </a:solidFill>
              </a:rPr>
              <a:t>___________________</a:t>
            </a:r>
            <a:endParaRPr lang="en-US" sz="700" b="0" i="1" dirty="0">
              <a:solidFill>
                <a:srgbClr val="000000"/>
              </a:solidFill>
            </a:endParaRPr>
          </a:p>
          <a:p>
            <a:pPr algn="l">
              <a:lnSpc>
                <a:spcPct val="95000"/>
              </a:lnSpc>
              <a:buFontTx/>
              <a:buNone/>
            </a:pPr>
            <a:r>
              <a:rPr lang="en-US" sz="800" b="0" dirty="0" smtClean="0">
                <a:solidFill>
                  <a:schemeClr val="tx1"/>
                </a:solidFill>
              </a:rPr>
              <a:t>Source</a:t>
            </a:r>
            <a:r>
              <a:rPr lang="en-US" sz="800" b="0" dirty="0">
                <a:solidFill>
                  <a:schemeClr val="tx1"/>
                </a:solidFill>
              </a:rPr>
              <a:t>: </a:t>
            </a:r>
            <a:r>
              <a:rPr lang="en-US" sz="800" b="0" dirty="0" smtClean="0">
                <a:solidFill>
                  <a:schemeClr val="tx1"/>
                </a:solidFill>
              </a:rPr>
              <a:t>Politico, Electoral-vote.com and University of Virginia Center for Politics</a:t>
            </a:r>
          </a:p>
          <a:p>
            <a:pPr marL="228600" indent="-228600" algn="l">
              <a:lnSpc>
                <a:spcPct val="95000"/>
              </a:lnSpc>
              <a:buFontTx/>
              <a:buAutoNum type="arabicParenBoth"/>
            </a:pPr>
            <a:r>
              <a:rPr lang="en-US" sz="800" b="0" dirty="0" smtClean="0">
                <a:solidFill>
                  <a:schemeClr val="tx1"/>
                </a:solidFill>
              </a:rPr>
              <a:t>Represents key swing states for presidential, senate and gubernatorial elections</a:t>
            </a:r>
          </a:p>
          <a:p>
            <a:pPr marL="0" indent="0" algn="l">
              <a:lnSpc>
                <a:spcPct val="95000"/>
              </a:lnSpc>
              <a:buNone/>
            </a:pPr>
            <a:r>
              <a:rPr lang="en-US" sz="800" b="0" dirty="0" smtClean="0">
                <a:solidFill>
                  <a:schemeClr val="tx1"/>
                </a:solidFill>
              </a:rPr>
              <a:t>Does not include stations under LMA or SSA agreements with Gray.</a:t>
            </a:r>
            <a:endParaRPr lang="en-US" sz="700" b="0" dirty="0">
              <a:solidFill>
                <a:schemeClr val="tx1"/>
              </a:solidFill>
            </a:endParaRPr>
          </a:p>
        </p:txBody>
      </p:sp>
    </p:spTree>
    <p:custDataLst>
      <p:tags r:id="rId1"/>
    </p:custDataLst>
    <p:extLst>
      <p:ext uri="{BB962C8B-B14F-4D97-AF65-F5344CB8AC3E}">
        <p14:creationId xmlns:p14="http://schemas.microsoft.com/office/powerpoint/2010/main" val="42159628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075" y="255632"/>
            <a:ext cx="5851525" cy="698412"/>
          </a:xfrm>
        </p:spPr>
        <p:txBody>
          <a:bodyPr/>
          <a:lstStyle/>
          <a:p>
            <a:r>
              <a:rPr lang="en-US" dirty="0" smtClean="0"/>
              <a:t>Automotive Ad Spending on TV Continues to Grow and Still Below Peak Levels</a:t>
            </a:r>
            <a:endParaRPr lang="en-US" dirty="0"/>
          </a:p>
        </p:txBody>
      </p:sp>
      <p:sp>
        <p:nvSpPr>
          <p:cNvPr id="3" name="Rectangle 6"/>
          <p:cNvSpPr>
            <a:spLocks noChangeArrowheads="1"/>
          </p:cNvSpPr>
          <p:nvPr>
            <p:custDataLst>
              <p:tags r:id="rId1"/>
            </p:custDataLst>
          </p:nvPr>
        </p:nvSpPr>
        <p:spPr bwMode="auto">
          <a:xfrm>
            <a:off x="196849" y="1324277"/>
            <a:ext cx="8734427" cy="1180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342900" indent="-342900" algn="l" eaLnBrk="0" hangingPunct="0">
              <a:spcBef>
                <a:spcPts val="700"/>
              </a:spcBef>
              <a:spcAft>
                <a:spcPts val="700"/>
              </a:spcAft>
              <a:buClr>
                <a:schemeClr val="tx1"/>
              </a:buClr>
              <a:buSzPct val="80000"/>
              <a:buFont typeface="Wingdings" pitchFamily="2" charset="2"/>
              <a:buChar char="n"/>
            </a:pPr>
            <a:r>
              <a:rPr lang="en-US" sz="1400" b="0" dirty="0" smtClean="0">
                <a:solidFill>
                  <a:schemeClr val="tx1"/>
                </a:solidFill>
              </a:rPr>
              <a:t>Gray TV continues to benefit from the growth in auto ad spending </a:t>
            </a:r>
          </a:p>
          <a:p>
            <a:pPr marL="800100" lvl="1" indent="-342900" algn="l" eaLnBrk="0" hangingPunct="0">
              <a:spcBef>
                <a:spcPts val="700"/>
              </a:spcBef>
              <a:spcAft>
                <a:spcPts val="700"/>
              </a:spcAft>
              <a:buClr>
                <a:schemeClr val="tx1"/>
              </a:buClr>
              <a:buSzPct val="80000"/>
              <a:buFont typeface="Wingdings" pitchFamily="2" charset="2"/>
              <a:buChar char="n"/>
            </a:pPr>
            <a:r>
              <a:rPr lang="en-US" sz="1400" b="0" dirty="0">
                <a:solidFill>
                  <a:schemeClr val="tx1"/>
                </a:solidFill>
              </a:rPr>
              <a:t>Auto for </a:t>
            </a:r>
            <a:r>
              <a:rPr lang="en-US" sz="1400" b="0" dirty="0" smtClean="0">
                <a:solidFill>
                  <a:schemeClr val="tx1"/>
                </a:solidFill>
              </a:rPr>
              <a:t>the first three quarters of 2013 is up ~</a:t>
            </a:r>
            <a:r>
              <a:rPr lang="en-US" sz="1400" b="0" dirty="0">
                <a:solidFill>
                  <a:schemeClr val="tx1"/>
                </a:solidFill>
              </a:rPr>
              <a:t>8</a:t>
            </a:r>
            <a:r>
              <a:rPr lang="en-US" sz="1400" b="0" dirty="0" smtClean="0">
                <a:solidFill>
                  <a:schemeClr val="tx1"/>
                </a:solidFill>
              </a:rPr>
              <a:t>%</a:t>
            </a:r>
          </a:p>
          <a:p>
            <a:pPr marL="342900" indent="-342900" algn="l" eaLnBrk="0" hangingPunct="0">
              <a:spcBef>
                <a:spcPts val="700"/>
              </a:spcBef>
              <a:spcAft>
                <a:spcPts val="700"/>
              </a:spcAft>
              <a:buClr>
                <a:schemeClr val="tx1"/>
              </a:buClr>
              <a:buSzPct val="80000"/>
              <a:buFont typeface="Wingdings" pitchFamily="2" charset="2"/>
              <a:buChar char="n"/>
            </a:pPr>
            <a:r>
              <a:rPr lang="en-US" sz="1400" b="0" dirty="0" smtClean="0">
                <a:solidFill>
                  <a:schemeClr val="tx1"/>
                </a:solidFill>
              </a:rPr>
              <a:t>In 2012, ~18% of Gray TV’s total broadcast advertising revenue was derived from automotive customers</a:t>
            </a:r>
          </a:p>
          <a:p>
            <a:pPr marL="342900" indent="-342900" algn="l" eaLnBrk="0" hangingPunct="0">
              <a:spcBef>
                <a:spcPts val="700"/>
              </a:spcBef>
              <a:spcAft>
                <a:spcPts val="700"/>
              </a:spcAft>
              <a:buClr>
                <a:schemeClr val="tx1"/>
              </a:buClr>
              <a:buSzPct val="80000"/>
              <a:buFont typeface="Wingdings" pitchFamily="2" charset="2"/>
              <a:buChar char="n"/>
            </a:pPr>
            <a:r>
              <a:rPr lang="en-US" sz="1400" b="0" dirty="0" smtClean="0">
                <a:solidFill>
                  <a:schemeClr val="tx1"/>
                </a:solidFill>
              </a:rPr>
              <a:t>TV auto ad spending growth </a:t>
            </a:r>
            <a:r>
              <a:rPr lang="en-US" sz="1400" b="0" dirty="0">
                <a:solidFill>
                  <a:schemeClr val="tx1"/>
                </a:solidFill>
              </a:rPr>
              <a:t>of $0.4 billion or 16% from 2011 to </a:t>
            </a:r>
            <a:r>
              <a:rPr lang="en-US" sz="1400" b="0" dirty="0" smtClean="0">
                <a:solidFill>
                  <a:schemeClr val="tx1"/>
                </a:solidFill>
              </a:rPr>
              <a:t>2012 but still below peak</a:t>
            </a:r>
          </a:p>
        </p:txBody>
      </p:sp>
      <p:sp>
        <p:nvSpPr>
          <p:cNvPr id="4" name="Text Box 4"/>
          <p:cNvSpPr txBox="1">
            <a:spLocks noChangeArrowheads="1"/>
          </p:cNvSpPr>
          <p:nvPr>
            <p:custDataLst>
              <p:tags r:id="rId2"/>
            </p:custDataLst>
          </p:nvPr>
        </p:nvSpPr>
        <p:spPr bwMode="blackWhite">
          <a:xfrm>
            <a:off x="321731" y="2951578"/>
            <a:ext cx="4044952" cy="365760"/>
          </a:xfrm>
          <a:prstGeom prst="rect">
            <a:avLst/>
          </a:prstGeom>
          <a:solidFill>
            <a:schemeClr val="accent1"/>
          </a:solidFill>
          <a:ln>
            <a:noFill/>
          </a:ln>
          <a:effectLst/>
          <a:extLst/>
        </p:spPr>
        <p:txBody>
          <a:bodyPr lIns="0" tIns="0" rIns="0" bIns="0" anchor="ctr" anchorCtr="1"/>
          <a:lstStyle>
            <a:lvl1pPr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algn="ctr" eaLnBrk="0" fontAlgn="base" hangingPunct="0">
              <a:spcBef>
                <a:spcPct val="0"/>
              </a:spcBef>
              <a:spcAft>
                <a:spcPct val="0"/>
              </a:spcAft>
              <a:buChar char="•"/>
              <a:defRPr sz="1600" b="1">
                <a:solidFill>
                  <a:schemeClr val="bg1"/>
                </a:solidFill>
                <a:latin typeface="Arial" charset="0"/>
              </a:defRPr>
            </a:lvl6pPr>
            <a:lvl7pPr marL="2971800" indent="-228600" algn="ctr" eaLnBrk="0" fontAlgn="base" hangingPunct="0">
              <a:spcBef>
                <a:spcPct val="0"/>
              </a:spcBef>
              <a:spcAft>
                <a:spcPct val="0"/>
              </a:spcAft>
              <a:buChar char="•"/>
              <a:defRPr sz="1600" b="1">
                <a:solidFill>
                  <a:schemeClr val="bg1"/>
                </a:solidFill>
                <a:latin typeface="Arial" charset="0"/>
              </a:defRPr>
            </a:lvl7pPr>
            <a:lvl8pPr marL="3429000" indent="-228600" algn="ctr" eaLnBrk="0" fontAlgn="base" hangingPunct="0">
              <a:spcBef>
                <a:spcPct val="0"/>
              </a:spcBef>
              <a:spcAft>
                <a:spcPct val="0"/>
              </a:spcAft>
              <a:buChar char="•"/>
              <a:defRPr sz="1600" b="1">
                <a:solidFill>
                  <a:schemeClr val="bg1"/>
                </a:solidFill>
                <a:latin typeface="Arial" charset="0"/>
              </a:defRPr>
            </a:lvl8pPr>
            <a:lvl9pPr marL="3886200" indent="-228600" algn="ctr" eaLnBrk="0" fontAlgn="base" hangingPunct="0">
              <a:spcBef>
                <a:spcPct val="0"/>
              </a:spcBef>
              <a:spcAft>
                <a:spcPct val="0"/>
              </a:spcAft>
              <a:buChar char="•"/>
              <a:defRPr sz="1600" b="1">
                <a:solidFill>
                  <a:schemeClr val="bg1"/>
                </a:solidFill>
                <a:latin typeface="Arial" charset="0"/>
              </a:defRPr>
            </a:lvl9pPr>
          </a:lstStyle>
          <a:p>
            <a:pPr>
              <a:lnSpc>
                <a:spcPct val="85000"/>
              </a:lnSpc>
              <a:spcBef>
                <a:spcPct val="50000"/>
              </a:spcBef>
              <a:buFontTx/>
              <a:buNone/>
            </a:pPr>
            <a:r>
              <a:rPr lang="en-US" sz="1400" dirty="0" smtClean="0"/>
              <a:t>TV Ad Spending in the Automotive Sector</a:t>
            </a:r>
            <a:endParaRPr lang="en-US" sz="1400" dirty="0"/>
          </a:p>
        </p:txBody>
      </p:sp>
      <p:pic>
        <p:nvPicPr>
          <p:cNvPr id="44035" name="Picture 3"/>
          <p:cNvPicPr>
            <a:picLocks noChangeAspect="1" noChangeArrowheads="1"/>
          </p:cNvPicPr>
          <p:nvPr>
            <p:custDataLst>
              <p:tags r:id="rId3"/>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353482" y="3606701"/>
            <a:ext cx="4013201" cy="2496689"/>
          </a:xfrm>
          <a:prstGeom prst="rect">
            <a:avLst/>
          </a:prstGeom>
          <a:noFill/>
          <a:ln>
            <a:noFill/>
          </a:ln>
          <a:effectLst/>
          <a:extLst>
            <a:ext uri="{909E8E84-426E-40DD-AFC4-6F175D3DCCD1}">
              <a14:hiddenFill xmlns:a14="http://schemas.microsoft.com/office/drawing/2010/main">
                <a:solidFill>
                  <a:srgbClr val="2E4497"/>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36003" y="3328147"/>
            <a:ext cx="1089660" cy="215444"/>
          </a:xfrm>
          <a:prstGeom prst="rect">
            <a:avLst/>
          </a:prstGeom>
          <a:noFill/>
        </p:spPr>
        <p:txBody>
          <a:bodyPr wrap="square" rtlCol="0">
            <a:spAutoFit/>
          </a:bodyPr>
          <a:lstStyle/>
          <a:p>
            <a:pPr>
              <a:buFontTx/>
              <a:buNone/>
            </a:pPr>
            <a:r>
              <a:rPr lang="en-US" sz="800" dirty="0" smtClean="0">
                <a:solidFill>
                  <a:srgbClr val="000000"/>
                </a:solidFill>
              </a:rPr>
              <a:t>($ in billions)</a:t>
            </a:r>
            <a:endParaRPr lang="en-US" sz="800" dirty="0">
              <a:solidFill>
                <a:srgbClr val="000000"/>
              </a:solidFill>
            </a:endParaRPr>
          </a:p>
        </p:txBody>
      </p:sp>
      <p:pic>
        <p:nvPicPr>
          <p:cNvPr id="44034" name="Picture 2"/>
          <p:cNvPicPr>
            <a:picLocks noChangeAspect="1" noChangeArrowheads="1"/>
          </p:cNvPicPr>
          <p:nvPr>
            <p:custDataLst>
              <p:tags r:id="rId4"/>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4813301" y="3606701"/>
            <a:ext cx="4013201" cy="2496689"/>
          </a:xfrm>
          <a:prstGeom prst="rect">
            <a:avLst/>
          </a:prstGeom>
          <a:noFill/>
          <a:ln>
            <a:noFill/>
          </a:ln>
          <a:effectLst/>
          <a:extLst>
            <a:ext uri="{909E8E84-426E-40DD-AFC4-6F175D3DCCD1}">
              <a14:hiddenFill xmlns:a14="http://schemas.microsoft.com/office/drawing/2010/main">
                <a:solidFill>
                  <a:srgbClr val="2E4497"/>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Box 4"/>
          <p:cNvSpPr txBox="1">
            <a:spLocks noChangeArrowheads="1"/>
          </p:cNvSpPr>
          <p:nvPr>
            <p:custDataLst>
              <p:tags r:id="rId5"/>
            </p:custDataLst>
          </p:nvPr>
        </p:nvSpPr>
        <p:spPr bwMode="blackWhite">
          <a:xfrm>
            <a:off x="4781550" y="2951578"/>
            <a:ext cx="4044952" cy="365760"/>
          </a:xfrm>
          <a:prstGeom prst="rect">
            <a:avLst/>
          </a:prstGeom>
          <a:solidFill>
            <a:schemeClr val="accent1"/>
          </a:solidFill>
          <a:ln>
            <a:noFill/>
          </a:ln>
          <a:effectLst/>
          <a:extLst/>
        </p:spPr>
        <p:txBody>
          <a:bodyPr lIns="0" tIns="0" rIns="0" bIns="0" anchor="ctr" anchorCtr="1"/>
          <a:lstStyle>
            <a:lvl1pPr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algn="ctr" eaLnBrk="0" fontAlgn="base" hangingPunct="0">
              <a:spcBef>
                <a:spcPct val="0"/>
              </a:spcBef>
              <a:spcAft>
                <a:spcPct val="0"/>
              </a:spcAft>
              <a:buChar char="•"/>
              <a:defRPr sz="1600" b="1">
                <a:solidFill>
                  <a:schemeClr val="bg1"/>
                </a:solidFill>
                <a:latin typeface="Arial" charset="0"/>
              </a:defRPr>
            </a:lvl6pPr>
            <a:lvl7pPr marL="2971800" indent="-228600" algn="ctr" eaLnBrk="0" fontAlgn="base" hangingPunct="0">
              <a:spcBef>
                <a:spcPct val="0"/>
              </a:spcBef>
              <a:spcAft>
                <a:spcPct val="0"/>
              </a:spcAft>
              <a:buChar char="•"/>
              <a:defRPr sz="1600" b="1">
                <a:solidFill>
                  <a:schemeClr val="bg1"/>
                </a:solidFill>
                <a:latin typeface="Arial" charset="0"/>
              </a:defRPr>
            </a:lvl7pPr>
            <a:lvl8pPr marL="3429000" indent="-228600" algn="ctr" eaLnBrk="0" fontAlgn="base" hangingPunct="0">
              <a:spcBef>
                <a:spcPct val="0"/>
              </a:spcBef>
              <a:spcAft>
                <a:spcPct val="0"/>
              </a:spcAft>
              <a:buChar char="•"/>
              <a:defRPr sz="1600" b="1">
                <a:solidFill>
                  <a:schemeClr val="bg1"/>
                </a:solidFill>
                <a:latin typeface="Arial" charset="0"/>
              </a:defRPr>
            </a:lvl8pPr>
            <a:lvl9pPr marL="3886200" indent="-228600" algn="ctr" eaLnBrk="0" fontAlgn="base" hangingPunct="0">
              <a:spcBef>
                <a:spcPct val="0"/>
              </a:spcBef>
              <a:spcAft>
                <a:spcPct val="0"/>
              </a:spcAft>
              <a:buChar char="•"/>
              <a:defRPr sz="1600" b="1">
                <a:solidFill>
                  <a:schemeClr val="bg1"/>
                </a:solidFill>
                <a:latin typeface="Arial" charset="0"/>
              </a:defRPr>
            </a:lvl9pPr>
          </a:lstStyle>
          <a:p>
            <a:pPr>
              <a:lnSpc>
                <a:spcPct val="85000"/>
              </a:lnSpc>
              <a:spcBef>
                <a:spcPct val="50000"/>
              </a:spcBef>
              <a:buFontTx/>
              <a:buNone/>
            </a:pPr>
            <a:r>
              <a:rPr lang="en-US" sz="1400" dirty="0" smtClean="0"/>
              <a:t>SAAR of U.S. Light Vehicle Sales</a:t>
            </a:r>
            <a:endParaRPr lang="en-US" sz="1400" dirty="0"/>
          </a:p>
        </p:txBody>
      </p:sp>
      <p:sp>
        <p:nvSpPr>
          <p:cNvPr id="17" name="TextBox 16"/>
          <p:cNvSpPr txBox="1"/>
          <p:nvPr/>
        </p:nvSpPr>
        <p:spPr>
          <a:xfrm>
            <a:off x="4644913" y="3328147"/>
            <a:ext cx="1089660" cy="215444"/>
          </a:xfrm>
          <a:prstGeom prst="rect">
            <a:avLst/>
          </a:prstGeom>
          <a:noFill/>
        </p:spPr>
        <p:txBody>
          <a:bodyPr wrap="square" rtlCol="0">
            <a:spAutoFit/>
          </a:bodyPr>
          <a:lstStyle/>
          <a:p>
            <a:pPr>
              <a:buFontTx/>
              <a:buNone/>
            </a:pPr>
            <a:r>
              <a:rPr lang="en-US" sz="800" dirty="0" smtClean="0">
                <a:solidFill>
                  <a:srgbClr val="000000"/>
                </a:solidFill>
              </a:rPr>
              <a:t>(in millions)</a:t>
            </a:r>
            <a:endParaRPr lang="en-US" sz="800" dirty="0">
              <a:solidFill>
                <a:srgbClr val="000000"/>
              </a:solidFill>
            </a:endParaRPr>
          </a:p>
        </p:txBody>
      </p:sp>
      <p:sp>
        <p:nvSpPr>
          <p:cNvPr id="13" name="Text Box 25"/>
          <p:cNvSpPr txBox="1">
            <a:spLocks noChangeArrowheads="1"/>
          </p:cNvSpPr>
          <p:nvPr>
            <p:custDataLst>
              <p:tags r:id="rId6"/>
            </p:custDataLst>
          </p:nvPr>
        </p:nvSpPr>
        <p:spPr bwMode="auto">
          <a:xfrm>
            <a:off x="246063" y="6357620"/>
            <a:ext cx="6350000" cy="130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99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marL="227013" indent="-227013" eaLnBrk="0" hangingPunct="0">
              <a:tabLst>
                <a:tab pos="457200" algn="l"/>
              </a:tabLst>
              <a:defRPr sz="1600" b="1">
                <a:solidFill>
                  <a:schemeClr val="bg1"/>
                </a:solidFill>
                <a:latin typeface="Arial" charset="0"/>
              </a:defRPr>
            </a:lvl1pPr>
            <a:lvl2pPr marL="742950" indent="-285750" eaLnBrk="0" hangingPunct="0">
              <a:tabLst>
                <a:tab pos="457200" algn="l"/>
              </a:tabLst>
              <a:defRPr sz="1600" b="1">
                <a:solidFill>
                  <a:schemeClr val="bg1"/>
                </a:solidFill>
                <a:latin typeface="Arial" charset="0"/>
              </a:defRPr>
            </a:lvl2pPr>
            <a:lvl3pPr marL="1143000" indent="-228600" eaLnBrk="0" hangingPunct="0">
              <a:tabLst>
                <a:tab pos="457200" algn="l"/>
              </a:tabLst>
              <a:defRPr sz="1600" b="1">
                <a:solidFill>
                  <a:schemeClr val="bg1"/>
                </a:solidFill>
                <a:latin typeface="Arial" charset="0"/>
              </a:defRPr>
            </a:lvl3pPr>
            <a:lvl4pPr marL="1600200" indent="-228600" eaLnBrk="0" hangingPunct="0">
              <a:tabLst>
                <a:tab pos="457200" algn="l"/>
              </a:tabLst>
              <a:defRPr sz="1600" b="1">
                <a:solidFill>
                  <a:schemeClr val="bg1"/>
                </a:solidFill>
                <a:latin typeface="Arial" charset="0"/>
              </a:defRPr>
            </a:lvl4pPr>
            <a:lvl5pPr marL="2057400" indent="-228600" eaLnBrk="0" hangingPunct="0">
              <a:tabLst>
                <a:tab pos="457200" algn="l"/>
              </a:tabLst>
              <a:defRPr sz="1600" b="1">
                <a:solidFill>
                  <a:schemeClr val="bg1"/>
                </a:solidFill>
                <a:latin typeface="Arial" charset="0"/>
              </a:defRPr>
            </a:lvl5pPr>
            <a:lvl6pPr marL="2514600" indent="-228600" algn="ctr" eaLnBrk="0" fontAlgn="base" hangingPunct="0">
              <a:spcBef>
                <a:spcPct val="0"/>
              </a:spcBef>
              <a:spcAft>
                <a:spcPct val="0"/>
              </a:spcAft>
              <a:buChar char="•"/>
              <a:tabLst>
                <a:tab pos="457200" algn="l"/>
              </a:tabLst>
              <a:defRPr sz="1600" b="1">
                <a:solidFill>
                  <a:schemeClr val="bg1"/>
                </a:solidFill>
                <a:latin typeface="Arial" charset="0"/>
              </a:defRPr>
            </a:lvl6pPr>
            <a:lvl7pPr marL="2971800" indent="-228600" algn="ctr" eaLnBrk="0" fontAlgn="base" hangingPunct="0">
              <a:spcBef>
                <a:spcPct val="0"/>
              </a:spcBef>
              <a:spcAft>
                <a:spcPct val="0"/>
              </a:spcAft>
              <a:buChar char="•"/>
              <a:tabLst>
                <a:tab pos="457200" algn="l"/>
              </a:tabLst>
              <a:defRPr sz="1600" b="1">
                <a:solidFill>
                  <a:schemeClr val="bg1"/>
                </a:solidFill>
                <a:latin typeface="Arial" charset="0"/>
              </a:defRPr>
            </a:lvl7pPr>
            <a:lvl8pPr marL="3429000" indent="-228600" algn="ctr" eaLnBrk="0" fontAlgn="base" hangingPunct="0">
              <a:spcBef>
                <a:spcPct val="0"/>
              </a:spcBef>
              <a:spcAft>
                <a:spcPct val="0"/>
              </a:spcAft>
              <a:buChar char="•"/>
              <a:tabLst>
                <a:tab pos="457200" algn="l"/>
              </a:tabLst>
              <a:defRPr sz="1600" b="1">
                <a:solidFill>
                  <a:schemeClr val="bg1"/>
                </a:solidFill>
                <a:latin typeface="Arial" charset="0"/>
              </a:defRPr>
            </a:lvl8pPr>
            <a:lvl9pPr marL="3886200" indent="-228600" algn="ctr" eaLnBrk="0" fontAlgn="base" hangingPunct="0">
              <a:spcBef>
                <a:spcPct val="0"/>
              </a:spcBef>
              <a:spcAft>
                <a:spcPct val="0"/>
              </a:spcAft>
              <a:buChar char="•"/>
              <a:tabLst>
                <a:tab pos="457200" algn="l"/>
              </a:tabLst>
              <a:defRPr sz="1600" b="1">
                <a:solidFill>
                  <a:schemeClr val="bg1"/>
                </a:solidFill>
                <a:latin typeface="Arial" charset="0"/>
              </a:defRPr>
            </a:lvl9pPr>
          </a:lstStyle>
          <a:p>
            <a:pPr algn="l" eaLnBrk="1" hangingPunct="1">
              <a:buFontTx/>
              <a:buNone/>
            </a:pPr>
            <a:r>
              <a:rPr lang="en-US" sz="700" b="0" i="1" dirty="0" smtClean="0">
                <a:solidFill>
                  <a:srgbClr val="000000"/>
                </a:solidFill>
              </a:rPr>
              <a:t>___________________</a:t>
            </a:r>
            <a:endParaRPr lang="en-US" sz="700" b="0" i="1" dirty="0">
              <a:solidFill>
                <a:srgbClr val="000000"/>
              </a:solidFill>
            </a:endParaRPr>
          </a:p>
          <a:p>
            <a:pPr algn="l">
              <a:lnSpc>
                <a:spcPct val="95000"/>
              </a:lnSpc>
              <a:buFontTx/>
              <a:buNone/>
            </a:pPr>
            <a:r>
              <a:rPr lang="en-US" sz="800" b="0" dirty="0" smtClean="0">
                <a:solidFill>
                  <a:schemeClr val="tx1"/>
                </a:solidFill>
              </a:rPr>
              <a:t>Source</a:t>
            </a:r>
            <a:r>
              <a:rPr lang="en-US" sz="800" b="0" dirty="0">
                <a:solidFill>
                  <a:schemeClr val="tx1"/>
                </a:solidFill>
              </a:rPr>
              <a:t>: TVB and U.S. Bureau of Economic Analysis (2009A-2012A); National </a:t>
            </a:r>
            <a:r>
              <a:rPr lang="en-US" sz="800" b="0" dirty="0" smtClean="0">
                <a:solidFill>
                  <a:schemeClr val="tx1"/>
                </a:solidFill>
              </a:rPr>
              <a:t>Automobile Dealers </a:t>
            </a:r>
            <a:r>
              <a:rPr lang="en-US" sz="800" b="0" dirty="0">
                <a:solidFill>
                  <a:schemeClr val="tx1"/>
                </a:solidFill>
              </a:rPr>
              <a:t>Association (2013E)</a:t>
            </a:r>
            <a:endParaRPr lang="en-US" sz="700" b="0" i="1" dirty="0">
              <a:solidFill>
                <a:schemeClr val="tx1"/>
              </a:solidFill>
            </a:endParaRPr>
          </a:p>
        </p:txBody>
      </p:sp>
    </p:spTree>
    <p:extLst>
      <p:ext uri="{BB962C8B-B14F-4D97-AF65-F5344CB8AC3E}">
        <p14:creationId xmlns:p14="http://schemas.microsoft.com/office/powerpoint/2010/main" val="22000183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custDataLst>
              <p:tags r:id="rId2"/>
            </p:custDataLst>
            <p:extLst>
              <p:ext uri="{D42A27DB-BD31-4B8C-83A1-F6EECF244321}">
                <p14:modId xmlns:p14="http://schemas.microsoft.com/office/powerpoint/2010/main" val="554776871"/>
              </p:ext>
            </p:extLst>
          </p:nvPr>
        </p:nvGraphicFramePr>
        <p:xfrm>
          <a:off x="3939446" y="1337444"/>
          <a:ext cx="4956175" cy="3079750"/>
        </p:xfrm>
        <a:graphic>
          <a:graphicData uri="http://schemas.openxmlformats.org/drawingml/2006/chart">
            <c:chart xmlns:c="http://schemas.openxmlformats.org/drawingml/2006/chart" xmlns:r="http://schemas.openxmlformats.org/officeDocument/2006/relationships" r:id="rId47"/>
          </a:graphicData>
        </a:graphic>
      </p:graphicFrame>
      <p:sp>
        <p:nvSpPr>
          <p:cNvPr id="18435" name="AutoShape 3"/>
          <p:cNvSpPr>
            <a:spLocks noChangeArrowheads="1"/>
          </p:cNvSpPr>
          <p:nvPr>
            <p:custDataLst>
              <p:tags r:id="rId3"/>
            </p:custDataLst>
          </p:nvPr>
        </p:nvSpPr>
        <p:spPr bwMode="gray">
          <a:xfrm>
            <a:off x="146050" y="1385888"/>
            <a:ext cx="2730500" cy="4899025"/>
          </a:xfrm>
          <a:prstGeom prst="flowChartAlternateProcess">
            <a:avLst/>
          </a:prstGeom>
          <a:noFill/>
          <a:ln>
            <a:noFill/>
          </a:ln>
          <a:effectLst/>
          <a:extLst/>
        </p:spPr>
        <p:txBody>
          <a:bodyPr wrap="none" lIns="45720" rIns="45720" anchor="ctr"/>
          <a:lstStyle/>
          <a:p>
            <a:pPr marL="117475" indent="-117475" eaLnBrk="0" hangingPunct="0">
              <a:buFontTx/>
              <a:buNone/>
            </a:pPr>
            <a:endParaRPr lang="en-US" sz="1400" dirty="0">
              <a:solidFill>
                <a:schemeClr val="tx1"/>
              </a:solidFill>
            </a:endParaRPr>
          </a:p>
        </p:txBody>
      </p:sp>
      <p:sp>
        <p:nvSpPr>
          <p:cNvPr id="18436" name="Rectangle 4"/>
          <p:cNvSpPr>
            <a:spLocks noGrp="1" noChangeArrowheads="1"/>
          </p:cNvSpPr>
          <p:nvPr>
            <p:ph type="title"/>
            <p:custDataLst>
              <p:tags r:id="rId4"/>
            </p:custDataLst>
          </p:nvPr>
        </p:nvSpPr>
        <p:spPr>
          <a:xfrm>
            <a:off x="473075" y="573088"/>
            <a:ext cx="6911975" cy="387350"/>
          </a:xfrm>
        </p:spPr>
        <p:txBody>
          <a:bodyPr/>
          <a:lstStyle/>
          <a:p>
            <a:r>
              <a:rPr lang="en-US" dirty="0" smtClean="0"/>
              <a:t>Strong Growth in Retransmission Revenue</a:t>
            </a:r>
          </a:p>
        </p:txBody>
      </p:sp>
      <p:sp>
        <p:nvSpPr>
          <p:cNvPr id="18437" name="Text Box 5" hidden="1"/>
          <p:cNvSpPr txBox="1">
            <a:spLocks noChangeArrowheads="1"/>
          </p:cNvSpPr>
          <p:nvPr>
            <p:custDataLst>
              <p:tags r:id="rId5"/>
            </p:custDataLst>
          </p:nvPr>
        </p:nvSpPr>
        <p:spPr bwMode="auto">
          <a:xfrm>
            <a:off x="4445000" y="6400800"/>
            <a:ext cx="2540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50800" rIns="0" bIns="50800">
            <a:spAutoFit/>
          </a:bodyPr>
          <a:lstStyle>
            <a:lvl1pPr defTabSz="820738" eaLnBrk="0" hangingPunct="0">
              <a:defRPr sz="1600" b="1">
                <a:solidFill>
                  <a:schemeClr val="bg1"/>
                </a:solidFill>
                <a:latin typeface="Arial" charset="0"/>
              </a:defRPr>
            </a:lvl1pPr>
            <a:lvl2pPr marL="742950" indent="-285750" defTabSz="820738" eaLnBrk="0" hangingPunct="0">
              <a:defRPr sz="1600" b="1">
                <a:solidFill>
                  <a:schemeClr val="bg1"/>
                </a:solidFill>
                <a:latin typeface="Arial" charset="0"/>
              </a:defRPr>
            </a:lvl2pPr>
            <a:lvl3pPr marL="1143000" indent="-228600" defTabSz="820738" eaLnBrk="0" hangingPunct="0">
              <a:defRPr sz="1600" b="1">
                <a:solidFill>
                  <a:schemeClr val="bg1"/>
                </a:solidFill>
                <a:latin typeface="Arial" charset="0"/>
              </a:defRPr>
            </a:lvl3pPr>
            <a:lvl4pPr marL="1600200" indent="-228600" defTabSz="820738" eaLnBrk="0" hangingPunct="0">
              <a:defRPr sz="1600" b="1">
                <a:solidFill>
                  <a:schemeClr val="bg1"/>
                </a:solidFill>
                <a:latin typeface="Arial" charset="0"/>
              </a:defRPr>
            </a:lvl4pPr>
            <a:lvl5pPr marL="2057400" indent="-228600" defTabSz="820738" eaLnBrk="0" hangingPunct="0">
              <a:defRPr sz="1600" b="1">
                <a:solidFill>
                  <a:schemeClr val="bg1"/>
                </a:solidFill>
                <a:latin typeface="Arial" charset="0"/>
              </a:defRPr>
            </a:lvl5pPr>
            <a:lvl6pPr marL="2514600" indent="-228600" algn="ctr" defTabSz="820738" eaLnBrk="0" fontAlgn="base" hangingPunct="0">
              <a:spcBef>
                <a:spcPct val="0"/>
              </a:spcBef>
              <a:spcAft>
                <a:spcPct val="0"/>
              </a:spcAft>
              <a:buChar char="•"/>
              <a:defRPr sz="1600" b="1">
                <a:solidFill>
                  <a:schemeClr val="bg1"/>
                </a:solidFill>
                <a:latin typeface="Arial" charset="0"/>
              </a:defRPr>
            </a:lvl6pPr>
            <a:lvl7pPr marL="2971800" indent="-228600" algn="ctr" defTabSz="820738" eaLnBrk="0" fontAlgn="base" hangingPunct="0">
              <a:spcBef>
                <a:spcPct val="0"/>
              </a:spcBef>
              <a:spcAft>
                <a:spcPct val="0"/>
              </a:spcAft>
              <a:buChar char="•"/>
              <a:defRPr sz="1600" b="1">
                <a:solidFill>
                  <a:schemeClr val="bg1"/>
                </a:solidFill>
                <a:latin typeface="Arial" charset="0"/>
              </a:defRPr>
            </a:lvl7pPr>
            <a:lvl8pPr marL="3429000" indent="-228600" algn="ctr" defTabSz="820738" eaLnBrk="0" fontAlgn="base" hangingPunct="0">
              <a:spcBef>
                <a:spcPct val="0"/>
              </a:spcBef>
              <a:spcAft>
                <a:spcPct val="0"/>
              </a:spcAft>
              <a:buChar char="•"/>
              <a:defRPr sz="1600" b="1">
                <a:solidFill>
                  <a:schemeClr val="bg1"/>
                </a:solidFill>
                <a:latin typeface="Arial" charset="0"/>
              </a:defRPr>
            </a:lvl8pPr>
            <a:lvl9pPr marL="3886200" indent="-228600" algn="ctr" defTabSz="820738" eaLnBrk="0" fontAlgn="base" hangingPunct="0">
              <a:spcBef>
                <a:spcPct val="0"/>
              </a:spcBef>
              <a:spcAft>
                <a:spcPct val="0"/>
              </a:spcAft>
              <a:buChar char="•"/>
              <a:defRPr sz="1600" b="1">
                <a:solidFill>
                  <a:schemeClr val="bg1"/>
                </a:solidFill>
                <a:latin typeface="Arial" charset="0"/>
              </a:defRPr>
            </a:lvl9pPr>
          </a:lstStyle>
          <a:p>
            <a:pPr>
              <a:buFontTx/>
              <a:buNone/>
            </a:pPr>
            <a:r>
              <a:rPr lang="en-US" sz="1000" dirty="0">
                <a:solidFill>
                  <a:srgbClr val="000000"/>
                </a:solidFill>
              </a:rPr>
              <a:t>16</a:t>
            </a:r>
          </a:p>
        </p:txBody>
      </p:sp>
      <p:sp>
        <p:nvSpPr>
          <p:cNvPr id="18438" name="Rectangle 6"/>
          <p:cNvSpPr>
            <a:spLocks noChangeArrowheads="1"/>
          </p:cNvSpPr>
          <p:nvPr>
            <p:custDataLst>
              <p:tags r:id="rId6"/>
            </p:custDataLst>
          </p:nvPr>
        </p:nvSpPr>
        <p:spPr bwMode="auto">
          <a:xfrm>
            <a:off x="271461" y="1451227"/>
            <a:ext cx="3233009" cy="2594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a:spAutoFit/>
          </a:bodyPr>
          <a:lstStyle/>
          <a:p>
            <a:pPr marL="285750" indent="-285750" algn="l" eaLnBrk="0" hangingPunct="0">
              <a:lnSpc>
                <a:spcPct val="110000"/>
              </a:lnSpc>
              <a:spcBef>
                <a:spcPts val="600"/>
              </a:spcBef>
              <a:spcAft>
                <a:spcPts val="600"/>
              </a:spcAft>
              <a:buClr>
                <a:schemeClr val="tx1"/>
              </a:buClr>
              <a:buSzPct val="80000"/>
              <a:buFont typeface="Wingdings" pitchFamily="2" charset="2"/>
              <a:buChar char="§"/>
            </a:pPr>
            <a:r>
              <a:rPr lang="en-US" sz="1400" b="0" kern="0" dirty="0" smtClean="0">
                <a:solidFill>
                  <a:srgbClr val="000000"/>
                </a:solidFill>
                <a:latin typeface="Arial"/>
              </a:rPr>
              <a:t>Over </a:t>
            </a:r>
            <a:r>
              <a:rPr lang="en-US" sz="1400" b="0" kern="0" dirty="0">
                <a:solidFill>
                  <a:srgbClr val="000000"/>
                </a:solidFill>
                <a:latin typeface="Arial"/>
              </a:rPr>
              <a:t>5</a:t>
            </a:r>
            <a:r>
              <a:rPr lang="en-US" sz="1400" b="0" kern="0" dirty="0" smtClean="0">
                <a:solidFill>
                  <a:srgbClr val="000000"/>
                </a:solidFill>
                <a:latin typeface="Arial"/>
              </a:rPr>
              <a:t>0</a:t>
            </a:r>
            <a:r>
              <a:rPr lang="en-US" sz="1400" b="0" kern="0" dirty="0">
                <a:solidFill>
                  <a:srgbClr val="000000"/>
                </a:solidFill>
                <a:latin typeface="Arial"/>
              </a:rPr>
              <a:t>% of MVPD subscriber base renewed at year-end 2011 at significant </a:t>
            </a:r>
            <a:r>
              <a:rPr lang="en-US" sz="1400" b="0" kern="0" dirty="0" smtClean="0">
                <a:solidFill>
                  <a:srgbClr val="000000"/>
                </a:solidFill>
                <a:latin typeface="Arial"/>
              </a:rPr>
              <a:t>increases</a:t>
            </a:r>
            <a:endParaRPr lang="en-US" sz="1400" b="0" kern="0" dirty="0">
              <a:solidFill>
                <a:srgbClr val="000000"/>
              </a:solidFill>
              <a:latin typeface="Arial"/>
            </a:endParaRPr>
          </a:p>
          <a:p>
            <a:pPr marL="285750" indent="-285750" algn="l" eaLnBrk="0" hangingPunct="0">
              <a:lnSpc>
                <a:spcPct val="110000"/>
              </a:lnSpc>
              <a:spcBef>
                <a:spcPts val="600"/>
              </a:spcBef>
              <a:spcAft>
                <a:spcPts val="600"/>
              </a:spcAft>
              <a:buClr>
                <a:schemeClr val="tx1"/>
              </a:buClr>
              <a:buSzPct val="80000"/>
              <a:buFont typeface="Wingdings" pitchFamily="2" charset="2"/>
              <a:buChar char="§"/>
            </a:pPr>
            <a:r>
              <a:rPr lang="en-US" sz="1400" b="0" kern="0" dirty="0" smtClean="0">
                <a:solidFill>
                  <a:srgbClr val="000000"/>
                </a:solidFill>
                <a:latin typeface="Arial"/>
              </a:rPr>
              <a:t>Approximately 2 million </a:t>
            </a:r>
            <a:r>
              <a:rPr lang="en-US" sz="1400" b="0" kern="0" dirty="0">
                <a:solidFill>
                  <a:srgbClr val="000000"/>
                </a:solidFill>
                <a:latin typeface="Arial"/>
              </a:rPr>
              <a:t>subs </a:t>
            </a:r>
            <a:r>
              <a:rPr lang="en-US" sz="1400" b="0" kern="0" dirty="0" smtClean="0">
                <a:solidFill>
                  <a:srgbClr val="000000"/>
                </a:solidFill>
                <a:latin typeface="Arial"/>
              </a:rPr>
              <a:t>         re-pricing in two deals in Q4 2013</a:t>
            </a:r>
          </a:p>
          <a:p>
            <a:pPr marL="285750" indent="-285750" algn="l" eaLnBrk="0" hangingPunct="0">
              <a:lnSpc>
                <a:spcPct val="110000"/>
              </a:lnSpc>
              <a:spcBef>
                <a:spcPts val="600"/>
              </a:spcBef>
              <a:spcAft>
                <a:spcPts val="600"/>
              </a:spcAft>
              <a:buClr>
                <a:schemeClr val="tx1"/>
              </a:buClr>
              <a:buSzPct val="80000"/>
              <a:buFont typeface="Wingdings" pitchFamily="2" charset="2"/>
              <a:buChar char="§"/>
            </a:pPr>
            <a:r>
              <a:rPr lang="en-US" sz="1400" b="0" kern="0" dirty="0" smtClean="0">
                <a:solidFill>
                  <a:srgbClr val="000000"/>
                </a:solidFill>
                <a:latin typeface="Arial"/>
              </a:rPr>
              <a:t>Remaining 4.5 million subs re-pricing between 12/31/14 and 3/31/15</a:t>
            </a:r>
            <a:endParaRPr lang="en-US" sz="1400" b="0" kern="0" dirty="0">
              <a:solidFill>
                <a:srgbClr val="000000"/>
              </a:solidFill>
              <a:latin typeface="Arial"/>
            </a:endParaRPr>
          </a:p>
          <a:p>
            <a:pPr marL="285750" indent="-285750" algn="l" eaLnBrk="0" hangingPunct="0">
              <a:lnSpc>
                <a:spcPct val="110000"/>
              </a:lnSpc>
              <a:spcBef>
                <a:spcPts val="600"/>
              </a:spcBef>
              <a:spcAft>
                <a:spcPts val="600"/>
              </a:spcAft>
              <a:buClr>
                <a:schemeClr val="tx1"/>
              </a:buClr>
              <a:buSzPct val="80000"/>
              <a:buFont typeface="Wingdings" pitchFamily="2" charset="2"/>
              <a:buChar char="§"/>
            </a:pPr>
            <a:r>
              <a:rPr lang="en-US" sz="1400" b="0" kern="0" dirty="0" smtClean="0">
                <a:solidFill>
                  <a:srgbClr val="000000"/>
                </a:solidFill>
                <a:latin typeface="Arial"/>
              </a:rPr>
              <a:t>Anticipate </a:t>
            </a:r>
            <a:r>
              <a:rPr lang="en-US" sz="1400" b="0" kern="0" dirty="0">
                <a:solidFill>
                  <a:srgbClr val="000000"/>
                </a:solidFill>
                <a:latin typeface="Arial"/>
              </a:rPr>
              <a:t>significant price increase in each case</a:t>
            </a:r>
          </a:p>
        </p:txBody>
      </p:sp>
      <p:sp>
        <p:nvSpPr>
          <p:cNvPr id="18439" name="Rectangle 7"/>
          <p:cNvSpPr>
            <a:spLocks noChangeArrowheads="1"/>
          </p:cNvSpPr>
          <p:nvPr>
            <p:custDataLst>
              <p:tags r:id="rId7"/>
            </p:custDataLst>
          </p:nvPr>
        </p:nvSpPr>
        <p:spPr bwMode="gray">
          <a:xfrm>
            <a:off x="3590925" y="1293924"/>
            <a:ext cx="5249863" cy="365760"/>
          </a:xfrm>
          <a:prstGeom prst="rect">
            <a:avLst/>
          </a:prstGeom>
          <a:solidFill>
            <a:schemeClr val="accent1"/>
          </a:solidFill>
          <a:ln>
            <a:noFill/>
          </a:ln>
          <a:effectLst/>
          <a:extLst>
            <a:ext uri="{91240B29-F687-4F45-9708-019B960494DF}">
              <a14:hiddenLine xmlns:a14="http://schemas.microsoft.com/office/drawing/2010/main" w="127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nchorCtr="1"/>
          <a:lstStyle/>
          <a:p>
            <a:pPr>
              <a:buFontTx/>
              <a:buNone/>
            </a:pPr>
            <a:r>
              <a:rPr lang="en-US" sz="1400" dirty="0"/>
              <a:t>Gray </a:t>
            </a:r>
            <a:r>
              <a:rPr lang="en-US" sz="1400" dirty="0" smtClean="0"/>
              <a:t>TV Retransmission </a:t>
            </a:r>
            <a:r>
              <a:rPr lang="en-US" sz="1400" dirty="0"/>
              <a:t>Revenue</a:t>
            </a:r>
          </a:p>
        </p:txBody>
      </p:sp>
      <p:sp>
        <p:nvSpPr>
          <p:cNvPr id="18440" name="Rectangle 8"/>
          <p:cNvSpPr>
            <a:spLocks noChangeArrowheads="1"/>
          </p:cNvSpPr>
          <p:nvPr>
            <p:custDataLst>
              <p:tags r:id="rId8"/>
            </p:custDataLst>
          </p:nvPr>
        </p:nvSpPr>
        <p:spPr bwMode="auto">
          <a:xfrm>
            <a:off x="3485421" y="3876351"/>
            <a:ext cx="5392738" cy="32226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buFontTx/>
              <a:buNone/>
              <a:tabLst>
                <a:tab pos="914400" algn="ctr"/>
                <a:tab pos="1892300" algn="ctr"/>
                <a:tab pos="2857500" algn="ctr"/>
                <a:tab pos="3771900" algn="ctr"/>
                <a:tab pos="4800600" algn="ctr"/>
              </a:tabLst>
            </a:pPr>
            <a:r>
              <a:rPr lang="en-US" sz="1000" b="0" dirty="0">
                <a:solidFill>
                  <a:schemeClr val="tx1"/>
                </a:solidFill>
              </a:rPr>
              <a:t>% </a:t>
            </a:r>
            <a:r>
              <a:rPr lang="en-US" sz="1000" b="0" dirty="0" smtClean="0">
                <a:solidFill>
                  <a:schemeClr val="tx1"/>
                </a:solidFill>
              </a:rPr>
              <a:t>of Total </a:t>
            </a:r>
          </a:p>
          <a:p>
            <a:pPr algn="l">
              <a:buFontTx/>
              <a:buNone/>
              <a:tabLst>
                <a:tab pos="914400" algn="ctr"/>
                <a:tab pos="1892300" algn="ctr"/>
                <a:tab pos="2857500" algn="ctr"/>
                <a:tab pos="3771900" algn="ctr"/>
                <a:tab pos="4800600" algn="ctr"/>
              </a:tabLst>
            </a:pPr>
            <a:r>
              <a:rPr lang="en-US" sz="1000" b="0" dirty="0" smtClean="0">
                <a:solidFill>
                  <a:schemeClr val="tx1"/>
                </a:solidFill>
              </a:rPr>
              <a:t>Revenue       0.4%      0.5%	        0.8%         0.9%	         5.8%         5.4%         6.6%        8.3%</a:t>
            </a:r>
            <a:endParaRPr lang="en-US" sz="1000" b="0" dirty="0">
              <a:solidFill>
                <a:schemeClr val="tx1"/>
              </a:solidFill>
            </a:endParaRPr>
          </a:p>
        </p:txBody>
      </p:sp>
      <p:sp>
        <p:nvSpPr>
          <p:cNvPr id="2" name="TextBox 1"/>
          <p:cNvSpPr txBox="1"/>
          <p:nvPr/>
        </p:nvSpPr>
        <p:spPr>
          <a:xfrm>
            <a:off x="3590925" y="5310564"/>
            <a:ext cx="5392738" cy="246221"/>
          </a:xfrm>
          <a:prstGeom prst="rect">
            <a:avLst/>
          </a:prstGeom>
          <a:noFill/>
        </p:spPr>
        <p:txBody>
          <a:bodyPr wrap="square" rtlCol="0">
            <a:spAutoFit/>
          </a:bodyPr>
          <a:lstStyle/>
          <a:p>
            <a:pPr>
              <a:buNone/>
            </a:pPr>
            <a:endParaRPr lang="en-US" sz="1000" b="0" dirty="0">
              <a:solidFill>
                <a:schemeClr val="tx1"/>
              </a:solidFill>
            </a:endParaRPr>
          </a:p>
        </p:txBody>
      </p:sp>
      <p:sp>
        <p:nvSpPr>
          <p:cNvPr id="13" name="TextBox 12"/>
          <p:cNvSpPr txBox="1"/>
          <p:nvPr/>
        </p:nvSpPr>
        <p:spPr>
          <a:xfrm>
            <a:off x="3590925" y="1782900"/>
            <a:ext cx="1032510" cy="215444"/>
          </a:xfrm>
          <a:prstGeom prst="rect">
            <a:avLst/>
          </a:prstGeom>
          <a:noFill/>
        </p:spPr>
        <p:txBody>
          <a:bodyPr wrap="square" rtlCol="0">
            <a:spAutoFit/>
          </a:bodyPr>
          <a:lstStyle/>
          <a:p>
            <a:pPr algn="l">
              <a:buNone/>
            </a:pPr>
            <a:r>
              <a:rPr lang="en-US" sz="800" dirty="0" smtClean="0">
                <a:solidFill>
                  <a:schemeClr val="accent4"/>
                </a:solidFill>
              </a:rPr>
              <a:t>($ in millions)</a:t>
            </a:r>
            <a:endParaRPr lang="en-US" sz="800" dirty="0">
              <a:solidFill>
                <a:schemeClr val="accent4"/>
              </a:solidFill>
            </a:endParaRPr>
          </a:p>
        </p:txBody>
      </p:sp>
      <p:cxnSp>
        <p:nvCxnSpPr>
          <p:cNvPr id="5" name="Straight Arrow Connector 4"/>
          <p:cNvCxnSpPr/>
          <p:nvPr/>
        </p:nvCxnSpPr>
        <p:spPr bwMode="auto">
          <a:xfrm flipV="1">
            <a:off x="6053628" y="1749950"/>
            <a:ext cx="2202350" cy="115371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6" name="TextBox 5"/>
          <p:cNvSpPr txBox="1"/>
          <p:nvPr/>
        </p:nvSpPr>
        <p:spPr>
          <a:xfrm rot="19926602">
            <a:off x="6191191" y="1870373"/>
            <a:ext cx="2549770" cy="246221"/>
          </a:xfrm>
          <a:prstGeom prst="rect">
            <a:avLst/>
          </a:prstGeom>
          <a:noFill/>
        </p:spPr>
        <p:txBody>
          <a:bodyPr wrap="square" rtlCol="0">
            <a:spAutoFit/>
          </a:bodyPr>
          <a:lstStyle/>
          <a:p>
            <a:pPr algn="l">
              <a:buNone/>
            </a:pPr>
            <a:r>
              <a:rPr lang="en-US" sz="1000" dirty="0" smtClean="0"/>
              <a:t>K</a:t>
            </a:r>
            <a:r>
              <a:rPr lang="en-US" sz="1000" dirty="0" smtClean="0">
                <a:solidFill>
                  <a:schemeClr val="tx1"/>
                </a:solidFill>
              </a:rPr>
              <a:t>2008-2012 CAGR: 83%</a:t>
            </a:r>
            <a:endParaRPr lang="en-US" sz="1000" dirty="0"/>
          </a:p>
        </p:txBody>
      </p:sp>
      <p:sp>
        <p:nvSpPr>
          <p:cNvPr id="69" name="AutoShape 250"/>
          <p:cNvSpPr>
            <a:spLocks noChangeArrowheads="1"/>
          </p:cNvSpPr>
          <p:nvPr>
            <p:custDataLst>
              <p:tags r:id="rId9"/>
            </p:custDataLst>
          </p:nvPr>
        </p:nvSpPr>
        <p:spPr bwMode="auto">
          <a:xfrm>
            <a:off x="288925" y="4259810"/>
            <a:ext cx="8566151" cy="258819"/>
          </a:xfrm>
          <a:prstGeom prst="roundRect">
            <a:avLst>
              <a:gd name="adj" fmla="val 16667"/>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defTabSz="820738" eaLnBrk="0" hangingPunct="0">
              <a:buFontTx/>
              <a:buNone/>
            </a:pPr>
            <a:r>
              <a:rPr lang="en-US" sz="1400" dirty="0" smtClean="0"/>
              <a:t>Long Term Affiliate Contracts with “Big 4” Networks</a:t>
            </a:r>
            <a:endParaRPr lang="en-US" sz="1400" dirty="0"/>
          </a:p>
        </p:txBody>
      </p:sp>
      <p:sp>
        <p:nvSpPr>
          <p:cNvPr id="70" name="AutoShape 7"/>
          <p:cNvSpPr>
            <a:spLocks noChangeArrowheads="1"/>
          </p:cNvSpPr>
          <p:nvPr>
            <p:custDataLst>
              <p:tags r:id="rId10"/>
            </p:custDataLst>
          </p:nvPr>
        </p:nvSpPr>
        <p:spPr bwMode="auto">
          <a:xfrm>
            <a:off x="455233" y="4557426"/>
            <a:ext cx="1927225" cy="1827363"/>
          </a:xfrm>
          <a:prstGeom prst="roundRect">
            <a:avLst>
              <a:gd name="adj" fmla="val 16667"/>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20738" eaLnBrk="0" hangingPunct="0">
              <a:buFontTx/>
              <a:buNone/>
            </a:pPr>
            <a:endParaRPr lang="en-US" sz="1200" dirty="0">
              <a:solidFill>
                <a:schemeClr val="tx1"/>
              </a:solidFill>
            </a:endParaRPr>
          </a:p>
        </p:txBody>
      </p:sp>
      <p:pic>
        <p:nvPicPr>
          <p:cNvPr id="71" name="Picture 8" descr="cbscor~1"/>
          <p:cNvPicPr>
            <a:picLocks noChangeAspect="1" noChangeArrowheads="1"/>
          </p:cNvPicPr>
          <p:nvPr>
            <p:custDataLst>
              <p:tags r:id="rId11"/>
            </p:custDataLst>
          </p:nvPr>
        </p:nvPicPr>
        <p:blipFill>
          <a:blip r:embed="rId48" cstate="print">
            <a:extLst>
              <a:ext uri="{28A0092B-C50C-407E-A947-70E740481C1C}">
                <a14:useLocalDpi xmlns:a14="http://schemas.microsoft.com/office/drawing/2010/main" val="0"/>
              </a:ext>
            </a:extLst>
          </a:blip>
          <a:srcRect b="30968"/>
          <a:stretch>
            <a:fillRect/>
          </a:stretch>
        </p:blipFill>
        <p:spPr bwMode="auto">
          <a:xfrm>
            <a:off x="989876" y="4711372"/>
            <a:ext cx="857941" cy="27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 name="Text Box 9"/>
          <p:cNvSpPr txBox="1">
            <a:spLocks noChangeArrowheads="1"/>
          </p:cNvSpPr>
          <p:nvPr>
            <p:custDataLst>
              <p:tags r:id="rId12"/>
            </p:custDataLst>
          </p:nvPr>
        </p:nvSpPr>
        <p:spPr bwMode="gray">
          <a:xfrm>
            <a:off x="786439" y="5480356"/>
            <a:ext cx="45122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rIns="45720" anchor="b">
            <a:spAutoFit/>
          </a:bodyPr>
          <a:lstStyle>
            <a:lvl1pPr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algn="ctr" eaLnBrk="0" fontAlgn="base" hangingPunct="0">
              <a:spcBef>
                <a:spcPct val="0"/>
              </a:spcBef>
              <a:spcAft>
                <a:spcPct val="0"/>
              </a:spcAft>
              <a:buChar char="•"/>
              <a:defRPr sz="1600" b="1">
                <a:solidFill>
                  <a:schemeClr val="bg1"/>
                </a:solidFill>
                <a:latin typeface="Arial" charset="0"/>
              </a:defRPr>
            </a:lvl6pPr>
            <a:lvl7pPr marL="2971800" indent="-228600" algn="ctr" eaLnBrk="0" fontAlgn="base" hangingPunct="0">
              <a:spcBef>
                <a:spcPct val="0"/>
              </a:spcBef>
              <a:spcAft>
                <a:spcPct val="0"/>
              </a:spcAft>
              <a:buChar char="•"/>
              <a:defRPr sz="1600" b="1">
                <a:solidFill>
                  <a:schemeClr val="bg1"/>
                </a:solidFill>
                <a:latin typeface="Arial" charset="0"/>
              </a:defRPr>
            </a:lvl7pPr>
            <a:lvl8pPr marL="3429000" indent="-228600" algn="ctr" eaLnBrk="0" fontAlgn="base" hangingPunct="0">
              <a:spcBef>
                <a:spcPct val="0"/>
              </a:spcBef>
              <a:spcAft>
                <a:spcPct val="0"/>
              </a:spcAft>
              <a:buChar char="•"/>
              <a:defRPr sz="1600" b="1">
                <a:solidFill>
                  <a:schemeClr val="bg1"/>
                </a:solidFill>
                <a:latin typeface="Arial" charset="0"/>
              </a:defRPr>
            </a:lvl8pPr>
            <a:lvl9pPr marL="3886200" indent="-228600" algn="ctr" eaLnBrk="0" fontAlgn="base" hangingPunct="0">
              <a:spcBef>
                <a:spcPct val="0"/>
              </a:spcBef>
              <a:spcAft>
                <a:spcPct val="0"/>
              </a:spcAft>
              <a:buChar char="•"/>
              <a:defRPr sz="1600" b="1">
                <a:solidFill>
                  <a:schemeClr val="bg1"/>
                </a:solidFill>
                <a:latin typeface="Arial" charset="0"/>
              </a:defRPr>
            </a:lvl9pPr>
          </a:lstStyle>
          <a:p>
            <a:pPr eaLnBrk="1" hangingPunct="1">
              <a:spcBef>
                <a:spcPct val="50000"/>
              </a:spcBef>
              <a:buFontTx/>
              <a:buNone/>
            </a:pPr>
            <a:r>
              <a:rPr lang="en-US" sz="1000" b="0" dirty="0" smtClean="0">
                <a:solidFill>
                  <a:schemeClr val="tx1"/>
                </a:solidFill>
              </a:rPr>
              <a:t>17</a:t>
            </a:r>
            <a:endParaRPr lang="en-US" sz="1000" b="0" baseline="30000" dirty="0">
              <a:solidFill>
                <a:schemeClr val="tx1"/>
              </a:solidFill>
            </a:endParaRPr>
          </a:p>
        </p:txBody>
      </p:sp>
      <p:sp>
        <p:nvSpPr>
          <p:cNvPr id="73" name="Text Box 10"/>
          <p:cNvSpPr txBox="1">
            <a:spLocks noChangeArrowheads="1"/>
          </p:cNvSpPr>
          <p:nvPr>
            <p:custDataLst>
              <p:tags r:id="rId13"/>
            </p:custDataLst>
          </p:nvPr>
        </p:nvSpPr>
        <p:spPr bwMode="gray">
          <a:xfrm>
            <a:off x="421844" y="5083925"/>
            <a:ext cx="112985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rIns="45720" anchor="b">
            <a:spAutoFit/>
          </a:bodyPr>
          <a:lstStyle>
            <a:lvl1pPr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algn="ctr" eaLnBrk="0" fontAlgn="base" hangingPunct="0">
              <a:spcBef>
                <a:spcPct val="0"/>
              </a:spcBef>
              <a:spcAft>
                <a:spcPct val="0"/>
              </a:spcAft>
              <a:buChar char="•"/>
              <a:defRPr sz="1600" b="1">
                <a:solidFill>
                  <a:schemeClr val="bg1"/>
                </a:solidFill>
                <a:latin typeface="Arial" charset="0"/>
              </a:defRPr>
            </a:lvl6pPr>
            <a:lvl7pPr marL="2971800" indent="-228600" algn="ctr" eaLnBrk="0" fontAlgn="base" hangingPunct="0">
              <a:spcBef>
                <a:spcPct val="0"/>
              </a:spcBef>
              <a:spcAft>
                <a:spcPct val="0"/>
              </a:spcAft>
              <a:buChar char="•"/>
              <a:defRPr sz="1600" b="1">
                <a:solidFill>
                  <a:schemeClr val="bg1"/>
                </a:solidFill>
                <a:latin typeface="Arial" charset="0"/>
              </a:defRPr>
            </a:lvl7pPr>
            <a:lvl8pPr marL="3429000" indent="-228600" algn="ctr" eaLnBrk="0" fontAlgn="base" hangingPunct="0">
              <a:spcBef>
                <a:spcPct val="0"/>
              </a:spcBef>
              <a:spcAft>
                <a:spcPct val="0"/>
              </a:spcAft>
              <a:buChar char="•"/>
              <a:defRPr sz="1600" b="1">
                <a:solidFill>
                  <a:schemeClr val="bg1"/>
                </a:solidFill>
                <a:latin typeface="Arial" charset="0"/>
              </a:defRPr>
            </a:lvl8pPr>
            <a:lvl9pPr marL="3886200" indent="-228600" algn="ctr" eaLnBrk="0" fontAlgn="base" hangingPunct="0">
              <a:spcBef>
                <a:spcPct val="0"/>
              </a:spcBef>
              <a:spcAft>
                <a:spcPct val="0"/>
              </a:spcAft>
              <a:buChar char="•"/>
              <a:defRPr sz="1600" b="1">
                <a:solidFill>
                  <a:schemeClr val="bg1"/>
                </a:solidFill>
                <a:latin typeface="Arial" charset="0"/>
              </a:defRPr>
            </a:lvl9pPr>
          </a:lstStyle>
          <a:p>
            <a:pPr eaLnBrk="1" hangingPunct="1">
              <a:spcBef>
                <a:spcPct val="50000"/>
              </a:spcBef>
              <a:buFontTx/>
              <a:buNone/>
            </a:pPr>
            <a:r>
              <a:rPr lang="en-US" sz="1000" b="0" dirty="0" smtClean="0">
                <a:solidFill>
                  <a:schemeClr val="tx1"/>
                </a:solidFill>
              </a:rPr>
              <a:t># of </a:t>
            </a:r>
          </a:p>
          <a:p>
            <a:pPr eaLnBrk="1" hangingPunct="1">
              <a:spcBef>
                <a:spcPts val="20"/>
              </a:spcBef>
              <a:buFontTx/>
              <a:buNone/>
            </a:pPr>
            <a:r>
              <a:rPr lang="en-US" sz="1000" b="0" dirty="0" smtClean="0">
                <a:solidFill>
                  <a:schemeClr val="tx1"/>
                </a:solidFill>
              </a:rPr>
              <a:t>Channels</a:t>
            </a:r>
            <a:endParaRPr lang="en-US" sz="1000" b="0" dirty="0">
              <a:solidFill>
                <a:schemeClr val="tx1"/>
              </a:solidFill>
            </a:endParaRPr>
          </a:p>
        </p:txBody>
      </p:sp>
      <p:sp>
        <p:nvSpPr>
          <p:cNvPr id="74" name="AutoShape 12"/>
          <p:cNvSpPr>
            <a:spLocks noChangeArrowheads="1"/>
          </p:cNvSpPr>
          <p:nvPr>
            <p:custDataLst>
              <p:tags r:id="rId14"/>
            </p:custDataLst>
          </p:nvPr>
        </p:nvSpPr>
        <p:spPr bwMode="auto">
          <a:xfrm>
            <a:off x="2567793" y="4548959"/>
            <a:ext cx="1927225" cy="1827363"/>
          </a:xfrm>
          <a:prstGeom prst="roundRect">
            <a:avLst>
              <a:gd name="adj" fmla="val 16667"/>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20738" eaLnBrk="0" hangingPunct="0">
              <a:buFontTx/>
              <a:buNone/>
            </a:pPr>
            <a:endParaRPr lang="en-US" sz="1200" dirty="0">
              <a:solidFill>
                <a:schemeClr val="tx1"/>
              </a:solidFill>
            </a:endParaRPr>
          </a:p>
        </p:txBody>
      </p:sp>
      <p:pic>
        <p:nvPicPr>
          <p:cNvPr id="75" name="Picture 13" descr="nbcnat~3"/>
          <p:cNvPicPr>
            <a:picLocks noChangeAspect="1" noChangeArrowheads="1"/>
          </p:cNvPicPr>
          <p:nvPr>
            <p:custDataLst>
              <p:tags r:id="rId15"/>
            </p:custDataLst>
          </p:nvPr>
        </p:nvPicPr>
        <p:blipFill>
          <a:blip r:embed="rId49" cstate="print">
            <a:extLst>
              <a:ext uri="{28A0092B-C50C-407E-A947-70E740481C1C}">
                <a14:useLocalDpi xmlns:a14="http://schemas.microsoft.com/office/drawing/2010/main" val="0"/>
              </a:ext>
            </a:extLst>
          </a:blip>
          <a:srcRect b="36482"/>
          <a:stretch>
            <a:fillRect/>
          </a:stretch>
        </p:blipFill>
        <p:spPr bwMode="auto">
          <a:xfrm>
            <a:off x="3207306" y="4669374"/>
            <a:ext cx="646613" cy="369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 name="AutoShape 17"/>
          <p:cNvSpPr>
            <a:spLocks noChangeArrowheads="1"/>
          </p:cNvSpPr>
          <p:nvPr>
            <p:custDataLst>
              <p:tags r:id="rId16"/>
            </p:custDataLst>
          </p:nvPr>
        </p:nvSpPr>
        <p:spPr bwMode="auto">
          <a:xfrm>
            <a:off x="4680353" y="4552011"/>
            <a:ext cx="1927225" cy="1827363"/>
          </a:xfrm>
          <a:prstGeom prst="roundRect">
            <a:avLst>
              <a:gd name="adj" fmla="val 16667"/>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20738" eaLnBrk="0" hangingPunct="0">
              <a:buFontTx/>
              <a:buNone/>
            </a:pPr>
            <a:endParaRPr lang="en-US" sz="1200" dirty="0">
              <a:solidFill>
                <a:schemeClr val="tx1"/>
              </a:solidFill>
            </a:endParaRPr>
          </a:p>
        </p:txBody>
      </p:sp>
      <p:pic>
        <p:nvPicPr>
          <p:cNvPr id="77" name="Picture 18" descr="am5200~1"/>
          <p:cNvPicPr>
            <a:picLocks noChangeAspect="1" noChangeArrowheads="1"/>
          </p:cNvPicPr>
          <p:nvPr>
            <p:custDataLst>
              <p:tags r:id="rId17"/>
            </p:custDataLst>
          </p:nvPr>
        </p:nvPicPr>
        <p:blipFill>
          <a:blip r:embed="rId50" cstate="print">
            <a:extLst>
              <a:ext uri="{28A0092B-C50C-407E-A947-70E740481C1C}">
                <a14:useLocalDpi xmlns:a14="http://schemas.microsoft.com/office/drawing/2010/main" val="0"/>
              </a:ext>
            </a:extLst>
          </a:blip>
          <a:srcRect/>
          <a:stretch>
            <a:fillRect/>
          </a:stretch>
        </p:blipFill>
        <p:spPr bwMode="auto">
          <a:xfrm>
            <a:off x="5437293" y="4631311"/>
            <a:ext cx="413345" cy="413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8" name="AutoShape 17"/>
          <p:cNvSpPr>
            <a:spLocks noChangeArrowheads="1"/>
          </p:cNvSpPr>
          <p:nvPr>
            <p:custDataLst>
              <p:tags r:id="rId18"/>
            </p:custDataLst>
          </p:nvPr>
        </p:nvSpPr>
        <p:spPr bwMode="auto">
          <a:xfrm>
            <a:off x="6792913" y="4557426"/>
            <a:ext cx="1927225" cy="1827363"/>
          </a:xfrm>
          <a:prstGeom prst="roundRect">
            <a:avLst>
              <a:gd name="adj" fmla="val 16667"/>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20738" eaLnBrk="0" hangingPunct="0">
              <a:buFontTx/>
              <a:buNone/>
            </a:pPr>
            <a:endParaRPr lang="en-US" sz="1200" dirty="0">
              <a:solidFill>
                <a:schemeClr val="tx1"/>
              </a:solidFill>
            </a:endParaRPr>
          </a:p>
        </p:txBody>
      </p:sp>
      <p:sp>
        <p:nvSpPr>
          <p:cNvPr id="79" name="Text Box 10"/>
          <p:cNvSpPr txBox="1">
            <a:spLocks noChangeArrowheads="1"/>
          </p:cNvSpPr>
          <p:nvPr>
            <p:custDataLst>
              <p:tags r:id="rId19"/>
            </p:custDataLst>
          </p:nvPr>
        </p:nvSpPr>
        <p:spPr bwMode="gray">
          <a:xfrm>
            <a:off x="1354720" y="5083925"/>
            <a:ext cx="114832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rIns="45720" anchor="b">
            <a:spAutoFit/>
          </a:bodyPr>
          <a:lstStyle>
            <a:lvl1pPr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algn="ctr" eaLnBrk="0" fontAlgn="base" hangingPunct="0">
              <a:spcBef>
                <a:spcPct val="0"/>
              </a:spcBef>
              <a:spcAft>
                <a:spcPct val="0"/>
              </a:spcAft>
              <a:buChar char="•"/>
              <a:defRPr sz="1600" b="1">
                <a:solidFill>
                  <a:schemeClr val="bg1"/>
                </a:solidFill>
                <a:latin typeface="Arial" charset="0"/>
              </a:defRPr>
            </a:lvl6pPr>
            <a:lvl7pPr marL="2971800" indent="-228600" algn="ctr" eaLnBrk="0" fontAlgn="base" hangingPunct="0">
              <a:spcBef>
                <a:spcPct val="0"/>
              </a:spcBef>
              <a:spcAft>
                <a:spcPct val="0"/>
              </a:spcAft>
              <a:buChar char="•"/>
              <a:defRPr sz="1600" b="1">
                <a:solidFill>
                  <a:schemeClr val="bg1"/>
                </a:solidFill>
                <a:latin typeface="Arial" charset="0"/>
              </a:defRPr>
            </a:lvl7pPr>
            <a:lvl8pPr marL="3429000" indent="-228600" algn="ctr" eaLnBrk="0" fontAlgn="base" hangingPunct="0">
              <a:spcBef>
                <a:spcPct val="0"/>
              </a:spcBef>
              <a:spcAft>
                <a:spcPct val="0"/>
              </a:spcAft>
              <a:buChar char="•"/>
              <a:defRPr sz="1600" b="1">
                <a:solidFill>
                  <a:schemeClr val="bg1"/>
                </a:solidFill>
                <a:latin typeface="Arial" charset="0"/>
              </a:defRPr>
            </a:lvl8pPr>
            <a:lvl9pPr marL="3886200" indent="-228600" algn="ctr" eaLnBrk="0" fontAlgn="base" hangingPunct="0">
              <a:spcBef>
                <a:spcPct val="0"/>
              </a:spcBef>
              <a:spcAft>
                <a:spcPct val="0"/>
              </a:spcAft>
              <a:buChar char="•"/>
              <a:defRPr sz="1600" b="1">
                <a:solidFill>
                  <a:schemeClr val="bg1"/>
                </a:solidFill>
                <a:latin typeface="Arial" charset="0"/>
              </a:defRPr>
            </a:lvl9pPr>
          </a:lstStyle>
          <a:p>
            <a:pPr eaLnBrk="1" hangingPunct="1">
              <a:spcBef>
                <a:spcPct val="50000"/>
              </a:spcBef>
              <a:buFontTx/>
              <a:buNone/>
            </a:pPr>
            <a:r>
              <a:rPr lang="en-US" sz="1000" b="0" dirty="0" smtClean="0">
                <a:solidFill>
                  <a:schemeClr val="tx1"/>
                </a:solidFill>
              </a:rPr>
              <a:t>Renewal</a:t>
            </a:r>
          </a:p>
          <a:p>
            <a:pPr eaLnBrk="1" hangingPunct="1">
              <a:spcBef>
                <a:spcPts val="20"/>
              </a:spcBef>
              <a:buFontTx/>
              <a:buNone/>
            </a:pPr>
            <a:r>
              <a:rPr lang="en-US" sz="1000" b="0" dirty="0" smtClean="0">
                <a:solidFill>
                  <a:schemeClr val="tx1"/>
                </a:solidFill>
              </a:rPr>
              <a:t>Date</a:t>
            </a:r>
            <a:endParaRPr lang="en-US" sz="1000" b="0" dirty="0">
              <a:solidFill>
                <a:schemeClr val="tx1"/>
              </a:solidFill>
            </a:endParaRPr>
          </a:p>
        </p:txBody>
      </p:sp>
      <p:sp>
        <p:nvSpPr>
          <p:cNvPr id="80" name="Text Box 9"/>
          <p:cNvSpPr txBox="1">
            <a:spLocks noChangeArrowheads="1"/>
          </p:cNvSpPr>
          <p:nvPr>
            <p:custDataLst>
              <p:tags r:id="rId20"/>
            </p:custDataLst>
          </p:nvPr>
        </p:nvSpPr>
        <p:spPr bwMode="gray">
          <a:xfrm>
            <a:off x="823383" y="5699440"/>
            <a:ext cx="45122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rIns="45720" anchor="b">
            <a:spAutoFit/>
          </a:bodyPr>
          <a:lstStyle>
            <a:lvl1pPr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algn="ctr" eaLnBrk="0" fontAlgn="base" hangingPunct="0">
              <a:spcBef>
                <a:spcPct val="0"/>
              </a:spcBef>
              <a:spcAft>
                <a:spcPct val="0"/>
              </a:spcAft>
              <a:buChar char="•"/>
              <a:defRPr sz="1600" b="1">
                <a:solidFill>
                  <a:schemeClr val="bg1"/>
                </a:solidFill>
                <a:latin typeface="Arial" charset="0"/>
              </a:defRPr>
            </a:lvl6pPr>
            <a:lvl7pPr marL="2971800" indent="-228600" algn="ctr" eaLnBrk="0" fontAlgn="base" hangingPunct="0">
              <a:spcBef>
                <a:spcPct val="0"/>
              </a:spcBef>
              <a:spcAft>
                <a:spcPct val="0"/>
              </a:spcAft>
              <a:buChar char="•"/>
              <a:defRPr sz="1600" b="1">
                <a:solidFill>
                  <a:schemeClr val="bg1"/>
                </a:solidFill>
                <a:latin typeface="Arial" charset="0"/>
              </a:defRPr>
            </a:lvl7pPr>
            <a:lvl8pPr marL="3429000" indent="-228600" algn="ctr" eaLnBrk="0" fontAlgn="base" hangingPunct="0">
              <a:spcBef>
                <a:spcPct val="0"/>
              </a:spcBef>
              <a:spcAft>
                <a:spcPct val="0"/>
              </a:spcAft>
              <a:buChar char="•"/>
              <a:defRPr sz="1600" b="1">
                <a:solidFill>
                  <a:schemeClr val="bg1"/>
                </a:solidFill>
                <a:latin typeface="Arial" charset="0"/>
              </a:defRPr>
            </a:lvl8pPr>
            <a:lvl9pPr marL="3886200" indent="-228600" algn="ctr" eaLnBrk="0" fontAlgn="base" hangingPunct="0">
              <a:spcBef>
                <a:spcPct val="0"/>
              </a:spcBef>
              <a:spcAft>
                <a:spcPct val="0"/>
              </a:spcAft>
              <a:buChar char="•"/>
              <a:defRPr sz="1600" b="1">
                <a:solidFill>
                  <a:schemeClr val="bg1"/>
                </a:solidFill>
                <a:latin typeface="Arial" charset="0"/>
              </a:defRPr>
            </a:lvl9pPr>
          </a:lstStyle>
          <a:p>
            <a:pPr eaLnBrk="1" hangingPunct="1">
              <a:spcBef>
                <a:spcPct val="50000"/>
              </a:spcBef>
              <a:buFontTx/>
              <a:buNone/>
            </a:pPr>
            <a:r>
              <a:rPr lang="en-US" sz="1000" b="0" dirty="0" smtClean="0">
                <a:solidFill>
                  <a:schemeClr val="tx1"/>
                </a:solidFill>
              </a:rPr>
              <a:t>3</a:t>
            </a:r>
            <a:endParaRPr lang="en-US" sz="1000" b="0" baseline="30000" dirty="0">
              <a:solidFill>
                <a:schemeClr val="tx1"/>
              </a:solidFill>
            </a:endParaRPr>
          </a:p>
        </p:txBody>
      </p:sp>
      <p:sp>
        <p:nvSpPr>
          <p:cNvPr id="81" name="Text Box 9"/>
          <p:cNvSpPr txBox="1">
            <a:spLocks noChangeArrowheads="1"/>
          </p:cNvSpPr>
          <p:nvPr>
            <p:custDataLst>
              <p:tags r:id="rId21"/>
            </p:custDataLst>
          </p:nvPr>
        </p:nvSpPr>
        <p:spPr bwMode="gray">
          <a:xfrm>
            <a:off x="1523992" y="5480356"/>
            <a:ext cx="8035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rIns="45720" anchor="b">
            <a:spAutoFit/>
          </a:bodyPr>
          <a:lstStyle>
            <a:lvl1pPr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algn="ctr" eaLnBrk="0" fontAlgn="base" hangingPunct="0">
              <a:spcBef>
                <a:spcPct val="0"/>
              </a:spcBef>
              <a:spcAft>
                <a:spcPct val="0"/>
              </a:spcAft>
              <a:buChar char="•"/>
              <a:defRPr sz="1600" b="1">
                <a:solidFill>
                  <a:schemeClr val="bg1"/>
                </a:solidFill>
                <a:latin typeface="Arial" charset="0"/>
              </a:defRPr>
            </a:lvl6pPr>
            <a:lvl7pPr marL="2971800" indent="-228600" algn="ctr" eaLnBrk="0" fontAlgn="base" hangingPunct="0">
              <a:spcBef>
                <a:spcPct val="0"/>
              </a:spcBef>
              <a:spcAft>
                <a:spcPct val="0"/>
              </a:spcAft>
              <a:buChar char="•"/>
              <a:defRPr sz="1600" b="1">
                <a:solidFill>
                  <a:schemeClr val="bg1"/>
                </a:solidFill>
                <a:latin typeface="Arial" charset="0"/>
              </a:defRPr>
            </a:lvl7pPr>
            <a:lvl8pPr marL="3429000" indent="-228600" algn="ctr" eaLnBrk="0" fontAlgn="base" hangingPunct="0">
              <a:spcBef>
                <a:spcPct val="0"/>
              </a:spcBef>
              <a:spcAft>
                <a:spcPct val="0"/>
              </a:spcAft>
              <a:buChar char="•"/>
              <a:defRPr sz="1600" b="1">
                <a:solidFill>
                  <a:schemeClr val="bg1"/>
                </a:solidFill>
                <a:latin typeface="Arial" charset="0"/>
              </a:defRPr>
            </a:lvl8pPr>
            <a:lvl9pPr marL="3886200" indent="-228600" algn="ctr" eaLnBrk="0" fontAlgn="base" hangingPunct="0">
              <a:spcBef>
                <a:spcPct val="0"/>
              </a:spcBef>
              <a:spcAft>
                <a:spcPct val="0"/>
              </a:spcAft>
              <a:buChar char="•"/>
              <a:defRPr sz="1600" b="1">
                <a:solidFill>
                  <a:schemeClr val="bg1"/>
                </a:solidFill>
                <a:latin typeface="Arial" charset="0"/>
              </a:defRPr>
            </a:lvl9pPr>
          </a:lstStyle>
          <a:p>
            <a:pPr eaLnBrk="1" hangingPunct="1">
              <a:spcBef>
                <a:spcPct val="50000"/>
              </a:spcBef>
              <a:buFontTx/>
              <a:buNone/>
            </a:pPr>
            <a:r>
              <a:rPr lang="en-US" sz="1000" b="0" dirty="0" smtClean="0">
                <a:solidFill>
                  <a:schemeClr val="tx1"/>
                </a:solidFill>
              </a:rPr>
              <a:t>12-31-14</a:t>
            </a:r>
            <a:endParaRPr lang="en-US" sz="1000" b="0" baseline="30000" dirty="0">
              <a:solidFill>
                <a:schemeClr val="tx1"/>
              </a:solidFill>
            </a:endParaRPr>
          </a:p>
        </p:txBody>
      </p:sp>
      <p:sp>
        <p:nvSpPr>
          <p:cNvPr id="82" name="Text Box 9"/>
          <p:cNvSpPr txBox="1">
            <a:spLocks noChangeArrowheads="1"/>
          </p:cNvSpPr>
          <p:nvPr>
            <p:custDataLst>
              <p:tags r:id="rId22"/>
            </p:custDataLst>
          </p:nvPr>
        </p:nvSpPr>
        <p:spPr bwMode="gray">
          <a:xfrm>
            <a:off x="1523992" y="5727146"/>
            <a:ext cx="8035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rIns="45720" anchor="b">
            <a:spAutoFit/>
          </a:bodyPr>
          <a:lstStyle>
            <a:lvl1pPr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algn="ctr" eaLnBrk="0" fontAlgn="base" hangingPunct="0">
              <a:spcBef>
                <a:spcPct val="0"/>
              </a:spcBef>
              <a:spcAft>
                <a:spcPct val="0"/>
              </a:spcAft>
              <a:buChar char="•"/>
              <a:defRPr sz="1600" b="1">
                <a:solidFill>
                  <a:schemeClr val="bg1"/>
                </a:solidFill>
                <a:latin typeface="Arial" charset="0"/>
              </a:defRPr>
            </a:lvl6pPr>
            <a:lvl7pPr marL="2971800" indent="-228600" algn="ctr" eaLnBrk="0" fontAlgn="base" hangingPunct="0">
              <a:spcBef>
                <a:spcPct val="0"/>
              </a:spcBef>
              <a:spcAft>
                <a:spcPct val="0"/>
              </a:spcAft>
              <a:buChar char="•"/>
              <a:defRPr sz="1600" b="1">
                <a:solidFill>
                  <a:schemeClr val="bg1"/>
                </a:solidFill>
                <a:latin typeface="Arial" charset="0"/>
              </a:defRPr>
            </a:lvl7pPr>
            <a:lvl8pPr marL="3429000" indent="-228600" algn="ctr" eaLnBrk="0" fontAlgn="base" hangingPunct="0">
              <a:spcBef>
                <a:spcPct val="0"/>
              </a:spcBef>
              <a:spcAft>
                <a:spcPct val="0"/>
              </a:spcAft>
              <a:buChar char="•"/>
              <a:defRPr sz="1600" b="1">
                <a:solidFill>
                  <a:schemeClr val="bg1"/>
                </a:solidFill>
                <a:latin typeface="Arial" charset="0"/>
              </a:defRPr>
            </a:lvl8pPr>
            <a:lvl9pPr marL="3886200" indent="-228600" algn="ctr" eaLnBrk="0" fontAlgn="base" hangingPunct="0">
              <a:spcBef>
                <a:spcPct val="0"/>
              </a:spcBef>
              <a:spcAft>
                <a:spcPct val="0"/>
              </a:spcAft>
              <a:buChar char="•"/>
              <a:defRPr sz="1600" b="1">
                <a:solidFill>
                  <a:schemeClr val="bg1"/>
                </a:solidFill>
                <a:latin typeface="Arial" charset="0"/>
              </a:defRPr>
            </a:lvl9pPr>
          </a:lstStyle>
          <a:p>
            <a:pPr eaLnBrk="1" hangingPunct="1">
              <a:spcBef>
                <a:spcPct val="50000"/>
              </a:spcBef>
              <a:buFontTx/>
              <a:buNone/>
            </a:pPr>
            <a:r>
              <a:rPr lang="en-US" sz="1000" b="0" dirty="0" smtClean="0">
                <a:solidFill>
                  <a:schemeClr val="tx1"/>
                </a:solidFill>
              </a:rPr>
              <a:t>12-31-16</a:t>
            </a:r>
            <a:endParaRPr lang="en-US" sz="1000" b="0" baseline="30000" dirty="0">
              <a:solidFill>
                <a:schemeClr val="tx1"/>
              </a:solidFill>
            </a:endParaRPr>
          </a:p>
        </p:txBody>
      </p:sp>
      <p:cxnSp>
        <p:nvCxnSpPr>
          <p:cNvPr id="83" name="Straight Connector 82"/>
          <p:cNvCxnSpPr/>
          <p:nvPr/>
        </p:nvCxnSpPr>
        <p:spPr bwMode="auto">
          <a:xfrm>
            <a:off x="560384" y="5434544"/>
            <a:ext cx="82296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84" name="Straight Connector 83"/>
          <p:cNvCxnSpPr/>
          <p:nvPr/>
        </p:nvCxnSpPr>
        <p:spPr bwMode="auto">
          <a:xfrm>
            <a:off x="1484021" y="5434544"/>
            <a:ext cx="82296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85" name="Text Box 9"/>
          <p:cNvSpPr txBox="1">
            <a:spLocks noChangeArrowheads="1"/>
          </p:cNvSpPr>
          <p:nvPr>
            <p:custDataLst>
              <p:tags r:id="rId23"/>
            </p:custDataLst>
          </p:nvPr>
        </p:nvSpPr>
        <p:spPr bwMode="gray">
          <a:xfrm>
            <a:off x="2859079" y="5480356"/>
            <a:ext cx="45122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rIns="45720" anchor="b">
            <a:spAutoFit/>
          </a:bodyPr>
          <a:lstStyle>
            <a:lvl1pPr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algn="ctr" eaLnBrk="0" fontAlgn="base" hangingPunct="0">
              <a:spcBef>
                <a:spcPct val="0"/>
              </a:spcBef>
              <a:spcAft>
                <a:spcPct val="0"/>
              </a:spcAft>
              <a:buChar char="•"/>
              <a:defRPr sz="1600" b="1">
                <a:solidFill>
                  <a:schemeClr val="bg1"/>
                </a:solidFill>
                <a:latin typeface="Arial" charset="0"/>
              </a:defRPr>
            </a:lvl6pPr>
            <a:lvl7pPr marL="2971800" indent="-228600" algn="ctr" eaLnBrk="0" fontAlgn="base" hangingPunct="0">
              <a:spcBef>
                <a:spcPct val="0"/>
              </a:spcBef>
              <a:spcAft>
                <a:spcPct val="0"/>
              </a:spcAft>
              <a:buChar char="•"/>
              <a:defRPr sz="1600" b="1">
                <a:solidFill>
                  <a:schemeClr val="bg1"/>
                </a:solidFill>
                <a:latin typeface="Arial" charset="0"/>
              </a:defRPr>
            </a:lvl7pPr>
            <a:lvl8pPr marL="3429000" indent="-228600" algn="ctr" eaLnBrk="0" fontAlgn="base" hangingPunct="0">
              <a:spcBef>
                <a:spcPct val="0"/>
              </a:spcBef>
              <a:spcAft>
                <a:spcPct val="0"/>
              </a:spcAft>
              <a:buChar char="•"/>
              <a:defRPr sz="1600" b="1">
                <a:solidFill>
                  <a:schemeClr val="bg1"/>
                </a:solidFill>
                <a:latin typeface="Arial" charset="0"/>
              </a:defRPr>
            </a:lvl8pPr>
            <a:lvl9pPr marL="3886200" indent="-228600" algn="ctr" eaLnBrk="0" fontAlgn="base" hangingPunct="0">
              <a:spcBef>
                <a:spcPct val="0"/>
              </a:spcBef>
              <a:spcAft>
                <a:spcPct val="0"/>
              </a:spcAft>
              <a:buChar char="•"/>
              <a:defRPr sz="1600" b="1">
                <a:solidFill>
                  <a:schemeClr val="bg1"/>
                </a:solidFill>
                <a:latin typeface="Arial" charset="0"/>
              </a:defRPr>
            </a:lvl9pPr>
          </a:lstStyle>
          <a:p>
            <a:pPr eaLnBrk="1" hangingPunct="1">
              <a:spcBef>
                <a:spcPct val="50000"/>
              </a:spcBef>
              <a:buFontTx/>
              <a:buNone/>
            </a:pPr>
            <a:r>
              <a:rPr lang="en-US" sz="1000" b="0" dirty="0" smtClean="0">
                <a:solidFill>
                  <a:schemeClr val="tx1"/>
                </a:solidFill>
              </a:rPr>
              <a:t>10</a:t>
            </a:r>
            <a:endParaRPr lang="en-US" sz="1000" b="0" baseline="30000" dirty="0">
              <a:solidFill>
                <a:schemeClr val="tx1"/>
              </a:solidFill>
            </a:endParaRPr>
          </a:p>
        </p:txBody>
      </p:sp>
      <p:sp>
        <p:nvSpPr>
          <p:cNvPr id="86" name="Text Box 10"/>
          <p:cNvSpPr txBox="1">
            <a:spLocks noChangeArrowheads="1"/>
          </p:cNvSpPr>
          <p:nvPr>
            <p:custDataLst>
              <p:tags r:id="rId24"/>
            </p:custDataLst>
          </p:nvPr>
        </p:nvSpPr>
        <p:spPr bwMode="gray">
          <a:xfrm>
            <a:off x="2494484" y="5083925"/>
            <a:ext cx="112985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rIns="45720" anchor="b">
            <a:spAutoFit/>
          </a:bodyPr>
          <a:lstStyle>
            <a:lvl1pPr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algn="ctr" eaLnBrk="0" fontAlgn="base" hangingPunct="0">
              <a:spcBef>
                <a:spcPct val="0"/>
              </a:spcBef>
              <a:spcAft>
                <a:spcPct val="0"/>
              </a:spcAft>
              <a:buChar char="•"/>
              <a:defRPr sz="1600" b="1">
                <a:solidFill>
                  <a:schemeClr val="bg1"/>
                </a:solidFill>
                <a:latin typeface="Arial" charset="0"/>
              </a:defRPr>
            </a:lvl6pPr>
            <a:lvl7pPr marL="2971800" indent="-228600" algn="ctr" eaLnBrk="0" fontAlgn="base" hangingPunct="0">
              <a:spcBef>
                <a:spcPct val="0"/>
              </a:spcBef>
              <a:spcAft>
                <a:spcPct val="0"/>
              </a:spcAft>
              <a:buChar char="•"/>
              <a:defRPr sz="1600" b="1">
                <a:solidFill>
                  <a:schemeClr val="bg1"/>
                </a:solidFill>
                <a:latin typeface="Arial" charset="0"/>
              </a:defRPr>
            </a:lvl7pPr>
            <a:lvl8pPr marL="3429000" indent="-228600" algn="ctr" eaLnBrk="0" fontAlgn="base" hangingPunct="0">
              <a:spcBef>
                <a:spcPct val="0"/>
              </a:spcBef>
              <a:spcAft>
                <a:spcPct val="0"/>
              </a:spcAft>
              <a:buChar char="•"/>
              <a:defRPr sz="1600" b="1">
                <a:solidFill>
                  <a:schemeClr val="bg1"/>
                </a:solidFill>
                <a:latin typeface="Arial" charset="0"/>
              </a:defRPr>
            </a:lvl8pPr>
            <a:lvl9pPr marL="3886200" indent="-228600" algn="ctr" eaLnBrk="0" fontAlgn="base" hangingPunct="0">
              <a:spcBef>
                <a:spcPct val="0"/>
              </a:spcBef>
              <a:spcAft>
                <a:spcPct val="0"/>
              </a:spcAft>
              <a:buChar char="•"/>
              <a:defRPr sz="1600" b="1">
                <a:solidFill>
                  <a:schemeClr val="bg1"/>
                </a:solidFill>
                <a:latin typeface="Arial" charset="0"/>
              </a:defRPr>
            </a:lvl9pPr>
          </a:lstStyle>
          <a:p>
            <a:pPr eaLnBrk="1" hangingPunct="1">
              <a:spcBef>
                <a:spcPct val="50000"/>
              </a:spcBef>
              <a:buFontTx/>
              <a:buNone/>
            </a:pPr>
            <a:r>
              <a:rPr lang="en-US" sz="1000" b="0" dirty="0" smtClean="0">
                <a:solidFill>
                  <a:schemeClr val="tx1"/>
                </a:solidFill>
              </a:rPr>
              <a:t># of </a:t>
            </a:r>
          </a:p>
          <a:p>
            <a:pPr eaLnBrk="1" hangingPunct="1">
              <a:spcBef>
                <a:spcPts val="20"/>
              </a:spcBef>
              <a:buFontTx/>
              <a:buNone/>
            </a:pPr>
            <a:r>
              <a:rPr lang="en-US" sz="1000" b="0" dirty="0" smtClean="0">
                <a:solidFill>
                  <a:schemeClr val="tx1"/>
                </a:solidFill>
              </a:rPr>
              <a:t>Channels</a:t>
            </a:r>
            <a:endParaRPr lang="en-US" sz="1000" b="0" dirty="0">
              <a:solidFill>
                <a:schemeClr val="tx1"/>
              </a:solidFill>
            </a:endParaRPr>
          </a:p>
        </p:txBody>
      </p:sp>
      <p:sp>
        <p:nvSpPr>
          <p:cNvPr id="87" name="Text Box 10"/>
          <p:cNvSpPr txBox="1">
            <a:spLocks noChangeArrowheads="1"/>
          </p:cNvSpPr>
          <p:nvPr>
            <p:custDataLst>
              <p:tags r:id="rId25"/>
            </p:custDataLst>
          </p:nvPr>
        </p:nvSpPr>
        <p:spPr bwMode="gray">
          <a:xfrm>
            <a:off x="3427360" y="5083925"/>
            <a:ext cx="114832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rIns="45720" anchor="b">
            <a:spAutoFit/>
          </a:bodyPr>
          <a:lstStyle>
            <a:lvl1pPr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algn="ctr" eaLnBrk="0" fontAlgn="base" hangingPunct="0">
              <a:spcBef>
                <a:spcPct val="0"/>
              </a:spcBef>
              <a:spcAft>
                <a:spcPct val="0"/>
              </a:spcAft>
              <a:buChar char="•"/>
              <a:defRPr sz="1600" b="1">
                <a:solidFill>
                  <a:schemeClr val="bg1"/>
                </a:solidFill>
                <a:latin typeface="Arial" charset="0"/>
              </a:defRPr>
            </a:lvl6pPr>
            <a:lvl7pPr marL="2971800" indent="-228600" algn="ctr" eaLnBrk="0" fontAlgn="base" hangingPunct="0">
              <a:spcBef>
                <a:spcPct val="0"/>
              </a:spcBef>
              <a:spcAft>
                <a:spcPct val="0"/>
              </a:spcAft>
              <a:buChar char="•"/>
              <a:defRPr sz="1600" b="1">
                <a:solidFill>
                  <a:schemeClr val="bg1"/>
                </a:solidFill>
                <a:latin typeface="Arial" charset="0"/>
              </a:defRPr>
            </a:lvl7pPr>
            <a:lvl8pPr marL="3429000" indent="-228600" algn="ctr" eaLnBrk="0" fontAlgn="base" hangingPunct="0">
              <a:spcBef>
                <a:spcPct val="0"/>
              </a:spcBef>
              <a:spcAft>
                <a:spcPct val="0"/>
              </a:spcAft>
              <a:buChar char="•"/>
              <a:defRPr sz="1600" b="1">
                <a:solidFill>
                  <a:schemeClr val="bg1"/>
                </a:solidFill>
                <a:latin typeface="Arial" charset="0"/>
              </a:defRPr>
            </a:lvl8pPr>
            <a:lvl9pPr marL="3886200" indent="-228600" algn="ctr" eaLnBrk="0" fontAlgn="base" hangingPunct="0">
              <a:spcBef>
                <a:spcPct val="0"/>
              </a:spcBef>
              <a:spcAft>
                <a:spcPct val="0"/>
              </a:spcAft>
              <a:buChar char="•"/>
              <a:defRPr sz="1600" b="1">
                <a:solidFill>
                  <a:schemeClr val="bg1"/>
                </a:solidFill>
                <a:latin typeface="Arial" charset="0"/>
              </a:defRPr>
            </a:lvl9pPr>
          </a:lstStyle>
          <a:p>
            <a:pPr eaLnBrk="1" hangingPunct="1">
              <a:spcBef>
                <a:spcPct val="50000"/>
              </a:spcBef>
              <a:buFontTx/>
              <a:buNone/>
            </a:pPr>
            <a:r>
              <a:rPr lang="en-US" sz="1000" b="0" dirty="0" smtClean="0">
                <a:solidFill>
                  <a:schemeClr val="tx1"/>
                </a:solidFill>
              </a:rPr>
              <a:t>Renewal</a:t>
            </a:r>
          </a:p>
          <a:p>
            <a:pPr eaLnBrk="1" hangingPunct="1">
              <a:spcBef>
                <a:spcPts val="20"/>
              </a:spcBef>
              <a:buFontTx/>
              <a:buNone/>
            </a:pPr>
            <a:r>
              <a:rPr lang="en-US" sz="1000" b="0" dirty="0" smtClean="0">
                <a:solidFill>
                  <a:schemeClr val="tx1"/>
                </a:solidFill>
              </a:rPr>
              <a:t>Date</a:t>
            </a:r>
            <a:endParaRPr lang="en-US" sz="1000" b="0" dirty="0">
              <a:solidFill>
                <a:schemeClr val="tx1"/>
              </a:solidFill>
            </a:endParaRPr>
          </a:p>
        </p:txBody>
      </p:sp>
      <p:sp>
        <p:nvSpPr>
          <p:cNvPr id="88" name="Text Box 9"/>
          <p:cNvSpPr txBox="1">
            <a:spLocks noChangeArrowheads="1"/>
          </p:cNvSpPr>
          <p:nvPr>
            <p:custDataLst>
              <p:tags r:id="rId26"/>
            </p:custDataLst>
          </p:nvPr>
        </p:nvSpPr>
        <p:spPr bwMode="gray">
          <a:xfrm>
            <a:off x="2867159" y="5699440"/>
            <a:ext cx="45122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rIns="45720" anchor="b">
            <a:spAutoFit/>
          </a:bodyPr>
          <a:lstStyle>
            <a:lvl1pPr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algn="ctr" eaLnBrk="0" fontAlgn="base" hangingPunct="0">
              <a:spcBef>
                <a:spcPct val="0"/>
              </a:spcBef>
              <a:spcAft>
                <a:spcPct val="0"/>
              </a:spcAft>
              <a:buChar char="•"/>
              <a:defRPr sz="1600" b="1">
                <a:solidFill>
                  <a:schemeClr val="bg1"/>
                </a:solidFill>
                <a:latin typeface="Arial" charset="0"/>
              </a:defRPr>
            </a:lvl6pPr>
            <a:lvl7pPr marL="2971800" indent="-228600" algn="ctr" eaLnBrk="0" fontAlgn="base" hangingPunct="0">
              <a:spcBef>
                <a:spcPct val="0"/>
              </a:spcBef>
              <a:spcAft>
                <a:spcPct val="0"/>
              </a:spcAft>
              <a:buChar char="•"/>
              <a:defRPr sz="1600" b="1">
                <a:solidFill>
                  <a:schemeClr val="bg1"/>
                </a:solidFill>
                <a:latin typeface="Arial" charset="0"/>
              </a:defRPr>
            </a:lvl7pPr>
            <a:lvl8pPr marL="3429000" indent="-228600" algn="ctr" eaLnBrk="0" fontAlgn="base" hangingPunct="0">
              <a:spcBef>
                <a:spcPct val="0"/>
              </a:spcBef>
              <a:spcAft>
                <a:spcPct val="0"/>
              </a:spcAft>
              <a:buChar char="•"/>
              <a:defRPr sz="1600" b="1">
                <a:solidFill>
                  <a:schemeClr val="bg1"/>
                </a:solidFill>
                <a:latin typeface="Arial" charset="0"/>
              </a:defRPr>
            </a:lvl8pPr>
            <a:lvl9pPr marL="3886200" indent="-228600" algn="ctr" eaLnBrk="0" fontAlgn="base" hangingPunct="0">
              <a:spcBef>
                <a:spcPct val="0"/>
              </a:spcBef>
              <a:spcAft>
                <a:spcPct val="0"/>
              </a:spcAft>
              <a:buChar char="•"/>
              <a:defRPr sz="1600" b="1">
                <a:solidFill>
                  <a:schemeClr val="bg1"/>
                </a:solidFill>
                <a:latin typeface="Arial" charset="0"/>
              </a:defRPr>
            </a:lvl9pPr>
          </a:lstStyle>
          <a:p>
            <a:pPr eaLnBrk="1" hangingPunct="1">
              <a:spcBef>
                <a:spcPct val="50000"/>
              </a:spcBef>
              <a:buFontTx/>
              <a:buNone/>
            </a:pPr>
            <a:r>
              <a:rPr lang="en-US" sz="1000" b="0" dirty="0" smtClean="0">
                <a:solidFill>
                  <a:schemeClr val="tx1"/>
                </a:solidFill>
              </a:rPr>
              <a:t>1</a:t>
            </a:r>
            <a:endParaRPr lang="en-US" sz="1000" b="0" baseline="30000" dirty="0">
              <a:solidFill>
                <a:schemeClr val="tx1"/>
              </a:solidFill>
            </a:endParaRPr>
          </a:p>
        </p:txBody>
      </p:sp>
      <p:sp>
        <p:nvSpPr>
          <p:cNvPr id="89" name="Text Box 9"/>
          <p:cNvSpPr txBox="1">
            <a:spLocks noChangeArrowheads="1"/>
          </p:cNvSpPr>
          <p:nvPr>
            <p:custDataLst>
              <p:tags r:id="rId27"/>
            </p:custDataLst>
          </p:nvPr>
        </p:nvSpPr>
        <p:spPr bwMode="gray">
          <a:xfrm>
            <a:off x="3444232" y="5479896"/>
            <a:ext cx="1043948"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rIns="45720" anchor="b">
            <a:spAutoFit/>
          </a:bodyPr>
          <a:lstStyle>
            <a:lvl1pPr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algn="ctr" eaLnBrk="0" fontAlgn="base" hangingPunct="0">
              <a:spcBef>
                <a:spcPct val="0"/>
              </a:spcBef>
              <a:spcAft>
                <a:spcPct val="0"/>
              </a:spcAft>
              <a:buChar char="•"/>
              <a:defRPr sz="1600" b="1">
                <a:solidFill>
                  <a:schemeClr val="bg1"/>
                </a:solidFill>
                <a:latin typeface="Arial" charset="0"/>
              </a:defRPr>
            </a:lvl6pPr>
            <a:lvl7pPr marL="2971800" indent="-228600" algn="ctr" eaLnBrk="0" fontAlgn="base" hangingPunct="0">
              <a:spcBef>
                <a:spcPct val="0"/>
              </a:spcBef>
              <a:spcAft>
                <a:spcPct val="0"/>
              </a:spcAft>
              <a:buChar char="•"/>
              <a:defRPr sz="1600" b="1">
                <a:solidFill>
                  <a:schemeClr val="bg1"/>
                </a:solidFill>
                <a:latin typeface="Arial" charset="0"/>
              </a:defRPr>
            </a:lvl7pPr>
            <a:lvl8pPr marL="3429000" indent="-228600" algn="ctr" eaLnBrk="0" fontAlgn="base" hangingPunct="0">
              <a:spcBef>
                <a:spcPct val="0"/>
              </a:spcBef>
              <a:spcAft>
                <a:spcPct val="0"/>
              </a:spcAft>
              <a:buChar char="•"/>
              <a:defRPr sz="1600" b="1">
                <a:solidFill>
                  <a:schemeClr val="bg1"/>
                </a:solidFill>
                <a:latin typeface="Arial" charset="0"/>
              </a:defRPr>
            </a:lvl8pPr>
            <a:lvl9pPr marL="3886200" indent="-228600" algn="ctr" eaLnBrk="0" fontAlgn="base" hangingPunct="0">
              <a:spcBef>
                <a:spcPct val="0"/>
              </a:spcBef>
              <a:spcAft>
                <a:spcPct val="0"/>
              </a:spcAft>
              <a:buChar char="•"/>
              <a:defRPr sz="1600" b="1">
                <a:solidFill>
                  <a:schemeClr val="bg1"/>
                </a:solidFill>
                <a:latin typeface="Arial" charset="0"/>
              </a:defRPr>
            </a:lvl9pPr>
          </a:lstStyle>
          <a:p>
            <a:pPr eaLnBrk="1" hangingPunct="1">
              <a:spcBef>
                <a:spcPts val="50"/>
              </a:spcBef>
              <a:buNone/>
            </a:pPr>
            <a:r>
              <a:rPr lang="en-US" sz="1000" b="0" dirty="0" smtClean="0">
                <a:solidFill>
                  <a:schemeClr val="tx1"/>
                </a:solidFill>
              </a:rPr>
              <a:t>12-31-15</a:t>
            </a:r>
            <a:endParaRPr lang="en-US" sz="1000" b="0" dirty="0">
              <a:solidFill>
                <a:schemeClr val="tx1"/>
              </a:solidFill>
            </a:endParaRPr>
          </a:p>
        </p:txBody>
      </p:sp>
      <p:sp>
        <p:nvSpPr>
          <p:cNvPr id="90" name="Text Box 9"/>
          <p:cNvSpPr txBox="1">
            <a:spLocks noChangeArrowheads="1"/>
          </p:cNvSpPr>
          <p:nvPr>
            <p:custDataLst>
              <p:tags r:id="rId28"/>
            </p:custDataLst>
          </p:nvPr>
        </p:nvSpPr>
        <p:spPr bwMode="gray">
          <a:xfrm>
            <a:off x="3596632" y="5691978"/>
            <a:ext cx="8035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rIns="45720" anchor="b">
            <a:spAutoFit/>
          </a:bodyPr>
          <a:lstStyle>
            <a:lvl1pPr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algn="ctr" eaLnBrk="0" fontAlgn="base" hangingPunct="0">
              <a:spcBef>
                <a:spcPct val="0"/>
              </a:spcBef>
              <a:spcAft>
                <a:spcPct val="0"/>
              </a:spcAft>
              <a:buChar char="•"/>
              <a:defRPr sz="1600" b="1">
                <a:solidFill>
                  <a:schemeClr val="bg1"/>
                </a:solidFill>
                <a:latin typeface="Arial" charset="0"/>
              </a:defRPr>
            </a:lvl6pPr>
            <a:lvl7pPr marL="2971800" indent="-228600" algn="ctr" eaLnBrk="0" fontAlgn="base" hangingPunct="0">
              <a:spcBef>
                <a:spcPct val="0"/>
              </a:spcBef>
              <a:spcAft>
                <a:spcPct val="0"/>
              </a:spcAft>
              <a:buChar char="•"/>
              <a:defRPr sz="1600" b="1">
                <a:solidFill>
                  <a:schemeClr val="bg1"/>
                </a:solidFill>
                <a:latin typeface="Arial" charset="0"/>
              </a:defRPr>
            </a:lvl7pPr>
            <a:lvl8pPr marL="3429000" indent="-228600" algn="ctr" eaLnBrk="0" fontAlgn="base" hangingPunct="0">
              <a:spcBef>
                <a:spcPct val="0"/>
              </a:spcBef>
              <a:spcAft>
                <a:spcPct val="0"/>
              </a:spcAft>
              <a:buChar char="•"/>
              <a:defRPr sz="1600" b="1">
                <a:solidFill>
                  <a:schemeClr val="bg1"/>
                </a:solidFill>
                <a:latin typeface="Arial" charset="0"/>
              </a:defRPr>
            </a:lvl8pPr>
            <a:lvl9pPr marL="3886200" indent="-228600" algn="ctr" eaLnBrk="0" fontAlgn="base" hangingPunct="0">
              <a:spcBef>
                <a:spcPct val="0"/>
              </a:spcBef>
              <a:spcAft>
                <a:spcPct val="0"/>
              </a:spcAft>
              <a:buChar char="•"/>
              <a:defRPr sz="1600" b="1">
                <a:solidFill>
                  <a:schemeClr val="bg1"/>
                </a:solidFill>
                <a:latin typeface="Arial" charset="0"/>
              </a:defRPr>
            </a:lvl9pPr>
          </a:lstStyle>
          <a:p>
            <a:pPr eaLnBrk="1" hangingPunct="1">
              <a:spcBef>
                <a:spcPct val="50000"/>
              </a:spcBef>
              <a:buFontTx/>
              <a:buNone/>
            </a:pPr>
            <a:r>
              <a:rPr lang="en-US" sz="1000" b="0" dirty="0" smtClean="0">
                <a:solidFill>
                  <a:schemeClr val="tx1"/>
                </a:solidFill>
              </a:rPr>
              <a:t>1-1-16</a:t>
            </a:r>
            <a:endParaRPr lang="en-US" sz="1000" b="0" baseline="30000" dirty="0">
              <a:solidFill>
                <a:schemeClr val="tx1"/>
              </a:solidFill>
            </a:endParaRPr>
          </a:p>
        </p:txBody>
      </p:sp>
      <p:cxnSp>
        <p:nvCxnSpPr>
          <p:cNvPr id="91" name="Straight Connector 90"/>
          <p:cNvCxnSpPr/>
          <p:nvPr/>
        </p:nvCxnSpPr>
        <p:spPr bwMode="auto">
          <a:xfrm>
            <a:off x="2633024" y="5434544"/>
            <a:ext cx="82296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92" name="Straight Connector 91"/>
          <p:cNvCxnSpPr/>
          <p:nvPr/>
        </p:nvCxnSpPr>
        <p:spPr bwMode="auto">
          <a:xfrm>
            <a:off x="3556661" y="5434544"/>
            <a:ext cx="82296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93" name="Text Box 9"/>
          <p:cNvSpPr txBox="1">
            <a:spLocks noChangeArrowheads="1"/>
          </p:cNvSpPr>
          <p:nvPr>
            <p:custDataLst>
              <p:tags r:id="rId29"/>
            </p:custDataLst>
          </p:nvPr>
        </p:nvSpPr>
        <p:spPr bwMode="gray">
          <a:xfrm>
            <a:off x="5014390" y="5467656"/>
            <a:ext cx="45122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rIns="45720" anchor="b">
            <a:spAutoFit/>
          </a:bodyPr>
          <a:lstStyle>
            <a:lvl1pPr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algn="ctr" eaLnBrk="0" fontAlgn="base" hangingPunct="0">
              <a:spcBef>
                <a:spcPct val="0"/>
              </a:spcBef>
              <a:spcAft>
                <a:spcPct val="0"/>
              </a:spcAft>
              <a:buChar char="•"/>
              <a:defRPr sz="1600" b="1">
                <a:solidFill>
                  <a:schemeClr val="bg1"/>
                </a:solidFill>
                <a:latin typeface="Arial" charset="0"/>
              </a:defRPr>
            </a:lvl6pPr>
            <a:lvl7pPr marL="2971800" indent="-228600" algn="ctr" eaLnBrk="0" fontAlgn="base" hangingPunct="0">
              <a:spcBef>
                <a:spcPct val="0"/>
              </a:spcBef>
              <a:spcAft>
                <a:spcPct val="0"/>
              </a:spcAft>
              <a:buChar char="•"/>
              <a:defRPr sz="1600" b="1">
                <a:solidFill>
                  <a:schemeClr val="bg1"/>
                </a:solidFill>
                <a:latin typeface="Arial" charset="0"/>
              </a:defRPr>
            </a:lvl7pPr>
            <a:lvl8pPr marL="3429000" indent="-228600" algn="ctr" eaLnBrk="0" fontAlgn="base" hangingPunct="0">
              <a:spcBef>
                <a:spcPct val="0"/>
              </a:spcBef>
              <a:spcAft>
                <a:spcPct val="0"/>
              </a:spcAft>
              <a:buChar char="•"/>
              <a:defRPr sz="1600" b="1">
                <a:solidFill>
                  <a:schemeClr val="bg1"/>
                </a:solidFill>
                <a:latin typeface="Arial" charset="0"/>
              </a:defRPr>
            </a:lvl8pPr>
            <a:lvl9pPr marL="3886200" indent="-228600" algn="ctr" eaLnBrk="0" fontAlgn="base" hangingPunct="0">
              <a:spcBef>
                <a:spcPct val="0"/>
              </a:spcBef>
              <a:spcAft>
                <a:spcPct val="0"/>
              </a:spcAft>
              <a:buChar char="•"/>
              <a:defRPr sz="1600" b="1">
                <a:solidFill>
                  <a:schemeClr val="bg1"/>
                </a:solidFill>
                <a:latin typeface="Arial" charset="0"/>
              </a:defRPr>
            </a:lvl9pPr>
          </a:lstStyle>
          <a:p>
            <a:pPr eaLnBrk="1" hangingPunct="1">
              <a:spcBef>
                <a:spcPct val="50000"/>
              </a:spcBef>
              <a:buFontTx/>
              <a:buNone/>
            </a:pPr>
            <a:r>
              <a:rPr lang="en-US" sz="1000" b="0" dirty="0" smtClean="0">
                <a:solidFill>
                  <a:schemeClr val="tx1"/>
                </a:solidFill>
              </a:rPr>
              <a:t>8</a:t>
            </a:r>
            <a:endParaRPr lang="en-US" sz="1000" b="0" baseline="30000" dirty="0">
              <a:solidFill>
                <a:schemeClr val="tx1"/>
              </a:solidFill>
            </a:endParaRPr>
          </a:p>
        </p:txBody>
      </p:sp>
      <p:sp>
        <p:nvSpPr>
          <p:cNvPr id="94" name="Text Box 10"/>
          <p:cNvSpPr txBox="1">
            <a:spLocks noChangeArrowheads="1"/>
          </p:cNvSpPr>
          <p:nvPr>
            <p:custDataLst>
              <p:tags r:id="rId30"/>
            </p:custDataLst>
          </p:nvPr>
        </p:nvSpPr>
        <p:spPr bwMode="gray">
          <a:xfrm>
            <a:off x="4649795" y="5022381"/>
            <a:ext cx="112985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rIns="45720" anchor="b">
            <a:spAutoFit/>
          </a:bodyPr>
          <a:lstStyle>
            <a:lvl1pPr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algn="ctr" eaLnBrk="0" fontAlgn="base" hangingPunct="0">
              <a:spcBef>
                <a:spcPct val="0"/>
              </a:spcBef>
              <a:spcAft>
                <a:spcPct val="0"/>
              </a:spcAft>
              <a:buChar char="•"/>
              <a:defRPr sz="1600" b="1">
                <a:solidFill>
                  <a:schemeClr val="bg1"/>
                </a:solidFill>
                <a:latin typeface="Arial" charset="0"/>
              </a:defRPr>
            </a:lvl6pPr>
            <a:lvl7pPr marL="2971800" indent="-228600" algn="ctr" eaLnBrk="0" fontAlgn="base" hangingPunct="0">
              <a:spcBef>
                <a:spcPct val="0"/>
              </a:spcBef>
              <a:spcAft>
                <a:spcPct val="0"/>
              </a:spcAft>
              <a:buChar char="•"/>
              <a:defRPr sz="1600" b="1">
                <a:solidFill>
                  <a:schemeClr val="bg1"/>
                </a:solidFill>
                <a:latin typeface="Arial" charset="0"/>
              </a:defRPr>
            </a:lvl7pPr>
            <a:lvl8pPr marL="3429000" indent="-228600" algn="ctr" eaLnBrk="0" fontAlgn="base" hangingPunct="0">
              <a:spcBef>
                <a:spcPct val="0"/>
              </a:spcBef>
              <a:spcAft>
                <a:spcPct val="0"/>
              </a:spcAft>
              <a:buChar char="•"/>
              <a:defRPr sz="1600" b="1">
                <a:solidFill>
                  <a:schemeClr val="bg1"/>
                </a:solidFill>
                <a:latin typeface="Arial" charset="0"/>
              </a:defRPr>
            </a:lvl8pPr>
            <a:lvl9pPr marL="3886200" indent="-228600" algn="ctr" eaLnBrk="0" fontAlgn="base" hangingPunct="0">
              <a:spcBef>
                <a:spcPct val="0"/>
              </a:spcBef>
              <a:spcAft>
                <a:spcPct val="0"/>
              </a:spcAft>
              <a:buChar char="•"/>
              <a:defRPr sz="1600" b="1">
                <a:solidFill>
                  <a:schemeClr val="bg1"/>
                </a:solidFill>
                <a:latin typeface="Arial" charset="0"/>
              </a:defRPr>
            </a:lvl9pPr>
          </a:lstStyle>
          <a:p>
            <a:pPr eaLnBrk="1" hangingPunct="1">
              <a:spcBef>
                <a:spcPct val="50000"/>
              </a:spcBef>
              <a:buFontTx/>
              <a:buNone/>
            </a:pPr>
            <a:r>
              <a:rPr lang="en-US" sz="1000" b="0" dirty="0" smtClean="0">
                <a:solidFill>
                  <a:schemeClr val="tx1"/>
                </a:solidFill>
              </a:rPr>
              <a:t># of </a:t>
            </a:r>
          </a:p>
          <a:p>
            <a:pPr eaLnBrk="1" hangingPunct="1">
              <a:spcBef>
                <a:spcPts val="20"/>
              </a:spcBef>
              <a:buFontTx/>
              <a:buNone/>
            </a:pPr>
            <a:r>
              <a:rPr lang="en-US" sz="1000" b="0" dirty="0" smtClean="0">
                <a:solidFill>
                  <a:schemeClr val="tx1"/>
                </a:solidFill>
              </a:rPr>
              <a:t>Channels</a:t>
            </a:r>
            <a:endParaRPr lang="en-US" sz="1000" b="0" dirty="0">
              <a:solidFill>
                <a:schemeClr val="tx1"/>
              </a:solidFill>
            </a:endParaRPr>
          </a:p>
        </p:txBody>
      </p:sp>
      <p:sp>
        <p:nvSpPr>
          <p:cNvPr id="95" name="Text Box 10"/>
          <p:cNvSpPr txBox="1">
            <a:spLocks noChangeArrowheads="1"/>
          </p:cNvSpPr>
          <p:nvPr>
            <p:custDataLst>
              <p:tags r:id="rId31"/>
            </p:custDataLst>
          </p:nvPr>
        </p:nvSpPr>
        <p:spPr bwMode="gray">
          <a:xfrm>
            <a:off x="5582671" y="5022381"/>
            <a:ext cx="114832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rIns="45720" anchor="b">
            <a:spAutoFit/>
          </a:bodyPr>
          <a:lstStyle>
            <a:lvl1pPr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algn="ctr" eaLnBrk="0" fontAlgn="base" hangingPunct="0">
              <a:spcBef>
                <a:spcPct val="0"/>
              </a:spcBef>
              <a:spcAft>
                <a:spcPct val="0"/>
              </a:spcAft>
              <a:buChar char="•"/>
              <a:defRPr sz="1600" b="1">
                <a:solidFill>
                  <a:schemeClr val="bg1"/>
                </a:solidFill>
                <a:latin typeface="Arial" charset="0"/>
              </a:defRPr>
            </a:lvl6pPr>
            <a:lvl7pPr marL="2971800" indent="-228600" algn="ctr" eaLnBrk="0" fontAlgn="base" hangingPunct="0">
              <a:spcBef>
                <a:spcPct val="0"/>
              </a:spcBef>
              <a:spcAft>
                <a:spcPct val="0"/>
              </a:spcAft>
              <a:buChar char="•"/>
              <a:defRPr sz="1600" b="1">
                <a:solidFill>
                  <a:schemeClr val="bg1"/>
                </a:solidFill>
                <a:latin typeface="Arial" charset="0"/>
              </a:defRPr>
            </a:lvl7pPr>
            <a:lvl8pPr marL="3429000" indent="-228600" algn="ctr" eaLnBrk="0" fontAlgn="base" hangingPunct="0">
              <a:spcBef>
                <a:spcPct val="0"/>
              </a:spcBef>
              <a:spcAft>
                <a:spcPct val="0"/>
              </a:spcAft>
              <a:buChar char="•"/>
              <a:defRPr sz="1600" b="1">
                <a:solidFill>
                  <a:schemeClr val="bg1"/>
                </a:solidFill>
                <a:latin typeface="Arial" charset="0"/>
              </a:defRPr>
            </a:lvl8pPr>
            <a:lvl9pPr marL="3886200" indent="-228600" algn="ctr" eaLnBrk="0" fontAlgn="base" hangingPunct="0">
              <a:spcBef>
                <a:spcPct val="0"/>
              </a:spcBef>
              <a:spcAft>
                <a:spcPct val="0"/>
              </a:spcAft>
              <a:buChar char="•"/>
              <a:defRPr sz="1600" b="1">
                <a:solidFill>
                  <a:schemeClr val="bg1"/>
                </a:solidFill>
                <a:latin typeface="Arial" charset="0"/>
              </a:defRPr>
            </a:lvl9pPr>
          </a:lstStyle>
          <a:p>
            <a:pPr eaLnBrk="1" hangingPunct="1">
              <a:spcBef>
                <a:spcPct val="50000"/>
              </a:spcBef>
              <a:buFontTx/>
              <a:buNone/>
            </a:pPr>
            <a:r>
              <a:rPr lang="en-US" sz="1000" b="0" dirty="0" smtClean="0">
                <a:solidFill>
                  <a:schemeClr val="tx1"/>
                </a:solidFill>
              </a:rPr>
              <a:t>Renewal</a:t>
            </a:r>
          </a:p>
          <a:p>
            <a:pPr eaLnBrk="1" hangingPunct="1">
              <a:spcBef>
                <a:spcPts val="20"/>
              </a:spcBef>
              <a:buFontTx/>
              <a:buNone/>
            </a:pPr>
            <a:r>
              <a:rPr lang="en-US" sz="1000" b="0" dirty="0" smtClean="0">
                <a:solidFill>
                  <a:schemeClr val="tx1"/>
                </a:solidFill>
              </a:rPr>
              <a:t>Date</a:t>
            </a:r>
            <a:endParaRPr lang="en-US" sz="1000" b="0" dirty="0">
              <a:solidFill>
                <a:schemeClr val="tx1"/>
              </a:solidFill>
            </a:endParaRPr>
          </a:p>
        </p:txBody>
      </p:sp>
      <p:sp>
        <p:nvSpPr>
          <p:cNvPr id="96" name="Text Box 9"/>
          <p:cNvSpPr txBox="1">
            <a:spLocks noChangeArrowheads="1"/>
          </p:cNvSpPr>
          <p:nvPr>
            <p:custDataLst>
              <p:tags r:id="rId32"/>
            </p:custDataLst>
          </p:nvPr>
        </p:nvSpPr>
        <p:spPr bwMode="gray">
          <a:xfrm>
            <a:off x="5051334" y="5941632"/>
            <a:ext cx="451229" cy="19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rIns="45720" anchor="b">
            <a:spAutoFit/>
          </a:bodyPr>
          <a:lstStyle>
            <a:lvl1pPr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algn="ctr" eaLnBrk="0" fontAlgn="base" hangingPunct="0">
              <a:spcBef>
                <a:spcPct val="0"/>
              </a:spcBef>
              <a:spcAft>
                <a:spcPct val="0"/>
              </a:spcAft>
              <a:buChar char="•"/>
              <a:defRPr sz="1600" b="1">
                <a:solidFill>
                  <a:schemeClr val="bg1"/>
                </a:solidFill>
                <a:latin typeface="Arial" charset="0"/>
              </a:defRPr>
            </a:lvl6pPr>
            <a:lvl7pPr marL="2971800" indent="-228600" algn="ctr" eaLnBrk="0" fontAlgn="base" hangingPunct="0">
              <a:spcBef>
                <a:spcPct val="0"/>
              </a:spcBef>
              <a:spcAft>
                <a:spcPct val="0"/>
              </a:spcAft>
              <a:buChar char="•"/>
              <a:defRPr sz="1600" b="1">
                <a:solidFill>
                  <a:schemeClr val="bg1"/>
                </a:solidFill>
                <a:latin typeface="Arial" charset="0"/>
              </a:defRPr>
            </a:lvl7pPr>
            <a:lvl8pPr marL="3429000" indent="-228600" algn="ctr" eaLnBrk="0" fontAlgn="base" hangingPunct="0">
              <a:spcBef>
                <a:spcPct val="0"/>
              </a:spcBef>
              <a:spcAft>
                <a:spcPct val="0"/>
              </a:spcAft>
              <a:buChar char="•"/>
              <a:defRPr sz="1600" b="1">
                <a:solidFill>
                  <a:schemeClr val="bg1"/>
                </a:solidFill>
                <a:latin typeface="Arial" charset="0"/>
              </a:defRPr>
            </a:lvl8pPr>
            <a:lvl9pPr marL="3886200" indent="-228600" algn="ctr" eaLnBrk="0" fontAlgn="base" hangingPunct="0">
              <a:spcBef>
                <a:spcPct val="0"/>
              </a:spcBef>
              <a:spcAft>
                <a:spcPct val="0"/>
              </a:spcAft>
              <a:buChar char="•"/>
              <a:defRPr sz="1600" b="1">
                <a:solidFill>
                  <a:schemeClr val="bg1"/>
                </a:solidFill>
                <a:latin typeface="Arial" charset="0"/>
              </a:defRPr>
            </a:lvl9pPr>
          </a:lstStyle>
          <a:p>
            <a:pPr eaLnBrk="1" hangingPunct="1">
              <a:spcBef>
                <a:spcPct val="50000"/>
              </a:spcBef>
              <a:buFontTx/>
              <a:buNone/>
            </a:pPr>
            <a:endParaRPr lang="en-US" sz="1000" baseline="30000" dirty="0">
              <a:solidFill>
                <a:schemeClr val="tx1"/>
              </a:solidFill>
            </a:endParaRPr>
          </a:p>
        </p:txBody>
      </p:sp>
      <p:sp>
        <p:nvSpPr>
          <p:cNvPr id="97" name="Text Box 9"/>
          <p:cNvSpPr txBox="1">
            <a:spLocks noChangeArrowheads="1"/>
          </p:cNvSpPr>
          <p:nvPr>
            <p:custDataLst>
              <p:tags r:id="rId33"/>
            </p:custDataLst>
          </p:nvPr>
        </p:nvSpPr>
        <p:spPr bwMode="gray">
          <a:xfrm>
            <a:off x="5751943" y="5480356"/>
            <a:ext cx="8035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rIns="45720" anchor="b">
            <a:spAutoFit/>
          </a:bodyPr>
          <a:lstStyle>
            <a:lvl1pPr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algn="ctr" eaLnBrk="0" fontAlgn="base" hangingPunct="0">
              <a:spcBef>
                <a:spcPct val="0"/>
              </a:spcBef>
              <a:spcAft>
                <a:spcPct val="0"/>
              </a:spcAft>
              <a:buChar char="•"/>
              <a:defRPr sz="1600" b="1">
                <a:solidFill>
                  <a:schemeClr val="bg1"/>
                </a:solidFill>
                <a:latin typeface="Arial" charset="0"/>
              </a:defRPr>
            </a:lvl6pPr>
            <a:lvl7pPr marL="2971800" indent="-228600" algn="ctr" eaLnBrk="0" fontAlgn="base" hangingPunct="0">
              <a:spcBef>
                <a:spcPct val="0"/>
              </a:spcBef>
              <a:spcAft>
                <a:spcPct val="0"/>
              </a:spcAft>
              <a:buChar char="•"/>
              <a:defRPr sz="1600" b="1">
                <a:solidFill>
                  <a:schemeClr val="bg1"/>
                </a:solidFill>
                <a:latin typeface="Arial" charset="0"/>
              </a:defRPr>
            </a:lvl7pPr>
            <a:lvl8pPr marL="3429000" indent="-228600" algn="ctr" eaLnBrk="0" fontAlgn="base" hangingPunct="0">
              <a:spcBef>
                <a:spcPct val="0"/>
              </a:spcBef>
              <a:spcAft>
                <a:spcPct val="0"/>
              </a:spcAft>
              <a:buChar char="•"/>
              <a:defRPr sz="1600" b="1">
                <a:solidFill>
                  <a:schemeClr val="bg1"/>
                </a:solidFill>
                <a:latin typeface="Arial" charset="0"/>
              </a:defRPr>
            </a:lvl8pPr>
            <a:lvl9pPr marL="3886200" indent="-228600" algn="ctr" eaLnBrk="0" fontAlgn="base" hangingPunct="0">
              <a:spcBef>
                <a:spcPct val="0"/>
              </a:spcBef>
              <a:spcAft>
                <a:spcPct val="0"/>
              </a:spcAft>
              <a:buChar char="•"/>
              <a:defRPr sz="1600" b="1">
                <a:solidFill>
                  <a:schemeClr val="bg1"/>
                </a:solidFill>
                <a:latin typeface="Arial" charset="0"/>
              </a:defRPr>
            </a:lvl9pPr>
          </a:lstStyle>
          <a:p>
            <a:pPr eaLnBrk="1" hangingPunct="1">
              <a:spcBef>
                <a:spcPct val="50000"/>
              </a:spcBef>
              <a:buFontTx/>
              <a:buNone/>
            </a:pPr>
            <a:r>
              <a:rPr lang="en-US" sz="1000" b="0" dirty="0" smtClean="0">
                <a:solidFill>
                  <a:schemeClr val="tx1"/>
                </a:solidFill>
              </a:rPr>
              <a:t>12-31-13</a:t>
            </a:r>
            <a:endParaRPr lang="en-US" sz="1000" b="0" baseline="30000" dirty="0">
              <a:solidFill>
                <a:schemeClr val="tx1"/>
              </a:solidFill>
            </a:endParaRPr>
          </a:p>
        </p:txBody>
      </p:sp>
      <p:sp>
        <p:nvSpPr>
          <p:cNvPr id="98" name="Text Box 9"/>
          <p:cNvSpPr txBox="1">
            <a:spLocks noChangeArrowheads="1"/>
          </p:cNvSpPr>
          <p:nvPr>
            <p:custDataLst>
              <p:tags r:id="rId34"/>
            </p:custDataLst>
          </p:nvPr>
        </p:nvSpPr>
        <p:spPr bwMode="gray">
          <a:xfrm>
            <a:off x="5751943" y="5969338"/>
            <a:ext cx="803562" cy="19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rIns="45720" anchor="b">
            <a:spAutoFit/>
          </a:bodyPr>
          <a:lstStyle>
            <a:lvl1pPr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algn="ctr" eaLnBrk="0" fontAlgn="base" hangingPunct="0">
              <a:spcBef>
                <a:spcPct val="0"/>
              </a:spcBef>
              <a:spcAft>
                <a:spcPct val="0"/>
              </a:spcAft>
              <a:buChar char="•"/>
              <a:defRPr sz="1600" b="1">
                <a:solidFill>
                  <a:schemeClr val="bg1"/>
                </a:solidFill>
                <a:latin typeface="Arial" charset="0"/>
              </a:defRPr>
            </a:lvl6pPr>
            <a:lvl7pPr marL="2971800" indent="-228600" algn="ctr" eaLnBrk="0" fontAlgn="base" hangingPunct="0">
              <a:spcBef>
                <a:spcPct val="0"/>
              </a:spcBef>
              <a:spcAft>
                <a:spcPct val="0"/>
              </a:spcAft>
              <a:buChar char="•"/>
              <a:defRPr sz="1600" b="1">
                <a:solidFill>
                  <a:schemeClr val="bg1"/>
                </a:solidFill>
                <a:latin typeface="Arial" charset="0"/>
              </a:defRPr>
            </a:lvl7pPr>
            <a:lvl8pPr marL="3429000" indent="-228600" algn="ctr" eaLnBrk="0" fontAlgn="base" hangingPunct="0">
              <a:spcBef>
                <a:spcPct val="0"/>
              </a:spcBef>
              <a:spcAft>
                <a:spcPct val="0"/>
              </a:spcAft>
              <a:buChar char="•"/>
              <a:defRPr sz="1600" b="1">
                <a:solidFill>
                  <a:schemeClr val="bg1"/>
                </a:solidFill>
                <a:latin typeface="Arial" charset="0"/>
              </a:defRPr>
            </a:lvl8pPr>
            <a:lvl9pPr marL="3886200" indent="-228600" algn="ctr" eaLnBrk="0" fontAlgn="base" hangingPunct="0">
              <a:spcBef>
                <a:spcPct val="0"/>
              </a:spcBef>
              <a:spcAft>
                <a:spcPct val="0"/>
              </a:spcAft>
              <a:buChar char="•"/>
              <a:defRPr sz="1600" b="1">
                <a:solidFill>
                  <a:schemeClr val="bg1"/>
                </a:solidFill>
                <a:latin typeface="Arial" charset="0"/>
              </a:defRPr>
            </a:lvl9pPr>
          </a:lstStyle>
          <a:p>
            <a:pPr eaLnBrk="1" hangingPunct="1">
              <a:spcBef>
                <a:spcPct val="50000"/>
              </a:spcBef>
              <a:buFontTx/>
              <a:buNone/>
            </a:pPr>
            <a:endParaRPr lang="en-US" sz="1000" baseline="30000" dirty="0">
              <a:solidFill>
                <a:schemeClr val="tx1"/>
              </a:solidFill>
            </a:endParaRPr>
          </a:p>
        </p:txBody>
      </p:sp>
      <p:cxnSp>
        <p:nvCxnSpPr>
          <p:cNvPr id="99" name="Straight Connector 98"/>
          <p:cNvCxnSpPr/>
          <p:nvPr/>
        </p:nvCxnSpPr>
        <p:spPr bwMode="auto">
          <a:xfrm>
            <a:off x="4788335" y="5434544"/>
            <a:ext cx="82296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00" name="Straight Connector 99"/>
          <p:cNvCxnSpPr/>
          <p:nvPr/>
        </p:nvCxnSpPr>
        <p:spPr bwMode="auto">
          <a:xfrm>
            <a:off x="5711972" y="5434544"/>
            <a:ext cx="82296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01" name="Text Box 9"/>
          <p:cNvSpPr txBox="1">
            <a:spLocks noChangeArrowheads="1"/>
          </p:cNvSpPr>
          <p:nvPr>
            <p:custDataLst>
              <p:tags r:id="rId35"/>
            </p:custDataLst>
          </p:nvPr>
        </p:nvSpPr>
        <p:spPr bwMode="gray">
          <a:xfrm>
            <a:off x="7095595" y="5467656"/>
            <a:ext cx="45122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rIns="45720" anchor="b">
            <a:spAutoFit/>
          </a:bodyPr>
          <a:lstStyle>
            <a:lvl1pPr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algn="ctr" eaLnBrk="0" fontAlgn="base" hangingPunct="0">
              <a:spcBef>
                <a:spcPct val="0"/>
              </a:spcBef>
              <a:spcAft>
                <a:spcPct val="0"/>
              </a:spcAft>
              <a:buChar char="•"/>
              <a:defRPr sz="1600" b="1">
                <a:solidFill>
                  <a:schemeClr val="bg1"/>
                </a:solidFill>
                <a:latin typeface="Arial" charset="0"/>
              </a:defRPr>
            </a:lvl6pPr>
            <a:lvl7pPr marL="2971800" indent="-228600" algn="ctr" eaLnBrk="0" fontAlgn="base" hangingPunct="0">
              <a:spcBef>
                <a:spcPct val="0"/>
              </a:spcBef>
              <a:spcAft>
                <a:spcPct val="0"/>
              </a:spcAft>
              <a:buChar char="•"/>
              <a:defRPr sz="1600" b="1">
                <a:solidFill>
                  <a:schemeClr val="bg1"/>
                </a:solidFill>
                <a:latin typeface="Arial" charset="0"/>
              </a:defRPr>
            </a:lvl7pPr>
            <a:lvl8pPr marL="3429000" indent="-228600" algn="ctr" eaLnBrk="0" fontAlgn="base" hangingPunct="0">
              <a:spcBef>
                <a:spcPct val="0"/>
              </a:spcBef>
              <a:spcAft>
                <a:spcPct val="0"/>
              </a:spcAft>
              <a:buChar char="•"/>
              <a:defRPr sz="1600" b="1">
                <a:solidFill>
                  <a:schemeClr val="bg1"/>
                </a:solidFill>
                <a:latin typeface="Arial" charset="0"/>
              </a:defRPr>
            </a:lvl8pPr>
            <a:lvl9pPr marL="3886200" indent="-228600" algn="ctr" eaLnBrk="0" fontAlgn="base" hangingPunct="0">
              <a:spcBef>
                <a:spcPct val="0"/>
              </a:spcBef>
              <a:spcAft>
                <a:spcPct val="0"/>
              </a:spcAft>
              <a:buChar char="•"/>
              <a:defRPr sz="1600" b="1">
                <a:solidFill>
                  <a:schemeClr val="bg1"/>
                </a:solidFill>
                <a:latin typeface="Arial" charset="0"/>
              </a:defRPr>
            </a:lvl9pPr>
          </a:lstStyle>
          <a:p>
            <a:pPr eaLnBrk="1" hangingPunct="1">
              <a:spcBef>
                <a:spcPct val="50000"/>
              </a:spcBef>
              <a:buFontTx/>
              <a:buNone/>
            </a:pPr>
            <a:r>
              <a:rPr lang="en-US" sz="1000" b="0" dirty="0">
                <a:solidFill>
                  <a:schemeClr val="tx1"/>
                </a:solidFill>
              </a:rPr>
              <a:t>5</a:t>
            </a:r>
            <a:endParaRPr lang="en-US" sz="1000" b="0" baseline="30000" dirty="0">
              <a:solidFill>
                <a:schemeClr val="tx1"/>
              </a:solidFill>
            </a:endParaRPr>
          </a:p>
        </p:txBody>
      </p:sp>
      <p:sp>
        <p:nvSpPr>
          <p:cNvPr id="102" name="Text Box 10"/>
          <p:cNvSpPr txBox="1">
            <a:spLocks noChangeArrowheads="1"/>
          </p:cNvSpPr>
          <p:nvPr>
            <p:custDataLst>
              <p:tags r:id="rId36"/>
            </p:custDataLst>
          </p:nvPr>
        </p:nvSpPr>
        <p:spPr bwMode="gray">
          <a:xfrm>
            <a:off x="6731000" y="5083925"/>
            <a:ext cx="112985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rIns="45720" anchor="b">
            <a:spAutoFit/>
          </a:bodyPr>
          <a:lstStyle>
            <a:lvl1pPr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algn="ctr" eaLnBrk="0" fontAlgn="base" hangingPunct="0">
              <a:spcBef>
                <a:spcPct val="0"/>
              </a:spcBef>
              <a:spcAft>
                <a:spcPct val="0"/>
              </a:spcAft>
              <a:buChar char="•"/>
              <a:defRPr sz="1600" b="1">
                <a:solidFill>
                  <a:schemeClr val="bg1"/>
                </a:solidFill>
                <a:latin typeface="Arial" charset="0"/>
              </a:defRPr>
            </a:lvl6pPr>
            <a:lvl7pPr marL="2971800" indent="-228600" algn="ctr" eaLnBrk="0" fontAlgn="base" hangingPunct="0">
              <a:spcBef>
                <a:spcPct val="0"/>
              </a:spcBef>
              <a:spcAft>
                <a:spcPct val="0"/>
              </a:spcAft>
              <a:buChar char="•"/>
              <a:defRPr sz="1600" b="1">
                <a:solidFill>
                  <a:schemeClr val="bg1"/>
                </a:solidFill>
                <a:latin typeface="Arial" charset="0"/>
              </a:defRPr>
            </a:lvl7pPr>
            <a:lvl8pPr marL="3429000" indent="-228600" algn="ctr" eaLnBrk="0" fontAlgn="base" hangingPunct="0">
              <a:spcBef>
                <a:spcPct val="0"/>
              </a:spcBef>
              <a:spcAft>
                <a:spcPct val="0"/>
              </a:spcAft>
              <a:buChar char="•"/>
              <a:defRPr sz="1600" b="1">
                <a:solidFill>
                  <a:schemeClr val="bg1"/>
                </a:solidFill>
                <a:latin typeface="Arial" charset="0"/>
              </a:defRPr>
            </a:lvl8pPr>
            <a:lvl9pPr marL="3886200" indent="-228600" algn="ctr" eaLnBrk="0" fontAlgn="base" hangingPunct="0">
              <a:spcBef>
                <a:spcPct val="0"/>
              </a:spcBef>
              <a:spcAft>
                <a:spcPct val="0"/>
              </a:spcAft>
              <a:buChar char="•"/>
              <a:defRPr sz="1600" b="1">
                <a:solidFill>
                  <a:schemeClr val="bg1"/>
                </a:solidFill>
                <a:latin typeface="Arial" charset="0"/>
              </a:defRPr>
            </a:lvl9pPr>
          </a:lstStyle>
          <a:p>
            <a:pPr eaLnBrk="1" hangingPunct="1">
              <a:spcBef>
                <a:spcPct val="50000"/>
              </a:spcBef>
              <a:buFontTx/>
              <a:buNone/>
            </a:pPr>
            <a:r>
              <a:rPr lang="en-US" sz="1000" b="0" dirty="0" smtClean="0">
                <a:solidFill>
                  <a:schemeClr val="tx1"/>
                </a:solidFill>
              </a:rPr>
              <a:t># of </a:t>
            </a:r>
          </a:p>
          <a:p>
            <a:pPr eaLnBrk="1" hangingPunct="1">
              <a:spcBef>
                <a:spcPts val="20"/>
              </a:spcBef>
              <a:buFontTx/>
              <a:buNone/>
            </a:pPr>
            <a:r>
              <a:rPr lang="en-US" sz="1000" b="0" dirty="0" smtClean="0">
                <a:solidFill>
                  <a:schemeClr val="tx1"/>
                </a:solidFill>
              </a:rPr>
              <a:t>Channels</a:t>
            </a:r>
            <a:endParaRPr lang="en-US" sz="1000" b="0" dirty="0">
              <a:solidFill>
                <a:schemeClr val="tx1"/>
              </a:solidFill>
            </a:endParaRPr>
          </a:p>
        </p:txBody>
      </p:sp>
      <p:sp>
        <p:nvSpPr>
          <p:cNvPr id="103" name="Text Box 10"/>
          <p:cNvSpPr txBox="1">
            <a:spLocks noChangeArrowheads="1"/>
          </p:cNvSpPr>
          <p:nvPr>
            <p:custDataLst>
              <p:tags r:id="rId37"/>
            </p:custDataLst>
          </p:nvPr>
        </p:nvSpPr>
        <p:spPr bwMode="gray">
          <a:xfrm>
            <a:off x="7663876" y="5083925"/>
            <a:ext cx="114832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rIns="45720" anchor="b">
            <a:spAutoFit/>
          </a:bodyPr>
          <a:lstStyle>
            <a:lvl1pPr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algn="ctr" eaLnBrk="0" fontAlgn="base" hangingPunct="0">
              <a:spcBef>
                <a:spcPct val="0"/>
              </a:spcBef>
              <a:spcAft>
                <a:spcPct val="0"/>
              </a:spcAft>
              <a:buChar char="•"/>
              <a:defRPr sz="1600" b="1">
                <a:solidFill>
                  <a:schemeClr val="bg1"/>
                </a:solidFill>
                <a:latin typeface="Arial" charset="0"/>
              </a:defRPr>
            </a:lvl6pPr>
            <a:lvl7pPr marL="2971800" indent="-228600" algn="ctr" eaLnBrk="0" fontAlgn="base" hangingPunct="0">
              <a:spcBef>
                <a:spcPct val="0"/>
              </a:spcBef>
              <a:spcAft>
                <a:spcPct val="0"/>
              </a:spcAft>
              <a:buChar char="•"/>
              <a:defRPr sz="1600" b="1">
                <a:solidFill>
                  <a:schemeClr val="bg1"/>
                </a:solidFill>
                <a:latin typeface="Arial" charset="0"/>
              </a:defRPr>
            </a:lvl7pPr>
            <a:lvl8pPr marL="3429000" indent="-228600" algn="ctr" eaLnBrk="0" fontAlgn="base" hangingPunct="0">
              <a:spcBef>
                <a:spcPct val="0"/>
              </a:spcBef>
              <a:spcAft>
                <a:spcPct val="0"/>
              </a:spcAft>
              <a:buChar char="•"/>
              <a:defRPr sz="1600" b="1">
                <a:solidFill>
                  <a:schemeClr val="bg1"/>
                </a:solidFill>
                <a:latin typeface="Arial" charset="0"/>
              </a:defRPr>
            </a:lvl8pPr>
            <a:lvl9pPr marL="3886200" indent="-228600" algn="ctr" eaLnBrk="0" fontAlgn="base" hangingPunct="0">
              <a:spcBef>
                <a:spcPct val="0"/>
              </a:spcBef>
              <a:spcAft>
                <a:spcPct val="0"/>
              </a:spcAft>
              <a:buChar char="•"/>
              <a:defRPr sz="1600" b="1">
                <a:solidFill>
                  <a:schemeClr val="bg1"/>
                </a:solidFill>
                <a:latin typeface="Arial" charset="0"/>
              </a:defRPr>
            </a:lvl9pPr>
          </a:lstStyle>
          <a:p>
            <a:pPr eaLnBrk="1" hangingPunct="1">
              <a:spcBef>
                <a:spcPct val="50000"/>
              </a:spcBef>
              <a:buFontTx/>
              <a:buNone/>
            </a:pPr>
            <a:r>
              <a:rPr lang="en-US" sz="1000" b="0" dirty="0" smtClean="0">
                <a:solidFill>
                  <a:schemeClr val="tx1"/>
                </a:solidFill>
              </a:rPr>
              <a:t>Renewal</a:t>
            </a:r>
          </a:p>
          <a:p>
            <a:pPr eaLnBrk="1" hangingPunct="1">
              <a:spcBef>
                <a:spcPts val="20"/>
              </a:spcBef>
              <a:buFontTx/>
              <a:buNone/>
            </a:pPr>
            <a:r>
              <a:rPr lang="en-US" sz="1000" b="0" dirty="0" smtClean="0">
                <a:solidFill>
                  <a:schemeClr val="tx1"/>
                </a:solidFill>
              </a:rPr>
              <a:t>Date</a:t>
            </a:r>
            <a:endParaRPr lang="en-US" sz="1000" b="0" dirty="0">
              <a:solidFill>
                <a:schemeClr val="tx1"/>
              </a:solidFill>
            </a:endParaRPr>
          </a:p>
        </p:txBody>
      </p:sp>
      <p:sp>
        <p:nvSpPr>
          <p:cNvPr id="104" name="Text Box 9"/>
          <p:cNvSpPr txBox="1">
            <a:spLocks noChangeArrowheads="1"/>
          </p:cNvSpPr>
          <p:nvPr>
            <p:custDataLst>
              <p:tags r:id="rId38"/>
            </p:custDataLst>
          </p:nvPr>
        </p:nvSpPr>
        <p:spPr bwMode="gray">
          <a:xfrm>
            <a:off x="7132539" y="5941632"/>
            <a:ext cx="451229" cy="19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rIns="45720" anchor="b">
            <a:spAutoFit/>
          </a:bodyPr>
          <a:lstStyle>
            <a:lvl1pPr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algn="ctr" eaLnBrk="0" fontAlgn="base" hangingPunct="0">
              <a:spcBef>
                <a:spcPct val="0"/>
              </a:spcBef>
              <a:spcAft>
                <a:spcPct val="0"/>
              </a:spcAft>
              <a:buChar char="•"/>
              <a:defRPr sz="1600" b="1">
                <a:solidFill>
                  <a:schemeClr val="bg1"/>
                </a:solidFill>
                <a:latin typeface="Arial" charset="0"/>
              </a:defRPr>
            </a:lvl6pPr>
            <a:lvl7pPr marL="2971800" indent="-228600" algn="ctr" eaLnBrk="0" fontAlgn="base" hangingPunct="0">
              <a:spcBef>
                <a:spcPct val="0"/>
              </a:spcBef>
              <a:spcAft>
                <a:spcPct val="0"/>
              </a:spcAft>
              <a:buChar char="•"/>
              <a:defRPr sz="1600" b="1">
                <a:solidFill>
                  <a:schemeClr val="bg1"/>
                </a:solidFill>
                <a:latin typeface="Arial" charset="0"/>
              </a:defRPr>
            </a:lvl7pPr>
            <a:lvl8pPr marL="3429000" indent="-228600" algn="ctr" eaLnBrk="0" fontAlgn="base" hangingPunct="0">
              <a:spcBef>
                <a:spcPct val="0"/>
              </a:spcBef>
              <a:spcAft>
                <a:spcPct val="0"/>
              </a:spcAft>
              <a:buChar char="•"/>
              <a:defRPr sz="1600" b="1">
                <a:solidFill>
                  <a:schemeClr val="bg1"/>
                </a:solidFill>
                <a:latin typeface="Arial" charset="0"/>
              </a:defRPr>
            </a:lvl8pPr>
            <a:lvl9pPr marL="3886200" indent="-228600" algn="ctr" eaLnBrk="0" fontAlgn="base" hangingPunct="0">
              <a:spcBef>
                <a:spcPct val="0"/>
              </a:spcBef>
              <a:spcAft>
                <a:spcPct val="0"/>
              </a:spcAft>
              <a:buChar char="•"/>
              <a:defRPr sz="1600" b="1">
                <a:solidFill>
                  <a:schemeClr val="bg1"/>
                </a:solidFill>
                <a:latin typeface="Arial" charset="0"/>
              </a:defRPr>
            </a:lvl9pPr>
          </a:lstStyle>
          <a:p>
            <a:pPr eaLnBrk="1" hangingPunct="1">
              <a:spcBef>
                <a:spcPct val="50000"/>
              </a:spcBef>
              <a:buFontTx/>
              <a:buNone/>
            </a:pPr>
            <a:endParaRPr lang="en-US" sz="1000" baseline="30000" dirty="0">
              <a:solidFill>
                <a:schemeClr val="tx1"/>
              </a:solidFill>
            </a:endParaRPr>
          </a:p>
        </p:txBody>
      </p:sp>
      <p:sp>
        <p:nvSpPr>
          <p:cNvPr id="105" name="Text Box 9"/>
          <p:cNvSpPr txBox="1">
            <a:spLocks noChangeArrowheads="1"/>
          </p:cNvSpPr>
          <p:nvPr>
            <p:custDataLst>
              <p:tags r:id="rId39"/>
            </p:custDataLst>
          </p:nvPr>
        </p:nvSpPr>
        <p:spPr bwMode="gray">
          <a:xfrm>
            <a:off x="7833148" y="5480356"/>
            <a:ext cx="8035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rIns="45720" anchor="b">
            <a:spAutoFit/>
          </a:bodyPr>
          <a:lstStyle>
            <a:lvl1pPr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algn="ctr" eaLnBrk="0" fontAlgn="base" hangingPunct="0">
              <a:spcBef>
                <a:spcPct val="0"/>
              </a:spcBef>
              <a:spcAft>
                <a:spcPct val="0"/>
              </a:spcAft>
              <a:buChar char="•"/>
              <a:defRPr sz="1600" b="1">
                <a:solidFill>
                  <a:schemeClr val="bg1"/>
                </a:solidFill>
                <a:latin typeface="Arial" charset="0"/>
              </a:defRPr>
            </a:lvl6pPr>
            <a:lvl7pPr marL="2971800" indent="-228600" algn="ctr" eaLnBrk="0" fontAlgn="base" hangingPunct="0">
              <a:spcBef>
                <a:spcPct val="0"/>
              </a:spcBef>
              <a:spcAft>
                <a:spcPct val="0"/>
              </a:spcAft>
              <a:buChar char="•"/>
              <a:defRPr sz="1600" b="1">
                <a:solidFill>
                  <a:schemeClr val="bg1"/>
                </a:solidFill>
                <a:latin typeface="Arial" charset="0"/>
              </a:defRPr>
            </a:lvl7pPr>
            <a:lvl8pPr marL="3429000" indent="-228600" algn="ctr" eaLnBrk="0" fontAlgn="base" hangingPunct="0">
              <a:spcBef>
                <a:spcPct val="0"/>
              </a:spcBef>
              <a:spcAft>
                <a:spcPct val="0"/>
              </a:spcAft>
              <a:buChar char="•"/>
              <a:defRPr sz="1600" b="1">
                <a:solidFill>
                  <a:schemeClr val="bg1"/>
                </a:solidFill>
                <a:latin typeface="Arial" charset="0"/>
              </a:defRPr>
            </a:lvl8pPr>
            <a:lvl9pPr marL="3886200" indent="-228600" algn="ctr" eaLnBrk="0" fontAlgn="base" hangingPunct="0">
              <a:spcBef>
                <a:spcPct val="0"/>
              </a:spcBef>
              <a:spcAft>
                <a:spcPct val="0"/>
              </a:spcAft>
              <a:buChar char="•"/>
              <a:defRPr sz="1600" b="1">
                <a:solidFill>
                  <a:schemeClr val="bg1"/>
                </a:solidFill>
                <a:latin typeface="Arial" charset="0"/>
              </a:defRPr>
            </a:lvl9pPr>
          </a:lstStyle>
          <a:p>
            <a:pPr eaLnBrk="1" hangingPunct="1">
              <a:spcBef>
                <a:spcPct val="50000"/>
              </a:spcBef>
              <a:buFontTx/>
              <a:buNone/>
            </a:pPr>
            <a:r>
              <a:rPr lang="en-US" sz="1000" b="0" dirty="0" smtClean="0">
                <a:solidFill>
                  <a:schemeClr val="tx1"/>
                </a:solidFill>
              </a:rPr>
              <a:t>6-30-14</a:t>
            </a:r>
            <a:endParaRPr lang="en-US" sz="1000" b="0" baseline="30000" dirty="0">
              <a:solidFill>
                <a:schemeClr val="tx1"/>
              </a:solidFill>
            </a:endParaRPr>
          </a:p>
        </p:txBody>
      </p:sp>
      <p:sp>
        <p:nvSpPr>
          <p:cNvPr id="106" name="Text Box 9"/>
          <p:cNvSpPr txBox="1">
            <a:spLocks noChangeArrowheads="1"/>
          </p:cNvSpPr>
          <p:nvPr>
            <p:custDataLst>
              <p:tags r:id="rId40"/>
            </p:custDataLst>
          </p:nvPr>
        </p:nvSpPr>
        <p:spPr bwMode="gray">
          <a:xfrm>
            <a:off x="7833148" y="5969338"/>
            <a:ext cx="803562" cy="19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rIns="45720" anchor="b">
            <a:spAutoFit/>
          </a:bodyPr>
          <a:lstStyle>
            <a:lvl1pPr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algn="ctr" eaLnBrk="0" fontAlgn="base" hangingPunct="0">
              <a:spcBef>
                <a:spcPct val="0"/>
              </a:spcBef>
              <a:spcAft>
                <a:spcPct val="0"/>
              </a:spcAft>
              <a:buChar char="•"/>
              <a:defRPr sz="1600" b="1">
                <a:solidFill>
                  <a:schemeClr val="bg1"/>
                </a:solidFill>
                <a:latin typeface="Arial" charset="0"/>
              </a:defRPr>
            </a:lvl6pPr>
            <a:lvl7pPr marL="2971800" indent="-228600" algn="ctr" eaLnBrk="0" fontAlgn="base" hangingPunct="0">
              <a:spcBef>
                <a:spcPct val="0"/>
              </a:spcBef>
              <a:spcAft>
                <a:spcPct val="0"/>
              </a:spcAft>
              <a:buChar char="•"/>
              <a:defRPr sz="1600" b="1">
                <a:solidFill>
                  <a:schemeClr val="bg1"/>
                </a:solidFill>
                <a:latin typeface="Arial" charset="0"/>
              </a:defRPr>
            </a:lvl7pPr>
            <a:lvl8pPr marL="3429000" indent="-228600" algn="ctr" eaLnBrk="0" fontAlgn="base" hangingPunct="0">
              <a:spcBef>
                <a:spcPct val="0"/>
              </a:spcBef>
              <a:spcAft>
                <a:spcPct val="0"/>
              </a:spcAft>
              <a:buChar char="•"/>
              <a:defRPr sz="1600" b="1">
                <a:solidFill>
                  <a:schemeClr val="bg1"/>
                </a:solidFill>
                <a:latin typeface="Arial" charset="0"/>
              </a:defRPr>
            </a:lvl8pPr>
            <a:lvl9pPr marL="3886200" indent="-228600" algn="ctr" eaLnBrk="0" fontAlgn="base" hangingPunct="0">
              <a:spcBef>
                <a:spcPct val="0"/>
              </a:spcBef>
              <a:spcAft>
                <a:spcPct val="0"/>
              </a:spcAft>
              <a:buChar char="•"/>
              <a:defRPr sz="1600" b="1">
                <a:solidFill>
                  <a:schemeClr val="bg1"/>
                </a:solidFill>
                <a:latin typeface="Arial" charset="0"/>
              </a:defRPr>
            </a:lvl9pPr>
          </a:lstStyle>
          <a:p>
            <a:pPr eaLnBrk="1" hangingPunct="1">
              <a:spcBef>
                <a:spcPct val="50000"/>
              </a:spcBef>
              <a:buFontTx/>
              <a:buNone/>
            </a:pPr>
            <a:endParaRPr lang="en-US" sz="1000" baseline="30000" dirty="0">
              <a:solidFill>
                <a:schemeClr val="tx1"/>
              </a:solidFill>
            </a:endParaRPr>
          </a:p>
        </p:txBody>
      </p:sp>
      <p:cxnSp>
        <p:nvCxnSpPr>
          <p:cNvPr id="107" name="Straight Connector 106"/>
          <p:cNvCxnSpPr/>
          <p:nvPr/>
        </p:nvCxnSpPr>
        <p:spPr bwMode="auto">
          <a:xfrm>
            <a:off x="6869540" y="5434544"/>
            <a:ext cx="82296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08" name="Straight Connector 107"/>
          <p:cNvCxnSpPr/>
          <p:nvPr/>
        </p:nvCxnSpPr>
        <p:spPr bwMode="auto">
          <a:xfrm>
            <a:off x="7793177" y="5434544"/>
            <a:ext cx="82296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109" name="Picture 2" descr="File:FOX wordmark.svg"/>
          <p:cNvPicPr>
            <a:picLocks noChangeAspect="1" noChangeArrowheads="1"/>
          </p:cNvPicPr>
          <p:nvPr/>
        </p:nvPicPr>
        <p:blipFill>
          <a:blip r:embed="rId51" cstate="print"/>
          <a:srcRect/>
          <a:stretch>
            <a:fillRect/>
          </a:stretch>
        </p:blipFill>
        <p:spPr bwMode="auto">
          <a:xfrm>
            <a:off x="7411126" y="4663570"/>
            <a:ext cx="779698" cy="338196"/>
          </a:xfrm>
          <a:prstGeom prst="rect">
            <a:avLst/>
          </a:prstGeom>
          <a:noFill/>
        </p:spPr>
      </p:pic>
      <p:sp>
        <p:nvSpPr>
          <p:cNvPr id="110" name="Text Box 9"/>
          <p:cNvSpPr txBox="1">
            <a:spLocks noChangeArrowheads="1"/>
          </p:cNvSpPr>
          <p:nvPr>
            <p:custDataLst>
              <p:tags r:id="rId41"/>
            </p:custDataLst>
          </p:nvPr>
        </p:nvSpPr>
        <p:spPr bwMode="gray">
          <a:xfrm>
            <a:off x="823383" y="5934078"/>
            <a:ext cx="45122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rIns="45720" anchor="b">
            <a:spAutoFit/>
          </a:bodyPr>
          <a:lstStyle>
            <a:lvl1pPr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algn="ctr" eaLnBrk="0" fontAlgn="base" hangingPunct="0">
              <a:spcBef>
                <a:spcPct val="0"/>
              </a:spcBef>
              <a:spcAft>
                <a:spcPct val="0"/>
              </a:spcAft>
              <a:buChar char="•"/>
              <a:defRPr sz="1600" b="1">
                <a:solidFill>
                  <a:schemeClr val="bg1"/>
                </a:solidFill>
                <a:latin typeface="Arial" charset="0"/>
              </a:defRPr>
            </a:lvl6pPr>
            <a:lvl7pPr marL="2971800" indent="-228600" algn="ctr" eaLnBrk="0" fontAlgn="base" hangingPunct="0">
              <a:spcBef>
                <a:spcPct val="0"/>
              </a:spcBef>
              <a:spcAft>
                <a:spcPct val="0"/>
              </a:spcAft>
              <a:buChar char="•"/>
              <a:defRPr sz="1600" b="1">
                <a:solidFill>
                  <a:schemeClr val="bg1"/>
                </a:solidFill>
                <a:latin typeface="Arial" charset="0"/>
              </a:defRPr>
            </a:lvl7pPr>
            <a:lvl8pPr marL="3429000" indent="-228600" algn="ctr" eaLnBrk="0" fontAlgn="base" hangingPunct="0">
              <a:spcBef>
                <a:spcPct val="0"/>
              </a:spcBef>
              <a:spcAft>
                <a:spcPct val="0"/>
              </a:spcAft>
              <a:buChar char="•"/>
              <a:defRPr sz="1600" b="1">
                <a:solidFill>
                  <a:schemeClr val="bg1"/>
                </a:solidFill>
                <a:latin typeface="Arial" charset="0"/>
              </a:defRPr>
            </a:lvl8pPr>
            <a:lvl9pPr marL="3886200" indent="-228600" algn="ctr" eaLnBrk="0" fontAlgn="base" hangingPunct="0">
              <a:spcBef>
                <a:spcPct val="0"/>
              </a:spcBef>
              <a:spcAft>
                <a:spcPct val="0"/>
              </a:spcAft>
              <a:buChar char="•"/>
              <a:defRPr sz="1600" b="1">
                <a:solidFill>
                  <a:schemeClr val="bg1"/>
                </a:solidFill>
                <a:latin typeface="Arial" charset="0"/>
              </a:defRPr>
            </a:lvl9pPr>
          </a:lstStyle>
          <a:p>
            <a:pPr eaLnBrk="1" hangingPunct="1">
              <a:spcBef>
                <a:spcPct val="50000"/>
              </a:spcBef>
              <a:buFontTx/>
              <a:buNone/>
            </a:pPr>
            <a:r>
              <a:rPr lang="en-US" sz="1000" b="0" dirty="0" smtClean="0">
                <a:solidFill>
                  <a:schemeClr val="tx1"/>
                </a:solidFill>
              </a:rPr>
              <a:t>2</a:t>
            </a:r>
            <a:endParaRPr lang="en-US" sz="1000" b="0" baseline="30000" dirty="0">
              <a:solidFill>
                <a:schemeClr val="tx1"/>
              </a:solidFill>
            </a:endParaRPr>
          </a:p>
        </p:txBody>
      </p:sp>
      <p:sp>
        <p:nvSpPr>
          <p:cNvPr id="111" name="Text Box 9"/>
          <p:cNvSpPr txBox="1">
            <a:spLocks noChangeArrowheads="1"/>
          </p:cNvSpPr>
          <p:nvPr>
            <p:custDataLst>
              <p:tags r:id="rId42"/>
            </p:custDataLst>
          </p:nvPr>
        </p:nvSpPr>
        <p:spPr bwMode="gray">
          <a:xfrm>
            <a:off x="1523992" y="5949379"/>
            <a:ext cx="8035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rIns="45720" anchor="b">
            <a:spAutoFit/>
          </a:bodyPr>
          <a:lstStyle>
            <a:lvl1pPr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algn="ctr" eaLnBrk="0" fontAlgn="base" hangingPunct="0">
              <a:spcBef>
                <a:spcPct val="0"/>
              </a:spcBef>
              <a:spcAft>
                <a:spcPct val="0"/>
              </a:spcAft>
              <a:buChar char="•"/>
              <a:defRPr sz="1600" b="1">
                <a:solidFill>
                  <a:schemeClr val="bg1"/>
                </a:solidFill>
                <a:latin typeface="Arial" charset="0"/>
              </a:defRPr>
            </a:lvl6pPr>
            <a:lvl7pPr marL="2971800" indent="-228600" algn="ctr" eaLnBrk="0" fontAlgn="base" hangingPunct="0">
              <a:spcBef>
                <a:spcPct val="0"/>
              </a:spcBef>
              <a:spcAft>
                <a:spcPct val="0"/>
              </a:spcAft>
              <a:buChar char="•"/>
              <a:defRPr sz="1600" b="1">
                <a:solidFill>
                  <a:schemeClr val="bg1"/>
                </a:solidFill>
                <a:latin typeface="Arial" charset="0"/>
              </a:defRPr>
            </a:lvl7pPr>
            <a:lvl8pPr marL="3429000" indent="-228600" algn="ctr" eaLnBrk="0" fontAlgn="base" hangingPunct="0">
              <a:spcBef>
                <a:spcPct val="0"/>
              </a:spcBef>
              <a:spcAft>
                <a:spcPct val="0"/>
              </a:spcAft>
              <a:buChar char="•"/>
              <a:defRPr sz="1600" b="1">
                <a:solidFill>
                  <a:schemeClr val="bg1"/>
                </a:solidFill>
                <a:latin typeface="Arial" charset="0"/>
              </a:defRPr>
            </a:lvl8pPr>
            <a:lvl9pPr marL="3886200" indent="-228600" algn="ctr" eaLnBrk="0" fontAlgn="base" hangingPunct="0">
              <a:spcBef>
                <a:spcPct val="0"/>
              </a:spcBef>
              <a:spcAft>
                <a:spcPct val="0"/>
              </a:spcAft>
              <a:buChar char="•"/>
              <a:defRPr sz="1600" b="1">
                <a:solidFill>
                  <a:schemeClr val="bg1"/>
                </a:solidFill>
                <a:latin typeface="Arial" charset="0"/>
              </a:defRPr>
            </a:lvl9pPr>
          </a:lstStyle>
          <a:p>
            <a:pPr eaLnBrk="1" hangingPunct="1">
              <a:spcBef>
                <a:spcPct val="50000"/>
              </a:spcBef>
              <a:buFontTx/>
              <a:buNone/>
            </a:pPr>
            <a:r>
              <a:rPr lang="en-US" sz="1000" b="0" dirty="0" smtClean="0">
                <a:solidFill>
                  <a:schemeClr val="tx1"/>
                </a:solidFill>
              </a:rPr>
              <a:t> 8-31-18</a:t>
            </a:r>
            <a:endParaRPr lang="en-US" sz="1000" b="0" baseline="30000" dirty="0">
              <a:solidFill>
                <a:schemeClr val="tx1"/>
              </a:solidFill>
            </a:endParaRPr>
          </a:p>
        </p:txBody>
      </p:sp>
      <p:cxnSp>
        <p:nvCxnSpPr>
          <p:cNvPr id="112" name="Straight Connector 111"/>
          <p:cNvCxnSpPr/>
          <p:nvPr/>
        </p:nvCxnSpPr>
        <p:spPr bwMode="auto">
          <a:xfrm>
            <a:off x="881380" y="6144665"/>
            <a:ext cx="30099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13" name="Text Box 9"/>
          <p:cNvSpPr txBox="1">
            <a:spLocks noChangeArrowheads="1"/>
          </p:cNvSpPr>
          <p:nvPr>
            <p:custDataLst>
              <p:tags r:id="rId43"/>
            </p:custDataLst>
          </p:nvPr>
        </p:nvSpPr>
        <p:spPr bwMode="gray">
          <a:xfrm>
            <a:off x="806260" y="6103401"/>
            <a:ext cx="45122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rIns="45720" anchor="b">
            <a:spAutoFit/>
          </a:bodyPr>
          <a:lstStyle>
            <a:lvl1pPr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algn="ctr" eaLnBrk="0" fontAlgn="base" hangingPunct="0">
              <a:spcBef>
                <a:spcPct val="0"/>
              </a:spcBef>
              <a:spcAft>
                <a:spcPct val="0"/>
              </a:spcAft>
              <a:buChar char="•"/>
              <a:defRPr sz="1600" b="1">
                <a:solidFill>
                  <a:schemeClr val="bg1"/>
                </a:solidFill>
                <a:latin typeface="Arial" charset="0"/>
              </a:defRPr>
            </a:lvl6pPr>
            <a:lvl7pPr marL="2971800" indent="-228600" algn="ctr" eaLnBrk="0" fontAlgn="base" hangingPunct="0">
              <a:spcBef>
                <a:spcPct val="0"/>
              </a:spcBef>
              <a:spcAft>
                <a:spcPct val="0"/>
              </a:spcAft>
              <a:buChar char="•"/>
              <a:defRPr sz="1600" b="1">
                <a:solidFill>
                  <a:schemeClr val="bg1"/>
                </a:solidFill>
                <a:latin typeface="Arial" charset="0"/>
              </a:defRPr>
            </a:lvl7pPr>
            <a:lvl8pPr marL="3429000" indent="-228600" algn="ctr" eaLnBrk="0" fontAlgn="base" hangingPunct="0">
              <a:spcBef>
                <a:spcPct val="0"/>
              </a:spcBef>
              <a:spcAft>
                <a:spcPct val="0"/>
              </a:spcAft>
              <a:buChar char="•"/>
              <a:defRPr sz="1600" b="1">
                <a:solidFill>
                  <a:schemeClr val="bg1"/>
                </a:solidFill>
                <a:latin typeface="Arial" charset="0"/>
              </a:defRPr>
            </a:lvl8pPr>
            <a:lvl9pPr marL="3886200" indent="-228600" algn="ctr" eaLnBrk="0" fontAlgn="base" hangingPunct="0">
              <a:spcBef>
                <a:spcPct val="0"/>
              </a:spcBef>
              <a:spcAft>
                <a:spcPct val="0"/>
              </a:spcAft>
              <a:buChar char="•"/>
              <a:defRPr sz="1600" b="1">
                <a:solidFill>
                  <a:schemeClr val="bg1"/>
                </a:solidFill>
                <a:latin typeface="Arial" charset="0"/>
              </a:defRPr>
            </a:lvl9pPr>
          </a:lstStyle>
          <a:p>
            <a:pPr eaLnBrk="1" hangingPunct="1">
              <a:spcBef>
                <a:spcPct val="50000"/>
              </a:spcBef>
              <a:buFontTx/>
              <a:buNone/>
            </a:pPr>
            <a:r>
              <a:rPr lang="en-US" sz="1000" b="0" dirty="0" smtClean="0">
                <a:solidFill>
                  <a:schemeClr val="tx1"/>
                </a:solidFill>
              </a:rPr>
              <a:t>22</a:t>
            </a:r>
            <a:endParaRPr lang="en-US" sz="1000" b="0" baseline="30000" dirty="0">
              <a:solidFill>
                <a:schemeClr val="tx1"/>
              </a:solidFill>
            </a:endParaRPr>
          </a:p>
        </p:txBody>
      </p:sp>
      <p:cxnSp>
        <p:nvCxnSpPr>
          <p:cNvPr id="114" name="Straight Connector 113"/>
          <p:cNvCxnSpPr/>
          <p:nvPr/>
        </p:nvCxnSpPr>
        <p:spPr bwMode="auto">
          <a:xfrm>
            <a:off x="885190" y="6325523"/>
            <a:ext cx="30099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5" name="Straight Connector 114"/>
          <p:cNvCxnSpPr/>
          <p:nvPr/>
        </p:nvCxnSpPr>
        <p:spPr bwMode="auto">
          <a:xfrm>
            <a:off x="885190" y="6303251"/>
            <a:ext cx="30099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16" name="Text Box 9"/>
          <p:cNvSpPr txBox="1">
            <a:spLocks noChangeArrowheads="1"/>
          </p:cNvSpPr>
          <p:nvPr>
            <p:custDataLst>
              <p:tags r:id="rId44"/>
            </p:custDataLst>
          </p:nvPr>
        </p:nvSpPr>
        <p:spPr bwMode="gray">
          <a:xfrm>
            <a:off x="2869228" y="5906618"/>
            <a:ext cx="45122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rIns="45720" anchor="b">
            <a:spAutoFit/>
          </a:bodyPr>
          <a:lstStyle>
            <a:lvl1pPr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algn="ctr" eaLnBrk="0" fontAlgn="base" hangingPunct="0">
              <a:spcBef>
                <a:spcPct val="0"/>
              </a:spcBef>
              <a:spcAft>
                <a:spcPct val="0"/>
              </a:spcAft>
              <a:buChar char="•"/>
              <a:defRPr sz="1600" b="1">
                <a:solidFill>
                  <a:schemeClr val="bg1"/>
                </a:solidFill>
                <a:latin typeface="Arial" charset="0"/>
              </a:defRPr>
            </a:lvl6pPr>
            <a:lvl7pPr marL="2971800" indent="-228600" algn="ctr" eaLnBrk="0" fontAlgn="base" hangingPunct="0">
              <a:spcBef>
                <a:spcPct val="0"/>
              </a:spcBef>
              <a:spcAft>
                <a:spcPct val="0"/>
              </a:spcAft>
              <a:buChar char="•"/>
              <a:defRPr sz="1600" b="1">
                <a:solidFill>
                  <a:schemeClr val="bg1"/>
                </a:solidFill>
                <a:latin typeface="Arial" charset="0"/>
              </a:defRPr>
            </a:lvl7pPr>
            <a:lvl8pPr marL="3429000" indent="-228600" algn="ctr" eaLnBrk="0" fontAlgn="base" hangingPunct="0">
              <a:spcBef>
                <a:spcPct val="0"/>
              </a:spcBef>
              <a:spcAft>
                <a:spcPct val="0"/>
              </a:spcAft>
              <a:buChar char="•"/>
              <a:defRPr sz="1600" b="1">
                <a:solidFill>
                  <a:schemeClr val="bg1"/>
                </a:solidFill>
                <a:latin typeface="Arial" charset="0"/>
              </a:defRPr>
            </a:lvl8pPr>
            <a:lvl9pPr marL="3886200" indent="-228600" algn="ctr" eaLnBrk="0" fontAlgn="base" hangingPunct="0">
              <a:spcBef>
                <a:spcPct val="0"/>
              </a:spcBef>
              <a:spcAft>
                <a:spcPct val="0"/>
              </a:spcAft>
              <a:buChar char="•"/>
              <a:defRPr sz="1600" b="1">
                <a:solidFill>
                  <a:schemeClr val="bg1"/>
                </a:solidFill>
                <a:latin typeface="Arial" charset="0"/>
              </a:defRPr>
            </a:lvl9pPr>
          </a:lstStyle>
          <a:p>
            <a:pPr eaLnBrk="1" hangingPunct="1">
              <a:spcBef>
                <a:spcPct val="50000"/>
              </a:spcBef>
              <a:buFontTx/>
              <a:buNone/>
            </a:pPr>
            <a:r>
              <a:rPr lang="en-US" sz="1000" b="0" dirty="0">
                <a:solidFill>
                  <a:schemeClr val="tx1"/>
                </a:solidFill>
              </a:rPr>
              <a:t>1</a:t>
            </a:r>
            <a:r>
              <a:rPr lang="en-US" sz="1000" b="0" dirty="0" smtClean="0">
                <a:solidFill>
                  <a:schemeClr val="tx1"/>
                </a:solidFill>
              </a:rPr>
              <a:t>1</a:t>
            </a:r>
            <a:endParaRPr lang="en-US" sz="1000" b="0" baseline="30000" dirty="0">
              <a:solidFill>
                <a:schemeClr val="tx1"/>
              </a:solidFill>
            </a:endParaRPr>
          </a:p>
        </p:txBody>
      </p:sp>
      <p:cxnSp>
        <p:nvCxnSpPr>
          <p:cNvPr id="117" name="Straight Connector 116"/>
          <p:cNvCxnSpPr/>
          <p:nvPr/>
        </p:nvCxnSpPr>
        <p:spPr bwMode="auto">
          <a:xfrm>
            <a:off x="2944348" y="6101583"/>
            <a:ext cx="30099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8" name="Straight Connector 117"/>
          <p:cNvCxnSpPr/>
          <p:nvPr/>
        </p:nvCxnSpPr>
        <p:spPr bwMode="auto">
          <a:xfrm>
            <a:off x="2944348" y="6127081"/>
            <a:ext cx="30099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9" name="Straight Connector 118"/>
          <p:cNvCxnSpPr/>
          <p:nvPr/>
        </p:nvCxnSpPr>
        <p:spPr bwMode="auto">
          <a:xfrm>
            <a:off x="2934198" y="5925046"/>
            <a:ext cx="30099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0" name="Straight Connector 119"/>
          <p:cNvCxnSpPr/>
          <p:nvPr/>
        </p:nvCxnSpPr>
        <p:spPr bwMode="auto">
          <a:xfrm>
            <a:off x="5089509" y="5726117"/>
            <a:ext cx="30099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1" name="Straight Connector 120"/>
          <p:cNvCxnSpPr/>
          <p:nvPr/>
        </p:nvCxnSpPr>
        <p:spPr bwMode="auto">
          <a:xfrm>
            <a:off x="5089509" y="5705319"/>
            <a:ext cx="30099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2" name="Straight Connector 121"/>
          <p:cNvCxnSpPr/>
          <p:nvPr/>
        </p:nvCxnSpPr>
        <p:spPr bwMode="auto">
          <a:xfrm>
            <a:off x="7165736" y="5726117"/>
            <a:ext cx="30099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3" name="Straight Connector 122"/>
          <p:cNvCxnSpPr/>
          <p:nvPr/>
        </p:nvCxnSpPr>
        <p:spPr bwMode="auto">
          <a:xfrm>
            <a:off x="7165736" y="5705319"/>
            <a:ext cx="30099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 name="TextBox 3"/>
          <p:cNvSpPr txBox="1"/>
          <p:nvPr/>
        </p:nvSpPr>
        <p:spPr>
          <a:xfrm>
            <a:off x="455233" y="6349622"/>
            <a:ext cx="5726557" cy="215444"/>
          </a:xfrm>
          <a:prstGeom prst="rect">
            <a:avLst/>
          </a:prstGeom>
          <a:noFill/>
        </p:spPr>
        <p:txBody>
          <a:bodyPr wrap="square" rtlCol="0">
            <a:spAutoFit/>
          </a:bodyPr>
          <a:lstStyle/>
          <a:p>
            <a:pPr algn="l">
              <a:buNone/>
            </a:pPr>
            <a:r>
              <a:rPr lang="en-US" sz="800" b="0" dirty="0" smtClean="0">
                <a:solidFill>
                  <a:schemeClr val="tx1"/>
                </a:solidFill>
              </a:rPr>
              <a:t>Does not include stations under LMA or SSA agreements with Gray.</a:t>
            </a:r>
            <a:endParaRPr lang="en-US" sz="800" b="0" baseline="30000" dirty="0">
              <a:solidFill>
                <a:schemeClr val="tx1"/>
              </a:solidFill>
            </a:endParaRPr>
          </a:p>
        </p:txBody>
      </p:sp>
    </p:spTree>
    <p:custDataLst>
      <p:tags r:id="rId1"/>
    </p:custDataLst>
    <p:extLst>
      <p:ext uri="{BB962C8B-B14F-4D97-AF65-F5344CB8AC3E}">
        <p14:creationId xmlns:p14="http://schemas.microsoft.com/office/powerpoint/2010/main" val="31028524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1887" y="1397977"/>
            <a:ext cx="8535251" cy="4524315"/>
          </a:xfrm>
          <a:prstGeom prst="rect">
            <a:avLst/>
          </a:prstGeom>
          <a:noFill/>
        </p:spPr>
        <p:txBody>
          <a:bodyPr wrap="square" rtlCol="0">
            <a:spAutoFit/>
          </a:bodyPr>
          <a:lstStyle/>
          <a:p>
            <a:pPr marL="285750" indent="-285750" algn="l">
              <a:lnSpc>
                <a:spcPct val="150000"/>
              </a:lnSpc>
              <a:spcBef>
                <a:spcPts val="600"/>
              </a:spcBef>
              <a:spcAft>
                <a:spcPts val="600"/>
              </a:spcAft>
              <a:buFont typeface="Wingdings" pitchFamily="2" charset="2"/>
              <a:buChar char="§"/>
            </a:pPr>
            <a:r>
              <a:rPr lang="en-US" dirty="0" smtClean="0">
                <a:solidFill>
                  <a:schemeClr val="tx1"/>
                </a:solidFill>
              </a:rPr>
              <a:t>Company Overview</a:t>
            </a:r>
          </a:p>
          <a:p>
            <a:pPr indent="290513" algn="l">
              <a:lnSpc>
                <a:spcPct val="150000"/>
              </a:lnSpc>
              <a:spcBef>
                <a:spcPts val="600"/>
              </a:spcBef>
              <a:spcAft>
                <a:spcPts val="600"/>
              </a:spcAft>
              <a:buNone/>
            </a:pPr>
            <a:r>
              <a:rPr lang="en-US" b="0" i="1" dirty="0" smtClean="0">
                <a:solidFill>
                  <a:schemeClr val="tx1"/>
                </a:solidFill>
              </a:rPr>
              <a:t>Gray Television is a Dominant Mid-Market TV Platform with Significant Upside</a:t>
            </a:r>
          </a:p>
          <a:p>
            <a:pPr indent="290513" algn="l">
              <a:spcBef>
                <a:spcPts val="600"/>
              </a:spcBef>
              <a:spcAft>
                <a:spcPts val="600"/>
              </a:spcAft>
              <a:buNone/>
            </a:pPr>
            <a:r>
              <a:rPr lang="en-US" b="0" i="1" dirty="0">
                <a:solidFill>
                  <a:schemeClr val="tx1"/>
                </a:solidFill>
              </a:rPr>
              <a:t>	</a:t>
            </a:r>
            <a:r>
              <a:rPr lang="en-US" b="0" i="1" dirty="0" smtClean="0">
                <a:solidFill>
                  <a:schemeClr val="tx1"/>
                </a:solidFill>
              </a:rPr>
              <a:t>•   Selectively acquiring stations</a:t>
            </a:r>
          </a:p>
          <a:p>
            <a:pPr indent="290513" algn="l">
              <a:spcBef>
                <a:spcPts val="600"/>
              </a:spcBef>
              <a:spcAft>
                <a:spcPts val="600"/>
              </a:spcAft>
              <a:buNone/>
            </a:pPr>
            <a:endParaRPr lang="en-US" b="0" i="1" dirty="0" smtClean="0">
              <a:solidFill>
                <a:schemeClr val="tx1"/>
              </a:solidFill>
            </a:endParaRPr>
          </a:p>
          <a:p>
            <a:pPr marL="285750" indent="-285750" algn="l">
              <a:lnSpc>
                <a:spcPct val="150000"/>
              </a:lnSpc>
              <a:spcBef>
                <a:spcPts val="600"/>
              </a:spcBef>
              <a:spcAft>
                <a:spcPts val="600"/>
              </a:spcAft>
              <a:buFont typeface="Wingdings" pitchFamily="2" charset="2"/>
              <a:buChar char="§"/>
            </a:pPr>
            <a:r>
              <a:rPr lang="en-US" dirty="0" smtClean="0">
                <a:solidFill>
                  <a:schemeClr val="tx1"/>
                </a:solidFill>
              </a:rPr>
              <a:t>Industry Overview</a:t>
            </a:r>
          </a:p>
          <a:p>
            <a:pPr indent="290513" algn="l">
              <a:lnSpc>
                <a:spcPct val="150000"/>
              </a:lnSpc>
              <a:spcBef>
                <a:spcPts val="600"/>
              </a:spcBef>
              <a:spcAft>
                <a:spcPts val="600"/>
              </a:spcAft>
              <a:buNone/>
            </a:pPr>
            <a:r>
              <a:rPr lang="en-US" b="0" i="1" dirty="0" smtClean="0">
                <a:solidFill>
                  <a:schemeClr val="tx1"/>
                </a:solidFill>
              </a:rPr>
              <a:t>Strong Industry Fundamentals and Growing Revenue Streams</a:t>
            </a:r>
          </a:p>
          <a:p>
            <a:pPr marL="285750" indent="-285750" algn="l">
              <a:lnSpc>
                <a:spcPct val="150000"/>
              </a:lnSpc>
              <a:spcBef>
                <a:spcPts val="600"/>
              </a:spcBef>
              <a:spcAft>
                <a:spcPts val="600"/>
              </a:spcAft>
              <a:buFont typeface="Wingdings" pitchFamily="2" charset="2"/>
              <a:buChar char="§"/>
            </a:pPr>
            <a:endParaRPr lang="en-US" dirty="0" smtClean="0">
              <a:solidFill>
                <a:schemeClr val="tx1"/>
              </a:solidFill>
            </a:endParaRPr>
          </a:p>
          <a:p>
            <a:pPr marL="285750" indent="-285750" algn="l">
              <a:lnSpc>
                <a:spcPct val="150000"/>
              </a:lnSpc>
              <a:spcBef>
                <a:spcPts val="600"/>
              </a:spcBef>
              <a:spcAft>
                <a:spcPts val="600"/>
              </a:spcAft>
              <a:buFont typeface="Wingdings" pitchFamily="2" charset="2"/>
              <a:buChar char="§"/>
            </a:pPr>
            <a:r>
              <a:rPr lang="en-US" dirty="0" smtClean="0">
                <a:solidFill>
                  <a:schemeClr val="tx1"/>
                </a:solidFill>
              </a:rPr>
              <a:t>Financial Overview</a:t>
            </a:r>
          </a:p>
          <a:p>
            <a:pPr marL="290513" algn="l">
              <a:lnSpc>
                <a:spcPct val="150000"/>
              </a:lnSpc>
              <a:spcBef>
                <a:spcPts val="600"/>
              </a:spcBef>
              <a:spcAft>
                <a:spcPts val="600"/>
              </a:spcAft>
              <a:buNone/>
            </a:pPr>
            <a:r>
              <a:rPr lang="en-US" b="0" i="1" dirty="0" smtClean="0">
                <a:solidFill>
                  <a:schemeClr val="tx1"/>
                </a:solidFill>
              </a:rPr>
              <a:t>Strong Momentum in the Core Business with Record Political and Retransmission Growth</a:t>
            </a:r>
          </a:p>
        </p:txBody>
      </p:sp>
      <p:sp>
        <p:nvSpPr>
          <p:cNvPr id="4" name="Rectangle 4"/>
          <p:cNvSpPr txBox="1">
            <a:spLocks noChangeArrowheads="1"/>
          </p:cNvSpPr>
          <p:nvPr>
            <p:custDataLst>
              <p:tags r:id="rId1"/>
            </p:custDataLst>
          </p:nvPr>
        </p:nvSpPr>
        <p:spPr>
          <a:xfrm>
            <a:off x="473075" y="571500"/>
            <a:ext cx="6911975" cy="390525"/>
          </a:xfrm>
          <a:prstGeom prst="rect">
            <a:avLst/>
          </a:prstGeom>
        </p:spPr>
        <p:txBody>
          <a:bodyPr/>
          <a:lstStyle>
            <a:lvl1pPr algn="l" rtl="0" eaLnBrk="0" fontAlgn="base" hangingPunct="0">
              <a:spcBef>
                <a:spcPct val="0"/>
              </a:spcBef>
              <a:spcAft>
                <a:spcPct val="0"/>
              </a:spcAft>
              <a:defRPr sz="2000" b="1">
                <a:solidFill>
                  <a:schemeClr val="bg1"/>
                </a:solidFill>
                <a:latin typeface="Arial" charset="0"/>
                <a:ea typeface="+mj-ea"/>
                <a:cs typeface="+mj-cs"/>
              </a:defRPr>
            </a:lvl1pPr>
            <a:lvl2pPr algn="l" rtl="0" eaLnBrk="0" fontAlgn="base" hangingPunct="0">
              <a:spcBef>
                <a:spcPct val="0"/>
              </a:spcBef>
              <a:spcAft>
                <a:spcPct val="0"/>
              </a:spcAft>
              <a:defRPr sz="2000" b="1">
                <a:solidFill>
                  <a:schemeClr val="bg1"/>
                </a:solidFill>
                <a:latin typeface="Arial" charset="0"/>
              </a:defRPr>
            </a:lvl2pPr>
            <a:lvl3pPr algn="l" rtl="0" eaLnBrk="0" fontAlgn="base" hangingPunct="0">
              <a:spcBef>
                <a:spcPct val="0"/>
              </a:spcBef>
              <a:spcAft>
                <a:spcPct val="0"/>
              </a:spcAft>
              <a:defRPr sz="2000" b="1">
                <a:solidFill>
                  <a:schemeClr val="bg1"/>
                </a:solidFill>
                <a:latin typeface="Arial" charset="0"/>
              </a:defRPr>
            </a:lvl3pPr>
            <a:lvl4pPr algn="l" rtl="0" eaLnBrk="0" fontAlgn="base" hangingPunct="0">
              <a:spcBef>
                <a:spcPct val="0"/>
              </a:spcBef>
              <a:spcAft>
                <a:spcPct val="0"/>
              </a:spcAft>
              <a:defRPr sz="2000" b="1">
                <a:solidFill>
                  <a:schemeClr val="bg1"/>
                </a:solidFill>
                <a:latin typeface="Arial" charset="0"/>
              </a:defRPr>
            </a:lvl4pPr>
            <a:lvl5pPr algn="l" rtl="0" eaLnBrk="0" fontAlgn="base" hangingPunct="0">
              <a:spcBef>
                <a:spcPct val="0"/>
              </a:spcBef>
              <a:spcAft>
                <a:spcPct val="0"/>
              </a:spcAft>
              <a:defRPr sz="2000" b="1">
                <a:solidFill>
                  <a:schemeClr val="bg1"/>
                </a:solidFill>
                <a:latin typeface="Arial" charset="0"/>
              </a:defRPr>
            </a:lvl5pPr>
            <a:lvl6pPr marL="457200" algn="l" rtl="0" eaLnBrk="0" fontAlgn="base" hangingPunct="0">
              <a:spcBef>
                <a:spcPct val="0"/>
              </a:spcBef>
              <a:spcAft>
                <a:spcPct val="0"/>
              </a:spcAft>
              <a:defRPr sz="2700">
                <a:solidFill>
                  <a:schemeClr val="tx1"/>
                </a:solidFill>
                <a:latin typeface="Franklin Gothic Demi" pitchFamily="34" charset="0"/>
              </a:defRPr>
            </a:lvl6pPr>
            <a:lvl7pPr marL="914400" algn="l" rtl="0" eaLnBrk="0" fontAlgn="base" hangingPunct="0">
              <a:spcBef>
                <a:spcPct val="0"/>
              </a:spcBef>
              <a:spcAft>
                <a:spcPct val="0"/>
              </a:spcAft>
              <a:defRPr sz="2700">
                <a:solidFill>
                  <a:schemeClr val="tx1"/>
                </a:solidFill>
                <a:latin typeface="Franklin Gothic Demi" pitchFamily="34" charset="0"/>
              </a:defRPr>
            </a:lvl7pPr>
            <a:lvl8pPr marL="1371600" algn="l" rtl="0" eaLnBrk="0" fontAlgn="base" hangingPunct="0">
              <a:spcBef>
                <a:spcPct val="0"/>
              </a:spcBef>
              <a:spcAft>
                <a:spcPct val="0"/>
              </a:spcAft>
              <a:defRPr sz="2700">
                <a:solidFill>
                  <a:schemeClr val="tx1"/>
                </a:solidFill>
                <a:latin typeface="Franklin Gothic Demi" pitchFamily="34" charset="0"/>
              </a:defRPr>
            </a:lvl8pPr>
            <a:lvl9pPr marL="1828800" algn="l" rtl="0" eaLnBrk="0" fontAlgn="base" hangingPunct="0">
              <a:spcBef>
                <a:spcPct val="0"/>
              </a:spcBef>
              <a:spcAft>
                <a:spcPct val="0"/>
              </a:spcAft>
              <a:defRPr sz="2700">
                <a:solidFill>
                  <a:schemeClr val="tx1"/>
                </a:solidFill>
                <a:latin typeface="Franklin Gothic Demi" pitchFamily="34" charset="0"/>
              </a:defRPr>
            </a:lvl9pPr>
          </a:lstStyle>
          <a:p>
            <a:pPr>
              <a:buNone/>
            </a:pPr>
            <a:r>
              <a:rPr lang="en-US" dirty="0" smtClean="0"/>
              <a:t>Summary</a:t>
            </a:r>
          </a:p>
        </p:txBody>
      </p:sp>
    </p:spTree>
    <p:extLst>
      <p:ext uri="{BB962C8B-B14F-4D97-AF65-F5344CB8AC3E}">
        <p14:creationId xmlns:p14="http://schemas.microsoft.com/office/powerpoint/2010/main" val="40029698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9463" name="AutoShape 7"/>
          <p:cNvSpPr>
            <a:spLocks noChangeArrowheads="1"/>
          </p:cNvSpPr>
          <p:nvPr>
            <p:custDataLst>
              <p:tags r:id="rId2"/>
            </p:custDataLst>
          </p:nvPr>
        </p:nvSpPr>
        <p:spPr bwMode="gray">
          <a:xfrm>
            <a:off x="146050" y="1200149"/>
            <a:ext cx="3203575" cy="5060691"/>
          </a:xfrm>
          <a:prstGeom prst="flowChartAlternateProcess">
            <a:avLst/>
          </a:prstGeom>
          <a:noFill/>
          <a:ln>
            <a:noFill/>
          </a:ln>
          <a:effectLst/>
          <a:extLst/>
        </p:spPr>
        <p:txBody>
          <a:bodyPr wrap="none" lIns="45720" rIns="45720" anchor="ctr"/>
          <a:lstStyle/>
          <a:p>
            <a:pPr marL="117475" indent="-117475" eaLnBrk="0" hangingPunct="0">
              <a:buFontTx/>
              <a:buNone/>
            </a:pPr>
            <a:endParaRPr lang="en-US" sz="1400" dirty="0">
              <a:solidFill>
                <a:schemeClr val="tx1"/>
              </a:solidFill>
            </a:endParaRPr>
          </a:p>
        </p:txBody>
      </p:sp>
      <p:sp>
        <p:nvSpPr>
          <p:cNvPr id="19464" name="Rectangle 8"/>
          <p:cNvSpPr>
            <a:spLocks noChangeArrowheads="1"/>
          </p:cNvSpPr>
          <p:nvPr>
            <p:custDataLst>
              <p:tags r:id="rId3"/>
            </p:custDataLst>
          </p:nvPr>
        </p:nvSpPr>
        <p:spPr bwMode="auto">
          <a:xfrm>
            <a:off x="228599" y="1371599"/>
            <a:ext cx="3235570" cy="4786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342900" indent="-342900" algn="l" eaLnBrk="0" hangingPunct="0">
              <a:spcBef>
                <a:spcPts val="0"/>
              </a:spcBef>
              <a:spcAft>
                <a:spcPts val="0"/>
              </a:spcAft>
              <a:buFont typeface="Wingdings" pitchFamily="2" charset="2"/>
              <a:buChar char="§"/>
            </a:pPr>
            <a:r>
              <a:rPr lang="en-US" sz="1400" b="0" dirty="0">
                <a:solidFill>
                  <a:schemeClr val="tx1"/>
                </a:solidFill>
              </a:rPr>
              <a:t>Operate </a:t>
            </a:r>
            <a:r>
              <a:rPr lang="en-US" sz="1400" b="0" dirty="0" smtClean="0">
                <a:solidFill>
                  <a:schemeClr val="tx1"/>
                </a:solidFill>
              </a:rPr>
              <a:t>web and </a:t>
            </a:r>
            <a:r>
              <a:rPr lang="en-US" sz="1400" b="0" dirty="0">
                <a:solidFill>
                  <a:schemeClr val="tx1"/>
                </a:solidFill>
              </a:rPr>
              <a:t>mobile </a:t>
            </a:r>
            <a:r>
              <a:rPr lang="en-US" sz="1400" b="0" dirty="0" smtClean="0">
                <a:solidFill>
                  <a:schemeClr val="tx1"/>
                </a:solidFill>
              </a:rPr>
              <a:t>applications </a:t>
            </a:r>
            <a:r>
              <a:rPr lang="en-US" sz="1400" b="0" dirty="0">
                <a:solidFill>
                  <a:schemeClr val="tx1"/>
                </a:solidFill>
              </a:rPr>
              <a:t>in all markets</a:t>
            </a:r>
          </a:p>
          <a:p>
            <a:pPr marL="342900" indent="-342900" algn="l" eaLnBrk="0" hangingPunct="0">
              <a:spcBef>
                <a:spcPts val="0"/>
              </a:spcBef>
              <a:spcAft>
                <a:spcPts val="0"/>
              </a:spcAft>
              <a:buFont typeface="Wingdings" pitchFamily="2" charset="2"/>
              <a:buChar char="§"/>
            </a:pPr>
            <a:endParaRPr lang="en-US" sz="1400" b="0" dirty="0">
              <a:solidFill>
                <a:schemeClr val="tx1"/>
              </a:solidFill>
            </a:endParaRPr>
          </a:p>
          <a:p>
            <a:pPr marL="342900" indent="-342900" algn="l" eaLnBrk="0" hangingPunct="0">
              <a:spcBef>
                <a:spcPts val="0"/>
              </a:spcBef>
              <a:spcAft>
                <a:spcPts val="0"/>
              </a:spcAft>
              <a:buFont typeface="Wingdings" pitchFamily="2" charset="2"/>
              <a:buChar char="§"/>
            </a:pPr>
            <a:r>
              <a:rPr lang="en-US" sz="1400" b="0" dirty="0">
                <a:solidFill>
                  <a:schemeClr val="tx1"/>
                </a:solidFill>
              </a:rPr>
              <a:t>Focused on local content: news, weather, sports</a:t>
            </a:r>
          </a:p>
          <a:p>
            <a:pPr marL="342900" indent="-342900" algn="l" eaLnBrk="0" hangingPunct="0">
              <a:spcBef>
                <a:spcPts val="0"/>
              </a:spcBef>
              <a:spcAft>
                <a:spcPts val="0"/>
              </a:spcAft>
              <a:buFont typeface="Wingdings" pitchFamily="2" charset="2"/>
              <a:buChar char="§"/>
            </a:pPr>
            <a:endParaRPr lang="en-US" sz="1400" b="0" dirty="0">
              <a:solidFill>
                <a:schemeClr val="tx1"/>
              </a:solidFill>
            </a:endParaRPr>
          </a:p>
          <a:p>
            <a:pPr marL="342900" indent="-342900" algn="l" eaLnBrk="0" hangingPunct="0">
              <a:spcBef>
                <a:spcPts val="0"/>
              </a:spcBef>
              <a:spcAft>
                <a:spcPts val="0"/>
              </a:spcAft>
              <a:buFont typeface="Wingdings" pitchFamily="2" charset="2"/>
              <a:buChar char="§"/>
            </a:pPr>
            <a:r>
              <a:rPr lang="en-US" sz="1400" b="0" dirty="0">
                <a:solidFill>
                  <a:schemeClr val="tx1"/>
                </a:solidFill>
              </a:rPr>
              <a:t>Demonstrated strong growth in page views: ‘05 to </a:t>
            </a:r>
            <a:r>
              <a:rPr lang="en-US" sz="1400" b="0" dirty="0" smtClean="0">
                <a:solidFill>
                  <a:schemeClr val="tx1"/>
                </a:solidFill>
              </a:rPr>
              <a:t>’12: +746</a:t>
            </a:r>
            <a:r>
              <a:rPr lang="en-US" sz="1400" b="0" dirty="0">
                <a:solidFill>
                  <a:schemeClr val="tx1"/>
                </a:solidFill>
              </a:rPr>
              <a:t>% </a:t>
            </a:r>
            <a:r>
              <a:rPr lang="en-US" sz="1400" b="0" dirty="0" smtClean="0">
                <a:solidFill>
                  <a:schemeClr val="tx1"/>
                </a:solidFill>
              </a:rPr>
              <a:t>        (</a:t>
            </a:r>
            <a:r>
              <a:rPr lang="en-US" sz="1400" b="0" dirty="0">
                <a:solidFill>
                  <a:schemeClr val="tx1"/>
                </a:solidFill>
              </a:rPr>
              <a:t>30.6% CAGR)</a:t>
            </a:r>
          </a:p>
          <a:p>
            <a:pPr marL="342900" indent="-342900" algn="l" eaLnBrk="0" hangingPunct="0">
              <a:spcBef>
                <a:spcPts val="0"/>
              </a:spcBef>
              <a:spcAft>
                <a:spcPts val="0"/>
              </a:spcAft>
              <a:buFont typeface="Wingdings" pitchFamily="2" charset="2"/>
              <a:buChar char="§"/>
            </a:pPr>
            <a:endParaRPr lang="en-US" sz="1400" b="0" dirty="0">
              <a:solidFill>
                <a:schemeClr val="tx1"/>
              </a:solidFill>
            </a:endParaRPr>
          </a:p>
          <a:p>
            <a:pPr marL="342900" indent="-342900" algn="l" eaLnBrk="0" hangingPunct="0">
              <a:spcBef>
                <a:spcPts val="0"/>
              </a:spcBef>
              <a:spcAft>
                <a:spcPts val="0"/>
              </a:spcAft>
              <a:buFont typeface="Wingdings" pitchFamily="2" charset="2"/>
              <a:buChar char="§"/>
            </a:pPr>
            <a:r>
              <a:rPr lang="en-US" sz="1400" b="0" dirty="0" smtClean="0">
                <a:solidFill>
                  <a:schemeClr val="tx1"/>
                </a:solidFill>
              </a:rPr>
              <a:t>All sites already converted </a:t>
            </a:r>
            <a:r>
              <a:rPr lang="en-US" sz="1400" b="0" dirty="0">
                <a:solidFill>
                  <a:schemeClr val="tx1"/>
                </a:solidFill>
              </a:rPr>
              <a:t>to responsive design</a:t>
            </a:r>
          </a:p>
          <a:p>
            <a:pPr marL="342900" indent="-342900" algn="l" eaLnBrk="0" hangingPunct="0">
              <a:spcBef>
                <a:spcPts val="0"/>
              </a:spcBef>
              <a:spcAft>
                <a:spcPts val="0"/>
              </a:spcAft>
              <a:buFont typeface="Wingdings" pitchFamily="2" charset="2"/>
              <a:buChar char="§"/>
            </a:pPr>
            <a:endParaRPr lang="en-US" sz="1400" b="0" dirty="0">
              <a:solidFill>
                <a:schemeClr val="tx1"/>
              </a:solidFill>
            </a:endParaRPr>
          </a:p>
          <a:p>
            <a:pPr marL="342900" indent="-342900" algn="l" eaLnBrk="0" hangingPunct="0">
              <a:spcBef>
                <a:spcPts val="0"/>
              </a:spcBef>
              <a:spcAft>
                <a:spcPts val="0"/>
              </a:spcAft>
              <a:buFont typeface="Wingdings" pitchFamily="2" charset="2"/>
              <a:buChar char="§"/>
            </a:pPr>
            <a:r>
              <a:rPr lang="en-US" sz="1400" b="0" dirty="0">
                <a:solidFill>
                  <a:schemeClr val="tx1"/>
                </a:solidFill>
              </a:rPr>
              <a:t>Launched live video streaming in all markets </a:t>
            </a:r>
            <a:r>
              <a:rPr lang="en-US" sz="1400" b="0" dirty="0" smtClean="0">
                <a:solidFill>
                  <a:schemeClr val="tx1"/>
                </a:solidFill>
              </a:rPr>
              <a:t>in September </a:t>
            </a:r>
            <a:r>
              <a:rPr lang="en-US" sz="1400" b="0" dirty="0">
                <a:solidFill>
                  <a:schemeClr val="tx1"/>
                </a:solidFill>
              </a:rPr>
              <a:t>2013 </a:t>
            </a:r>
            <a:r>
              <a:rPr lang="en-US" sz="1400" b="0" dirty="0" smtClean="0">
                <a:solidFill>
                  <a:schemeClr val="tx1"/>
                </a:solidFill>
              </a:rPr>
              <a:t>through </a:t>
            </a:r>
            <a:r>
              <a:rPr lang="en-US" sz="1400" b="0" dirty="0">
                <a:solidFill>
                  <a:schemeClr val="tx1"/>
                </a:solidFill>
              </a:rPr>
              <a:t>Syncbak</a:t>
            </a:r>
          </a:p>
          <a:p>
            <a:pPr algn="l" eaLnBrk="0" hangingPunct="0">
              <a:spcBef>
                <a:spcPts val="0"/>
              </a:spcBef>
              <a:spcAft>
                <a:spcPts val="0"/>
              </a:spcAft>
              <a:buNone/>
            </a:pPr>
            <a:endParaRPr lang="en-US" sz="1400" b="0" dirty="0" smtClean="0">
              <a:solidFill>
                <a:schemeClr val="tx1"/>
              </a:solidFill>
            </a:endParaRPr>
          </a:p>
          <a:p>
            <a:pPr marL="342900" indent="-342900" algn="l" eaLnBrk="0" hangingPunct="0">
              <a:spcBef>
                <a:spcPts val="0"/>
              </a:spcBef>
              <a:spcAft>
                <a:spcPts val="0"/>
              </a:spcAft>
              <a:buFont typeface="Wingdings" pitchFamily="2" charset="2"/>
              <a:buChar char="§"/>
            </a:pPr>
            <a:r>
              <a:rPr lang="en-US" sz="1400" b="0" dirty="0" smtClean="0">
                <a:solidFill>
                  <a:schemeClr val="tx1"/>
                </a:solidFill>
              </a:rPr>
              <a:t>Owns Moms Everyday digital vertical; deployed in each Gray TV market and continues to expand to other markets</a:t>
            </a:r>
            <a:endParaRPr lang="en-US" sz="1400" b="0" dirty="0">
              <a:solidFill>
                <a:schemeClr val="tx1"/>
              </a:solidFill>
            </a:endParaRPr>
          </a:p>
        </p:txBody>
      </p:sp>
      <p:sp>
        <p:nvSpPr>
          <p:cNvPr id="19459" name="Rectangle 3"/>
          <p:cNvSpPr>
            <a:spLocks noGrp="1" noChangeArrowheads="1"/>
          </p:cNvSpPr>
          <p:nvPr>
            <p:ph type="title"/>
            <p:custDataLst>
              <p:tags r:id="rId4"/>
            </p:custDataLst>
          </p:nvPr>
        </p:nvSpPr>
        <p:spPr/>
        <p:txBody>
          <a:bodyPr/>
          <a:lstStyle/>
          <a:p>
            <a:r>
              <a:rPr lang="en-US" dirty="0" smtClean="0"/>
              <a:t>Successful Digital Media Initiatives</a:t>
            </a:r>
          </a:p>
        </p:txBody>
      </p:sp>
      <p:sp>
        <p:nvSpPr>
          <p:cNvPr id="19460" name="Text Box 4" hidden="1"/>
          <p:cNvSpPr txBox="1">
            <a:spLocks noChangeArrowheads="1"/>
          </p:cNvSpPr>
          <p:nvPr>
            <p:custDataLst>
              <p:tags r:id="rId5"/>
            </p:custDataLst>
          </p:nvPr>
        </p:nvSpPr>
        <p:spPr bwMode="auto">
          <a:xfrm>
            <a:off x="4445000" y="6400800"/>
            <a:ext cx="2540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50800" rIns="0" bIns="50800">
            <a:spAutoFit/>
          </a:bodyPr>
          <a:lstStyle>
            <a:lvl1pPr defTabSz="820738" eaLnBrk="0" hangingPunct="0">
              <a:defRPr sz="1600" b="1">
                <a:solidFill>
                  <a:schemeClr val="bg1"/>
                </a:solidFill>
                <a:latin typeface="Arial" charset="0"/>
              </a:defRPr>
            </a:lvl1pPr>
            <a:lvl2pPr marL="742950" indent="-285750" defTabSz="820738" eaLnBrk="0" hangingPunct="0">
              <a:defRPr sz="1600" b="1">
                <a:solidFill>
                  <a:schemeClr val="bg1"/>
                </a:solidFill>
                <a:latin typeface="Arial" charset="0"/>
              </a:defRPr>
            </a:lvl2pPr>
            <a:lvl3pPr marL="1143000" indent="-228600" defTabSz="820738" eaLnBrk="0" hangingPunct="0">
              <a:defRPr sz="1600" b="1">
                <a:solidFill>
                  <a:schemeClr val="bg1"/>
                </a:solidFill>
                <a:latin typeface="Arial" charset="0"/>
              </a:defRPr>
            </a:lvl3pPr>
            <a:lvl4pPr marL="1600200" indent="-228600" defTabSz="820738" eaLnBrk="0" hangingPunct="0">
              <a:defRPr sz="1600" b="1">
                <a:solidFill>
                  <a:schemeClr val="bg1"/>
                </a:solidFill>
                <a:latin typeface="Arial" charset="0"/>
              </a:defRPr>
            </a:lvl4pPr>
            <a:lvl5pPr marL="2057400" indent="-228600" defTabSz="820738" eaLnBrk="0" hangingPunct="0">
              <a:defRPr sz="1600" b="1">
                <a:solidFill>
                  <a:schemeClr val="bg1"/>
                </a:solidFill>
                <a:latin typeface="Arial" charset="0"/>
              </a:defRPr>
            </a:lvl5pPr>
            <a:lvl6pPr marL="2514600" indent="-228600" algn="ctr" defTabSz="820738" eaLnBrk="0" fontAlgn="base" hangingPunct="0">
              <a:spcBef>
                <a:spcPct val="0"/>
              </a:spcBef>
              <a:spcAft>
                <a:spcPct val="0"/>
              </a:spcAft>
              <a:buChar char="•"/>
              <a:defRPr sz="1600" b="1">
                <a:solidFill>
                  <a:schemeClr val="bg1"/>
                </a:solidFill>
                <a:latin typeface="Arial" charset="0"/>
              </a:defRPr>
            </a:lvl6pPr>
            <a:lvl7pPr marL="2971800" indent="-228600" algn="ctr" defTabSz="820738" eaLnBrk="0" fontAlgn="base" hangingPunct="0">
              <a:spcBef>
                <a:spcPct val="0"/>
              </a:spcBef>
              <a:spcAft>
                <a:spcPct val="0"/>
              </a:spcAft>
              <a:buChar char="•"/>
              <a:defRPr sz="1600" b="1">
                <a:solidFill>
                  <a:schemeClr val="bg1"/>
                </a:solidFill>
                <a:latin typeface="Arial" charset="0"/>
              </a:defRPr>
            </a:lvl7pPr>
            <a:lvl8pPr marL="3429000" indent="-228600" algn="ctr" defTabSz="820738" eaLnBrk="0" fontAlgn="base" hangingPunct="0">
              <a:spcBef>
                <a:spcPct val="0"/>
              </a:spcBef>
              <a:spcAft>
                <a:spcPct val="0"/>
              </a:spcAft>
              <a:buChar char="•"/>
              <a:defRPr sz="1600" b="1">
                <a:solidFill>
                  <a:schemeClr val="bg1"/>
                </a:solidFill>
                <a:latin typeface="Arial" charset="0"/>
              </a:defRPr>
            </a:lvl8pPr>
            <a:lvl9pPr marL="3886200" indent="-228600" algn="ctr" defTabSz="820738" eaLnBrk="0" fontAlgn="base" hangingPunct="0">
              <a:spcBef>
                <a:spcPct val="0"/>
              </a:spcBef>
              <a:spcAft>
                <a:spcPct val="0"/>
              </a:spcAft>
              <a:buChar char="•"/>
              <a:defRPr sz="1600" b="1">
                <a:solidFill>
                  <a:schemeClr val="bg1"/>
                </a:solidFill>
                <a:latin typeface="Arial" charset="0"/>
              </a:defRPr>
            </a:lvl9pPr>
          </a:lstStyle>
          <a:p>
            <a:pPr>
              <a:buFontTx/>
              <a:buNone/>
            </a:pPr>
            <a:r>
              <a:rPr lang="en-US" sz="1000" dirty="0">
                <a:solidFill>
                  <a:srgbClr val="000000"/>
                </a:solidFill>
              </a:rPr>
              <a:t>17</a:t>
            </a:r>
          </a:p>
        </p:txBody>
      </p:sp>
      <p:sp>
        <p:nvSpPr>
          <p:cNvPr id="19462" name="Rectangle 6"/>
          <p:cNvSpPr>
            <a:spLocks noChangeArrowheads="1"/>
          </p:cNvSpPr>
          <p:nvPr>
            <p:custDataLst>
              <p:tags r:id="rId6"/>
            </p:custDataLst>
          </p:nvPr>
        </p:nvSpPr>
        <p:spPr bwMode="auto">
          <a:xfrm>
            <a:off x="3771900" y="4106069"/>
            <a:ext cx="4765436" cy="32226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buFontTx/>
              <a:buNone/>
              <a:tabLst>
                <a:tab pos="914400" algn="ctr"/>
                <a:tab pos="1943100" algn="ctr"/>
                <a:tab pos="2857500" algn="ctr"/>
                <a:tab pos="3835400" algn="ctr"/>
                <a:tab pos="4749800" algn="ctr"/>
              </a:tabLst>
            </a:pPr>
            <a:r>
              <a:rPr lang="en-US" sz="1000" b="0" dirty="0">
                <a:solidFill>
                  <a:schemeClr val="tx1"/>
                </a:solidFill>
              </a:rPr>
              <a:t>% of Total </a:t>
            </a:r>
          </a:p>
          <a:p>
            <a:pPr algn="l">
              <a:buFontTx/>
              <a:buNone/>
              <a:tabLst>
                <a:tab pos="914400" algn="ctr"/>
                <a:tab pos="1943100" algn="ctr"/>
                <a:tab pos="2857500" algn="ctr"/>
                <a:tab pos="3835400" algn="ctr"/>
                <a:tab pos="4749800" algn="ctr"/>
              </a:tabLst>
            </a:pPr>
            <a:r>
              <a:rPr lang="en-US" sz="1000" b="0" dirty="0">
                <a:solidFill>
                  <a:schemeClr val="tx1"/>
                </a:solidFill>
              </a:rPr>
              <a:t>Revenue     </a:t>
            </a:r>
            <a:r>
              <a:rPr lang="en-US" sz="1000" b="0" dirty="0" smtClean="0">
                <a:solidFill>
                  <a:schemeClr val="tx1"/>
                </a:solidFill>
              </a:rPr>
              <a:t> 2.4%      2.3</a:t>
            </a:r>
            <a:r>
              <a:rPr lang="en-US" sz="1000" b="0" dirty="0">
                <a:solidFill>
                  <a:schemeClr val="tx1"/>
                </a:solidFill>
              </a:rPr>
              <a:t>%	    </a:t>
            </a:r>
            <a:r>
              <a:rPr lang="en-US" sz="1000" b="0" dirty="0" smtClean="0">
                <a:solidFill>
                  <a:schemeClr val="tx1"/>
                </a:solidFill>
              </a:rPr>
              <a:t>   3.1%      3.6%      4.2%      </a:t>
            </a:r>
            <a:r>
              <a:rPr lang="en-US" sz="1000" b="0" dirty="0">
                <a:solidFill>
                  <a:schemeClr val="tx1"/>
                </a:solidFill>
              </a:rPr>
              <a:t>3.9</a:t>
            </a:r>
            <a:r>
              <a:rPr lang="en-US" sz="1000" b="0" dirty="0" smtClean="0">
                <a:solidFill>
                  <a:schemeClr val="tx1"/>
                </a:solidFill>
              </a:rPr>
              <a:t>%      6.5%       6.0%</a:t>
            </a:r>
            <a:endParaRPr lang="en-US" sz="1000" b="0" dirty="0">
              <a:solidFill>
                <a:schemeClr val="tx1"/>
              </a:solidFill>
            </a:endParaRPr>
          </a:p>
        </p:txBody>
      </p:sp>
      <p:sp>
        <p:nvSpPr>
          <p:cNvPr id="19465" name="Rectangle 9"/>
          <p:cNvSpPr>
            <a:spLocks noChangeArrowheads="1"/>
          </p:cNvSpPr>
          <p:nvPr>
            <p:custDataLst>
              <p:tags r:id="rId7"/>
            </p:custDataLst>
          </p:nvPr>
        </p:nvSpPr>
        <p:spPr bwMode="gray">
          <a:xfrm>
            <a:off x="3590925" y="1266108"/>
            <a:ext cx="5249863" cy="365125"/>
          </a:xfrm>
          <a:prstGeom prst="rect">
            <a:avLst/>
          </a:prstGeom>
          <a:solidFill>
            <a:schemeClr val="accent1"/>
          </a:solidFill>
          <a:ln>
            <a:noFill/>
          </a:ln>
          <a:effectLst/>
          <a:extLst>
            <a:ext uri="{91240B29-F687-4F45-9708-019B960494DF}">
              <a14:hiddenLine xmlns:a14="http://schemas.microsoft.com/office/drawing/2010/main" w="127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nchorCtr="1"/>
          <a:lstStyle/>
          <a:p>
            <a:pPr>
              <a:buFontTx/>
              <a:buNone/>
            </a:pPr>
            <a:r>
              <a:rPr lang="en-US" sz="1400" dirty="0"/>
              <a:t>Gray TV Digital Media Revenue</a:t>
            </a:r>
          </a:p>
        </p:txBody>
      </p:sp>
      <p:graphicFrame>
        <p:nvGraphicFramePr>
          <p:cNvPr id="11" name="Chart 10"/>
          <p:cNvGraphicFramePr/>
          <p:nvPr>
            <p:extLst>
              <p:ext uri="{D42A27DB-BD31-4B8C-83A1-F6EECF244321}">
                <p14:modId xmlns:p14="http://schemas.microsoft.com/office/powerpoint/2010/main" val="1873825987"/>
              </p:ext>
            </p:extLst>
          </p:nvPr>
        </p:nvGraphicFramePr>
        <p:xfrm>
          <a:off x="3789240" y="1493079"/>
          <a:ext cx="4853231" cy="2643155"/>
        </p:xfrm>
        <a:graphic>
          <a:graphicData uri="http://schemas.openxmlformats.org/drawingml/2006/chart">
            <c:chart xmlns:c="http://schemas.openxmlformats.org/drawingml/2006/chart" xmlns:r="http://schemas.openxmlformats.org/officeDocument/2006/relationships" r:id="rId10"/>
          </a:graphicData>
        </a:graphic>
      </p:graphicFrame>
      <p:sp>
        <p:nvSpPr>
          <p:cNvPr id="13" name="TextBox 12"/>
          <p:cNvSpPr txBox="1"/>
          <p:nvPr/>
        </p:nvSpPr>
        <p:spPr>
          <a:xfrm>
            <a:off x="3590925" y="1631233"/>
            <a:ext cx="1032510" cy="215444"/>
          </a:xfrm>
          <a:prstGeom prst="rect">
            <a:avLst/>
          </a:prstGeom>
          <a:noFill/>
        </p:spPr>
        <p:txBody>
          <a:bodyPr wrap="square" rtlCol="0">
            <a:spAutoFit/>
          </a:bodyPr>
          <a:lstStyle/>
          <a:p>
            <a:pPr algn="l">
              <a:buNone/>
            </a:pPr>
            <a:r>
              <a:rPr lang="en-US" sz="800" dirty="0" smtClean="0">
                <a:solidFill>
                  <a:schemeClr val="accent4"/>
                </a:solidFill>
              </a:rPr>
              <a:t>($ in millions)</a:t>
            </a:r>
            <a:endParaRPr lang="en-US" sz="800" dirty="0">
              <a:solidFill>
                <a:schemeClr val="accent4"/>
              </a:solidFill>
            </a:endParaRPr>
          </a:p>
        </p:txBody>
      </p:sp>
      <p:cxnSp>
        <p:nvCxnSpPr>
          <p:cNvPr id="3" name="Straight Arrow Connector 2"/>
          <p:cNvCxnSpPr/>
          <p:nvPr/>
        </p:nvCxnSpPr>
        <p:spPr bwMode="auto">
          <a:xfrm flipV="1">
            <a:off x="4448908" y="1743075"/>
            <a:ext cx="3628292" cy="132177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4" name="TextBox 3"/>
          <p:cNvSpPr txBox="1"/>
          <p:nvPr/>
        </p:nvSpPr>
        <p:spPr>
          <a:xfrm rot="20358824">
            <a:off x="5298661" y="2147577"/>
            <a:ext cx="1597852" cy="225851"/>
          </a:xfrm>
          <a:prstGeom prst="rect">
            <a:avLst/>
          </a:prstGeom>
          <a:noFill/>
        </p:spPr>
        <p:txBody>
          <a:bodyPr wrap="square" rtlCol="0">
            <a:spAutoFit/>
          </a:bodyPr>
          <a:lstStyle/>
          <a:p>
            <a:pPr>
              <a:buNone/>
            </a:pPr>
            <a:r>
              <a:rPr lang="en-US" sz="1000" b="0" dirty="0" smtClean="0">
                <a:solidFill>
                  <a:schemeClr val="tx1"/>
                </a:solidFill>
              </a:rPr>
              <a:t>2005-2012 CAGR: 21%</a:t>
            </a:r>
            <a:endParaRPr lang="en-US" sz="1000" b="0" dirty="0">
              <a:solidFill>
                <a:schemeClr val="tx1"/>
              </a:solidFill>
            </a:endParaRPr>
          </a:p>
        </p:txBody>
      </p:sp>
      <p:pic>
        <p:nvPicPr>
          <p:cNvPr id="48130" name="Picture 2" descr="Fourth slid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41436" y="4326099"/>
            <a:ext cx="3715326" cy="2434903"/>
          </a:xfrm>
          <a:prstGeom prst="rect">
            <a:avLst/>
          </a:prstGeom>
          <a:noFill/>
          <a:extLst>
            <a:ext uri="{909E8E84-426E-40DD-AFC4-6F175D3DCCD1}">
              <a14:hiddenFill xmlns:a14="http://schemas.microsoft.com/office/drawing/2010/main">
                <a:solidFill>
                  <a:srgbClr val="FFFFFF"/>
                </a:solidFill>
              </a14:hiddenFill>
            </a:ext>
          </a:extLst>
        </p:spPr>
      </p:pic>
      <p:pic>
        <p:nvPicPr>
          <p:cNvPr id="48132" name="Picture 4" descr="http://gray.tv/images/GrayTablet.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99325" y="4603489"/>
            <a:ext cx="1238250" cy="1743076"/>
          </a:xfrm>
          <a:prstGeom prst="rect">
            <a:avLst/>
          </a:prstGeom>
          <a:noFill/>
          <a:extLst>
            <a:ext uri="{909E8E84-426E-40DD-AFC4-6F175D3DCCD1}">
              <a14:hiddenFill xmlns:a14="http://schemas.microsoft.com/office/drawing/2010/main">
                <a:solidFill>
                  <a:srgbClr val="FFFFFF"/>
                </a:solidFill>
              </a14:hiddenFill>
            </a:ext>
          </a:extLst>
        </p:spPr>
      </p:pic>
      <p:pic>
        <p:nvPicPr>
          <p:cNvPr id="45059" name="Picture 3" descr="Moms Everyday - Global - Home">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747837" y="5594696"/>
            <a:ext cx="1719974" cy="75430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599" y="6348998"/>
            <a:ext cx="4086226" cy="230832"/>
          </a:xfrm>
          <a:prstGeom prst="rect">
            <a:avLst/>
          </a:prstGeom>
          <a:noFill/>
        </p:spPr>
        <p:txBody>
          <a:bodyPr wrap="square" rtlCol="0">
            <a:spAutoFit/>
          </a:bodyPr>
          <a:lstStyle/>
          <a:p>
            <a:pPr algn="l">
              <a:buNone/>
            </a:pPr>
            <a:r>
              <a:rPr lang="en-US" sz="900" b="0" dirty="0" smtClean="0">
                <a:solidFill>
                  <a:schemeClr val="tx1"/>
                </a:solidFill>
              </a:rPr>
              <a:t>Does not include stations under LMA or SSA agreements with Gray.</a:t>
            </a:r>
            <a:endParaRPr lang="en-US" sz="900" b="0" dirty="0">
              <a:solidFill>
                <a:schemeClr val="tx1"/>
              </a:solidFill>
            </a:endParaRPr>
          </a:p>
        </p:txBody>
      </p:sp>
    </p:spTree>
    <p:custDataLst>
      <p:tags r:id="rId1"/>
    </p:custDataLst>
    <p:extLst>
      <p:ext uri="{BB962C8B-B14F-4D97-AF65-F5344CB8AC3E}">
        <p14:creationId xmlns:p14="http://schemas.microsoft.com/office/powerpoint/2010/main" val="15494314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AutoShape 7"/>
          <p:cNvSpPr>
            <a:spLocks noChangeArrowheads="1"/>
          </p:cNvSpPr>
          <p:nvPr>
            <p:custDataLst>
              <p:tags r:id="rId2"/>
            </p:custDataLst>
          </p:nvPr>
        </p:nvSpPr>
        <p:spPr bwMode="auto">
          <a:xfrm>
            <a:off x="228600" y="1406525"/>
            <a:ext cx="8686800" cy="581025"/>
          </a:xfrm>
          <a:prstGeom prst="roundRect">
            <a:avLst>
              <a:gd name="adj" fmla="val 16667"/>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defTabSz="820738" eaLnBrk="0" hangingPunct="0">
              <a:buFontTx/>
              <a:buNone/>
            </a:pPr>
            <a:r>
              <a:rPr lang="en-US" sz="1800" dirty="0" smtClean="0"/>
              <a:t>Significant Potential Upside from the Monetization of Spectrum</a:t>
            </a:r>
            <a:endParaRPr lang="en-US" sz="1800" dirty="0"/>
          </a:p>
        </p:txBody>
      </p:sp>
      <p:sp>
        <p:nvSpPr>
          <p:cNvPr id="20482" name="Rectangle 2"/>
          <p:cNvSpPr>
            <a:spLocks noGrp="1" noChangeArrowheads="1"/>
          </p:cNvSpPr>
          <p:nvPr>
            <p:ph type="title"/>
            <p:custDataLst>
              <p:tags r:id="rId3"/>
            </p:custDataLst>
          </p:nvPr>
        </p:nvSpPr>
        <p:spPr/>
        <p:txBody>
          <a:bodyPr/>
          <a:lstStyle/>
          <a:p>
            <a:r>
              <a:rPr lang="en-US" dirty="0" smtClean="0"/>
              <a:t>Unlocking the Value of Spectrum</a:t>
            </a:r>
          </a:p>
        </p:txBody>
      </p:sp>
      <p:sp>
        <p:nvSpPr>
          <p:cNvPr id="20483" name="Text Box 3" hidden="1"/>
          <p:cNvSpPr txBox="1">
            <a:spLocks noChangeArrowheads="1"/>
          </p:cNvSpPr>
          <p:nvPr>
            <p:custDataLst>
              <p:tags r:id="rId4"/>
            </p:custDataLst>
          </p:nvPr>
        </p:nvSpPr>
        <p:spPr bwMode="gray">
          <a:xfrm>
            <a:off x="4445000" y="6400800"/>
            <a:ext cx="2540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50800" rIns="0" bIns="50800">
            <a:spAutoFit/>
          </a:bodyPr>
          <a:lstStyle>
            <a:lvl1pPr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algn="ctr" eaLnBrk="0" fontAlgn="base" hangingPunct="0">
              <a:spcBef>
                <a:spcPct val="0"/>
              </a:spcBef>
              <a:spcAft>
                <a:spcPct val="0"/>
              </a:spcAft>
              <a:buChar char="•"/>
              <a:defRPr sz="1600" b="1">
                <a:solidFill>
                  <a:schemeClr val="bg1"/>
                </a:solidFill>
                <a:latin typeface="Arial" charset="0"/>
              </a:defRPr>
            </a:lvl6pPr>
            <a:lvl7pPr marL="2971800" indent="-228600" algn="ctr" eaLnBrk="0" fontAlgn="base" hangingPunct="0">
              <a:spcBef>
                <a:spcPct val="0"/>
              </a:spcBef>
              <a:spcAft>
                <a:spcPct val="0"/>
              </a:spcAft>
              <a:buChar char="•"/>
              <a:defRPr sz="1600" b="1">
                <a:solidFill>
                  <a:schemeClr val="bg1"/>
                </a:solidFill>
                <a:latin typeface="Arial" charset="0"/>
              </a:defRPr>
            </a:lvl7pPr>
            <a:lvl8pPr marL="3429000" indent="-228600" algn="ctr" eaLnBrk="0" fontAlgn="base" hangingPunct="0">
              <a:spcBef>
                <a:spcPct val="0"/>
              </a:spcBef>
              <a:spcAft>
                <a:spcPct val="0"/>
              </a:spcAft>
              <a:buChar char="•"/>
              <a:defRPr sz="1600" b="1">
                <a:solidFill>
                  <a:schemeClr val="bg1"/>
                </a:solidFill>
                <a:latin typeface="Arial" charset="0"/>
              </a:defRPr>
            </a:lvl8pPr>
            <a:lvl9pPr marL="3886200" indent="-228600" algn="ctr" eaLnBrk="0" fontAlgn="base" hangingPunct="0">
              <a:spcBef>
                <a:spcPct val="0"/>
              </a:spcBef>
              <a:spcAft>
                <a:spcPct val="0"/>
              </a:spcAft>
              <a:buChar char="•"/>
              <a:defRPr sz="1600" b="1">
                <a:solidFill>
                  <a:schemeClr val="bg1"/>
                </a:solidFill>
                <a:latin typeface="Arial" charset="0"/>
              </a:defRPr>
            </a:lvl9pPr>
          </a:lstStyle>
          <a:p>
            <a:pPr eaLnBrk="1" hangingPunct="1">
              <a:buFontTx/>
              <a:buNone/>
            </a:pPr>
            <a:r>
              <a:rPr lang="en-US" sz="1000" dirty="0">
                <a:solidFill>
                  <a:srgbClr val="000000"/>
                </a:solidFill>
              </a:rPr>
              <a:t>18</a:t>
            </a:r>
          </a:p>
        </p:txBody>
      </p:sp>
      <p:sp>
        <p:nvSpPr>
          <p:cNvPr id="20485" name="Rectangle 6"/>
          <p:cNvSpPr>
            <a:spLocks noChangeArrowheads="1"/>
          </p:cNvSpPr>
          <p:nvPr>
            <p:custDataLst>
              <p:tags r:id="rId5"/>
            </p:custDataLst>
          </p:nvPr>
        </p:nvSpPr>
        <p:spPr bwMode="auto">
          <a:xfrm>
            <a:off x="406400" y="2219628"/>
            <a:ext cx="8108950" cy="3883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342900" indent="-342900" algn="l" eaLnBrk="0" hangingPunct="0">
              <a:spcBef>
                <a:spcPts val="600"/>
              </a:spcBef>
              <a:spcAft>
                <a:spcPts val="600"/>
              </a:spcAft>
              <a:buClr>
                <a:schemeClr val="tx1"/>
              </a:buClr>
              <a:buSzPct val="80000"/>
              <a:buFont typeface="Wingdings" pitchFamily="2" charset="2"/>
              <a:buChar char="n"/>
            </a:pPr>
            <a:r>
              <a:rPr lang="en-US" sz="1500" dirty="0" smtClean="0">
                <a:solidFill>
                  <a:schemeClr val="tx1"/>
                </a:solidFill>
              </a:rPr>
              <a:t>Currently 47 additional channels</a:t>
            </a:r>
            <a:r>
              <a:rPr lang="en-US" sz="1500" b="0" dirty="0" smtClean="0">
                <a:solidFill>
                  <a:schemeClr val="tx1"/>
                </a:solidFill>
              </a:rPr>
              <a:t> of programming (including 56 affiliations</a:t>
            </a:r>
            <a:r>
              <a:rPr lang="en-US" sz="1500" b="0" baseline="30000" dirty="0" smtClean="0">
                <a:solidFill>
                  <a:schemeClr val="tx1"/>
                </a:solidFill>
              </a:rPr>
              <a:t>1</a:t>
            </a:r>
            <a:r>
              <a:rPr lang="en-US" sz="1500" b="0" dirty="0" smtClean="0">
                <a:solidFill>
                  <a:schemeClr val="tx1"/>
                </a:solidFill>
              </a:rPr>
              <a:t>) with key networks including CW, MyNetwork TV, </a:t>
            </a:r>
            <a:r>
              <a:rPr lang="en-US" sz="1500" b="0" dirty="0" err="1" smtClean="0">
                <a:solidFill>
                  <a:schemeClr val="tx1"/>
                </a:solidFill>
              </a:rPr>
              <a:t>Telemundo</a:t>
            </a:r>
            <a:r>
              <a:rPr lang="en-US" sz="1500" b="0" dirty="0" smtClean="0">
                <a:solidFill>
                  <a:schemeClr val="tx1"/>
                </a:solidFill>
              </a:rPr>
              <a:t>, </a:t>
            </a:r>
            <a:r>
              <a:rPr lang="en-US" sz="1500" b="0" dirty="0" err="1" smtClean="0">
                <a:solidFill>
                  <a:schemeClr val="tx1"/>
                </a:solidFill>
              </a:rPr>
              <a:t>MeTv</a:t>
            </a:r>
            <a:r>
              <a:rPr lang="en-US" sz="1500" b="0" dirty="0" smtClean="0">
                <a:solidFill>
                  <a:schemeClr val="tx1"/>
                </a:solidFill>
              </a:rPr>
              <a:t> and Antenna TV</a:t>
            </a:r>
            <a:r>
              <a:rPr lang="en-US" sz="1500" b="0" baseline="30000" dirty="0" smtClean="0">
                <a:solidFill>
                  <a:schemeClr val="tx1"/>
                </a:solidFill>
              </a:rPr>
              <a:t>(3)</a:t>
            </a:r>
            <a:endParaRPr lang="en-US" sz="1500" b="0" dirty="0" smtClean="0">
              <a:solidFill>
                <a:schemeClr val="tx1"/>
              </a:solidFill>
            </a:endParaRPr>
          </a:p>
          <a:p>
            <a:pPr marL="800100" lvl="1" indent="-342900" algn="l" eaLnBrk="0" hangingPunct="0">
              <a:spcBef>
                <a:spcPts val="600"/>
              </a:spcBef>
              <a:spcAft>
                <a:spcPts val="600"/>
              </a:spcAft>
              <a:buClr>
                <a:schemeClr val="tx1"/>
              </a:buClr>
              <a:buSzPct val="80000"/>
              <a:buFont typeface="Wingdings" pitchFamily="2" charset="2"/>
              <a:buChar char="n"/>
            </a:pPr>
            <a:r>
              <a:rPr lang="en-US" sz="1400" b="0" dirty="0" smtClean="0">
                <a:solidFill>
                  <a:schemeClr val="tx1"/>
                </a:solidFill>
              </a:rPr>
              <a:t>$14.9 million in 2012 Revenue</a:t>
            </a:r>
          </a:p>
          <a:p>
            <a:pPr marL="800100" lvl="1" indent="-342900" algn="l" eaLnBrk="0" hangingPunct="0">
              <a:spcBef>
                <a:spcPts val="600"/>
              </a:spcBef>
              <a:spcAft>
                <a:spcPts val="600"/>
              </a:spcAft>
              <a:buClr>
                <a:schemeClr val="tx1"/>
              </a:buClr>
              <a:buSzPct val="80000"/>
              <a:buFont typeface="Wingdings" pitchFamily="2" charset="2"/>
              <a:buChar char="n"/>
            </a:pPr>
            <a:r>
              <a:rPr lang="en-US" sz="1400" b="0" dirty="0" smtClean="0">
                <a:solidFill>
                  <a:schemeClr val="tx1"/>
                </a:solidFill>
              </a:rPr>
              <a:t>$8.2 million in BCF</a:t>
            </a:r>
            <a:r>
              <a:rPr lang="en-US" sz="1400" b="0" baseline="30000" dirty="0" smtClean="0">
                <a:solidFill>
                  <a:schemeClr val="tx1"/>
                </a:solidFill>
              </a:rPr>
              <a:t>2</a:t>
            </a:r>
            <a:r>
              <a:rPr lang="en-US" sz="1400" b="0" dirty="0" smtClean="0">
                <a:solidFill>
                  <a:schemeClr val="tx1"/>
                </a:solidFill>
              </a:rPr>
              <a:t> – 55% Margin</a:t>
            </a:r>
          </a:p>
          <a:p>
            <a:pPr marL="342900" indent="-342900" algn="l" eaLnBrk="0" hangingPunct="0">
              <a:spcBef>
                <a:spcPts val="600"/>
              </a:spcBef>
              <a:spcAft>
                <a:spcPts val="600"/>
              </a:spcAft>
              <a:buClr>
                <a:schemeClr val="tx1"/>
              </a:buClr>
              <a:buSzPct val="80000"/>
              <a:buFont typeface="Wingdings" pitchFamily="2" charset="2"/>
              <a:buChar char="n"/>
            </a:pPr>
            <a:endParaRPr lang="en-US" sz="1500" b="0" dirty="0" smtClean="0">
              <a:solidFill>
                <a:schemeClr val="tx1"/>
              </a:solidFill>
            </a:endParaRPr>
          </a:p>
          <a:p>
            <a:pPr marL="342900" indent="-342900" algn="l" eaLnBrk="0" hangingPunct="0">
              <a:spcBef>
                <a:spcPts val="600"/>
              </a:spcBef>
              <a:spcAft>
                <a:spcPts val="600"/>
              </a:spcAft>
              <a:buClr>
                <a:schemeClr val="tx1"/>
              </a:buClr>
              <a:buSzPct val="80000"/>
              <a:buFont typeface="Wingdings" pitchFamily="2" charset="2"/>
              <a:buChar char="n"/>
            </a:pPr>
            <a:r>
              <a:rPr lang="en-US" sz="1500" b="0" dirty="0" smtClean="0">
                <a:solidFill>
                  <a:schemeClr val="tx1"/>
                </a:solidFill>
              </a:rPr>
              <a:t>Opportunity to </a:t>
            </a:r>
            <a:r>
              <a:rPr lang="en-US" sz="1500" dirty="0" smtClean="0">
                <a:solidFill>
                  <a:schemeClr val="tx1"/>
                </a:solidFill>
              </a:rPr>
              <a:t>monetize digital spectrum</a:t>
            </a:r>
            <a:r>
              <a:rPr lang="en-US" sz="1500" b="0" dirty="0" smtClean="0">
                <a:solidFill>
                  <a:schemeClr val="tx1"/>
                </a:solidFill>
              </a:rPr>
              <a:t> through more efficient use of spectrum</a:t>
            </a:r>
          </a:p>
          <a:p>
            <a:pPr marL="800100" lvl="1" indent="-342900" algn="l" eaLnBrk="0" hangingPunct="0">
              <a:spcBef>
                <a:spcPts val="600"/>
              </a:spcBef>
              <a:spcAft>
                <a:spcPts val="600"/>
              </a:spcAft>
              <a:buClr>
                <a:schemeClr val="tx1"/>
              </a:buClr>
              <a:buSzPct val="80000"/>
              <a:buFont typeface="Wingdings" pitchFamily="2" charset="2"/>
              <a:buChar char="n"/>
            </a:pPr>
            <a:r>
              <a:rPr lang="en-US" sz="1400" b="0" dirty="0" smtClean="0">
                <a:solidFill>
                  <a:schemeClr val="tx1"/>
                </a:solidFill>
              </a:rPr>
              <a:t>Converting spectrum to a Content Delivery Network via Broadcast Overlay Technology</a:t>
            </a:r>
          </a:p>
          <a:p>
            <a:pPr marL="800100" lvl="1" indent="-342900" algn="l" eaLnBrk="0" hangingPunct="0">
              <a:spcBef>
                <a:spcPts val="600"/>
              </a:spcBef>
              <a:spcAft>
                <a:spcPts val="600"/>
              </a:spcAft>
              <a:buClr>
                <a:schemeClr val="tx1"/>
              </a:buClr>
              <a:buSzPct val="80000"/>
              <a:buFont typeface="Wingdings" pitchFamily="2" charset="2"/>
              <a:buChar char="n"/>
            </a:pPr>
            <a:r>
              <a:rPr lang="en-US" sz="1400" b="0" dirty="0" smtClean="0">
                <a:solidFill>
                  <a:schemeClr val="tx1"/>
                </a:solidFill>
              </a:rPr>
              <a:t>Leasing it to wireless carriers</a:t>
            </a:r>
          </a:p>
          <a:p>
            <a:pPr marL="342900" indent="-342900" algn="l" eaLnBrk="0" hangingPunct="0">
              <a:spcBef>
                <a:spcPts val="600"/>
              </a:spcBef>
              <a:spcAft>
                <a:spcPts val="600"/>
              </a:spcAft>
              <a:buClr>
                <a:schemeClr val="tx1"/>
              </a:buClr>
              <a:buSzPct val="80000"/>
              <a:buFont typeface="Wingdings" pitchFamily="2" charset="2"/>
              <a:buChar char="n"/>
            </a:pPr>
            <a:endParaRPr lang="en-US" sz="1500" b="0" dirty="0" smtClean="0">
              <a:solidFill>
                <a:schemeClr val="tx1"/>
              </a:solidFill>
            </a:endParaRPr>
          </a:p>
          <a:p>
            <a:pPr marL="342900" indent="-342900" algn="l" eaLnBrk="0" hangingPunct="0">
              <a:spcBef>
                <a:spcPts val="600"/>
              </a:spcBef>
              <a:spcAft>
                <a:spcPts val="600"/>
              </a:spcAft>
              <a:buClr>
                <a:schemeClr val="tx1"/>
              </a:buClr>
              <a:buSzPct val="80000"/>
              <a:buFont typeface="Wingdings" pitchFamily="2" charset="2"/>
              <a:buChar char="n"/>
            </a:pPr>
            <a:r>
              <a:rPr lang="en-US" sz="1500" b="0" dirty="0" smtClean="0">
                <a:solidFill>
                  <a:schemeClr val="tx1"/>
                </a:solidFill>
              </a:rPr>
              <a:t>Limited to no near-term interference from potential broadcast spectrum auction and regulatory rulings</a:t>
            </a:r>
            <a:endParaRPr lang="en-US" sz="1500" b="0" dirty="0">
              <a:solidFill>
                <a:schemeClr val="tx1"/>
              </a:solidFill>
            </a:endParaRPr>
          </a:p>
        </p:txBody>
      </p:sp>
      <p:sp>
        <p:nvSpPr>
          <p:cNvPr id="20487" name="Text Box 8"/>
          <p:cNvSpPr txBox="1">
            <a:spLocks noChangeArrowheads="1"/>
          </p:cNvSpPr>
          <p:nvPr>
            <p:custDataLst>
              <p:tags r:id="rId6"/>
            </p:custDataLst>
          </p:nvPr>
        </p:nvSpPr>
        <p:spPr bwMode="auto">
          <a:xfrm>
            <a:off x="130810" y="6094730"/>
            <a:ext cx="7070090" cy="321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99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marL="227013" indent="-227013"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algn="ctr" eaLnBrk="0" fontAlgn="base" hangingPunct="0">
              <a:spcBef>
                <a:spcPct val="0"/>
              </a:spcBef>
              <a:spcAft>
                <a:spcPct val="0"/>
              </a:spcAft>
              <a:buChar char="•"/>
              <a:defRPr sz="1600" b="1">
                <a:solidFill>
                  <a:schemeClr val="bg1"/>
                </a:solidFill>
                <a:latin typeface="Arial" charset="0"/>
              </a:defRPr>
            </a:lvl6pPr>
            <a:lvl7pPr marL="2971800" indent="-228600" algn="ctr" eaLnBrk="0" fontAlgn="base" hangingPunct="0">
              <a:spcBef>
                <a:spcPct val="0"/>
              </a:spcBef>
              <a:spcAft>
                <a:spcPct val="0"/>
              </a:spcAft>
              <a:buChar char="•"/>
              <a:defRPr sz="1600" b="1">
                <a:solidFill>
                  <a:schemeClr val="bg1"/>
                </a:solidFill>
                <a:latin typeface="Arial" charset="0"/>
              </a:defRPr>
            </a:lvl7pPr>
            <a:lvl8pPr marL="3429000" indent="-228600" algn="ctr" eaLnBrk="0" fontAlgn="base" hangingPunct="0">
              <a:spcBef>
                <a:spcPct val="0"/>
              </a:spcBef>
              <a:spcAft>
                <a:spcPct val="0"/>
              </a:spcAft>
              <a:buChar char="•"/>
              <a:defRPr sz="1600" b="1">
                <a:solidFill>
                  <a:schemeClr val="bg1"/>
                </a:solidFill>
                <a:latin typeface="Arial" charset="0"/>
              </a:defRPr>
            </a:lvl8pPr>
            <a:lvl9pPr marL="3886200" indent="-228600" algn="ctr" eaLnBrk="0" fontAlgn="base" hangingPunct="0">
              <a:spcBef>
                <a:spcPct val="0"/>
              </a:spcBef>
              <a:spcAft>
                <a:spcPct val="0"/>
              </a:spcAft>
              <a:buChar char="•"/>
              <a:defRPr sz="1600" b="1">
                <a:solidFill>
                  <a:schemeClr val="bg1"/>
                </a:solidFill>
                <a:latin typeface="Arial" charset="0"/>
              </a:defRPr>
            </a:lvl9pPr>
          </a:lstStyle>
          <a:p>
            <a:pPr algn="l" eaLnBrk="1" hangingPunct="1">
              <a:buFontTx/>
              <a:buNone/>
            </a:pPr>
            <a:r>
              <a:rPr lang="en-US" sz="800" b="0" dirty="0">
                <a:solidFill>
                  <a:srgbClr val="000000"/>
                </a:solidFill>
              </a:rPr>
              <a:t>____________________</a:t>
            </a:r>
          </a:p>
          <a:p>
            <a:pPr marL="228600" indent="-228600" algn="l">
              <a:lnSpc>
                <a:spcPct val="95000"/>
              </a:lnSpc>
              <a:buFontTx/>
              <a:buAutoNum type="arabicParenBoth"/>
            </a:pPr>
            <a:r>
              <a:rPr lang="en-US" sz="800" b="0" dirty="0" smtClean="0">
                <a:solidFill>
                  <a:schemeClr val="tx1"/>
                </a:solidFill>
              </a:rPr>
              <a:t>Certain additional channels are affiliated with more than one network simultaneously. </a:t>
            </a:r>
          </a:p>
          <a:p>
            <a:pPr marL="228600" indent="-228600" algn="l">
              <a:lnSpc>
                <a:spcPct val="95000"/>
              </a:lnSpc>
              <a:buFontTx/>
              <a:buAutoNum type="arabicParenBoth"/>
            </a:pPr>
            <a:r>
              <a:rPr lang="en-US" sz="800" b="0" dirty="0" smtClean="0">
                <a:solidFill>
                  <a:schemeClr val="tx1"/>
                </a:solidFill>
              </a:rPr>
              <a:t>Excludes corporate expenses</a:t>
            </a:r>
          </a:p>
          <a:p>
            <a:pPr marL="0" indent="0" algn="l">
              <a:lnSpc>
                <a:spcPct val="95000"/>
              </a:lnSpc>
              <a:buNone/>
            </a:pPr>
            <a:r>
              <a:rPr lang="en-US" sz="800" b="0" dirty="0" smtClean="0">
                <a:solidFill>
                  <a:schemeClr val="tx1"/>
                </a:solidFill>
              </a:rPr>
              <a:t>(3)    Includes stations under LMA or SSA agreements with Gray.</a:t>
            </a:r>
            <a:endParaRPr lang="en-US" sz="800" b="0" dirty="0">
              <a:solidFill>
                <a:schemeClr val="tx1"/>
              </a:solidFill>
            </a:endParaRPr>
          </a:p>
        </p:txBody>
      </p:sp>
    </p:spTree>
    <p:custDataLst>
      <p:tags r:id="rId1"/>
    </p:custDataLst>
    <p:extLst>
      <p:ext uri="{BB962C8B-B14F-4D97-AF65-F5344CB8AC3E}">
        <p14:creationId xmlns:p14="http://schemas.microsoft.com/office/powerpoint/2010/main" val="37914386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1" descr="image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64230" y="4900776"/>
            <a:ext cx="5398770" cy="81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7"/>
          <p:cNvSpPr>
            <a:spLocks noGrp="1" noChangeArrowheads="1"/>
          </p:cNvSpPr>
          <p:nvPr>
            <p:ph type="ctrTitle"/>
            <p:custDataLst>
              <p:tags r:id="rId2"/>
            </p:custDataLst>
          </p:nvPr>
        </p:nvSpPr>
        <p:spPr/>
        <p:txBody>
          <a:bodyPr/>
          <a:lstStyle/>
          <a:p>
            <a:r>
              <a:rPr lang="en-US" dirty="0" smtClean="0"/>
              <a:t>Industry Overview</a:t>
            </a:r>
            <a:endParaRPr lang="en-US" dirty="0"/>
          </a:p>
        </p:txBody>
      </p:sp>
      <p:sp>
        <p:nvSpPr>
          <p:cNvPr id="5123" name="Rectangle 9"/>
          <p:cNvSpPr>
            <a:spLocks noChangeArrowheads="1"/>
          </p:cNvSpPr>
          <p:nvPr>
            <p:custDataLst>
              <p:tags r:id="rId3"/>
            </p:custDataLst>
          </p:nvPr>
        </p:nvSpPr>
        <p:spPr bwMode="auto">
          <a:xfrm>
            <a:off x="990600" y="3563938"/>
            <a:ext cx="77724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1029" rIns="82058" bIns="41029" anchor="ctr">
            <a:spAutoFit/>
          </a:bodyPr>
          <a:lstStyle/>
          <a:p>
            <a:pPr algn="r" eaLnBrk="0" hangingPunct="0">
              <a:buFontTx/>
              <a:buNone/>
            </a:pPr>
            <a:r>
              <a:rPr lang="en-US" sz="2400" b="0" dirty="0"/>
              <a:t/>
            </a:r>
            <a:br>
              <a:rPr lang="en-US" sz="2400" b="0" dirty="0"/>
            </a:br>
            <a:endParaRPr lang="en-US" sz="2400" b="0" dirty="0"/>
          </a:p>
        </p:txBody>
      </p:sp>
      <p:sp>
        <p:nvSpPr>
          <p:cNvPr id="5124" name="Text Box 11" hidden="1"/>
          <p:cNvSpPr txBox="1">
            <a:spLocks noChangeArrowheads="1"/>
          </p:cNvSpPr>
          <p:nvPr>
            <p:custDataLst>
              <p:tags r:id="rId4"/>
            </p:custDataLst>
          </p:nvPr>
        </p:nvSpPr>
        <p:spPr bwMode="auto">
          <a:xfrm>
            <a:off x="4445000" y="6400800"/>
            <a:ext cx="2540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50800" rIns="0" bIns="50800">
            <a:spAutoFit/>
          </a:bodyPr>
          <a:lstStyle>
            <a:lvl1pPr defTabSz="820738" eaLnBrk="0" hangingPunct="0">
              <a:defRPr sz="1600" b="1">
                <a:solidFill>
                  <a:schemeClr val="bg1"/>
                </a:solidFill>
                <a:latin typeface="Arial" charset="0"/>
              </a:defRPr>
            </a:lvl1pPr>
            <a:lvl2pPr marL="742950" indent="-285750" defTabSz="820738" eaLnBrk="0" hangingPunct="0">
              <a:defRPr sz="1600" b="1">
                <a:solidFill>
                  <a:schemeClr val="bg1"/>
                </a:solidFill>
                <a:latin typeface="Arial" charset="0"/>
              </a:defRPr>
            </a:lvl2pPr>
            <a:lvl3pPr marL="1143000" indent="-228600" defTabSz="820738" eaLnBrk="0" hangingPunct="0">
              <a:defRPr sz="1600" b="1">
                <a:solidFill>
                  <a:schemeClr val="bg1"/>
                </a:solidFill>
                <a:latin typeface="Arial" charset="0"/>
              </a:defRPr>
            </a:lvl3pPr>
            <a:lvl4pPr marL="1600200" indent="-228600" defTabSz="820738" eaLnBrk="0" hangingPunct="0">
              <a:defRPr sz="1600" b="1">
                <a:solidFill>
                  <a:schemeClr val="bg1"/>
                </a:solidFill>
                <a:latin typeface="Arial" charset="0"/>
              </a:defRPr>
            </a:lvl4pPr>
            <a:lvl5pPr marL="2057400" indent="-228600" defTabSz="820738" eaLnBrk="0" hangingPunct="0">
              <a:defRPr sz="1600" b="1">
                <a:solidFill>
                  <a:schemeClr val="bg1"/>
                </a:solidFill>
                <a:latin typeface="Arial" charset="0"/>
              </a:defRPr>
            </a:lvl5pPr>
            <a:lvl6pPr marL="2514600" indent="-228600" algn="ctr" defTabSz="820738" eaLnBrk="0" fontAlgn="base" hangingPunct="0">
              <a:spcBef>
                <a:spcPct val="0"/>
              </a:spcBef>
              <a:spcAft>
                <a:spcPct val="0"/>
              </a:spcAft>
              <a:buChar char="•"/>
              <a:defRPr sz="1600" b="1">
                <a:solidFill>
                  <a:schemeClr val="bg1"/>
                </a:solidFill>
                <a:latin typeface="Arial" charset="0"/>
              </a:defRPr>
            </a:lvl6pPr>
            <a:lvl7pPr marL="2971800" indent="-228600" algn="ctr" defTabSz="820738" eaLnBrk="0" fontAlgn="base" hangingPunct="0">
              <a:spcBef>
                <a:spcPct val="0"/>
              </a:spcBef>
              <a:spcAft>
                <a:spcPct val="0"/>
              </a:spcAft>
              <a:buChar char="•"/>
              <a:defRPr sz="1600" b="1">
                <a:solidFill>
                  <a:schemeClr val="bg1"/>
                </a:solidFill>
                <a:latin typeface="Arial" charset="0"/>
              </a:defRPr>
            </a:lvl7pPr>
            <a:lvl8pPr marL="3429000" indent="-228600" algn="ctr" defTabSz="820738" eaLnBrk="0" fontAlgn="base" hangingPunct="0">
              <a:spcBef>
                <a:spcPct val="0"/>
              </a:spcBef>
              <a:spcAft>
                <a:spcPct val="0"/>
              </a:spcAft>
              <a:buChar char="•"/>
              <a:defRPr sz="1600" b="1">
                <a:solidFill>
                  <a:schemeClr val="bg1"/>
                </a:solidFill>
                <a:latin typeface="Arial" charset="0"/>
              </a:defRPr>
            </a:lvl8pPr>
            <a:lvl9pPr marL="3886200" indent="-228600" algn="ctr" defTabSz="820738" eaLnBrk="0" fontAlgn="base" hangingPunct="0">
              <a:spcBef>
                <a:spcPct val="0"/>
              </a:spcBef>
              <a:spcAft>
                <a:spcPct val="0"/>
              </a:spcAft>
              <a:buChar char="•"/>
              <a:defRPr sz="1600" b="1">
                <a:solidFill>
                  <a:schemeClr val="bg1"/>
                </a:solidFill>
                <a:latin typeface="Arial" charset="0"/>
              </a:defRPr>
            </a:lvl9pPr>
          </a:lstStyle>
          <a:p>
            <a:pPr>
              <a:buFontTx/>
              <a:buNone/>
            </a:pPr>
            <a:r>
              <a:rPr lang="en-US" sz="1000" dirty="0">
                <a:solidFill>
                  <a:srgbClr val="000000"/>
                </a:solidFill>
              </a:rPr>
              <a:t>3</a:t>
            </a:r>
          </a:p>
        </p:txBody>
      </p:sp>
    </p:spTree>
    <p:custDataLst>
      <p:tags r:id="rId1"/>
    </p:custDataLst>
    <p:extLst>
      <p:ext uri="{BB962C8B-B14F-4D97-AF65-F5344CB8AC3E}">
        <p14:creationId xmlns:p14="http://schemas.microsoft.com/office/powerpoint/2010/main" val="25614989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noChangeArrowheads="1"/>
          </p:cNvPicPr>
          <p:nvPr>
            <p:custDataLst>
              <p:tags r:id="rId2"/>
            </p:custDataLst>
          </p:nvPr>
        </p:nvPicPr>
        <p:blipFill>
          <a:blip r:embed="rId19" cstate="print">
            <a:extLst>
              <a:ext uri="{28A0092B-C50C-407E-A947-70E740481C1C}">
                <a14:useLocalDpi xmlns:a14="http://schemas.microsoft.com/office/drawing/2010/main" val="0"/>
              </a:ext>
            </a:extLst>
          </a:blip>
          <a:srcRect/>
          <a:stretch>
            <a:fillRect/>
          </a:stretch>
        </p:blipFill>
        <p:spPr bwMode="auto">
          <a:xfrm>
            <a:off x="6182461" y="4286897"/>
            <a:ext cx="2966711" cy="2219893"/>
          </a:xfrm>
          <a:prstGeom prst="rect">
            <a:avLst/>
          </a:prstGeom>
          <a:noFill/>
          <a:ln/>
          <a:extLst>
            <a:ext uri="{909E8E84-426E-40DD-AFC4-6F175D3DCCD1}">
              <a14:hiddenFill xmlns:a14="http://schemas.microsoft.com/office/drawing/2010/main">
                <a:solidFill>
                  <a:srgbClr val="FFFFFF"/>
                </a:solidFill>
              </a14:hiddenFill>
            </a:ext>
          </a:extLst>
        </p:spPr>
      </p:pic>
      <p:pic>
        <p:nvPicPr>
          <p:cNvPr id="29" name="Picture 28"/>
          <p:cNvPicPr>
            <a:picLocks noChangeAspect="1" noChangeArrowheads="1"/>
          </p:cNvPicPr>
          <p:nvPr>
            <p:custDataLst>
              <p:tags r:id="rId3"/>
            </p:custDataLst>
          </p:nvPr>
        </p:nvPicPr>
        <p:blipFill>
          <a:blip r:embed="rId20" cstate="print">
            <a:extLst>
              <a:ext uri="{28A0092B-C50C-407E-A947-70E740481C1C}">
                <a14:useLocalDpi xmlns:a14="http://schemas.microsoft.com/office/drawing/2010/main" val="0"/>
              </a:ext>
            </a:extLst>
          </a:blip>
          <a:srcRect/>
          <a:stretch>
            <a:fillRect/>
          </a:stretch>
        </p:blipFill>
        <p:spPr bwMode="auto">
          <a:xfrm>
            <a:off x="3273226" y="4286792"/>
            <a:ext cx="2961240" cy="2215802"/>
          </a:xfrm>
          <a:prstGeom prst="rect">
            <a:avLst/>
          </a:prstGeom>
          <a:noFill/>
          <a:ln/>
          <a:extLst>
            <a:ext uri="{909E8E84-426E-40DD-AFC4-6F175D3DCCD1}">
              <a14:hiddenFill xmlns:a14="http://schemas.microsoft.com/office/drawing/2010/main">
                <a:solidFill>
                  <a:srgbClr val="FFFFFF"/>
                </a:solidFill>
              </a14:hiddenFill>
            </a:ext>
          </a:extLst>
        </p:spPr>
      </p:pic>
      <p:pic>
        <p:nvPicPr>
          <p:cNvPr id="28" name="Picture 27"/>
          <p:cNvPicPr>
            <a:picLocks noChangeAspect="1" noChangeArrowheads="1"/>
          </p:cNvPicPr>
          <p:nvPr>
            <p:custDataLst>
              <p:tags r:id="rId4"/>
            </p:custDataLst>
          </p:nvPr>
        </p:nvPicPr>
        <p:blipFill>
          <a:blip r:embed="rId21" cstate="print">
            <a:extLst>
              <a:ext uri="{28A0092B-C50C-407E-A947-70E740481C1C}">
                <a14:useLocalDpi xmlns:a14="http://schemas.microsoft.com/office/drawing/2010/main" val="0"/>
              </a:ext>
            </a:extLst>
          </a:blip>
          <a:srcRect/>
          <a:stretch>
            <a:fillRect/>
          </a:stretch>
        </p:blipFill>
        <p:spPr bwMode="auto">
          <a:xfrm>
            <a:off x="354529" y="4287371"/>
            <a:ext cx="2961242" cy="2238521"/>
          </a:xfrm>
          <a:prstGeom prst="rect">
            <a:avLst/>
          </a:prstGeom>
          <a:noFill/>
          <a:ln/>
          <a:extLst>
            <a:ext uri="{909E8E84-426E-40DD-AFC4-6F175D3DCCD1}">
              <a14:hiddenFill xmlns:a14="http://schemas.microsoft.com/office/drawing/2010/main">
                <a:solidFill>
                  <a:srgbClr val="FFFFFF"/>
                </a:solidFill>
              </a14:hiddenFill>
            </a:ext>
          </a:extLst>
        </p:spPr>
      </p:pic>
      <p:pic>
        <p:nvPicPr>
          <p:cNvPr id="46083" name="Picture 3"/>
          <p:cNvPicPr>
            <a:picLocks noChangeAspect="1" noChangeArrowheads="1"/>
          </p:cNvPicPr>
          <p:nvPr>
            <p:custDataLst>
              <p:tags r:id="rId5"/>
            </p:custDataLst>
          </p:nvPr>
        </p:nvPicPr>
        <p:blipFill>
          <a:blip r:embed="rId22" cstate="print">
            <a:extLst>
              <a:ext uri="{28A0092B-C50C-407E-A947-70E740481C1C}">
                <a14:useLocalDpi xmlns:a14="http://schemas.microsoft.com/office/drawing/2010/main" val="0"/>
              </a:ext>
            </a:extLst>
          </a:blip>
          <a:srcRect/>
          <a:stretch>
            <a:fillRect/>
          </a:stretch>
        </p:blipFill>
        <p:spPr bwMode="auto">
          <a:xfrm>
            <a:off x="212724" y="1669839"/>
            <a:ext cx="4514849" cy="2387812"/>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38" name="Rectangle 2"/>
          <p:cNvSpPr>
            <a:spLocks noGrp="1" noChangeArrowheads="1"/>
          </p:cNvSpPr>
          <p:nvPr>
            <p:ph type="title"/>
            <p:custDataLst>
              <p:tags r:id="rId6"/>
            </p:custDataLst>
          </p:nvPr>
        </p:nvSpPr>
        <p:spPr>
          <a:xfrm>
            <a:off x="473075" y="255632"/>
            <a:ext cx="7318375" cy="698412"/>
          </a:xfrm>
        </p:spPr>
        <p:txBody>
          <a:bodyPr/>
          <a:lstStyle/>
          <a:p>
            <a:r>
              <a:rPr lang="en-US" dirty="0"/>
              <a:t>Television </a:t>
            </a:r>
            <a:r>
              <a:rPr lang="en-US" dirty="0" smtClean="0"/>
              <a:t>Continues </a:t>
            </a:r>
            <a:r>
              <a:rPr lang="en-US" dirty="0"/>
              <a:t>to be the #1 </a:t>
            </a:r>
            <a:r>
              <a:rPr lang="en-US" dirty="0" smtClean="0"/>
              <a:t>Choice </a:t>
            </a:r>
            <a:r>
              <a:rPr lang="en-US" dirty="0"/>
              <a:t>for </a:t>
            </a:r>
            <a:r>
              <a:rPr lang="en-US" dirty="0" smtClean="0"/>
              <a:t/>
            </a:r>
            <a:br>
              <a:rPr lang="en-US" dirty="0" smtClean="0"/>
            </a:br>
            <a:r>
              <a:rPr lang="en-US" dirty="0" smtClean="0"/>
              <a:t>Critical Mass Reach Among Advertisers</a:t>
            </a:r>
          </a:p>
        </p:txBody>
      </p:sp>
      <p:sp>
        <p:nvSpPr>
          <p:cNvPr id="14339" name="Text Box 3" hidden="1"/>
          <p:cNvSpPr txBox="1">
            <a:spLocks noChangeArrowheads="1"/>
          </p:cNvSpPr>
          <p:nvPr>
            <p:custDataLst>
              <p:tags r:id="rId7"/>
            </p:custDataLst>
          </p:nvPr>
        </p:nvSpPr>
        <p:spPr bwMode="auto">
          <a:xfrm>
            <a:off x="4445000" y="6400800"/>
            <a:ext cx="2540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50800" rIns="0" bIns="50800">
            <a:spAutoFit/>
          </a:bodyPr>
          <a:lstStyle>
            <a:lvl1pPr defTabSz="820738" eaLnBrk="0" hangingPunct="0">
              <a:defRPr sz="1600" b="1">
                <a:solidFill>
                  <a:schemeClr val="bg1"/>
                </a:solidFill>
                <a:latin typeface="Arial" charset="0"/>
              </a:defRPr>
            </a:lvl1pPr>
            <a:lvl2pPr marL="742950" indent="-285750" defTabSz="820738" eaLnBrk="0" hangingPunct="0">
              <a:defRPr sz="1600" b="1">
                <a:solidFill>
                  <a:schemeClr val="bg1"/>
                </a:solidFill>
                <a:latin typeface="Arial" charset="0"/>
              </a:defRPr>
            </a:lvl2pPr>
            <a:lvl3pPr marL="1143000" indent="-228600" defTabSz="820738" eaLnBrk="0" hangingPunct="0">
              <a:defRPr sz="1600" b="1">
                <a:solidFill>
                  <a:schemeClr val="bg1"/>
                </a:solidFill>
                <a:latin typeface="Arial" charset="0"/>
              </a:defRPr>
            </a:lvl3pPr>
            <a:lvl4pPr marL="1600200" indent="-228600" defTabSz="820738" eaLnBrk="0" hangingPunct="0">
              <a:defRPr sz="1600" b="1">
                <a:solidFill>
                  <a:schemeClr val="bg1"/>
                </a:solidFill>
                <a:latin typeface="Arial" charset="0"/>
              </a:defRPr>
            </a:lvl4pPr>
            <a:lvl5pPr marL="2057400" indent="-228600" defTabSz="820738" eaLnBrk="0" hangingPunct="0">
              <a:defRPr sz="1600" b="1">
                <a:solidFill>
                  <a:schemeClr val="bg1"/>
                </a:solidFill>
                <a:latin typeface="Arial" charset="0"/>
              </a:defRPr>
            </a:lvl5pPr>
            <a:lvl6pPr marL="2514600" indent="-228600" algn="ctr" defTabSz="820738" eaLnBrk="0" fontAlgn="base" hangingPunct="0">
              <a:spcBef>
                <a:spcPct val="0"/>
              </a:spcBef>
              <a:spcAft>
                <a:spcPct val="0"/>
              </a:spcAft>
              <a:buChar char="•"/>
              <a:defRPr sz="1600" b="1">
                <a:solidFill>
                  <a:schemeClr val="bg1"/>
                </a:solidFill>
                <a:latin typeface="Arial" charset="0"/>
              </a:defRPr>
            </a:lvl6pPr>
            <a:lvl7pPr marL="2971800" indent="-228600" algn="ctr" defTabSz="820738" eaLnBrk="0" fontAlgn="base" hangingPunct="0">
              <a:spcBef>
                <a:spcPct val="0"/>
              </a:spcBef>
              <a:spcAft>
                <a:spcPct val="0"/>
              </a:spcAft>
              <a:buChar char="•"/>
              <a:defRPr sz="1600" b="1">
                <a:solidFill>
                  <a:schemeClr val="bg1"/>
                </a:solidFill>
                <a:latin typeface="Arial" charset="0"/>
              </a:defRPr>
            </a:lvl7pPr>
            <a:lvl8pPr marL="3429000" indent="-228600" algn="ctr" defTabSz="820738" eaLnBrk="0" fontAlgn="base" hangingPunct="0">
              <a:spcBef>
                <a:spcPct val="0"/>
              </a:spcBef>
              <a:spcAft>
                <a:spcPct val="0"/>
              </a:spcAft>
              <a:buChar char="•"/>
              <a:defRPr sz="1600" b="1">
                <a:solidFill>
                  <a:schemeClr val="bg1"/>
                </a:solidFill>
                <a:latin typeface="Arial" charset="0"/>
              </a:defRPr>
            </a:lvl8pPr>
            <a:lvl9pPr marL="3886200" indent="-228600" algn="ctr" defTabSz="820738" eaLnBrk="0" fontAlgn="base" hangingPunct="0">
              <a:spcBef>
                <a:spcPct val="0"/>
              </a:spcBef>
              <a:spcAft>
                <a:spcPct val="0"/>
              </a:spcAft>
              <a:buChar char="•"/>
              <a:defRPr sz="1600" b="1">
                <a:solidFill>
                  <a:schemeClr val="bg1"/>
                </a:solidFill>
                <a:latin typeface="Arial" charset="0"/>
              </a:defRPr>
            </a:lvl9pPr>
          </a:lstStyle>
          <a:p>
            <a:pPr>
              <a:buFontTx/>
              <a:buNone/>
            </a:pPr>
            <a:r>
              <a:rPr lang="en-US" sz="1000" dirty="0">
                <a:solidFill>
                  <a:srgbClr val="000000"/>
                </a:solidFill>
              </a:rPr>
              <a:t>12</a:t>
            </a:r>
          </a:p>
        </p:txBody>
      </p:sp>
      <p:sp>
        <p:nvSpPr>
          <p:cNvPr id="14340" name="Text Box 4"/>
          <p:cNvSpPr txBox="1">
            <a:spLocks noChangeArrowheads="1"/>
          </p:cNvSpPr>
          <p:nvPr>
            <p:custDataLst>
              <p:tags r:id="rId8"/>
            </p:custDataLst>
          </p:nvPr>
        </p:nvSpPr>
        <p:spPr bwMode="blackWhite">
          <a:xfrm>
            <a:off x="212724" y="1279208"/>
            <a:ext cx="4514849" cy="365760"/>
          </a:xfrm>
          <a:prstGeom prst="rect">
            <a:avLst/>
          </a:prstGeom>
          <a:solidFill>
            <a:schemeClr val="accent1"/>
          </a:solidFill>
          <a:ln>
            <a:noFill/>
          </a:ln>
          <a:effectLst/>
          <a:extLst/>
        </p:spPr>
        <p:txBody>
          <a:bodyPr lIns="0" tIns="0" rIns="0" bIns="0" anchor="ctr" anchorCtr="1"/>
          <a:lstStyle>
            <a:lvl1pPr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algn="ctr" eaLnBrk="0" fontAlgn="base" hangingPunct="0">
              <a:spcBef>
                <a:spcPct val="0"/>
              </a:spcBef>
              <a:spcAft>
                <a:spcPct val="0"/>
              </a:spcAft>
              <a:buChar char="•"/>
              <a:defRPr sz="1600" b="1">
                <a:solidFill>
                  <a:schemeClr val="bg1"/>
                </a:solidFill>
                <a:latin typeface="Arial" charset="0"/>
              </a:defRPr>
            </a:lvl6pPr>
            <a:lvl7pPr marL="2971800" indent="-228600" algn="ctr" eaLnBrk="0" fontAlgn="base" hangingPunct="0">
              <a:spcBef>
                <a:spcPct val="0"/>
              </a:spcBef>
              <a:spcAft>
                <a:spcPct val="0"/>
              </a:spcAft>
              <a:buChar char="•"/>
              <a:defRPr sz="1600" b="1">
                <a:solidFill>
                  <a:schemeClr val="bg1"/>
                </a:solidFill>
                <a:latin typeface="Arial" charset="0"/>
              </a:defRPr>
            </a:lvl7pPr>
            <a:lvl8pPr marL="3429000" indent="-228600" algn="ctr" eaLnBrk="0" fontAlgn="base" hangingPunct="0">
              <a:spcBef>
                <a:spcPct val="0"/>
              </a:spcBef>
              <a:spcAft>
                <a:spcPct val="0"/>
              </a:spcAft>
              <a:buChar char="•"/>
              <a:defRPr sz="1600" b="1">
                <a:solidFill>
                  <a:schemeClr val="bg1"/>
                </a:solidFill>
                <a:latin typeface="Arial" charset="0"/>
              </a:defRPr>
            </a:lvl8pPr>
            <a:lvl9pPr marL="3886200" indent="-228600" algn="ctr" eaLnBrk="0" fontAlgn="base" hangingPunct="0">
              <a:spcBef>
                <a:spcPct val="0"/>
              </a:spcBef>
              <a:spcAft>
                <a:spcPct val="0"/>
              </a:spcAft>
              <a:buChar char="•"/>
              <a:defRPr sz="1600" b="1">
                <a:solidFill>
                  <a:schemeClr val="bg1"/>
                </a:solidFill>
                <a:latin typeface="Arial" charset="0"/>
              </a:defRPr>
            </a:lvl9pPr>
          </a:lstStyle>
          <a:p>
            <a:pPr>
              <a:lnSpc>
                <a:spcPct val="85000"/>
              </a:lnSpc>
              <a:spcBef>
                <a:spcPct val="50000"/>
              </a:spcBef>
              <a:buFontTx/>
              <a:buNone/>
            </a:pPr>
            <a:r>
              <a:rPr lang="en-US" sz="1400" dirty="0" smtClean="0"/>
              <a:t>TV Reaches More People than Any Other Medium</a:t>
            </a:r>
            <a:endParaRPr lang="en-US" sz="1400" dirty="0"/>
          </a:p>
        </p:txBody>
      </p:sp>
      <p:sp>
        <p:nvSpPr>
          <p:cNvPr id="8" name="Text Box 10"/>
          <p:cNvSpPr txBox="1">
            <a:spLocks noChangeArrowheads="1"/>
          </p:cNvSpPr>
          <p:nvPr>
            <p:custDataLst>
              <p:tags r:id="rId9"/>
            </p:custDataLst>
          </p:nvPr>
        </p:nvSpPr>
        <p:spPr bwMode="auto">
          <a:xfrm>
            <a:off x="212724" y="6314173"/>
            <a:ext cx="4425951" cy="1850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99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marL="227013" indent="-227013"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algn="ctr" eaLnBrk="0" fontAlgn="base" hangingPunct="0">
              <a:spcBef>
                <a:spcPct val="0"/>
              </a:spcBef>
              <a:spcAft>
                <a:spcPct val="0"/>
              </a:spcAft>
              <a:buChar char="•"/>
              <a:defRPr sz="1600" b="1">
                <a:solidFill>
                  <a:schemeClr val="bg1"/>
                </a:solidFill>
                <a:latin typeface="Arial" charset="0"/>
              </a:defRPr>
            </a:lvl6pPr>
            <a:lvl7pPr marL="2971800" indent="-228600" algn="ctr" eaLnBrk="0" fontAlgn="base" hangingPunct="0">
              <a:spcBef>
                <a:spcPct val="0"/>
              </a:spcBef>
              <a:spcAft>
                <a:spcPct val="0"/>
              </a:spcAft>
              <a:buChar char="•"/>
              <a:defRPr sz="1600" b="1">
                <a:solidFill>
                  <a:schemeClr val="bg1"/>
                </a:solidFill>
                <a:latin typeface="Arial" charset="0"/>
              </a:defRPr>
            </a:lvl7pPr>
            <a:lvl8pPr marL="3429000" indent="-228600" algn="ctr" eaLnBrk="0" fontAlgn="base" hangingPunct="0">
              <a:spcBef>
                <a:spcPct val="0"/>
              </a:spcBef>
              <a:spcAft>
                <a:spcPct val="0"/>
              </a:spcAft>
              <a:buChar char="•"/>
              <a:defRPr sz="1600" b="1">
                <a:solidFill>
                  <a:schemeClr val="bg1"/>
                </a:solidFill>
                <a:latin typeface="Arial" charset="0"/>
              </a:defRPr>
            </a:lvl8pPr>
            <a:lvl9pPr marL="3886200" indent="-228600" algn="ctr" eaLnBrk="0" fontAlgn="base" hangingPunct="0">
              <a:spcBef>
                <a:spcPct val="0"/>
              </a:spcBef>
              <a:spcAft>
                <a:spcPct val="0"/>
              </a:spcAft>
              <a:buChar char="•"/>
              <a:defRPr sz="1600" b="1">
                <a:solidFill>
                  <a:schemeClr val="bg1"/>
                </a:solidFill>
                <a:latin typeface="Arial" charset="0"/>
              </a:defRPr>
            </a:lvl9pPr>
          </a:lstStyle>
          <a:p>
            <a:pPr algn="l" eaLnBrk="1" hangingPunct="1">
              <a:buFontTx/>
              <a:buNone/>
            </a:pPr>
            <a:r>
              <a:rPr lang="en-US" sz="800" b="0" dirty="0">
                <a:solidFill>
                  <a:srgbClr val="000000"/>
                </a:solidFill>
              </a:rPr>
              <a:t>____________________</a:t>
            </a:r>
          </a:p>
          <a:p>
            <a:pPr marL="0" indent="0" algn="l">
              <a:lnSpc>
                <a:spcPct val="95000"/>
              </a:lnSpc>
              <a:buNone/>
            </a:pPr>
            <a:r>
              <a:rPr lang="en-US" sz="800" b="0" dirty="0" smtClean="0">
                <a:solidFill>
                  <a:srgbClr val="000000"/>
                </a:solidFill>
              </a:rPr>
              <a:t>Source</a:t>
            </a:r>
            <a:r>
              <a:rPr lang="en-US" sz="800" b="0" dirty="0">
                <a:solidFill>
                  <a:srgbClr val="000000"/>
                </a:solidFill>
              </a:rPr>
              <a:t>: TVB Media Comparison Study 2012 </a:t>
            </a:r>
            <a:endParaRPr lang="en-US" sz="800" b="0" dirty="0" smtClean="0">
              <a:solidFill>
                <a:srgbClr val="000000"/>
              </a:solidFill>
            </a:endParaRPr>
          </a:p>
        </p:txBody>
      </p:sp>
      <p:pic>
        <p:nvPicPr>
          <p:cNvPr id="46085" name="Picture 5"/>
          <p:cNvPicPr>
            <a:picLocks noChangeAspect="1" noChangeArrowheads="1"/>
          </p:cNvPicPr>
          <p:nvPr>
            <p:custDataLst>
              <p:tags r:id="rId10"/>
            </p:custDataLst>
          </p:nvPr>
        </p:nvPicPr>
        <p:blipFill>
          <a:blip r:embed="rId23">
            <a:extLst>
              <a:ext uri="{28A0092B-C50C-407E-A947-70E740481C1C}">
                <a14:useLocalDpi xmlns:a14="http://schemas.microsoft.com/office/drawing/2010/main" val="0"/>
              </a:ext>
            </a:extLst>
          </a:blip>
          <a:srcRect/>
          <a:stretch>
            <a:fillRect/>
          </a:stretch>
        </p:blipFill>
        <p:spPr bwMode="auto">
          <a:xfrm>
            <a:off x="4972846" y="2131962"/>
            <a:ext cx="3871910" cy="164940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 Box 4"/>
          <p:cNvSpPr txBox="1">
            <a:spLocks noChangeArrowheads="1"/>
          </p:cNvSpPr>
          <p:nvPr>
            <p:custDataLst>
              <p:tags r:id="rId11"/>
            </p:custDataLst>
          </p:nvPr>
        </p:nvSpPr>
        <p:spPr bwMode="blackWhite">
          <a:xfrm>
            <a:off x="4886325" y="1279208"/>
            <a:ext cx="4044952" cy="365760"/>
          </a:xfrm>
          <a:prstGeom prst="rect">
            <a:avLst/>
          </a:prstGeom>
          <a:solidFill>
            <a:schemeClr val="accent1"/>
          </a:solidFill>
          <a:ln>
            <a:noFill/>
          </a:ln>
          <a:effectLst/>
          <a:extLst/>
        </p:spPr>
        <p:txBody>
          <a:bodyPr lIns="0" tIns="0" rIns="0" bIns="0" anchor="ctr" anchorCtr="1"/>
          <a:lstStyle>
            <a:lvl1pPr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algn="ctr" eaLnBrk="0" fontAlgn="base" hangingPunct="0">
              <a:spcBef>
                <a:spcPct val="0"/>
              </a:spcBef>
              <a:spcAft>
                <a:spcPct val="0"/>
              </a:spcAft>
              <a:buChar char="•"/>
              <a:defRPr sz="1600" b="1">
                <a:solidFill>
                  <a:schemeClr val="bg1"/>
                </a:solidFill>
                <a:latin typeface="Arial" charset="0"/>
              </a:defRPr>
            </a:lvl6pPr>
            <a:lvl7pPr marL="2971800" indent="-228600" algn="ctr" eaLnBrk="0" fontAlgn="base" hangingPunct="0">
              <a:spcBef>
                <a:spcPct val="0"/>
              </a:spcBef>
              <a:spcAft>
                <a:spcPct val="0"/>
              </a:spcAft>
              <a:buChar char="•"/>
              <a:defRPr sz="1600" b="1">
                <a:solidFill>
                  <a:schemeClr val="bg1"/>
                </a:solidFill>
                <a:latin typeface="Arial" charset="0"/>
              </a:defRPr>
            </a:lvl7pPr>
            <a:lvl8pPr marL="3429000" indent="-228600" algn="ctr" eaLnBrk="0" fontAlgn="base" hangingPunct="0">
              <a:spcBef>
                <a:spcPct val="0"/>
              </a:spcBef>
              <a:spcAft>
                <a:spcPct val="0"/>
              </a:spcAft>
              <a:buChar char="•"/>
              <a:defRPr sz="1600" b="1">
                <a:solidFill>
                  <a:schemeClr val="bg1"/>
                </a:solidFill>
                <a:latin typeface="Arial" charset="0"/>
              </a:defRPr>
            </a:lvl8pPr>
            <a:lvl9pPr marL="3886200" indent="-228600" algn="ctr" eaLnBrk="0" fontAlgn="base" hangingPunct="0">
              <a:spcBef>
                <a:spcPct val="0"/>
              </a:spcBef>
              <a:spcAft>
                <a:spcPct val="0"/>
              </a:spcAft>
              <a:buChar char="•"/>
              <a:defRPr sz="1600" b="1">
                <a:solidFill>
                  <a:schemeClr val="bg1"/>
                </a:solidFill>
                <a:latin typeface="Arial" charset="0"/>
              </a:defRPr>
            </a:lvl9pPr>
          </a:lstStyle>
          <a:p>
            <a:pPr>
              <a:lnSpc>
                <a:spcPct val="85000"/>
              </a:lnSpc>
              <a:spcBef>
                <a:spcPct val="50000"/>
              </a:spcBef>
              <a:buFontTx/>
              <a:buNone/>
            </a:pPr>
            <a:r>
              <a:rPr lang="en-US" sz="1400" dirty="0" smtClean="0"/>
              <a:t>TV </a:t>
            </a:r>
            <a:r>
              <a:rPr lang="en-US" sz="1400" dirty="0"/>
              <a:t>is the Most Influential Local Media</a:t>
            </a:r>
          </a:p>
        </p:txBody>
      </p:sp>
      <p:sp>
        <p:nvSpPr>
          <p:cNvPr id="23" name="Rectangle 7"/>
          <p:cNvSpPr txBox="1">
            <a:spLocks noChangeArrowheads="1"/>
          </p:cNvSpPr>
          <p:nvPr>
            <p:custDataLst>
              <p:tags r:id="rId12"/>
            </p:custDataLst>
          </p:nvPr>
        </p:nvSpPr>
        <p:spPr>
          <a:xfrm>
            <a:off x="5127626" y="1650207"/>
            <a:ext cx="3562350" cy="519112"/>
          </a:xfrm>
          <a:prstGeom prst="rect">
            <a:avLst/>
          </a:prstGeom>
        </p:spPr>
        <p:txBody>
          <a:bodyPr/>
          <a:lstStyle>
            <a:lvl1pPr marL="176213" indent="-176213" algn="l" rtl="0" eaLnBrk="0" fontAlgn="base" hangingPunct="0">
              <a:lnSpc>
                <a:spcPct val="110000"/>
              </a:lnSpc>
              <a:spcBef>
                <a:spcPct val="35000"/>
              </a:spcBef>
              <a:spcAft>
                <a:spcPct val="0"/>
              </a:spcAft>
              <a:buClr>
                <a:schemeClr val="tx1"/>
              </a:buClr>
              <a:buSzPct val="80000"/>
              <a:buFont typeface="Wingdings" pitchFamily="2" charset="2"/>
              <a:buChar char="n"/>
              <a:defRPr sz="1400">
                <a:solidFill>
                  <a:srgbClr val="000000"/>
                </a:solidFill>
                <a:latin typeface="Arial" charset="0"/>
                <a:ea typeface="+mn-ea"/>
                <a:cs typeface="+mn-cs"/>
              </a:defRPr>
            </a:lvl1pPr>
            <a:lvl2pPr marL="485775" indent="-195263" algn="l" rtl="0" eaLnBrk="0" fontAlgn="base" hangingPunct="0">
              <a:spcBef>
                <a:spcPct val="0"/>
              </a:spcBef>
              <a:spcAft>
                <a:spcPct val="0"/>
              </a:spcAft>
              <a:buClr>
                <a:schemeClr val="tx1"/>
              </a:buClr>
              <a:buFont typeface="Arial" charset="0"/>
              <a:buChar char="•"/>
              <a:defRPr sz="1400">
                <a:solidFill>
                  <a:srgbClr val="000000"/>
                </a:solidFill>
                <a:latin typeface="Arial" charset="0"/>
              </a:defRPr>
            </a:lvl2pPr>
            <a:lvl3pPr marL="809625" indent="-209550" algn="l" rtl="0" eaLnBrk="0" fontAlgn="base" hangingPunct="0">
              <a:spcBef>
                <a:spcPct val="0"/>
              </a:spcBef>
              <a:spcAft>
                <a:spcPct val="0"/>
              </a:spcAft>
              <a:buClr>
                <a:schemeClr val="tx1"/>
              </a:buClr>
              <a:buSzPct val="90000"/>
              <a:buFont typeface="Arial" charset="0"/>
              <a:buChar char="–"/>
              <a:defRPr sz="1400">
                <a:solidFill>
                  <a:srgbClr val="000000"/>
                </a:solidFill>
                <a:latin typeface="Arial" charset="0"/>
              </a:defRPr>
            </a:lvl3pPr>
            <a:lvl4pPr marL="1123950" indent="-146050" algn="l" rtl="0" eaLnBrk="0" fontAlgn="base" hangingPunct="0">
              <a:spcBef>
                <a:spcPct val="50000"/>
              </a:spcBef>
              <a:spcAft>
                <a:spcPct val="0"/>
              </a:spcAft>
              <a:buFont typeface="Wingdings" pitchFamily="2" charset="2"/>
              <a:buChar char="w"/>
              <a:defRPr sz="1200">
                <a:solidFill>
                  <a:schemeClr val="tx1"/>
                </a:solidFill>
                <a:latin typeface="Arial" charset="0"/>
              </a:defRPr>
            </a:lvl4pPr>
            <a:lvl5pPr marL="2057400" indent="-228600" algn="l" rtl="0" eaLnBrk="0" fontAlgn="base" hangingPunct="0">
              <a:spcBef>
                <a:spcPct val="0"/>
              </a:spcBef>
              <a:spcAft>
                <a:spcPct val="0"/>
              </a:spcAft>
              <a:buChar char="»"/>
              <a:defRPr sz="1200">
                <a:solidFill>
                  <a:schemeClr val="tx1"/>
                </a:solidFill>
                <a:latin typeface="Arial" charset="0"/>
              </a:defRPr>
            </a:lvl5pPr>
            <a:lvl6pPr marL="2514600" indent="-228600" algn="l" rtl="0" eaLnBrk="0" fontAlgn="base" hangingPunct="0">
              <a:spcBef>
                <a:spcPct val="0"/>
              </a:spcBef>
              <a:spcAft>
                <a:spcPct val="0"/>
              </a:spcAft>
              <a:buChar char="»"/>
              <a:defRPr sz="1200">
                <a:solidFill>
                  <a:schemeClr val="tx1"/>
                </a:solidFill>
                <a:latin typeface="Arial" charset="0"/>
              </a:defRPr>
            </a:lvl6pPr>
            <a:lvl7pPr marL="2971800" indent="-228600" algn="l" rtl="0" eaLnBrk="0" fontAlgn="base" hangingPunct="0">
              <a:spcBef>
                <a:spcPct val="0"/>
              </a:spcBef>
              <a:spcAft>
                <a:spcPct val="0"/>
              </a:spcAft>
              <a:buChar char="»"/>
              <a:defRPr sz="1200">
                <a:solidFill>
                  <a:schemeClr val="tx1"/>
                </a:solidFill>
                <a:latin typeface="Arial" charset="0"/>
              </a:defRPr>
            </a:lvl7pPr>
            <a:lvl8pPr marL="3429000" indent="-228600" algn="l" rtl="0" eaLnBrk="0" fontAlgn="base" hangingPunct="0">
              <a:spcBef>
                <a:spcPct val="0"/>
              </a:spcBef>
              <a:spcAft>
                <a:spcPct val="0"/>
              </a:spcAft>
              <a:buChar char="»"/>
              <a:defRPr sz="1200">
                <a:solidFill>
                  <a:schemeClr val="tx1"/>
                </a:solidFill>
                <a:latin typeface="Arial" charset="0"/>
              </a:defRPr>
            </a:lvl8pPr>
            <a:lvl9pPr marL="3886200" indent="-228600" algn="l" rtl="0" eaLnBrk="0" fontAlgn="base" hangingPunct="0">
              <a:spcBef>
                <a:spcPct val="0"/>
              </a:spcBef>
              <a:spcAft>
                <a:spcPct val="0"/>
              </a:spcAft>
              <a:buChar char="»"/>
              <a:defRPr sz="1200">
                <a:solidFill>
                  <a:schemeClr val="tx1"/>
                </a:solidFill>
                <a:latin typeface="Arial" charset="0"/>
              </a:defRPr>
            </a:lvl9pPr>
          </a:lstStyle>
          <a:p>
            <a:pPr marL="0" indent="0" algn="ctr">
              <a:buNone/>
              <a:defRPr/>
            </a:pPr>
            <a:r>
              <a:rPr lang="en-US" sz="1200" u="sng" dirty="0" smtClean="0"/>
              <a:t>96 </a:t>
            </a:r>
            <a:r>
              <a:rPr lang="en-US" sz="1200" u="sng" dirty="0"/>
              <a:t>of the Top 100 Rated Programs are Broadcast Programs (P18-49)</a:t>
            </a:r>
            <a:endParaRPr lang="en-US" sz="1200" u="sng" dirty="0" smtClean="0"/>
          </a:p>
        </p:txBody>
      </p:sp>
      <p:sp>
        <p:nvSpPr>
          <p:cNvPr id="24" name="Text Box 10"/>
          <p:cNvSpPr txBox="1">
            <a:spLocks noChangeArrowheads="1"/>
          </p:cNvSpPr>
          <p:nvPr>
            <p:custDataLst>
              <p:tags r:id="rId13"/>
            </p:custDataLst>
          </p:nvPr>
        </p:nvSpPr>
        <p:spPr bwMode="auto">
          <a:xfrm>
            <a:off x="4886325" y="3752850"/>
            <a:ext cx="4044952" cy="5270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99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marL="227013" indent="-227013"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algn="ctr" eaLnBrk="0" fontAlgn="base" hangingPunct="0">
              <a:spcBef>
                <a:spcPct val="0"/>
              </a:spcBef>
              <a:spcAft>
                <a:spcPct val="0"/>
              </a:spcAft>
              <a:buChar char="•"/>
              <a:defRPr sz="1600" b="1">
                <a:solidFill>
                  <a:schemeClr val="bg1"/>
                </a:solidFill>
                <a:latin typeface="Arial" charset="0"/>
              </a:defRPr>
            </a:lvl6pPr>
            <a:lvl7pPr marL="2971800" indent="-228600" algn="ctr" eaLnBrk="0" fontAlgn="base" hangingPunct="0">
              <a:spcBef>
                <a:spcPct val="0"/>
              </a:spcBef>
              <a:spcAft>
                <a:spcPct val="0"/>
              </a:spcAft>
              <a:buChar char="•"/>
              <a:defRPr sz="1600" b="1">
                <a:solidFill>
                  <a:schemeClr val="bg1"/>
                </a:solidFill>
                <a:latin typeface="Arial" charset="0"/>
              </a:defRPr>
            </a:lvl7pPr>
            <a:lvl8pPr marL="3429000" indent="-228600" algn="ctr" eaLnBrk="0" fontAlgn="base" hangingPunct="0">
              <a:spcBef>
                <a:spcPct val="0"/>
              </a:spcBef>
              <a:spcAft>
                <a:spcPct val="0"/>
              </a:spcAft>
              <a:buChar char="•"/>
              <a:defRPr sz="1600" b="1">
                <a:solidFill>
                  <a:schemeClr val="bg1"/>
                </a:solidFill>
                <a:latin typeface="Arial" charset="0"/>
              </a:defRPr>
            </a:lvl8pPr>
            <a:lvl9pPr marL="3886200" indent="-228600" algn="ctr" eaLnBrk="0" fontAlgn="base" hangingPunct="0">
              <a:spcBef>
                <a:spcPct val="0"/>
              </a:spcBef>
              <a:spcAft>
                <a:spcPct val="0"/>
              </a:spcAft>
              <a:buChar char="•"/>
              <a:defRPr sz="1600" b="1">
                <a:solidFill>
                  <a:schemeClr val="bg1"/>
                </a:solidFill>
                <a:latin typeface="Arial" charset="0"/>
              </a:defRPr>
            </a:lvl9pPr>
          </a:lstStyle>
          <a:p>
            <a:pPr algn="l" eaLnBrk="1" hangingPunct="1">
              <a:buFontTx/>
              <a:buNone/>
            </a:pPr>
            <a:r>
              <a:rPr lang="en-US" sz="800" b="0" dirty="0">
                <a:solidFill>
                  <a:srgbClr val="000000"/>
                </a:solidFill>
              </a:rPr>
              <a:t>____________________</a:t>
            </a:r>
          </a:p>
          <a:p>
            <a:pPr marL="0" indent="0" algn="l">
              <a:lnSpc>
                <a:spcPct val="95000"/>
              </a:lnSpc>
              <a:buNone/>
            </a:pPr>
            <a:r>
              <a:rPr lang="en-US" sz="800" b="0" dirty="0">
                <a:solidFill>
                  <a:srgbClr val="000000"/>
                </a:solidFill>
              </a:rPr>
              <a:t>Note: </a:t>
            </a:r>
            <a:r>
              <a:rPr lang="en-US" sz="800" b="0" dirty="0" smtClean="0">
                <a:solidFill>
                  <a:srgbClr val="000000"/>
                </a:solidFill>
              </a:rPr>
              <a:t>Based on 2013 season NTI Live + Same Day estimates. Ranked by average audience % (ratings); in the event of a tie, impressions (000's) are used as a tiebreaker. Ad-Supported Subscription television only. Programming under 5 minutes excluded</a:t>
            </a:r>
          </a:p>
          <a:p>
            <a:pPr marL="0" indent="0" algn="l">
              <a:lnSpc>
                <a:spcPct val="95000"/>
              </a:lnSpc>
              <a:buNone/>
            </a:pPr>
            <a:r>
              <a:rPr lang="en-US" sz="800" b="0" dirty="0" smtClean="0">
                <a:solidFill>
                  <a:srgbClr val="000000"/>
                </a:solidFill>
              </a:rPr>
              <a:t>Source: TVB</a:t>
            </a:r>
          </a:p>
        </p:txBody>
      </p:sp>
      <p:sp>
        <p:nvSpPr>
          <p:cNvPr id="6" name="Oval 5"/>
          <p:cNvSpPr/>
          <p:nvPr/>
        </p:nvSpPr>
        <p:spPr bwMode="auto">
          <a:xfrm>
            <a:off x="6147344" y="3502417"/>
            <a:ext cx="581525" cy="282473"/>
          </a:xfrm>
          <a:prstGeom prst="ellips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820738"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p:txBody>
      </p:sp>
      <p:sp>
        <p:nvSpPr>
          <p:cNvPr id="25" name="AutoShape 7"/>
          <p:cNvSpPr>
            <a:spLocks noChangeArrowheads="1"/>
          </p:cNvSpPr>
          <p:nvPr>
            <p:custDataLst>
              <p:tags r:id="rId14"/>
            </p:custDataLst>
          </p:nvPr>
        </p:nvSpPr>
        <p:spPr bwMode="auto">
          <a:xfrm>
            <a:off x="473074" y="4228341"/>
            <a:ext cx="2475230" cy="473157"/>
          </a:xfrm>
          <a:prstGeom prst="roundRect">
            <a:avLst>
              <a:gd name="adj" fmla="val 16667"/>
            </a:avLst>
          </a:prstGeom>
          <a:noFill/>
          <a:ln>
            <a:noFill/>
          </a:ln>
          <a:effectLst/>
          <a:extLst/>
        </p:spPr>
        <p:txBody>
          <a:bodyPr anchor="ctr"/>
          <a:lstStyle/>
          <a:p>
            <a:pPr defTabSz="820738" eaLnBrk="0" hangingPunct="0">
              <a:buNone/>
            </a:pPr>
            <a:r>
              <a:rPr lang="en-US" sz="1000" u="sng" dirty="0" smtClean="0">
                <a:solidFill>
                  <a:schemeClr val="tx1"/>
                </a:solidFill>
              </a:rPr>
              <a:t>Primary Source of News</a:t>
            </a:r>
          </a:p>
        </p:txBody>
      </p:sp>
      <p:sp>
        <p:nvSpPr>
          <p:cNvPr id="26" name="AutoShape 7"/>
          <p:cNvSpPr>
            <a:spLocks noChangeArrowheads="1"/>
          </p:cNvSpPr>
          <p:nvPr>
            <p:custDataLst>
              <p:tags r:id="rId15"/>
            </p:custDataLst>
          </p:nvPr>
        </p:nvSpPr>
        <p:spPr bwMode="auto">
          <a:xfrm>
            <a:off x="6057900" y="4213385"/>
            <a:ext cx="2974975" cy="473157"/>
          </a:xfrm>
          <a:prstGeom prst="roundRect">
            <a:avLst>
              <a:gd name="adj" fmla="val 16667"/>
            </a:avLst>
          </a:prstGeom>
          <a:noFill/>
          <a:ln>
            <a:noFill/>
          </a:ln>
          <a:effectLst/>
          <a:extLst/>
        </p:spPr>
        <p:txBody>
          <a:bodyPr anchor="ctr"/>
          <a:lstStyle/>
          <a:p>
            <a:pPr defTabSz="820738" eaLnBrk="0" hangingPunct="0">
              <a:buNone/>
            </a:pPr>
            <a:r>
              <a:rPr lang="en-US" sz="1000" u="sng" dirty="0">
                <a:solidFill>
                  <a:schemeClr val="tx1"/>
                </a:solidFill>
              </a:rPr>
              <a:t>Source of Local Weather, Traffic and Sports</a:t>
            </a:r>
          </a:p>
        </p:txBody>
      </p:sp>
      <p:sp>
        <p:nvSpPr>
          <p:cNvPr id="30" name="AutoShape 7"/>
          <p:cNvSpPr>
            <a:spLocks noChangeArrowheads="1"/>
          </p:cNvSpPr>
          <p:nvPr>
            <p:custDataLst>
              <p:tags r:id="rId16"/>
            </p:custDataLst>
          </p:nvPr>
        </p:nvSpPr>
        <p:spPr bwMode="auto">
          <a:xfrm>
            <a:off x="3348671" y="4213385"/>
            <a:ext cx="2475230" cy="473157"/>
          </a:xfrm>
          <a:prstGeom prst="roundRect">
            <a:avLst>
              <a:gd name="adj" fmla="val 16667"/>
            </a:avLst>
          </a:prstGeom>
          <a:noFill/>
          <a:ln>
            <a:noFill/>
          </a:ln>
          <a:effectLst/>
          <a:extLst/>
        </p:spPr>
        <p:txBody>
          <a:bodyPr anchor="ctr"/>
          <a:lstStyle/>
          <a:p>
            <a:pPr defTabSz="820738" eaLnBrk="0" hangingPunct="0">
              <a:buNone/>
            </a:pPr>
            <a:r>
              <a:rPr lang="en-US" sz="1000" u="sng" dirty="0">
                <a:solidFill>
                  <a:schemeClr val="tx1"/>
                </a:solidFill>
              </a:rPr>
              <a:t>Most Influential of All Media</a:t>
            </a:r>
          </a:p>
        </p:txBody>
      </p:sp>
    </p:spTree>
    <p:custDataLst>
      <p:tags r:id="rId1"/>
    </p:custDataLst>
    <p:extLst>
      <p:ext uri="{BB962C8B-B14F-4D97-AF65-F5344CB8AC3E}">
        <p14:creationId xmlns:p14="http://schemas.microsoft.com/office/powerpoint/2010/main" val="36178186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8" name="Picture 16"/>
          <p:cNvPicPr>
            <a:picLocks noChangeAspect="1" noChangeArrowheads="1"/>
          </p:cNvPicPr>
          <p:nvPr>
            <p:custDataLst>
              <p:tags r:id="rId2"/>
            </p:custDataLst>
          </p:nvPr>
        </p:nvPicPr>
        <p:blipFill>
          <a:blip r:embed="rId20">
            <a:extLst>
              <a:ext uri="{28A0092B-C50C-407E-A947-70E740481C1C}">
                <a14:useLocalDpi xmlns:a14="http://schemas.microsoft.com/office/drawing/2010/main" val="0"/>
              </a:ext>
            </a:extLst>
          </a:blip>
          <a:srcRect/>
          <a:stretch>
            <a:fillRect/>
          </a:stretch>
        </p:blipFill>
        <p:spPr bwMode="auto">
          <a:xfrm>
            <a:off x="4697530" y="2174699"/>
            <a:ext cx="3892191" cy="2069467"/>
          </a:xfrm>
          <a:prstGeom prst="rect">
            <a:avLst/>
          </a:prstGeom>
          <a:noFill/>
          <a:ln>
            <a:noFill/>
          </a:ln>
          <a:effectLst/>
          <a:extLst>
            <a:ext uri="{909E8E84-426E-40DD-AFC4-6F175D3DCCD1}">
              <a14:hiddenFill xmlns:a14="http://schemas.microsoft.com/office/drawing/2010/main">
                <a:solidFill>
                  <a:srgbClr val="2E4497"/>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70" name="Picture 10"/>
          <p:cNvPicPr>
            <a:picLocks noChangeAspect="1" noChangeArrowheads="1"/>
          </p:cNvPicPr>
          <p:nvPr>
            <p:custDataLst>
              <p:tags r:id="rId3"/>
            </p:custDataLst>
          </p:nvPr>
        </p:nvPicPr>
        <p:blipFill>
          <a:blip r:embed="rId21" cstate="print">
            <a:extLst>
              <a:ext uri="{28A0092B-C50C-407E-A947-70E740481C1C}">
                <a14:useLocalDpi xmlns:a14="http://schemas.microsoft.com/office/drawing/2010/main" val="0"/>
              </a:ext>
            </a:extLst>
          </a:blip>
          <a:srcRect/>
          <a:stretch>
            <a:fillRect/>
          </a:stretch>
        </p:blipFill>
        <p:spPr bwMode="auto">
          <a:xfrm>
            <a:off x="371475" y="2581276"/>
            <a:ext cx="3880167" cy="3524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38" name="Rectangle 2"/>
          <p:cNvSpPr>
            <a:spLocks noGrp="1" noChangeArrowheads="1"/>
          </p:cNvSpPr>
          <p:nvPr>
            <p:ph type="title"/>
            <p:custDataLst>
              <p:tags r:id="rId4"/>
            </p:custDataLst>
          </p:nvPr>
        </p:nvSpPr>
        <p:spPr>
          <a:xfrm>
            <a:off x="473075" y="573088"/>
            <a:ext cx="7318375" cy="387350"/>
          </a:xfrm>
        </p:spPr>
        <p:txBody>
          <a:bodyPr/>
          <a:lstStyle/>
          <a:p>
            <a:r>
              <a:rPr lang="en-US" dirty="0" smtClean="0"/>
              <a:t>Strong Growth on Other Key Revenue Streams</a:t>
            </a:r>
          </a:p>
        </p:txBody>
      </p:sp>
      <p:sp>
        <p:nvSpPr>
          <p:cNvPr id="14339" name="Text Box 3" hidden="1"/>
          <p:cNvSpPr txBox="1">
            <a:spLocks noChangeArrowheads="1"/>
          </p:cNvSpPr>
          <p:nvPr>
            <p:custDataLst>
              <p:tags r:id="rId5"/>
            </p:custDataLst>
          </p:nvPr>
        </p:nvSpPr>
        <p:spPr bwMode="auto">
          <a:xfrm>
            <a:off x="4445000" y="6400800"/>
            <a:ext cx="2540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50800" rIns="0" bIns="50800">
            <a:spAutoFit/>
          </a:bodyPr>
          <a:lstStyle>
            <a:lvl1pPr defTabSz="820738" eaLnBrk="0" hangingPunct="0">
              <a:defRPr sz="1600" b="1">
                <a:solidFill>
                  <a:schemeClr val="bg1"/>
                </a:solidFill>
                <a:latin typeface="Arial" charset="0"/>
              </a:defRPr>
            </a:lvl1pPr>
            <a:lvl2pPr marL="742950" indent="-285750" defTabSz="820738" eaLnBrk="0" hangingPunct="0">
              <a:defRPr sz="1600" b="1">
                <a:solidFill>
                  <a:schemeClr val="bg1"/>
                </a:solidFill>
                <a:latin typeface="Arial" charset="0"/>
              </a:defRPr>
            </a:lvl2pPr>
            <a:lvl3pPr marL="1143000" indent="-228600" defTabSz="820738" eaLnBrk="0" hangingPunct="0">
              <a:defRPr sz="1600" b="1">
                <a:solidFill>
                  <a:schemeClr val="bg1"/>
                </a:solidFill>
                <a:latin typeface="Arial" charset="0"/>
              </a:defRPr>
            </a:lvl3pPr>
            <a:lvl4pPr marL="1600200" indent="-228600" defTabSz="820738" eaLnBrk="0" hangingPunct="0">
              <a:defRPr sz="1600" b="1">
                <a:solidFill>
                  <a:schemeClr val="bg1"/>
                </a:solidFill>
                <a:latin typeface="Arial" charset="0"/>
              </a:defRPr>
            </a:lvl4pPr>
            <a:lvl5pPr marL="2057400" indent="-228600" defTabSz="820738" eaLnBrk="0" hangingPunct="0">
              <a:defRPr sz="1600" b="1">
                <a:solidFill>
                  <a:schemeClr val="bg1"/>
                </a:solidFill>
                <a:latin typeface="Arial" charset="0"/>
              </a:defRPr>
            </a:lvl5pPr>
            <a:lvl6pPr marL="2514600" indent="-228600" algn="ctr" defTabSz="820738" eaLnBrk="0" fontAlgn="base" hangingPunct="0">
              <a:spcBef>
                <a:spcPct val="0"/>
              </a:spcBef>
              <a:spcAft>
                <a:spcPct val="0"/>
              </a:spcAft>
              <a:buChar char="•"/>
              <a:defRPr sz="1600" b="1">
                <a:solidFill>
                  <a:schemeClr val="bg1"/>
                </a:solidFill>
                <a:latin typeface="Arial" charset="0"/>
              </a:defRPr>
            </a:lvl6pPr>
            <a:lvl7pPr marL="2971800" indent="-228600" algn="ctr" defTabSz="820738" eaLnBrk="0" fontAlgn="base" hangingPunct="0">
              <a:spcBef>
                <a:spcPct val="0"/>
              </a:spcBef>
              <a:spcAft>
                <a:spcPct val="0"/>
              </a:spcAft>
              <a:buChar char="•"/>
              <a:defRPr sz="1600" b="1">
                <a:solidFill>
                  <a:schemeClr val="bg1"/>
                </a:solidFill>
                <a:latin typeface="Arial" charset="0"/>
              </a:defRPr>
            </a:lvl7pPr>
            <a:lvl8pPr marL="3429000" indent="-228600" algn="ctr" defTabSz="820738" eaLnBrk="0" fontAlgn="base" hangingPunct="0">
              <a:spcBef>
                <a:spcPct val="0"/>
              </a:spcBef>
              <a:spcAft>
                <a:spcPct val="0"/>
              </a:spcAft>
              <a:buChar char="•"/>
              <a:defRPr sz="1600" b="1">
                <a:solidFill>
                  <a:schemeClr val="bg1"/>
                </a:solidFill>
                <a:latin typeface="Arial" charset="0"/>
              </a:defRPr>
            </a:lvl8pPr>
            <a:lvl9pPr marL="3886200" indent="-228600" algn="ctr" defTabSz="820738" eaLnBrk="0" fontAlgn="base" hangingPunct="0">
              <a:spcBef>
                <a:spcPct val="0"/>
              </a:spcBef>
              <a:spcAft>
                <a:spcPct val="0"/>
              </a:spcAft>
              <a:buChar char="•"/>
              <a:defRPr sz="1600" b="1">
                <a:solidFill>
                  <a:schemeClr val="bg1"/>
                </a:solidFill>
                <a:latin typeface="Arial" charset="0"/>
              </a:defRPr>
            </a:lvl9pPr>
          </a:lstStyle>
          <a:p>
            <a:pPr>
              <a:buFontTx/>
              <a:buNone/>
            </a:pPr>
            <a:r>
              <a:rPr lang="en-US" sz="1000" dirty="0">
                <a:solidFill>
                  <a:srgbClr val="000000"/>
                </a:solidFill>
              </a:rPr>
              <a:t>12</a:t>
            </a:r>
          </a:p>
        </p:txBody>
      </p:sp>
      <p:sp>
        <p:nvSpPr>
          <p:cNvPr id="14340" name="Text Box 4"/>
          <p:cNvSpPr txBox="1">
            <a:spLocks noChangeArrowheads="1"/>
          </p:cNvSpPr>
          <p:nvPr>
            <p:custDataLst>
              <p:tags r:id="rId6"/>
            </p:custDataLst>
          </p:nvPr>
        </p:nvSpPr>
        <p:spPr bwMode="blackWhite">
          <a:xfrm>
            <a:off x="201083" y="1788080"/>
            <a:ext cx="4270375" cy="365760"/>
          </a:xfrm>
          <a:prstGeom prst="rect">
            <a:avLst/>
          </a:prstGeom>
          <a:solidFill>
            <a:schemeClr val="accent1"/>
          </a:solidFill>
          <a:ln>
            <a:noFill/>
          </a:ln>
          <a:effectLst/>
          <a:extLst>
            <a:ext uri="{91240B29-F687-4F45-9708-019B960494DF}">
              <a14:hiddenLine xmlns:a14="http://schemas.microsoft.com/office/drawing/2010/main" w="12700">
                <a:solidFill>
                  <a:srgbClr val="FF99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algn="ctr" eaLnBrk="0" fontAlgn="base" hangingPunct="0">
              <a:spcBef>
                <a:spcPct val="0"/>
              </a:spcBef>
              <a:spcAft>
                <a:spcPct val="0"/>
              </a:spcAft>
              <a:buChar char="•"/>
              <a:defRPr sz="1600" b="1">
                <a:solidFill>
                  <a:schemeClr val="bg1"/>
                </a:solidFill>
                <a:latin typeface="Arial" charset="0"/>
              </a:defRPr>
            </a:lvl6pPr>
            <a:lvl7pPr marL="2971800" indent="-228600" algn="ctr" eaLnBrk="0" fontAlgn="base" hangingPunct="0">
              <a:spcBef>
                <a:spcPct val="0"/>
              </a:spcBef>
              <a:spcAft>
                <a:spcPct val="0"/>
              </a:spcAft>
              <a:buChar char="•"/>
              <a:defRPr sz="1600" b="1">
                <a:solidFill>
                  <a:schemeClr val="bg1"/>
                </a:solidFill>
                <a:latin typeface="Arial" charset="0"/>
              </a:defRPr>
            </a:lvl7pPr>
            <a:lvl8pPr marL="3429000" indent="-228600" algn="ctr" eaLnBrk="0" fontAlgn="base" hangingPunct="0">
              <a:spcBef>
                <a:spcPct val="0"/>
              </a:spcBef>
              <a:spcAft>
                <a:spcPct val="0"/>
              </a:spcAft>
              <a:buChar char="•"/>
              <a:defRPr sz="1600" b="1">
                <a:solidFill>
                  <a:schemeClr val="bg1"/>
                </a:solidFill>
                <a:latin typeface="Arial" charset="0"/>
              </a:defRPr>
            </a:lvl8pPr>
            <a:lvl9pPr marL="3886200" indent="-228600" algn="ctr" eaLnBrk="0" fontAlgn="base" hangingPunct="0">
              <a:spcBef>
                <a:spcPct val="0"/>
              </a:spcBef>
              <a:spcAft>
                <a:spcPct val="0"/>
              </a:spcAft>
              <a:buChar char="•"/>
              <a:defRPr sz="1600" b="1">
                <a:solidFill>
                  <a:schemeClr val="bg1"/>
                </a:solidFill>
                <a:latin typeface="Arial" charset="0"/>
              </a:defRPr>
            </a:lvl9pPr>
          </a:lstStyle>
          <a:p>
            <a:pPr>
              <a:lnSpc>
                <a:spcPct val="85000"/>
              </a:lnSpc>
              <a:spcBef>
                <a:spcPct val="50000"/>
              </a:spcBef>
              <a:buFontTx/>
              <a:buNone/>
            </a:pPr>
            <a:r>
              <a:rPr lang="en-US" sz="1400" dirty="0"/>
              <a:t>Industry-wide Political Spend on Local </a:t>
            </a:r>
            <a:r>
              <a:rPr lang="en-US" sz="1400" dirty="0" smtClean="0"/>
              <a:t>TV </a:t>
            </a:r>
            <a:r>
              <a:rPr lang="en-US" sz="1400" baseline="30000" dirty="0" smtClean="0"/>
              <a:t>1</a:t>
            </a:r>
            <a:endParaRPr lang="en-US" sz="1400" baseline="30000" dirty="0"/>
          </a:p>
        </p:txBody>
      </p:sp>
      <p:sp>
        <p:nvSpPr>
          <p:cNvPr id="8" name="Text Box 10"/>
          <p:cNvSpPr txBox="1">
            <a:spLocks noChangeArrowheads="1"/>
          </p:cNvSpPr>
          <p:nvPr>
            <p:custDataLst>
              <p:tags r:id="rId7"/>
            </p:custDataLst>
          </p:nvPr>
        </p:nvSpPr>
        <p:spPr bwMode="auto">
          <a:xfrm>
            <a:off x="212724" y="6134100"/>
            <a:ext cx="8077836" cy="3651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99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marL="227013" indent="-227013"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algn="ctr" eaLnBrk="0" fontAlgn="base" hangingPunct="0">
              <a:spcBef>
                <a:spcPct val="0"/>
              </a:spcBef>
              <a:spcAft>
                <a:spcPct val="0"/>
              </a:spcAft>
              <a:buChar char="•"/>
              <a:defRPr sz="1600" b="1">
                <a:solidFill>
                  <a:schemeClr val="bg1"/>
                </a:solidFill>
                <a:latin typeface="Arial" charset="0"/>
              </a:defRPr>
            </a:lvl6pPr>
            <a:lvl7pPr marL="2971800" indent="-228600" algn="ctr" eaLnBrk="0" fontAlgn="base" hangingPunct="0">
              <a:spcBef>
                <a:spcPct val="0"/>
              </a:spcBef>
              <a:spcAft>
                <a:spcPct val="0"/>
              </a:spcAft>
              <a:buChar char="•"/>
              <a:defRPr sz="1600" b="1">
                <a:solidFill>
                  <a:schemeClr val="bg1"/>
                </a:solidFill>
                <a:latin typeface="Arial" charset="0"/>
              </a:defRPr>
            </a:lvl7pPr>
            <a:lvl8pPr marL="3429000" indent="-228600" algn="ctr" eaLnBrk="0" fontAlgn="base" hangingPunct="0">
              <a:spcBef>
                <a:spcPct val="0"/>
              </a:spcBef>
              <a:spcAft>
                <a:spcPct val="0"/>
              </a:spcAft>
              <a:buChar char="•"/>
              <a:defRPr sz="1600" b="1">
                <a:solidFill>
                  <a:schemeClr val="bg1"/>
                </a:solidFill>
                <a:latin typeface="Arial" charset="0"/>
              </a:defRPr>
            </a:lvl8pPr>
            <a:lvl9pPr marL="3886200" indent="-228600" algn="ctr" eaLnBrk="0" fontAlgn="base" hangingPunct="0">
              <a:spcBef>
                <a:spcPct val="0"/>
              </a:spcBef>
              <a:spcAft>
                <a:spcPct val="0"/>
              </a:spcAft>
              <a:buChar char="•"/>
              <a:defRPr sz="1600" b="1">
                <a:solidFill>
                  <a:schemeClr val="bg1"/>
                </a:solidFill>
                <a:latin typeface="Arial" charset="0"/>
              </a:defRPr>
            </a:lvl9pPr>
          </a:lstStyle>
          <a:p>
            <a:pPr algn="l" eaLnBrk="1" hangingPunct="1">
              <a:buFontTx/>
              <a:buNone/>
            </a:pPr>
            <a:r>
              <a:rPr lang="en-US" sz="800" b="0" dirty="0">
                <a:solidFill>
                  <a:srgbClr val="000000"/>
                </a:solidFill>
              </a:rPr>
              <a:t>____________________</a:t>
            </a:r>
          </a:p>
          <a:p>
            <a:pPr marL="0" indent="0" algn="l">
              <a:lnSpc>
                <a:spcPct val="95000"/>
              </a:lnSpc>
              <a:buNone/>
            </a:pPr>
            <a:r>
              <a:rPr lang="en-US" sz="800" b="0" dirty="0" smtClean="0">
                <a:solidFill>
                  <a:srgbClr val="000000"/>
                </a:solidFill>
              </a:rPr>
              <a:t>(1) </a:t>
            </a:r>
            <a:r>
              <a:rPr lang="en-US" sz="800" b="0" dirty="0">
                <a:solidFill>
                  <a:srgbClr val="000000"/>
                </a:solidFill>
              </a:rPr>
              <a:t>Based on Local Broadcast TV political advertising only (excludes Local Cable TV)</a:t>
            </a:r>
          </a:p>
          <a:p>
            <a:pPr marL="0" indent="0" algn="l">
              <a:lnSpc>
                <a:spcPct val="95000"/>
              </a:lnSpc>
              <a:buNone/>
            </a:pPr>
            <a:r>
              <a:rPr lang="en-US" sz="800" b="0" dirty="0" smtClean="0">
                <a:solidFill>
                  <a:srgbClr val="000000"/>
                </a:solidFill>
              </a:rPr>
              <a:t>Source: Magna Global and SNL Kagan</a:t>
            </a:r>
          </a:p>
        </p:txBody>
      </p:sp>
      <p:sp>
        <p:nvSpPr>
          <p:cNvPr id="12" name="Text Box 4"/>
          <p:cNvSpPr txBox="1">
            <a:spLocks noChangeArrowheads="1"/>
          </p:cNvSpPr>
          <p:nvPr>
            <p:custDataLst>
              <p:tags r:id="rId8"/>
            </p:custDataLst>
          </p:nvPr>
        </p:nvSpPr>
        <p:spPr bwMode="blackWhite">
          <a:xfrm>
            <a:off x="4672541" y="1788080"/>
            <a:ext cx="4270375" cy="365760"/>
          </a:xfrm>
          <a:prstGeom prst="rect">
            <a:avLst/>
          </a:prstGeom>
          <a:solidFill>
            <a:schemeClr val="accent1"/>
          </a:solidFill>
          <a:ln>
            <a:noFill/>
          </a:ln>
          <a:effectLst/>
          <a:extLst>
            <a:ext uri="{91240B29-F687-4F45-9708-019B960494DF}">
              <a14:hiddenLine xmlns:a14="http://schemas.microsoft.com/office/drawing/2010/main" w="12700">
                <a:solidFill>
                  <a:srgbClr val="FF99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algn="ctr" eaLnBrk="0" fontAlgn="base" hangingPunct="0">
              <a:spcBef>
                <a:spcPct val="0"/>
              </a:spcBef>
              <a:spcAft>
                <a:spcPct val="0"/>
              </a:spcAft>
              <a:buChar char="•"/>
              <a:defRPr sz="1600" b="1">
                <a:solidFill>
                  <a:schemeClr val="bg1"/>
                </a:solidFill>
                <a:latin typeface="Arial" charset="0"/>
              </a:defRPr>
            </a:lvl6pPr>
            <a:lvl7pPr marL="2971800" indent="-228600" algn="ctr" eaLnBrk="0" fontAlgn="base" hangingPunct="0">
              <a:spcBef>
                <a:spcPct val="0"/>
              </a:spcBef>
              <a:spcAft>
                <a:spcPct val="0"/>
              </a:spcAft>
              <a:buChar char="•"/>
              <a:defRPr sz="1600" b="1">
                <a:solidFill>
                  <a:schemeClr val="bg1"/>
                </a:solidFill>
                <a:latin typeface="Arial" charset="0"/>
              </a:defRPr>
            </a:lvl7pPr>
            <a:lvl8pPr marL="3429000" indent="-228600" algn="ctr" eaLnBrk="0" fontAlgn="base" hangingPunct="0">
              <a:spcBef>
                <a:spcPct val="0"/>
              </a:spcBef>
              <a:spcAft>
                <a:spcPct val="0"/>
              </a:spcAft>
              <a:buChar char="•"/>
              <a:defRPr sz="1600" b="1">
                <a:solidFill>
                  <a:schemeClr val="bg1"/>
                </a:solidFill>
                <a:latin typeface="Arial" charset="0"/>
              </a:defRPr>
            </a:lvl8pPr>
            <a:lvl9pPr marL="3886200" indent="-228600" algn="ctr" eaLnBrk="0" fontAlgn="base" hangingPunct="0">
              <a:spcBef>
                <a:spcPct val="0"/>
              </a:spcBef>
              <a:spcAft>
                <a:spcPct val="0"/>
              </a:spcAft>
              <a:buChar char="•"/>
              <a:defRPr sz="1600" b="1">
                <a:solidFill>
                  <a:schemeClr val="bg1"/>
                </a:solidFill>
                <a:latin typeface="Arial" charset="0"/>
              </a:defRPr>
            </a:lvl9pPr>
          </a:lstStyle>
          <a:p>
            <a:pPr>
              <a:lnSpc>
                <a:spcPct val="85000"/>
              </a:lnSpc>
              <a:spcBef>
                <a:spcPct val="50000"/>
              </a:spcBef>
              <a:buFontTx/>
              <a:buNone/>
            </a:pPr>
            <a:r>
              <a:rPr lang="en-US" sz="1400" dirty="0" smtClean="0"/>
              <a:t>Strong Growth in Retransmission Revenue</a:t>
            </a:r>
            <a:endParaRPr lang="en-US" sz="1400" dirty="0"/>
          </a:p>
        </p:txBody>
      </p:sp>
      <p:sp>
        <p:nvSpPr>
          <p:cNvPr id="32" name="Text Box 4"/>
          <p:cNvSpPr txBox="1">
            <a:spLocks noChangeArrowheads="1"/>
          </p:cNvSpPr>
          <p:nvPr>
            <p:custDataLst>
              <p:tags r:id="rId9"/>
            </p:custDataLst>
          </p:nvPr>
        </p:nvSpPr>
        <p:spPr bwMode="blackWhite">
          <a:xfrm>
            <a:off x="4685421" y="4335463"/>
            <a:ext cx="4270375" cy="365760"/>
          </a:xfrm>
          <a:prstGeom prst="rect">
            <a:avLst/>
          </a:prstGeom>
          <a:solidFill>
            <a:schemeClr val="accent1"/>
          </a:solidFill>
          <a:ln>
            <a:noFill/>
          </a:ln>
          <a:effectLst/>
          <a:extLst>
            <a:ext uri="{91240B29-F687-4F45-9708-019B960494DF}">
              <a14:hiddenLine xmlns:a14="http://schemas.microsoft.com/office/drawing/2010/main" w="12700">
                <a:solidFill>
                  <a:srgbClr val="FF99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algn="ctr" eaLnBrk="0" fontAlgn="base" hangingPunct="0">
              <a:spcBef>
                <a:spcPct val="0"/>
              </a:spcBef>
              <a:spcAft>
                <a:spcPct val="0"/>
              </a:spcAft>
              <a:buChar char="•"/>
              <a:defRPr sz="1600" b="1">
                <a:solidFill>
                  <a:schemeClr val="bg1"/>
                </a:solidFill>
                <a:latin typeface="Arial" charset="0"/>
              </a:defRPr>
            </a:lvl6pPr>
            <a:lvl7pPr marL="2971800" indent="-228600" algn="ctr" eaLnBrk="0" fontAlgn="base" hangingPunct="0">
              <a:spcBef>
                <a:spcPct val="0"/>
              </a:spcBef>
              <a:spcAft>
                <a:spcPct val="0"/>
              </a:spcAft>
              <a:buChar char="•"/>
              <a:defRPr sz="1600" b="1">
                <a:solidFill>
                  <a:schemeClr val="bg1"/>
                </a:solidFill>
                <a:latin typeface="Arial" charset="0"/>
              </a:defRPr>
            </a:lvl7pPr>
            <a:lvl8pPr marL="3429000" indent="-228600" algn="ctr" eaLnBrk="0" fontAlgn="base" hangingPunct="0">
              <a:spcBef>
                <a:spcPct val="0"/>
              </a:spcBef>
              <a:spcAft>
                <a:spcPct val="0"/>
              </a:spcAft>
              <a:buChar char="•"/>
              <a:defRPr sz="1600" b="1">
                <a:solidFill>
                  <a:schemeClr val="bg1"/>
                </a:solidFill>
                <a:latin typeface="Arial" charset="0"/>
              </a:defRPr>
            </a:lvl8pPr>
            <a:lvl9pPr marL="3886200" indent="-228600" algn="ctr" eaLnBrk="0" fontAlgn="base" hangingPunct="0">
              <a:spcBef>
                <a:spcPct val="0"/>
              </a:spcBef>
              <a:spcAft>
                <a:spcPct val="0"/>
              </a:spcAft>
              <a:buChar char="•"/>
              <a:defRPr sz="1600" b="1">
                <a:solidFill>
                  <a:schemeClr val="bg1"/>
                </a:solidFill>
                <a:latin typeface="Arial" charset="0"/>
              </a:defRPr>
            </a:lvl9pPr>
          </a:lstStyle>
          <a:p>
            <a:pPr>
              <a:lnSpc>
                <a:spcPct val="85000"/>
              </a:lnSpc>
              <a:spcBef>
                <a:spcPct val="50000"/>
              </a:spcBef>
              <a:buFontTx/>
              <a:buNone/>
            </a:pPr>
            <a:r>
              <a:rPr lang="en-US" sz="1400" dirty="0" smtClean="0"/>
              <a:t>Changing Composition of Television Revenue</a:t>
            </a:r>
            <a:endParaRPr lang="en-US" sz="1400" dirty="0"/>
          </a:p>
        </p:txBody>
      </p:sp>
      <p:pic>
        <p:nvPicPr>
          <p:cNvPr id="34" name="Picture 33"/>
          <p:cNvPicPr>
            <a:picLocks noChangeAspect="1" noChangeArrowheads="1"/>
          </p:cNvPicPr>
          <p:nvPr>
            <p:custDataLst>
              <p:tags r:id="rId10"/>
            </p:custDataLst>
          </p:nvPr>
        </p:nvPicPr>
        <p:blipFill>
          <a:blip r:embed="rId22">
            <a:extLst>
              <a:ext uri="{28A0092B-C50C-407E-A947-70E740481C1C}">
                <a14:useLocalDpi xmlns:a14="http://schemas.microsoft.com/office/drawing/2010/main" val="0"/>
              </a:ext>
            </a:extLst>
          </a:blip>
          <a:srcRect/>
          <a:stretch>
            <a:fillRect/>
          </a:stretch>
        </p:blipFill>
        <p:spPr bwMode="auto">
          <a:xfrm>
            <a:off x="4767791" y="4647326"/>
            <a:ext cx="4283251" cy="296859"/>
          </a:xfrm>
          <a:prstGeom prst="rect">
            <a:avLst/>
          </a:prstGeom>
          <a:noFill/>
          <a:ln/>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1143" y="2139377"/>
            <a:ext cx="1089660" cy="215444"/>
          </a:xfrm>
          <a:prstGeom prst="rect">
            <a:avLst/>
          </a:prstGeom>
          <a:noFill/>
        </p:spPr>
        <p:txBody>
          <a:bodyPr wrap="square" rtlCol="0">
            <a:spAutoFit/>
          </a:bodyPr>
          <a:lstStyle/>
          <a:p>
            <a:pPr>
              <a:buFontTx/>
              <a:buNone/>
            </a:pPr>
            <a:r>
              <a:rPr lang="en-US" sz="800" dirty="0" smtClean="0">
                <a:solidFill>
                  <a:srgbClr val="000000"/>
                </a:solidFill>
              </a:rPr>
              <a:t>($ in billions)</a:t>
            </a:r>
            <a:endParaRPr lang="en-US" sz="800" dirty="0">
              <a:solidFill>
                <a:srgbClr val="000000"/>
              </a:solidFill>
            </a:endParaRPr>
          </a:p>
        </p:txBody>
      </p:sp>
      <p:cxnSp>
        <p:nvCxnSpPr>
          <p:cNvPr id="3" name="Straight Arrow Connector 2"/>
          <p:cNvCxnSpPr/>
          <p:nvPr/>
        </p:nvCxnSpPr>
        <p:spPr bwMode="auto">
          <a:xfrm flipV="1">
            <a:off x="804863" y="2647951"/>
            <a:ext cx="3014662" cy="1601787"/>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p:spPr>
      </p:cxnSp>
      <p:sp>
        <p:nvSpPr>
          <p:cNvPr id="21" name="TextBox 20"/>
          <p:cNvSpPr txBox="1"/>
          <p:nvPr>
            <p:custDataLst>
              <p:tags r:id="rId11"/>
            </p:custDataLst>
          </p:nvPr>
        </p:nvSpPr>
        <p:spPr>
          <a:xfrm rot="19897194">
            <a:off x="763825" y="3233659"/>
            <a:ext cx="2950112" cy="246221"/>
          </a:xfrm>
          <a:prstGeom prst="rect">
            <a:avLst/>
          </a:prstGeom>
          <a:noFill/>
        </p:spPr>
        <p:txBody>
          <a:bodyPr wrap="square" rtlCol="0">
            <a:spAutoFit/>
          </a:bodyPr>
          <a:lstStyle/>
          <a:p>
            <a:pPr>
              <a:buFontTx/>
              <a:buNone/>
            </a:pPr>
            <a:r>
              <a:rPr lang="en-US" sz="1000" b="0" dirty="0" smtClean="0">
                <a:solidFill>
                  <a:srgbClr val="000000"/>
                </a:solidFill>
              </a:rPr>
              <a:t>2006A - 2016E CAGR: 9%</a:t>
            </a:r>
            <a:endParaRPr lang="en-US" sz="1000" b="0" dirty="0">
              <a:solidFill>
                <a:srgbClr val="000000"/>
              </a:solidFill>
            </a:endParaRPr>
          </a:p>
        </p:txBody>
      </p:sp>
      <p:pic>
        <p:nvPicPr>
          <p:cNvPr id="40" name="Picture 39"/>
          <p:cNvPicPr>
            <a:picLocks noChangeAspect="1" noChangeArrowheads="1"/>
          </p:cNvPicPr>
          <p:nvPr>
            <p:custDataLst>
              <p:tags r:id="rId12"/>
            </p:custDataLst>
          </p:nvPr>
        </p:nvPicPr>
        <p:blipFill>
          <a:blip r:embed="rId23">
            <a:extLst>
              <a:ext uri="{28A0092B-C50C-407E-A947-70E740481C1C}">
                <a14:useLocalDpi xmlns:a14="http://schemas.microsoft.com/office/drawing/2010/main" val="0"/>
              </a:ext>
            </a:extLst>
          </a:blip>
          <a:srcRect/>
          <a:stretch>
            <a:fillRect/>
          </a:stretch>
        </p:blipFill>
        <p:spPr bwMode="auto">
          <a:xfrm>
            <a:off x="4462592" y="4998629"/>
            <a:ext cx="4709983" cy="1402279"/>
          </a:xfrm>
          <a:prstGeom prst="rect">
            <a:avLst/>
          </a:prstGeom>
          <a:noFill/>
          <a:ln/>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8472487" y="2261264"/>
            <a:ext cx="514428" cy="215444"/>
          </a:xfrm>
          <a:prstGeom prst="rect">
            <a:avLst/>
          </a:prstGeom>
          <a:noFill/>
        </p:spPr>
        <p:txBody>
          <a:bodyPr wrap="square" rtlCol="0">
            <a:spAutoFit/>
          </a:bodyPr>
          <a:lstStyle/>
          <a:p>
            <a:pPr>
              <a:buNone/>
            </a:pPr>
            <a:r>
              <a:rPr lang="en-US" sz="800" u="sng" dirty="0" smtClean="0">
                <a:solidFill>
                  <a:schemeClr val="tx1"/>
                </a:solidFill>
                <a:latin typeface="Arial" pitchFamily="34" charset="0"/>
                <a:ea typeface="Verdana" pitchFamily="34" charset="0"/>
                <a:cs typeface="Arial" pitchFamily="34" charset="0"/>
              </a:rPr>
              <a:t>CAGR</a:t>
            </a:r>
            <a:endParaRPr lang="en-US" sz="800" u="sng" dirty="0">
              <a:solidFill>
                <a:schemeClr val="tx1"/>
              </a:solidFill>
              <a:latin typeface="Arial" pitchFamily="34" charset="0"/>
              <a:ea typeface="Verdana" pitchFamily="34" charset="0"/>
              <a:cs typeface="Arial" pitchFamily="34" charset="0"/>
            </a:endParaRPr>
          </a:p>
        </p:txBody>
      </p:sp>
      <p:sp>
        <p:nvSpPr>
          <p:cNvPr id="25" name="TextBox 24"/>
          <p:cNvSpPr txBox="1"/>
          <p:nvPr>
            <p:custDataLst>
              <p:tags r:id="rId13"/>
            </p:custDataLst>
          </p:nvPr>
        </p:nvSpPr>
        <p:spPr>
          <a:xfrm>
            <a:off x="8529638" y="2577918"/>
            <a:ext cx="409653" cy="215444"/>
          </a:xfrm>
          <a:prstGeom prst="rect">
            <a:avLst/>
          </a:prstGeom>
          <a:solidFill>
            <a:srgbClr val="01A565"/>
          </a:solidFill>
        </p:spPr>
        <p:txBody>
          <a:bodyPr wrap="square" rtlCol="0">
            <a:spAutoFit/>
          </a:bodyPr>
          <a:lstStyle/>
          <a:p>
            <a:pPr>
              <a:buNone/>
            </a:pPr>
            <a:r>
              <a:rPr lang="en-US" sz="800" dirty="0" smtClean="0">
                <a:latin typeface="Arial" pitchFamily="34" charset="0"/>
                <a:ea typeface="Verdana" pitchFamily="34" charset="0"/>
                <a:cs typeface="Arial" pitchFamily="34" charset="0"/>
              </a:rPr>
              <a:t>19% </a:t>
            </a:r>
            <a:endParaRPr lang="en-US" sz="800" dirty="0">
              <a:latin typeface="Arial" pitchFamily="34" charset="0"/>
              <a:ea typeface="Verdana" pitchFamily="34" charset="0"/>
              <a:cs typeface="Arial" pitchFamily="34" charset="0"/>
            </a:endParaRPr>
          </a:p>
        </p:txBody>
      </p:sp>
      <p:sp>
        <p:nvSpPr>
          <p:cNvPr id="26" name="TextBox 25"/>
          <p:cNvSpPr txBox="1"/>
          <p:nvPr>
            <p:custDataLst>
              <p:tags r:id="rId14"/>
            </p:custDataLst>
          </p:nvPr>
        </p:nvSpPr>
        <p:spPr>
          <a:xfrm>
            <a:off x="8529638" y="3184496"/>
            <a:ext cx="409653" cy="215444"/>
          </a:xfrm>
          <a:prstGeom prst="rect">
            <a:avLst/>
          </a:prstGeom>
          <a:solidFill>
            <a:schemeClr val="accent2"/>
          </a:solidFill>
        </p:spPr>
        <p:txBody>
          <a:bodyPr wrap="square" rtlCol="0">
            <a:spAutoFit/>
          </a:bodyPr>
          <a:lstStyle/>
          <a:p>
            <a:pPr>
              <a:buNone/>
            </a:pPr>
            <a:r>
              <a:rPr lang="en-US" sz="800" dirty="0" smtClean="0">
                <a:latin typeface="Arial" pitchFamily="34" charset="0"/>
                <a:ea typeface="Verdana" pitchFamily="34" charset="0"/>
                <a:cs typeface="Arial" pitchFamily="34" charset="0"/>
              </a:rPr>
              <a:t>14% </a:t>
            </a:r>
            <a:endParaRPr lang="en-US" sz="800" dirty="0">
              <a:latin typeface="Arial" pitchFamily="34" charset="0"/>
              <a:ea typeface="Verdana" pitchFamily="34" charset="0"/>
              <a:cs typeface="Arial" pitchFamily="34" charset="0"/>
            </a:endParaRPr>
          </a:p>
        </p:txBody>
      </p:sp>
      <p:pic>
        <p:nvPicPr>
          <p:cNvPr id="3089" name="Picture 17"/>
          <p:cNvPicPr>
            <a:picLocks noChangeAspect="1" noChangeArrowheads="1"/>
          </p:cNvPicPr>
          <p:nvPr>
            <p:custDataLst>
              <p:tags r:id="rId15"/>
            </p:custDataLst>
          </p:nvPr>
        </p:nvPicPr>
        <p:blipFill rotWithShape="1">
          <a:blip r:embed="rId24">
            <a:extLst>
              <a:ext uri="{28A0092B-C50C-407E-A947-70E740481C1C}">
                <a14:useLocalDpi xmlns:a14="http://schemas.microsoft.com/office/drawing/2010/main" val="0"/>
              </a:ext>
            </a:extLst>
          </a:blip>
          <a:srcRect l="22715" t="6936" r="23446" b="79479"/>
          <a:stretch/>
        </p:blipFill>
        <p:spPr bwMode="auto">
          <a:xfrm>
            <a:off x="5581651" y="2139376"/>
            <a:ext cx="2095500" cy="276799"/>
          </a:xfrm>
          <a:prstGeom prst="rect">
            <a:avLst/>
          </a:prstGeom>
          <a:noFill/>
          <a:ln>
            <a:noFill/>
          </a:ln>
          <a:effectLst/>
          <a:extLst>
            <a:ext uri="{909E8E84-426E-40DD-AFC4-6F175D3DCCD1}">
              <a14:hiddenFill xmlns:a14="http://schemas.microsoft.com/office/drawing/2010/main">
                <a:solidFill>
                  <a:srgbClr val="2E4497"/>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6"/>
          <p:cNvSpPr>
            <a:spLocks noChangeArrowheads="1"/>
          </p:cNvSpPr>
          <p:nvPr>
            <p:custDataLst>
              <p:tags r:id="rId16"/>
            </p:custDataLst>
          </p:nvPr>
        </p:nvSpPr>
        <p:spPr bwMode="auto">
          <a:xfrm>
            <a:off x="196850" y="1295702"/>
            <a:ext cx="4274608" cy="568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342900" indent="-342900" algn="l" eaLnBrk="0" hangingPunct="0">
              <a:spcBef>
                <a:spcPts val="600"/>
              </a:spcBef>
              <a:spcAft>
                <a:spcPts val="600"/>
              </a:spcAft>
              <a:buClr>
                <a:schemeClr val="tx1"/>
              </a:buClr>
              <a:buSzPct val="80000"/>
              <a:buFont typeface="Wingdings" pitchFamily="2" charset="2"/>
              <a:buChar char="n"/>
            </a:pPr>
            <a:r>
              <a:rPr lang="en-US" sz="1400" b="0" dirty="0" smtClean="0">
                <a:solidFill>
                  <a:schemeClr val="tx1"/>
                </a:solidFill>
              </a:rPr>
              <a:t>Record level of political in 2012 and estimates for 2014 and 2016 project continued growth</a:t>
            </a:r>
            <a:endParaRPr lang="en-US" sz="1400" b="0" dirty="0">
              <a:solidFill>
                <a:schemeClr val="tx1"/>
              </a:solidFill>
            </a:endParaRPr>
          </a:p>
        </p:txBody>
      </p:sp>
      <p:sp>
        <p:nvSpPr>
          <p:cNvPr id="20" name="Rectangle 6"/>
          <p:cNvSpPr>
            <a:spLocks noChangeArrowheads="1"/>
          </p:cNvSpPr>
          <p:nvPr>
            <p:custDataLst>
              <p:tags r:id="rId17"/>
            </p:custDataLst>
          </p:nvPr>
        </p:nvSpPr>
        <p:spPr bwMode="auto">
          <a:xfrm>
            <a:off x="4683304" y="1295702"/>
            <a:ext cx="4274608" cy="568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342900" indent="-342900" algn="l" eaLnBrk="0" hangingPunct="0">
              <a:spcBef>
                <a:spcPts val="600"/>
              </a:spcBef>
              <a:spcAft>
                <a:spcPts val="600"/>
              </a:spcAft>
              <a:buClr>
                <a:schemeClr val="tx1"/>
              </a:buClr>
              <a:buSzPct val="80000"/>
              <a:buFont typeface="Wingdings" pitchFamily="2" charset="2"/>
              <a:buChar char="n"/>
            </a:pPr>
            <a:r>
              <a:rPr lang="en-US" sz="1400" b="0" dirty="0" smtClean="0">
                <a:solidFill>
                  <a:schemeClr val="tx1"/>
                </a:solidFill>
              </a:rPr>
              <a:t>TV broadcasting captures 35% of viewers but only 7% of Retransmission Fees</a:t>
            </a:r>
            <a:endParaRPr lang="en-US" sz="1400" b="0" dirty="0">
              <a:solidFill>
                <a:schemeClr val="tx1"/>
              </a:solidFill>
            </a:endParaRPr>
          </a:p>
        </p:txBody>
      </p:sp>
    </p:spTree>
    <p:custDataLst>
      <p:tags r:id="rId1"/>
    </p:custDataLst>
    <p:extLst>
      <p:ext uri="{BB962C8B-B14F-4D97-AF65-F5344CB8AC3E}">
        <p14:creationId xmlns:p14="http://schemas.microsoft.com/office/powerpoint/2010/main" val="824804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custDataLst>
              <p:tags r:id="rId2"/>
            </p:custDataLst>
          </p:nvPr>
        </p:nvSpPr>
        <p:spPr>
          <a:xfrm>
            <a:off x="473075" y="255632"/>
            <a:ext cx="7318375" cy="698412"/>
          </a:xfrm>
        </p:spPr>
        <p:txBody>
          <a:bodyPr/>
          <a:lstStyle/>
          <a:p>
            <a:r>
              <a:rPr lang="en-US" dirty="0" smtClean="0"/>
              <a:t>Significant Asset Value and Transaction </a:t>
            </a:r>
            <a:br>
              <a:rPr lang="en-US" dirty="0" smtClean="0"/>
            </a:br>
            <a:r>
              <a:rPr lang="en-US" dirty="0" smtClean="0"/>
              <a:t>Synergies for Television Broadcasters</a:t>
            </a:r>
          </a:p>
        </p:txBody>
      </p:sp>
      <p:sp>
        <p:nvSpPr>
          <p:cNvPr id="14339" name="Text Box 3" hidden="1"/>
          <p:cNvSpPr txBox="1">
            <a:spLocks noChangeArrowheads="1"/>
          </p:cNvSpPr>
          <p:nvPr>
            <p:custDataLst>
              <p:tags r:id="rId3"/>
            </p:custDataLst>
          </p:nvPr>
        </p:nvSpPr>
        <p:spPr bwMode="auto">
          <a:xfrm>
            <a:off x="4445000" y="6400800"/>
            <a:ext cx="2540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50800" rIns="0" bIns="50800">
            <a:spAutoFit/>
          </a:bodyPr>
          <a:lstStyle>
            <a:lvl1pPr defTabSz="820738" eaLnBrk="0" hangingPunct="0">
              <a:defRPr sz="1600" b="1">
                <a:solidFill>
                  <a:schemeClr val="bg1"/>
                </a:solidFill>
                <a:latin typeface="Arial" charset="0"/>
              </a:defRPr>
            </a:lvl1pPr>
            <a:lvl2pPr marL="742950" indent="-285750" defTabSz="820738" eaLnBrk="0" hangingPunct="0">
              <a:defRPr sz="1600" b="1">
                <a:solidFill>
                  <a:schemeClr val="bg1"/>
                </a:solidFill>
                <a:latin typeface="Arial" charset="0"/>
              </a:defRPr>
            </a:lvl2pPr>
            <a:lvl3pPr marL="1143000" indent="-228600" defTabSz="820738" eaLnBrk="0" hangingPunct="0">
              <a:defRPr sz="1600" b="1">
                <a:solidFill>
                  <a:schemeClr val="bg1"/>
                </a:solidFill>
                <a:latin typeface="Arial" charset="0"/>
              </a:defRPr>
            </a:lvl3pPr>
            <a:lvl4pPr marL="1600200" indent="-228600" defTabSz="820738" eaLnBrk="0" hangingPunct="0">
              <a:defRPr sz="1600" b="1">
                <a:solidFill>
                  <a:schemeClr val="bg1"/>
                </a:solidFill>
                <a:latin typeface="Arial" charset="0"/>
              </a:defRPr>
            </a:lvl4pPr>
            <a:lvl5pPr marL="2057400" indent="-228600" defTabSz="820738" eaLnBrk="0" hangingPunct="0">
              <a:defRPr sz="1600" b="1">
                <a:solidFill>
                  <a:schemeClr val="bg1"/>
                </a:solidFill>
                <a:latin typeface="Arial" charset="0"/>
              </a:defRPr>
            </a:lvl5pPr>
            <a:lvl6pPr marL="2514600" indent="-228600" algn="ctr" defTabSz="820738" eaLnBrk="0" fontAlgn="base" hangingPunct="0">
              <a:spcBef>
                <a:spcPct val="0"/>
              </a:spcBef>
              <a:spcAft>
                <a:spcPct val="0"/>
              </a:spcAft>
              <a:buChar char="•"/>
              <a:defRPr sz="1600" b="1">
                <a:solidFill>
                  <a:schemeClr val="bg1"/>
                </a:solidFill>
                <a:latin typeface="Arial" charset="0"/>
              </a:defRPr>
            </a:lvl6pPr>
            <a:lvl7pPr marL="2971800" indent="-228600" algn="ctr" defTabSz="820738" eaLnBrk="0" fontAlgn="base" hangingPunct="0">
              <a:spcBef>
                <a:spcPct val="0"/>
              </a:spcBef>
              <a:spcAft>
                <a:spcPct val="0"/>
              </a:spcAft>
              <a:buChar char="•"/>
              <a:defRPr sz="1600" b="1">
                <a:solidFill>
                  <a:schemeClr val="bg1"/>
                </a:solidFill>
                <a:latin typeface="Arial" charset="0"/>
              </a:defRPr>
            </a:lvl7pPr>
            <a:lvl8pPr marL="3429000" indent="-228600" algn="ctr" defTabSz="820738" eaLnBrk="0" fontAlgn="base" hangingPunct="0">
              <a:spcBef>
                <a:spcPct val="0"/>
              </a:spcBef>
              <a:spcAft>
                <a:spcPct val="0"/>
              </a:spcAft>
              <a:buChar char="•"/>
              <a:defRPr sz="1600" b="1">
                <a:solidFill>
                  <a:schemeClr val="bg1"/>
                </a:solidFill>
                <a:latin typeface="Arial" charset="0"/>
              </a:defRPr>
            </a:lvl8pPr>
            <a:lvl9pPr marL="3886200" indent="-228600" algn="ctr" defTabSz="820738" eaLnBrk="0" fontAlgn="base" hangingPunct="0">
              <a:spcBef>
                <a:spcPct val="0"/>
              </a:spcBef>
              <a:spcAft>
                <a:spcPct val="0"/>
              </a:spcAft>
              <a:buChar char="•"/>
              <a:defRPr sz="1600" b="1">
                <a:solidFill>
                  <a:schemeClr val="bg1"/>
                </a:solidFill>
                <a:latin typeface="Arial" charset="0"/>
              </a:defRPr>
            </a:lvl9pPr>
          </a:lstStyle>
          <a:p>
            <a:pPr>
              <a:buFontTx/>
              <a:buNone/>
            </a:pPr>
            <a:r>
              <a:rPr lang="en-US" sz="1000" dirty="0">
                <a:solidFill>
                  <a:srgbClr val="000000"/>
                </a:solidFill>
              </a:rPr>
              <a:t>12</a:t>
            </a:r>
          </a:p>
        </p:txBody>
      </p:sp>
      <p:sp>
        <p:nvSpPr>
          <p:cNvPr id="11" name="Text Box 8"/>
          <p:cNvSpPr txBox="1">
            <a:spLocks noChangeArrowheads="1"/>
          </p:cNvSpPr>
          <p:nvPr>
            <p:custDataLst>
              <p:tags r:id="rId4"/>
            </p:custDataLst>
          </p:nvPr>
        </p:nvSpPr>
        <p:spPr bwMode="auto">
          <a:xfrm>
            <a:off x="222248" y="6343782"/>
            <a:ext cx="8921751" cy="130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99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marL="227013" indent="-227013"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algn="ctr" eaLnBrk="0" fontAlgn="base" hangingPunct="0">
              <a:spcBef>
                <a:spcPct val="0"/>
              </a:spcBef>
              <a:spcAft>
                <a:spcPct val="0"/>
              </a:spcAft>
              <a:buChar char="•"/>
              <a:defRPr sz="1600" b="1">
                <a:solidFill>
                  <a:schemeClr val="bg1"/>
                </a:solidFill>
                <a:latin typeface="Arial" charset="0"/>
              </a:defRPr>
            </a:lvl6pPr>
            <a:lvl7pPr marL="2971800" indent="-228600" algn="ctr" eaLnBrk="0" fontAlgn="base" hangingPunct="0">
              <a:spcBef>
                <a:spcPct val="0"/>
              </a:spcBef>
              <a:spcAft>
                <a:spcPct val="0"/>
              </a:spcAft>
              <a:buChar char="•"/>
              <a:defRPr sz="1600" b="1">
                <a:solidFill>
                  <a:schemeClr val="bg1"/>
                </a:solidFill>
                <a:latin typeface="Arial" charset="0"/>
              </a:defRPr>
            </a:lvl7pPr>
            <a:lvl8pPr marL="3429000" indent="-228600" algn="ctr" eaLnBrk="0" fontAlgn="base" hangingPunct="0">
              <a:spcBef>
                <a:spcPct val="0"/>
              </a:spcBef>
              <a:spcAft>
                <a:spcPct val="0"/>
              </a:spcAft>
              <a:buChar char="•"/>
              <a:defRPr sz="1600" b="1">
                <a:solidFill>
                  <a:schemeClr val="bg1"/>
                </a:solidFill>
                <a:latin typeface="Arial" charset="0"/>
              </a:defRPr>
            </a:lvl8pPr>
            <a:lvl9pPr marL="3886200" indent="-228600" algn="ctr" eaLnBrk="0" fontAlgn="base" hangingPunct="0">
              <a:spcBef>
                <a:spcPct val="0"/>
              </a:spcBef>
              <a:spcAft>
                <a:spcPct val="0"/>
              </a:spcAft>
              <a:buChar char="•"/>
              <a:defRPr sz="1600" b="1">
                <a:solidFill>
                  <a:schemeClr val="bg1"/>
                </a:solidFill>
                <a:latin typeface="Arial" charset="0"/>
              </a:defRPr>
            </a:lvl9pPr>
          </a:lstStyle>
          <a:p>
            <a:pPr algn="l" eaLnBrk="1" hangingPunct="1">
              <a:buNone/>
            </a:pPr>
            <a:r>
              <a:rPr lang="en-US" sz="800" b="0" dirty="0">
                <a:solidFill>
                  <a:srgbClr val="000000"/>
                </a:solidFill>
              </a:rPr>
              <a:t>____________________</a:t>
            </a:r>
          </a:p>
          <a:p>
            <a:pPr algn="l" eaLnBrk="1" hangingPunct="1">
              <a:buFontTx/>
              <a:buNone/>
            </a:pPr>
            <a:r>
              <a:rPr lang="en-US" sz="800" b="0" dirty="0" smtClean="0">
                <a:solidFill>
                  <a:srgbClr val="000000"/>
                </a:solidFill>
                <a:latin typeface="Arial" pitchFamily="34" charset="0"/>
                <a:cs typeface="Arial" pitchFamily="34" charset="0"/>
              </a:rPr>
              <a:t>Source</a:t>
            </a:r>
            <a:r>
              <a:rPr lang="en-US" sz="800" b="0" dirty="0">
                <a:solidFill>
                  <a:srgbClr val="000000"/>
                </a:solidFill>
                <a:latin typeface="Arial" pitchFamily="34" charset="0"/>
                <a:cs typeface="Arial" pitchFamily="34" charset="0"/>
              </a:rPr>
              <a:t>: </a:t>
            </a:r>
            <a:r>
              <a:rPr lang="en-US" sz="800" b="0" dirty="0" smtClean="0">
                <a:solidFill>
                  <a:srgbClr val="000000"/>
                </a:solidFill>
                <a:latin typeface="Arial" pitchFamily="34" charset="0"/>
                <a:cs typeface="Arial" pitchFamily="34" charset="0"/>
              </a:rPr>
              <a:t>Company filings, SNL Kagan and Wall </a:t>
            </a:r>
            <a:r>
              <a:rPr lang="en-US" sz="800" b="0" dirty="0">
                <a:solidFill>
                  <a:srgbClr val="000000"/>
                </a:solidFill>
                <a:latin typeface="Arial" pitchFamily="34" charset="0"/>
                <a:cs typeface="Arial" pitchFamily="34" charset="0"/>
              </a:rPr>
              <a:t>Street </a:t>
            </a:r>
            <a:r>
              <a:rPr lang="en-US" sz="800" b="0" dirty="0" smtClean="0">
                <a:solidFill>
                  <a:srgbClr val="000000"/>
                </a:solidFill>
                <a:latin typeface="Arial" pitchFamily="34" charset="0"/>
                <a:cs typeface="Arial" pitchFamily="34" charset="0"/>
              </a:rPr>
              <a:t>research</a:t>
            </a:r>
            <a:endParaRPr lang="en-US" sz="800" b="0" dirty="0">
              <a:solidFill>
                <a:srgbClr val="000000"/>
              </a:solidFill>
              <a:latin typeface="Arial" pitchFamily="34" charset="0"/>
              <a:cs typeface="Arial" pitchFamily="34" charset="0"/>
            </a:endParaRPr>
          </a:p>
        </p:txBody>
      </p:sp>
      <p:sp>
        <p:nvSpPr>
          <p:cNvPr id="7" name="Rectangle 6"/>
          <p:cNvSpPr>
            <a:spLocks noChangeArrowheads="1"/>
          </p:cNvSpPr>
          <p:nvPr>
            <p:custDataLst>
              <p:tags r:id="rId5"/>
            </p:custDataLst>
          </p:nvPr>
        </p:nvSpPr>
        <p:spPr bwMode="auto">
          <a:xfrm>
            <a:off x="3943350" y="1242402"/>
            <a:ext cx="5009621" cy="568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eaLnBrk="0" hangingPunct="0">
              <a:spcBef>
                <a:spcPts val="200"/>
              </a:spcBef>
              <a:spcAft>
                <a:spcPts val="100"/>
              </a:spcAft>
              <a:buClr>
                <a:schemeClr val="tx1"/>
              </a:buClr>
              <a:buSzPct val="80000"/>
              <a:buNone/>
            </a:pPr>
            <a:endParaRPr lang="en-US" sz="1300" b="0" u="sng" dirty="0" smtClean="0">
              <a:solidFill>
                <a:schemeClr val="tx1"/>
              </a:solidFill>
            </a:endParaRPr>
          </a:p>
          <a:p>
            <a:pPr marL="342900" indent="-342900" algn="l" eaLnBrk="0" hangingPunct="0">
              <a:spcBef>
                <a:spcPts val="200"/>
              </a:spcBef>
              <a:spcAft>
                <a:spcPts val="100"/>
              </a:spcAft>
              <a:buClr>
                <a:schemeClr val="tx1"/>
              </a:buClr>
              <a:buSzPct val="80000"/>
              <a:buFont typeface="Wingdings" pitchFamily="2" charset="2"/>
              <a:buChar char="n"/>
            </a:pPr>
            <a:r>
              <a:rPr lang="en-US" sz="1300" b="0" dirty="0" smtClean="0">
                <a:solidFill>
                  <a:schemeClr val="tx1"/>
                </a:solidFill>
              </a:rPr>
              <a:t>TV broadcasting M&amp;A activity has ramped up considerably</a:t>
            </a:r>
          </a:p>
          <a:p>
            <a:pPr marL="342900" indent="-342900" algn="l" eaLnBrk="0" hangingPunct="0">
              <a:spcBef>
                <a:spcPts val="200"/>
              </a:spcBef>
              <a:spcAft>
                <a:spcPts val="100"/>
              </a:spcAft>
              <a:buClr>
                <a:schemeClr val="tx1"/>
              </a:buClr>
              <a:buSzPct val="80000"/>
              <a:buFont typeface="Wingdings" pitchFamily="2" charset="2"/>
              <a:buChar char="n"/>
            </a:pPr>
            <a:r>
              <a:rPr lang="en-US" sz="1300" b="0" dirty="0" smtClean="0">
                <a:solidFill>
                  <a:schemeClr val="tx1"/>
                </a:solidFill>
              </a:rPr>
              <a:t>Sizeable individual transactions in 2013 at attractive valuations</a:t>
            </a:r>
          </a:p>
          <a:p>
            <a:pPr marL="342900" indent="-342900" algn="l" eaLnBrk="0" hangingPunct="0">
              <a:spcBef>
                <a:spcPts val="200"/>
              </a:spcBef>
              <a:spcAft>
                <a:spcPts val="100"/>
              </a:spcAft>
              <a:buClr>
                <a:schemeClr val="tx1"/>
              </a:buClr>
              <a:buSzPct val="80000"/>
              <a:buFont typeface="Wingdings" pitchFamily="2" charset="2"/>
              <a:buChar char="n"/>
            </a:pPr>
            <a:r>
              <a:rPr lang="en-US" sz="1300" b="0" dirty="0" smtClean="0">
                <a:solidFill>
                  <a:schemeClr val="tx1"/>
                </a:solidFill>
              </a:rPr>
              <a:t>Significant transaction synergies </a:t>
            </a:r>
            <a:endParaRPr lang="en-US" sz="1300" b="0" dirty="0">
              <a:solidFill>
                <a:schemeClr val="tx1"/>
              </a:solidFill>
            </a:endParaRPr>
          </a:p>
        </p:txBody>
      </p:sp>
      <p:sp>
        <p:nvSpPr>
          <p:cNvPr id="14" name="Text Box 4"/>
          <p:cNvSpPr txBox="1">
            <a:spLocks noChangeArrowheads="1"/>
          </p:cNvSpPr>
          <p:nvPr>
            <p:custDataLst>
              <p:tags r:id="rId6"/>
            </p:custDataLst>
          </p:nvPr>
        </p:nvSpPr>
        <p:spPr bwMode="blackWhite">
          <a:xfrm>
            <a:off x="191029" y="2486580"/>
            <a:ext cx="8761942" cy="365760"/>
          </a:xfrm>
          <a:prstGeom prst="rect">
            <a:avLst/>
          </a:prstGeom>
          <a:solidFill>
            <a:schemeClr val="accent1"/>
          </a:solidFill>
          <a:ln>
            <a:noFill/>
          </a:ln>
          <a:effectLst/>
          <a:extLst>
            <a:ext uri="{91240B29-F687-4F45-9708-019B960494DF}">
              <a14:hiddenLine xmlns:a14="http://schemas.microsoft.com/office/drawing/2010/main" w="12700">
                <a:solidFill>
                  <a:srgbClr val="FF99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lvl1pPr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algn="ctr" eaLnBrk="0" fontAlgn="base" hangingPunct="0">
              <a:spcBef>
                <a:spcPct val="0"/>
              </a:spcBef>
              <a:spcAft>
                <a:spcPct val="0"/>
              </a:spcAft>
              <a:buChar char="•"/>
              <a:defRPr sz="1600" b="1">
                <a:solidFill>
                  <a:schemeClr val="bg1"/>
                </a:solidFill>
                <a:latin typeface="Arial" charset="0"/>
              </a:defRPr>
            </a:lvl6pPr>
            <a:lvl7pPr marL="2971800" indent="-228600" algn="ctr" eaLnBrk="0" fontAlgn="base" hangingPunct="0">
              <a:spcBef>
                <a:spcPct val="0"/>
              </a:spcBef>
              <a:spcAft>
                <a:spcPct val="0"/>
              </a:spcAft>
              <a:buChar char="•"/>
              <a:defRPr sz="1600" b="1">
                <a:solidFill>
                  <a:schemeClr val="bg1"/>
                </a:solidFill>
                <a:latin typeface="Arial" charset="0"/>
              </a:defRPr>
            </a:lvl7pPr>
            <a:lvl8pPr marL="3429000" indent="-228600" algn="ctr" eaLnBrk="0" fontAlgn="base" hangingPunct="0">
              <a:spcBef>
                <a:spcPct val="0"/>
              </a:spcBef>
              <a:spcAft>
                <a:spcPct val="0"/>
              </a:spcAft>
              <a:buChar char="•"/>
              <a:defRPr sz="1600" b="1">
                <a:solidFill>
                  <a:schemeClr val="bg1"/>
                </a:solidFill>
                <a:latin typeface="Arial" charset="0"/>
              </a:defRPr>
            </a:lvl8pPr>
            <a:lvl9pPr marL="3886200" indent="-228600" algn="ctr" eaLnBrk="0" fontAlgn="base" hangingPunct="0">
              <a:spcBef>
                <a:spcPct val="0"/>
              </a:spcBef>
              <a:spcAft>
                <a:spcPct val="0"/>
              </a:spcAft>
              <a:buChar char="•"/>
              <a:defRPr sz="1600" b="1">
                <a:solidFill>
                  <a:schemeClr val="bg1"/>
                </a:solidFill>
                <a:latin typeface="Arial" charset="0"/>
              </a:defRPr>
            </a:lvl9pPr>
          </a:lstStyle>
          <a:p>
            <a:pPr>
              <a:lnSpc>
                <a:spcPct val="85000"/>
              </a:lnSpc>
              <a:spcBef>
                <a:spcPct val="50000"/>
              </a:spcBef>
              <a:buFontTx/>
              <a:buNone/>
            </a:pPr>
            <a:r>
              <a:rPr lang="en-US" sz="1400" dirty="0" smtClean="0"/>
              <a:t>Average Blended Seller </a:t>
            </a:r>
            <a:r>
              <a:rPr lang="en-US" sz="1400" dirty="0"/>
              <a:t>EBITDA </a:t>
            </a:r>
            <a:r>
              <a:rPr lang="en-US" sz="1400" dirty="0" smtClean="0"/>
              <a:t>Multiple </a:t>
            </a:r>
            <a:r>
              <a:rPr lang="en-US" sz="1400" dirty="0"/>
              <a:t>of ~</a:t>
            </a:r>
            <a:r>
              <a:rPr lang="en-US" sz="1400" dirty="0" smtClean="0"/>
              <a:t>9.3x</a:t>
            </a:r>
            <a:endParaRPr lang="en-US" sz="1400" dirty="0"/>
          </a:p>
        </p:txBody>
      </p:sp>
      <p:sp>
        <p:nvSpPr>
          <p:cNvPr id="15" name="Rectangle 14"/>
          <p:cNvSpPr>
            <a:spLocks noChangeArrowheads="1"/>
          </p:cNvSpPr>
          <p:nvPr>
            <p:custDataLst>
              <p:tags r:id="rId7"/>
            </p:custDataLst>
          </p:nvPr>
        </p:nvSpPr>
        <p:spPr bwMode="auto">
          <a:xfrm>
            <a:off x="191029" y="1242402"/>
            <a:ext cx="3647546" cy="568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eaLnBrk="0" hangingPunct="0">
              <a:spcBef>
                <a:spcPts val="200"/>
              </a:spcBef>
              <a:spcAft>
                <a:spcPts val="100"/>
              </a:spcAft>
              <a:buClr>
                <a:schemeClr val="tx1"/>
              </a:buClr>
              <a:buSzPct val="80000"/>
              <a:buNone/>
            </a:pPr>
            <a:r>
              <a:rPr lang="en-US" sz="1300" b="0" u="sng" dirty="0" smtClean="0">
                <a:solidFill>
                  <a:schemeClr val="tx1"/>
                </a:solidFill>
              </a:rPr>
              <a:t>M&amp;A Consolidation Stages</a:t>
            </a:r>
          </a:p>
          <a:p>
            <a:pPr marL="342900" indent="-342900" algn="l" eaLnBrk="0" hangingPunct="0">
              <a:spcBef>
                <a:spcPts val="200"/>
              </a:spcBef>
              <a:spcAft>
                <a:spcPts val="100"/>
              </a:spcAft>
              <a:buClr>
                <a:schemeClr val="tx1"/>
              </a:buClr>
              <a:buSzPct val="80000"/>
              <a:buFont typeface="Wingdings" pitchFamily="2" charset="2"/>
              <a:buChar char="n"/>
            </a:pPr>
            <a:r>
              <a:rPr lang="en-US" sz="1300" b="0" dirty="0">
                <a:solidFill>
                  <a:schemeClr val="tx1"/>
                </a:solidFill>
              </a:rPr>
              <a:t>Stage 1: “</a:t>
            </a:r>
            <a:r>
              <a:rPr lang="en-US" sz="1300" b="0" dirty="0" smtClean="0">
                <a:solidFill>
                  <a:schemeClr val="tx1"/>
                </a:solidFill>
              </a:rPr>
              <a:t>Low hanging fruit”</a:t>
            </a:r>
          </a:p>
          <a:p>
            <a:pPr marL="342900" indent="-342900" algn="l" eaLnBrk="0" hangingPunct="0">
              <a:spcBef>
                <a:spcPts val="200"/>
              </a:spcBef>
              <a:spcAft>
                <a:spcPts val="100"/>
              </a:spcAft>
              <a:buClr>
                <a:schemeClr val="tx1"/>
              </a:buClr>
              <a:buSzPct val="80000"/>
              <a:buFont typeface="Wingdings" pitchFamily="2" charset="2"/>
              <a:buChar char="n"/>
            </a:pPr>
            <a:r>
              <a:rPr lang="en-US" sz="1300" b="0" dirty="0" smtClean="0">
                <a:solidFill>
                  <a:schemeClr val="tx1"/>
                </a:solidFill>
              </a:rPr>
              <a:t>Stage 2: “Merger of smaller equals”</a:t>
            </a:r>
          </a:p>
          <a:p>
            <a:pPr marL="342900" indent="-342900" algn="l" eaLnBrk="0" hangingPunct="0">
              <a:spcBef>
                <a:spcPts val="200"/>
              </a:spcBef>
              <a:spcAft>
                <a:spcPts val="100"/>
              </a:spcAft>
              <a:buClr>
                <a:schemeClr val="tx1"/>
              </a:buClr>
              <a:buSzPct val="80000"/>
              <a:buFont typeface="Wingdings" pitchFamily="2" charset="2"/>
              <a:buChar char="n"/>
            </a:pPr>
            <a:r>
              <a:rPr lang="en-US" sz="1300" b="0" dirty="0" smtClean="0">
                <a:solidFill>
                  <a:schemeClr val="tx1"/>
                </a:solidFill>
              </a:rPr>
              <a:t>Stage 3: </a:t>
            </a:r>
            <a:r>
              <a:rPr lang="en-US" sz="1300" b="0" dirty="0">
                <a:solidFill>
                  <a:schemeClr val="tx1"/>
                </a:solidFill>
              </a:rPr>
              <a:t>“Merger of </a:t>
            </a:r>
            <a:r>
              <a:rPr lang="en-US" sz="1300" b="0" dirty="0" smtClean="0">
                <a:solidFill>
                  <a:schemeClr val="tx1"/>
                </a:solidFill>
              </a:rPr>
              <a:t>larger </a:t>
            </a:r>
            <a:r>
              <a:rPr lang="en-US" sz="1300" b="0" dirty="0">
                <a:solidFill>
                  <a:schemeClr val="tx1"/>
                </a:solidFill>
              </a:rPr>
              <a:t>equals”</a:t>
            </a:r>
          </a:p>
          <a:p>
            <a:pPr marL="342900" indent="-342900" algn="l" eaLnBrk="0" hangingPunct="0">
              <a:spcBef>
                <a:spcPts val="200"/>
              </a:spcBef>
              <a:spcAft>
                <a:spcPts val="100"/>
              </a:spcAft>
              <a:buClr>
                <a:schemeClr val="tx1"/>
              </a:buClr>
              <a:buSzPct val="80000"/>
              <a:buFont typeface="Wingdings" pitchFamily="2" charset="2"/>
              <a:buChar char="n"/>
            </a:pPr>
            <a:r>
              <a:rPr lang="en-US" sz="1300" b="0" dirty="0" smtClean="0">
                <a:solidFill>
                  <a:schemeClr val="tx1"/>
                </a:solidFill>
              </a:rPr>
              <a:t>Stage 4: “Station Swaps” </a:t>
            </a:r>
            <a:endParaRPr lang="en-US" sz="1300" b="0" dirty="0">
              <a:solidFill>
                <a:schemeClr val="tx1"/>
              </a:solidFill>
            </a:endParaRPr>
          </a:p>
        </p:txBody>
      </p:sp>
      <p:pic>
        <p:nvPicPr>
          <p:cNvPr id="44035" name="Picture 3"/>
          <p:cNvPicPr>
            <a:picLocks noChangeAspect="1" noChangeArrowheads="1"/>
          </p:cNvPicPr>
          <p:nvPr>
            <p:custDataLst>
              <p:tags r:id="rId8"/>
            </p:custDataLst>
          </p:nvPr>
        </p:nvPicPr>
        <p:blipFill>
          <a:blip r:embed="rId11">
            <a:extLst>
              <a:ext uri="{28A0092B-C50C-407E-A947-70E740481C1C}">
                <a14:useLocalDpi xmlns:a14="http://schemas.microsoft.com/office/drawing/2010/main" val="0"/>
              </a:ext>
            </a:extLst>
          </a:blip>
          <a:srcRect/>
          <a:stretch>
            <a:fillRect/>
          </a:stretch>
        </p:blipFill>
        <p:spPr bwMode="auto">
          <a:xfrm>
            <a:off x="-24615" y="2504713"/>
            <a:ext cx="9136081" cy="3942244"/>
          </a:xfrm>
          <a:prstGeom prst="rect">
            <a:avLst/>
          </a:prstGeom>
          <a:noFill/>
          <a:ln>
            <a:noFill/>
          </a:ln>
          <a:effectLst/>
          <a:extLst>
            <a:ext uri="{909E8E84-426E-40DD-AFC4-6F175D3DCCD1}">
              <a14:hiddenFill xmlns:a14="http://schemas.microsoft.com/office/drawing/2010/main">
                <a:solidFill>
                  <a:srgbClr val="2E4497"/>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6619701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 descr="image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64230" y="4881726"/>
            <a:ext cx="5398770" cy="81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7"/>
          <p:cNvSpPr>
            <a:spLocks noGrp="1" noChangeArrowheads="1"/>
          </p:cNvSpPr>
          <p:nvPr>
            <p:ph type="ctrTitle"/>
            <p:custDataLst>
              <p:tags r:id="rId2"/>
            </p:custDataLst>
          </p:nvPr>
        </p:nvSpPr>
        <p:spPr/>
        <p:txBody>
          <a:bodyPr/>
          <a:lstStyle/>
          <a:p>
            <a:r>
              <a:rPr lang="en-US" dirty="0" smtClean="0"/>
              <a:t>Financial Overview</a:t>
            </a:r>
            <a:endParaRPr lang="en-US" dirty="0"/>
          </a:p>
        </p:txBody>
      </p:sp>
      <p:sp>
        <p:nvSpPr>
          <p:cNvPr id="5123" name="Rectangle 9"/>
          <p:cNvSpPr>
            <a:spLocks noChangeArrowheads="1"/>
          </p:cNvSpPr>
          <p:nvPr>
            <p:custDataLst>
              <p:tags r:id="rId3"/>
            </p:custDataLst>
          </p:nvPr>
        </p:nvSpPr>
        <p:spPr bwMode="auto">
          <a:xfrm>
            <a:off x="990600" y="3563938"/>
            <a:ext cx="77724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1029" rIns="82058" bIns="41029" anchor="ctr">
            <a:spAutoFit/>
          </a:bodyPr>
          <a:lstStyle/>
          <a:p>
            <a:pPr algn="r" eaLnBrk="0" hangingPunct="0">
              <a:buFontTx/>
              <a:buNone/>
            </a:pPr>
            <a:r>
              <a:rPr lang="en-US" sz="2400" b="0" dirty="0"/>
              <a:t/>
            </a:r>
            <a:br>
              <a:rPr lang="en-US" sz="2400" b="0" dirty="0"/>
            </a:br>
            <a:endParaRPr lang="en-US" sz="2400" b="0" dirty="0"/>
          </a:p>
        </p:txBody>
      </p:sp>
      <p:sp>
        <p:nvSpPr>
          <p:cNvPr id="5124" name="Text Box 11" hidden="1"/>
          <p:cNvSpPr txBox="1">
            <a:spLocks noChangeArrowheads="1"/>
          </p:cNvSpPr>
          <p:nvPr>
            <p:custDataLst>
              <p:tags r:id="rId4"/>
            </p:custDataLst>
          </p:nvPr>
        </p:nvSpPr>
        <p:spPr bwMode="auto">
          <a:xfrm>
            <a:off x="4445000" y="6400800"/>
            <a:ext cx="2540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50800" rIns="0" bIns="50800">
            <a:spAutoFit/>
          </a:bodyPr>
          <a:lstStyle>
            <a:lvl1pPr defTabSz="820738" eaLnBrk="0" hangingPunct="0">
              <a:defRPr sz="1600" b="1">
                <a:solidFill>
                  <a:schemeClr val="bg1"/>
                </a:solidFill>
                <a:latin typeface="Arial" charset="0"/>
              </a:defRPr>
            </a:lvl1pPr>
            <a:lvl2pPr marL="742950" indent="-285750" defTabSz="820738" eaLnBrk="0" hangingPunct="0">
              <a:defRPr sz="1600" b="1">
                <a:solidFill>
                  <a:schemeClr val="bg1"/>
                </a:solidFill>
                <a:latin typeface="Arial" charset="0"/>
              </a:defRPr>
            </a:lvl2pPr>
            <a:lvl3pPr marL="1143000" indent="-228600" defTabSz="820738" eaLnBrk="0" hangingPunct="0">
              <a:defRPr sz="1600" b="1">
                <a:solidFill>
                  <a:schemeClr val="bg1"/>
                </a:solidFill>
                <a:latin typeface="Arial" charset="0"/>
              </a:defRPr>
            </a:lvl3pPr>
            <a:lvl4pPr marL="1600200" indent="-228600" defTabSz="820738" eaLnBrk="0" hangingPunct="0">
              <a:defRPr sz="1600" b="1">
                <a:solidFill>
                  <a:schemeClr val="bg1"/>
                </a:solidFill>
                <a:latin typeface="Arial" charset="0"/>
              </a:defRPr>
            </a:lvl4pPr>
            <a:lvl5pPr marL="2057400" indent="-228600" defTabSz="820738" eaLnBrk="0" hangingPunct="0">
              <a:defRPr sz="1600" b="1">
                <a:solidFill>
                  <a:schemeClr val="bg1"/>
                </a:solidFill>
                <a:latin typeface="Arial" charset="0"/>
              </a:defRPr>
            </a:lvl5pPr>
            <a:lvl6pPr marL="2514600" indent="-228600" algn="ctr" defTabSz="820738" eaLnBrk="0" fontAlgn="base" hangingPunct="0">
              <a:spcBef>
                <a:spcPct val="0"/>
              </a:spcBef>
              <a:spcAft>
                <a:spcPct val="0"/>
              </a:spcAft>
              <a:buChar char="•"/>
              <a:defRPr sz="1600" b="1">
                <a:solidFill>
                  <a:schemeClr val="bg1"/>
                </a:solidFill>
                <a:latin typeface="Arial" charset="0"/>
              </a:defRPr>
            </a:lvl6pPr>
            <a:lvl7pPr marL="2971800" indent="-228600" algn="ctr" defTabSz="820738" eaLnBrk="0" fontAlgn="base" hangingPunct="0">
              <a:spcBef>
                <a:spcPct val="0"/>
              </a:spcBef>
              <a:spcAft>
                <a:spcPct val="0"/>
              </a:spcAft>
              <a:buChar char="•"/>
              <a:defRPr sz="1600" b="1">
                <a:solidFill>
                  <a:schemeClr val="bg1"/>
                </a:solidFill>
                <a:latin typeface="Arial" charset="0"/>
              </a:defRPr>
            </a:lvl7pPr>
            <a:lvl8pPr marL="3429000" indent="-228600" algn="ctr" defTabSz="820738" eaLnBrk="0" fontAlgn="base" hangingPunct="0">
              <a:spcBef>
                <a:spcPct val="0"/>
              </a:spcBef>
              <a:spcAft>
                <a:spcPct val="0"/>
              </a:spcAft>
              <a:buChar char="•"/>
              <a:defRPr sz="1600" b="1">
                <a:solidFill>
                  <a:schemeClr val="bg1"/>
                </a:solidFill>
                <a:latin typeface="Arial" charset="0"/>
              </a:defRPr>
            </a:lvl8pPr>
            <a:lvl9pPr marL="3886200" indent="-228600" algn="ctr" defTabSz="820738" eaLnBrk="0" fontAlgn="base" hangingPunct="0">
              <a:spcBef>
                <a:spcPct val="0"/>
              </a:spcBef>
              <a:spcAft>
                <a:spcPct val="0"/>
              </a:spcAft>
              <a:buChar char="•"/>
              <a:defRPr sz="1600" b="1">
                <a:solidFill>
                  <a:schemeClr val="bg1"/>
                </a:solidFill>
                <a:latin typeface="Arial" charset="0"/>
              </a:defRPr>
            </a:lvl9pPr>
          </a:lstStyle>
          <a:p>
            <a:pPr>
              <a:buFontTx/>
              <a:buNone/>
            </a:pPr>
            <a:r>
              <a:rPr lang="en-US" sz="1000" dirty="0">
                <a:solidFill>
                  <a:srgbClr val="000000"/>
                </a:solidFill>
              </a:rPr>
              <a:t>3</a:t>
            </a:r>
          </a:p>
        </p:txBody>
      </p:sp>
    </p:spTree>
    <p:custDataLst>
      <p:tags r:id="rId1"/>
    </p:custDataLst>
    <p:extLst>
      <p:ext uri="{BB962C8B-B14F-4D97-AF65-F5344CB8AC3E}">
        <p14:creationId xmlns:p14="http://schemas.microsoft.com/office/powerpoint/2010/main" val="1187208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3" name="Text Box 16"/>
          <p:cNvSpPr txBox="1">
            <a:spLocks noChangeArrowheads="1"/>
          </p:cNvSpPr>
          <p:nvPr>
            <p:custDataLst>
              <p:tags r:id="rId2"/>
            </p:custDataLst>
          </p:nvPr>
        </p:nvSpPr>
        <p:spPr bwMode="auto">
          <a:xfrm>
            <a:off x="284162" y="6110843"/>
            <a:ext cx="85502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lIns="0" tIns="0" rIns="0" bIns="0" anchor="b">
            <a:spAutoFit/>
          </a:bodyPr>
          <a:lstStyle>
            <a:lvl1pPr marL="228600" indent="-228600"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algn="ctr" eaLnBrk="0" fontAlgn="base" hangingPunct="0">
              <a:spcBef>
                <a:spcPct val="0"/>
              </a:spcBef>
              <a:spcAft>
                <a:spcPct val="0"/>
              </a:spcAft>
              <a:buChar char="•"/>
              <a:defRPr sz="1600" b="1">
                <a:solidFill>
                  <a:schemeClr val="bg1"/>
                </a:solidFill>
                <a:latin typeface="Arial" charset="0"/>
              </a:defRPr>
            </a:lvl6pPr>
            <a:lvl7pPr marL="2971800" indent="-228600" algn="ctr" eaLnBrk="0" fontAlgn="base" hangingPunct="0">
              <a:spcBef>
                <a:spcPct val="0"/>
              </a:spcBef>
              <a:spcAft>
                <a:spcPct val="0"/>
              </a:spcAft>
              <a:buChar char="•"/>
              <a:defRPr sz="1600" b="1">
                <a:solidFill>
                  <a:schemeClr val="bg1"/>
                </a:solidFill>
                <a:latin typeface="Arial" charset="0"/>
              </a:defRPr>
            </a:lvl7pPr>
            <a:lvl8pPr marL="3429000" indent="-228600" algn="ctr" eaLnBrk="0" fontAlgn="base" hangingPunct="0">
              <a:spcBef>
                <a:spcPct val="0"/>
              </a:spcBef>
              <a:spcAft>
                <a:spcPct val="0"/>
              </a:spcAft>
              <a:buChar char="•"/>
              <a:defRPr sz="1600" b="1">
                <a:solidFill>
                  <a:schemeClr val="bg1"/>
                </a:solidFill>
                <a:latin typeface="Arial" charset="0"/>
              </a:defRPr>
            </a:lvl8pPr>
            <a:lvl9pPr marL="3886200" indent="-228600" algn="ctr" eaLnBrk="0" fontAlgn="base" hangingPunct="0">
              <a:spcBef>
                <a:spcPct val="0"/>
              </a:spcBef>
              <a:spcAft>
                <a:spcPct val="0"/>
              </a:spcAft>
              <a:buChar char="•"/>
              <a:defRPr sz="1600" b="1">
                <a:solidFill>
                  <a:schemeClr val="bg1"/>
                </a:solidFill>
                <a:latin typeface="Arial" charset="0"/>
              </a:defRPr>
            </a:lvl9pPr>
          </a:lstStyle>
          <a:p>
            <a:pPr algn="l" eaLnBrk="1" hangingPunct="1">
              <a:buFontTx/>
              <a:buAutoNum type="arabicParenBoth"/>
            </a:pPr>
            <a:r>
              <a:rPr lang="en-US" sz="800" b="0" dirty="0" smtClean="0">
                <a:solidFill>
                  <a:srgbClr val="000000"/>
                </a:solidFill>
              </a:rPr>
              <a:t>Operating Cash Flow as defined in Senior Credit Facility</a:t>
            </a:r>
          </a:p>
          <a:p>
            <a:pPr algn="l" eaLnBrk="1" hangingPunct="1">
              <a:buFontTx/>
              <a:buAutoNum type="arabicParenBoth"/>
            </a:pPr>
            <a:r>
              <a:rPr lang="en-US" sz="800" b="0" dirty="0" smtClean="0">
                <a:solidFill>
                  <a:srgbClr val="000000"/>
                </a:solidFill>
              </a:rPr>
              <a:t>Net of proceeds from asset sales or dispositions and insurance proceeds</a:t>
            </a:r>
            <a:endParaRPr lang="en-US" sz="800" b="0" dirty="0">
              <a:solidFill>
                <a:srgbClr val="000000"/>
              </a:solidFill>
            </a:endParaRPr>
          </a:p>
          <a:p>
            <a:pPr marL="0" indent="0" algn="l" eaLnBrk="1" hangingPunct="1">
              <a:buNone/>
            </a:pPr>
            <a:r>
              <a:rPr lang="en-US" sz="800" b="0" dirty="0" smtClean="0">
                <a:solidFill>
                  <a:srgbClr val="000000"/>
                </a:solidFill>
              </a:rPr>
              <a:t>Does not include stations under LMA or SSA agreements with Gray.</a:t>
            </a:r>
            <a:endParaRPr lang="en-US" sz="800" b="0" dirty="0" smtClean="0">
              <a:solidFill>
                <a:schemeClr val="tx1"/>
              </a:solidFill>
            </a:endParaRPr>
          </a:p>
        </p:txBody>
      </p:sp>
      <p:graphicFrame>
        <p:nvGraphicFramePr>
          <p:cNvPr id="5" name="Object 8"/>
          <p:cNvGraphicFramePr>
            <a:graphicFrameLocks noChangeAspect="1"/>
          </p:cNvGraphicFramePr>
          <p:nvPr>
            <p:custDataLst>
              <p:tags r:id="rId3"/>
            </p:custDataLst>
            <p:extLst>
              <p:ext uri="{D42A27DB-BD31-4B8C-83A1-F6EECF244321}">
                <p14:modId xmlns:p14="http://schemas.microsoft.com/office/powerpoint/2010/main" val="1176845247"/>
              </p:ext>
            </p:extLst>
          </p:nvPr>
        </p:nvGraphicFramePr>
        <p:xfrm>
          <a:off x="5011852" y="4177851"/>
          <a:ext cx="3658870" cy="1851541"/>
        </p:xfrm>
        <a:graphic>
          <a:graphicData uri="http://schemas.openxmlformats.org/drawingml/2006/chart">
            <c:chart xmlns:c="http://schemas.openxmlformats.org/drawingml/2006/chart" xmlns:r="http://schemas.openxmlformats.org/officeDocument/2006/relationships" r:id="rId16"/>
          </a:graphicData>
        </a:graphic>
      </p:graphicFrame>
      <p:sp>
        <p:nvSpPr>
          <p:cNvPr id="23554" name="Rectangle 2"/>
          <p:cNvSpPr>
            <a:spLocks noGrp="1" noChangeArrowheads="1"/>
          </p:cNvSpPr>
          <p:nvPr>
            <p:ph type="title" idx="4294967295"/>
            <p:custDataLst>
              <p:tags r:id="rId4"/>
            </p:custDataLst>
          </p:nvPr>
        </p:nvSpPr>
        <p:spPr>
          <a:xfrm>
            <a:off x="473075" y="571445"/>
            <a:ext cx="6911975" cy="390636"/>
          </a:xfrm>
        </p:spPr>
        <p:txBody>
          <a:bodyPr/>
          <a:lstStyle/>
          <a:p>
            <a:r>
              <a:rPr lang="en-US" dirty="0" smtClean="0"/>
              <a:t>Historical Financial Overview – Continued Growth</a:t>
            </a:r>
          </a:p>
        </p:txBody>
      </p:sp>
      <p:sp>
        <p:nvSpPr>
          <p:cNvPr id="23555" name="Rectangle 3"/>
          <p:cNvSpPr>
            <a:spLocks noChangeArrowheads="1"/>
          </p:cNvSpPr>
          <p:nvPr>
            <p:custDataLst>
              <p:tags r:id="rId5"/>
            </p:custDataLst>
          </p:nvPr>
        </p:nvSpPr>
        <p:spPr bwMode="gray">
          <a:xfrm>
            <a:off x="250825" y="1244600"/>
            <a:ext cx="8621192" cy="301625"/>
          </a:xfrm>
          <a:prstGeom prst="rect">
            <a:avLst/>
          </a:prstGeom>
          <a:solidFill>
            <a:schemeClr val="accent1"/>
          </a:solidFill>
          <a:ln>
            <a:noFill/>
          </a:ln>
          <a:effectLst/>
          <a:extLst>
            <a:ext uri="{91240B29-F687-4F45-9708-019B960494DF}">
              <a14:hiddenLine xmlns:a14="http://schemas.microsoft.com/office/drawing/2010/main" w="635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1025" tIns="41025" rIns="41025" bIns="41025" anchor="ctr"/>
          <a:lstStyle/>
          <a:p>
            <a:pPr defTabSz="820738" eaLnBrk="0" hangingPunct="0">
              <a:spcBef>
                <a:spcPct val="50000"/>
              </a:spcBef>
              <a:buFontTx/>
              <a:buNone/>
            </a:pPr>
            <a:r>
              <a:rPr lang="en-US" sz="1400" dirty="0"/>
              <a:t>Net Revenue</a:t>
            </a:r>
          </a:p>
        </p:txBody>
      </p:sp>
      <p:sp>
        <p:nvSpPr>
          <p:cNvPr id="23556" name="Rectangle 4"/>
          <p:cNvSpPr>
            <a:spLocks noChangeArrowheads="1"/>
          </p:cNvSpPr>
          <p:nvPr>
            <p:custDataLst>
              <p:tags r:id="rId6"/>
            </p:custDataLst>
          </p:nvPr>
        </p:nvSpPr>
        <p:spPr bwMode="gray">
          <a:xfrm>
            <a:off x="264007" y="3914775"/>
            <a:ext cx="4216400" cy="301625"/>
          </a:xfrm>
          <a:prstGeom prst="rect">
            <a:avLst/>
          </a:prstGeom>
          <a:solidFill>
            <a:schemeClr val="accent1"/>
          </a:solidFill>
          <a:ln>
            <a:noFill/>
          </a:ln>
          <a:effectLst/>
          <a:extLst>
            <a:ext uri="{91240B29-F687-4F45-9708-019B960494DF}">
              <a14:hiddenLine xmlns:a14="http://schemas.microsoft.com/office/drawing/2010/main" w="635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1025" tIns="41025" rIns="41025" bIns="41025" anchor="ctr"/>
          <a:lstStyle/>
          <a:p>
            <a:pPr defTabSz="820738" eaLnBrk="0" hangingPunct="0">
              <a:spcBef>
                <a:spcPct val="50000"/>
              </a:spcBef>
              <a:buFontTx/>
              <a:buNone/>
            </a:pPr>
            <a:r>
              <a:rPr lang="en-US" sz="1400" dirty="0"/>
              <a:t>Operating Cash </a:t>
            </a:r>
            <a:r>
              <a:rPr lang="en-US" sz="1400" dirty="0" smtClean="0"/>
              <a:t>Flow</a:t>
            </a:r>
            <a:r>
              <a:rPr lang="en-US" sz="1400" baseline="30000" dirty="0"/>
              <a:t> </a:t>
            </a:r>
            <a:r>
              <a:rPr lang="en-US" sz="1400" baseline="30000" dirty="0" smtClean="0"/>
              <a:t>1</a:t>
            </a:r>
            <a:endParaRPr lang="en-US" sz="1400" baseline="30000" dirty="0"/>
          </a:p>
        </p:txBody>
      </p:sp>
      <p:sp>
        <p:nvSpPr>
          <p:cNvPr id="23557" name="Rectangle 5"/>
          <p:cNvSpPr>
            <a:spLocks noChangeArrowheads="1"/>
          </p:cNvSpPr>
          <p:nvPr>
            <p:custDataLst>
              <p:tags r:id="rId7"/>
            </p:custDataLst>
          </p:nvPr>
        </p:nvSpPr>
        <p:spPr bwMode="gray">
          <a:xfrm>
            <a:off x="4655617" y="3914775"/>
            <a:ext cx="4216400" cy="301625"/>
          </a:xfrm>
          <a:prstGeom prst="rect">
            <a:avLst/>
          </a:prstGeom>
          <a:solidFill>
            <a:schemeClr val="accent1"/>
          </a:solidFill>
          <a:ln>
            <a:noFill/>
          </a:ln>
          <a:effectLst/>
          <a:extLst>
            <a:ext uri="{91240B29-F687-4F45-9708-019B960494DF}">
              <a14:hiddenLine xmlns:a14="http://schemas.microsoft.com/office/drawing/2010/main" w="635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1025" tIns="41025" rIns="41025" bIns="41025" anchor="ctr"/>
          <a:lstStyle/>
          <a:p>
            <a:pPr defTabSz="820738" eaLnBrk="0" hangingPunct="0">
              <a:spcBef>
                <a:spcPct val="50000"/>
              </a:spcBef>
              <a:buFontTx/>
              <a:buNone/>
            </a:pPr>
            <a:r>
              <a:rPr lang="en-US" sz="1400" dirty="0"/>
              <a:t>Capital </a:t>
            </a:r>
            <a:r>
              <a:rPr lang="en-US" sz="1400" dirty="0" smtClean="0"/>
              <a:t>Expenditures</a:t>
            </a:r>
            <a:r>
              <a:rPr lang="en-US" sz="1400" baseline="30000" dirty="0"/>
              <a:t> </a:t>
            </a:r>
            <a:r>
              <a:rPr lang="en-US" sz="1400" baseline="30000" dirty="0" smtClean="0"/>
              <a:t>2</a:t>
            </a:r>
            <a:endParaRPr lang="en-US" sz="1400" baseline="30000" dirty="0"/>
          </a:p>
        </p:txBody>
      </p:sp>
      <p:graphicFrame>
        <p:nvGraphicFramePr>
          <p:cNvPr id="4" name="Object 7"/>
          <p:cNvGraphicFramePr>
            <a:graphicFrameLocks noChangeAspect="1"/>
          </p:cNvGraphicFramePr>
          <p:nvPr>
            <p:custDataLst>
              <p:tags r:id="rId8"/>
            </p:custDataLst>
            <p:extLst>
              <p:ext uri="{D42A27DB-BD31-4B8C-83A1-F6EECF244321}">
                <p14:modId xmlns:p14="http://schemas.microsoft.com/office/powerpoint/2010/main" val="2569709572"/>
              </p:ext>
            </p:extLst>
          </p:nvPr>
        </p:nvGraphicFramePr>
        <p:xfrm>
          <a:off x="621988" y="4328224"/>
          <a:ext cx="3718719" cy="1881188"/>
        </p:xfrm>
        <a:graphic>
          <a:graphicData uri="http://schemas.openxmlformats.org/drawingml/2006/chart">
            <c:chart xmlns:c="http://schemas.openxmlformats.org/drawingml/2006/chart" xmlns:r="http://schemas.openxmlformats.org/officeDocument/2006/relationships" r:id="rId17"/>
          </a:graphicData>
        </a:graphic>
      </p:graphicFrame>
      <p:sp>
        <p:nvSpPr>
          <p:cNvPr id="23561" name="Text Box 9" hidden="1"/>
          <p:cNvSpPr txBox="1">
            <a:spLocks noChangeArrowheads="1"/>
          </p:cNvSpPr>
          <p:nvPr>
            <p:custDataLst>
              <p:tags r:id="rId9"/>
            </p:custDataLst>
          </p:nvPr>
        </p:nvSpPr>
        <p:spPr bwMode="auto">
          <a:xfrm>
            <a:off x="4445000" y="6400800"/>
            <a:ext cx="2540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50800" rIns="0" bIns="50800">
            <a:spAutoFit/>
          </a:bodyPr>
          <a:lstStyle>
            <a:lvl1pPr defTabSz="820738" eaLnBrk="0" hangingPunct="0">
              <a:defRPr sz="1600" b="1">
                <a:solidFill>
                  <a:schemeClr val="bg1"/>
                </a:solidFill>
                <a:latin typeface="Arial" charset="0"/>
              </a:defRPr>
            </a:lvl1pPr>
            <a:lvl2pPr marL="742950" indent="-285750" defTabSz="820738" eaLnBrk="0" hangingPunct="0">
              <a:defRPr sz="1600" b="1">
                <a:solidFill>
                  <a:schemeClr val="bg1"/>
                </a:solidFill>
                <a:latin typeface="Arial" charset="0"/>
              </a:defRPr>
            </a:lvl2pPr>
            <a:lvl3pPr marL="1143000" indent="-228600" defTabSz="820738" eaLnBrk="0" hangingPunct="0">
              <a:defRPr sz="1600" b="1">
                <a:solidFill>
                  <a:schemeClr val="bg1"/>
                </a:solidFill>
                <a:latin typeface="Arial" charset="0"/>
              </a:defRPr>
            </a:lvl3pPr>
            <a:lvl4pPr marL="1600200" indent="-228600" defTabSz="820738" eaLnBrk="0" hangingPunct="0">
              <a:defRPr sz="1600" b="1">
                <a:solidFill>
                  <a:schemeClr val="bg1"/>
                </a:solidFill>
                <a:latin typeface="Arial" charset="0"/>
              </a:defRPr>
            </a:lvl4pPr>
            <a:lvl5pPr marL="2057400" indent="-228600" defTabSz="820738" eaLnBrk="0" hangingPunct="0">
              <a:defRPr sz="1600" b="1">
                <a:solidFill>
                  <a:schemeClr val="bg1"/>
                </a:solidFill>
                <a:latin typeface="Arial" charset="0"/>
              </a:defRPr>
            </a:lvl5pPr>
            <a:lvl6pPr marL="2514600" indent="-228600" algn="ctr" defTabSz="820738" eaLnBrk="0" fontAlgn="base" hangingPunct="0">
              <a:spcBef>
                <a:spcPct val="0"/>
              </a:spcBef>
              <a:spcAft>
                <a:spcPct val="0"/>
              </a:spcAft>
              <a:buChar char="•"/>
              <a:defRPr sz="1600" b="1">
                <a:solidFill>
                  <a:schemeClr val="bg1"/>
                </a:solidFill>
                <a:latin typeface="Arial" charset="0"/>
              </a:defRPr>
            </a:lvl6pPr>
            <a:lvl7pPr marL="2971800" indent="-228600" algn="ctr" defTabSz="820738" eaLnBrk="0" fontAlgn="base" hangingPunct="0">
              <a:spcBef>
                <a:spcPct val="0"/>
              </a:spcBef>
              <a:spcAft>
                <a:spcPct val="0"/>
              </a:spcAft>
              <a:buChar char="•"/>
              <a:defRPr sz="1600" b="1">
                <a:solidFill>
                  <a:schemeClr val="bg1"/>
                </a:solidFill>
                <a:latin typeface="Arial" charset="0"/>
              </a:defRPr>
            </a:lvl7pPr>
            <a:lvl8pPr marL="3429000" indent="-228600" algn="ctr" defTabSz="820738" eaLnBrk="0" fontAlgn="base" hangingPunct="0">
              <a:spcBef>
                <a:spcPct val="0"/>
              </a:spcBef>
              <a:spcAft>
                <a:spcPct val="0"/>
              </a:spcAft>
              <a:buChar char="•"/>
              <a:defRPr sz="1600" b="1">
                <a:solidFill>
                  <a:schemeClr val="bg1"/>
                </a:solidFill>
                <a:latin typeface="Arial" charset="0"/>
              </a:defRPr>
            </a:lvl8pPr>
            <a:lvl9pPr marL="3886200" indent="-228600" algn="ctr" defTabSz="820738" eaLnBrk="0" fontAlgn="base" hangingPunct="0">
              <a:spcBef>
                <a:spcPct val="0"/>
              </a:spcBef>
              <a:spcAft>
                <a:spcPct val="0"/>
              </a:spcAft>
              <a:buChar char="•"/>
              <a:defRPr sz="1600" b="1">
                <a:solidFill>
                  <a:schemeClr val="bg1"/>
                </a:solidFill>
                <a:latin typeface="Arial" charset="0"/>
              </a:defRPr>
            </a:lvl9pPr>
          </a:lstStyle>
          <a:p>
            <a:pPr>
              <a:buFontTx/>
              <a:buNone/>
            </a:pPr>
            <a:r>
              <a:rPr lang="en-US" sz="1000" dirty="0">
                <a:solidFill>
                  <a:srgbClr val="000000"/>
                </a:solidFill>
              </a:rPr>
              <a:t>21</a:t>
            </a:r>
          </a:p>
        </p:txBody>
      </p:sp>
      <p:sp>
        <p:nvSpPr>
          <p:cNvPr id="23564" name="Text Box 16"/>
          <p:cNvSpPr txBox="1">
            <a:spLocks noChangeArrowheads="1"/>
          </p:cNvSpPr>
          <p:nvPr>
            <p:custDataLst>
              <p:tags r:id="rId10"/>
            </p:custDataLst>
          </p:nvPr>
        </p:nvSpPr>
        <p:spPr bwMode="gray">
          <a:xfrm>
            <a:off x="269251" y="5921670"/>
            <a:ext cx="3907095" cy="215444"/>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Lst>
        </p:spPr>
        <p:txBody>
          <a:bodyPr wrap="square">
            <a:spAutoFit/>
          </a:bodyPr>
          <a:lstStyle>
            <a:lvl1pPr defTabSz="457200" eaLnBrk="0" hangingPunct="0">
              <a:tabLst>
                <a:tab pos="860425" algn="dec"/>
                <a:tab pos="1538288" algn="dec"/>
                <a:tab pos="2227263" algn="dec"/>
                <a:tab pos="2862263" algn="dec"/>
                <a:tab pos="3543300" algn="ctr"/>
              </a:tabLst>
              <a:defRPr sz="1600" b="1">
                <a:solidFill>
                  <a:schemeClr val="bg1"/>
                </a:solidFill>
                <a:latin typeface="Arial" charset="0"/>
              </a:defRPr>
            </a:lvl1pPr>
            <a:lvl2pPr marL="742950" indent="-285750" defTabSz="457200" eaLnBrk="0" hangingPunct="0">
              <a:tabLst>
                <a:tab pos="860425" algn="dec"/>
                <a:tab pos="1538288" algn="dec"/>
                <a:tab pos="2227263" algn="dec"/>
                <a:tab pos="2862263" algn="dec"/>
                <a:tab pos="3543300" algn="ctr"/>
              </a:tabLst>
              <a:defRPr sz="1600" b="1">
                <a:solidFill>
                  <a:schemeClr val="bg1"/>
                </a:solidFill>
                <a:latin typeface="Arial" charset="0"/>
              </a:defRPr>
            </a:lvl2pPr>
            <a:lvl3pPr marL="1143000" indent="-228600" defTabSz="457200" eaLnBrk="0" hangingPunct="0">
              <a:tabLst>
                <a:tab pos="860425" algn="dec"/>
                <a:tab pos="1538288" algn="dec"/>
                <a:tab pos="2227263" algn="dec"/>
                <a:tab pos="2862263" algn="dec"/>
                <a:tab pos="3543300" algn="ctr"/>
              </a:tabLst>
              <a:defRPr sz="1600" b="1">
                <a:solidFill>
                  <a:schemeClr val="bg1"/>
                </a:solidFill>
                <a:latin typeface="Arial" charset="0"/>
              </a:defRPr>
            </a:lvl3pPr>
            <a:lvl4pPr marL="1600200" indent="-228600" defTabSz="457200" eaLnBrk="0" hangingPunct="0">
              <a:tabLst>
                <a:tab pos="860425" algn="dec"/>
                <a:tab pos="1538288" algn="dec"/>
                <a:tab pos="2227263" algn="dec"/>
                <a:tab pos="2862263" algn="dec"/>
                <a:tab pos="3543300" algn="ctr"/>
              </a:tabLst>
              <a:defRPr sz="1600" b="1">
                <a:solidFill>
                  <a:schemeClr val="bg1"/>
                </a:solidFill>
                <a:latin typeface="Arial" charset="0"/>
              </a:defRPr>
            </a:lvl4pPr>
            <a:lvl5pPr marL="2057400" indent="-228600" defTabSz="457200" eaLnBrk="0" hangingPunct="0">
              <a:tabLst>
                <a:tab pos="860425" algn="dec"/>
                <a:tab pos="1538288" algn="dec"/>
                <a:tab pos="2227263" algn="dec"/>
                <a:tab pos="2862263" algn="dec"/>
                <a:tab pos="3543300" algn="ctr"/>
              </a:tabLst>
              <a:defRPr sz="1600" b="1">
                <a:solidFill>
                  <a:schemeClr val="bg1"/>
                </a:solidFill>
                <a:latin typeface="Arial" charset="0"/>
              </a:defRPr>
            </a:lvl5pPr>
            <a:lvl6pPr marL="2514600" indent="-228600" algn="ctr" defTabSz="457200" eaLnBrk="0" fontAlgn="base" hangingPunct="0">
              <a:spcBef>
                <a:spcPct val="0"/>
              </a:spcBef>
              <a:spcAft>
                <a:spcPct val="0"/>
              </a:spcAft>
              <a:buChar char="•"/>
              <a:tabLst>
                <a:tab pos="860425" algn="dec"/>
                <a:tab pos="1538288" algn="dec"/>
                <a:tab pos="2227263" algn="dec"/>
                <a:tab pos="2862263" algn="dec"/>
                <a:tab pos="3543300" algn="ctr"/>
              </a:tabLst>
              <a:defRPr sz="1600" b="1">
                <a:solidFill>
                  <a:schemeClr val="bg1"/>
                </a:solidFill>
                <a:latin typeface="Arial" charset="0"/>
              </a:defRPr>
            </a:lvl6pPr>
            <a:lvl7pPr marL="2971800" indent="-228600" algn="ctr" defTabSz="457200" eaLnBrk="0" fontAlgn="base" hangingPunct="0">
              <a:spcBef>
                <a:spcPct val="0"/>
              </a:spcBef>
              <a:spcAft>
                <a:spcPct val="0"/>
              </a:spcAft>
              <a:buChar char="•"/>
              <a:tabLst>
                <a:tab pos="860425" algn="dec"/>
                <a:tab pos="1538288" algn="dec"/>
                <a:tab pos="2227263" algn="dec"/>
                <a:tab pos="2862263" algn="dec"/>
                <a:tab pos="3543300" algn="ctr"/>
              </a:tabLst>
              <a:defRPr sz="1600" b="1">
                <a:solidFill>
                  <a:schemeClr val="bg1"/>
                </a:solidFill>
                <a:latin typeface="Arial" charset="0"/>
              </a:defRPr>
            </a:lvl7pPr>
            <a:lvl8pPr marL="3429000" indent="-228600" algn="ctr" defTabSz="457200" eaLnBrk="0" fontAlgn="base" hangingPunct="0">
              <a:spcBef>
                <a:spcPct val="0"/>
              </a:spcBef>
              <a:spcAft>
                <a:spcPct val="0"/>
              </a:spcAft>
              <a:buChar char="•"/>
              <a:tabLst>
                <a:tab pos="860425" algn="dec"/>
                <a:tab pos="1538288" algn="dec"/>
                <a:tab pos="2227263" algn="dec"/>
                <a:tab pos="2862263" algn="dec"/>
                <a:tab pos="3543300" algn="ctr"/>
              </a:tabLst>
              <a:defRPr sz="1600" b="1">
                <a:solidFill>
                  <a:schemeClr val="bg1"/>
                </a:solidFill>
                <a:latin typeface="Arial" charset="0"/>
              </a:defRPr>
            </a:lvl8pPr>
            <a:lvl9pPr marL="3886200" indent="-228600" algn="ctr" defTabSz="457200" eaLnBrk="0" fontAlgn="base" hangingPunct="0">
              <a:spcBef>
                <a:spcPct val="0"/>
              </a:spcBef>
              <a:spcAft>
                <a:spcPct val="0"/>
              </a:spcAft>
              <a:buChar char="•"/>
              <a:tabLst>
                <a:tab pos="860425" algn="dec"/>
                <a:tab pos="1538288" algn="dec"/>
                <a:tab pos="2227263" algn="dec"/>
                <a:tab pos="2862263" algn="dec"/>
                <a:tab pos="3543300" algn="ctr"/>
              </a:tabLst>
              <a:defRPr sz="1600" b="1">
                <a:solidFill>
                  <a:schemeClr val="bg1"/>
                </a:solidFill>
                <a:latin typeface="Arial" charset="0"/>
              </a:defRPr>
            </a:lvl9pPr>
          </a:lstStyle>
          <a:p>
            <a:pPr algn="l" eaLnBrk="1" hangingPunct="1">
              <a:spcBef>
                <a:spcPct val="50000"/>
              </a:spcBef>
              <a:buFontTx/>
              <a:buNone/>
            </a:pPr>
            <a:r>
              <a:rPr lang="en-US" sz="800" b="0" dirty="0">
                <a:solidFill>
                  <a:srgbClr val="000000"/>
                </a:solidFill>
              </a:rPr>
              <a:t>% </a:t>
            </a:r>
            <a:r>
              <a:rPr lang="en-US" sz="800" b="0" dirty="0" smtClean="0">
                <a:solidFill>
                  <a:srgbClr val="000000"/>
                </a:solidFill>
              </a:rPr>
              <a:t>Margin    32%             36%             26%             39%             32%             43%</a:t>
            </a:r>
            <a:endParaRPr lang="en-US" sz="800" b="0" dirty="0">
              <a:solidFill>
                <a:srgbClr val="000000"/>
              </a:solidFill>
              <a:cs typeface="Arial" charset="0"/>
            </a:endParaRPr>
          </a:p>
        </p:txBody>
      </p:sp>
      <p:sp>
        <p:nvSpPr>
          <p:cNvPr id="23566" name="Text Box 16"/>
          <p:cNvSpPr txBox="1">
            <a:spLocks noChangeArrowheads="1"/>
          </p:cNvSpPr>
          <p:nvPr>
            <p:custDataLst>
              <p:tags r:id="rId11"/>
            </p:custDataLst>
          </p:nvPr>
        </p:nvSpPr>
        <p:spPr bwMode="gray">
          <a:xfrm>
            <a:off x="4722530" y="5928159"/>
            <a:ext cx="3893931" cy="215444"/>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Lst>
        </p:spPr>
        <p:txBody>
          <a:bodyPr wrap="square">
            <a:spAutoFit/>
          </a:bodyPr>
          <a:lstStyle>
            <a:lvl1pPr defTabSz="457200" eaLnBrk="0" hangingPunct="0">
              <a:tabLst>
                <a:tab pos="860425" algn="dec"/>
                <a:tab pos="1538288" algn="dec"/>
                <a:tab pos="2173288" algn="dec"/>
                <a:tab pos="2862263" algn="dec"/>
                <a:tab pos="3538538" algn="ctr"/>
              </a:tabLst>
              <a:defRPr sz="1600" b="1">
                <a:solidFill>
                  <a:schemeClr val="bg1"/>
                </a:solidFill>
                <a:latin typeface="Arial" charset="0"/>
              </a:defRPr>
            </a:lvl1pPr>
            <a:lvl2pPr marL="742950" indent="-285750" defTabSz="457200" eaLnBrk="0" hangingPunct="0">
              <a:tabLst>
                <a:tab pos="860425" algn="dec"/>
                <a:tab pos="1538288" algn="dec"/>
                <a:tab pos="2173288" algn="dec"/>
                <a:tab pos="2862263" algn="dec"/>
                <a:tab pos="3538538" algn="ctr"/>
              </a:tabLst>
              <a:defRPr sz="1600" b="1">
                <a:solidFill>
                  <a:schemeClr val="bg1"/>
                </a:solidFill>
                <a:latin typeface="Arial" charset="0"/>
              </a:defRPr>
            </a:lvl2pPr>
            <a:lvl3pPr marL="1143000" indent="-228600" defTabSz="457200" eaLnBrk="0" hangingPunct="0">
              <a:tabLst>
                <a:tab pos="860425" algn="dec"/>
                <a:tab pos="1538288" algn="dec"/>
                <a:tab pos="2173288" algn="dec"/>
                <a:tab pos="2862263" algn="dec"/>
                <a:tab pos="3538538" algn="ctr"/>
              </a:tabLst>
              <a:defRPr sz="1600" b="1">
                <a:solidFill>
                  <a:schemeClr val="bg1"/>
                </a:solidFill>
                <a:latin typeface="Arial" charset="0"/>
              </a:defRPr>
            </a:lvl3pPr>
            <a:lvl4pPr marL="1600200" indent="-228600" defTabSz="457200" eaLnBrk="0" hangingPunct="0">
              <a:tabLst>
                <a:tab pos="860425" algn="dec"/>
                <a:tab pos="1538288" algn="dec"/>
                <a:tab pos="2173288" algn="dec"/>
                <a:tab pos="2862263" algn="dec"/>
                <a:tab pos="3538538" algn="ctr"/>
              </a:tabLst>
              <a:defRPr sz="1600" b="1">
                <a:solidFill>
                  <a:schemeClr val="bg1"/>
                </a:solidFill>
                <a:latin typeface="Arial" charset="0"/>
              </a:defRPr>
            </a:lvl4pPr>
            <a:lvl5pPr marL="2057400" indent="-228600" defTabSz="457200" eaLnBrk="0" hangingPunct="0">
              <a:tabLst>
                <a:tab pos="860425" algn="dec"/>
                <a:tab pos="1538288" algn="dec"/>
                <a:tab pos="2173288" algn="dec"/>
                <a:tab pos="2862263" algn="dec"/>
                <a:tab pos="3538538" algn="ctr"/>
              </a:tabLst>
              <a:defRPr sz="1600" b="1">
                <a:solidFill>
                  <a:schemeClr val="bg1"/>
                </a:solidFill>
                <a:latin typeface="Arial" charset="0"/>
              </a:defRPr>
            </a:lvl5pPr>
            <a:lvl6pPr marL="2514600" indent="-228600" algn="ctr" defTabSz="457200" eaLnBrk="0" fontAlgn="base" hangingPunct="0">
              <a:spcBef>
                <a:spcPct val="0"/>
              </a:spcBef>
              <a:spcAft>
                <a:spcPct val="0"/>
              </a:spcAft>
              <a:buChar char="•"/>
              <a:tabLst>
                <a:tab pos="860425" algn="dec"/>
                <a:tab pos="1538288" algn="dec"/>
                <a:tab pos="2173288" algn="dec"/>
                <a:tab pos="2862263" algn="dec"/>
                <a:tab pos="3538538" algn="ctr"/>
              </a:tabLst>
              <a:defRPr sz="1600" b="1">
                <a:solidFill>
                  <a:schemeClr val="bg1"/>
                </a:solidFill>
                <a:latin typeface="Arial" charset="0"/>
              </a:defRPr>
            </a:lvl6pPr>
            <a:lvl7pPr marL="2971800" indent="-228600" algn="ctr" defTabSz="457200" eaLnBrk="0" fontAlgn="base" hangingPunct="0">
              <a:spcBef>
                <a:spcPct val="0"/>
              </a:spcBef>
              <a:spcAft>
                <a:spcPct val="0"/>
              </a:spcAft>
              <a:buChar char="•"/>
              <a:tabLst>
                <a:tab pos="860425" algn="dec"/>
                <a:tab pos="1538288" algn="dec"/>
                <a:tab pos="2173288" algn="dec"/>
                <a:tab pos="2862263" algn="dec"/>
                <a:tab pos="3538538" algn="ctr"/>
              </a:tabLst>
              <a:defRPr sz="1600" b="1">
                <a:solidFill>
                  <a:schemeClr val="bg1"/>
                </a:solidFill>
                <a:latin typeface="Arial" charset="0"/>
              </a:defRPr>
            </a:lvl7pPr>
            <a:lvl8pPr marL="3429000" indent="-228600" algn="ctr" defTabSz="457200" eaLnBrk="0" fontAlgn="base" hangingPunct="0">
              <a:spcBef>
                <a:spcPct val="0"/>
              </a:spcBef>
              <a:spcAft>
                <a:spcPct val="0"/>
              </a:spcAft>
              <a:buChar char="•"/>
              <a:tabLst>
                <a:tab pos="860425" algn="dec"/>
                <a:tab pos="1538288" algn="dec"/>
                <a:tab pos="2173288" algn="dec"/>
                <a:tab pos="2862263" algn="dec"/>
                <a:tab pos="3538538" algn="ctr"/>
              </a:tabLst>
              <a:defRPr sz="1600" b="1">
                <a:solidFill>
                  <a:schemeClr val="bg1"/>
                </a:solidFill>
                <a:latin typeface="Arial" charset="0"/>
              </a:defRPr>
            </a:lvl8pPr>
            <a:lvl9pPr marL="3886200" indent="-228600" algn="ctr" defTabSz="457200" eaLnBrk="0" fontAlgn="base" hangingPunct="0">
              <a:spcBef>
                <a:spcPct val="0"/>
              </a:spcBef>
              <a:spcAft>
                <a:spcPct val="0"/>
              </a:spcAft>
              <a:buChar char="•"/>
              <a:tabLst>
                <a:tab pos="860425" algn="dec"/>
                <a:tab pos="1538288" algn="dec"/>
                <a:tab pos="2173288" algn="dec"/>
                <a:tab pos="2862263" algn="dec"/>
                <a:tab pos="3538538" algn="ctr"/>
              </a:tabLst>
              <a:defRPr sz="1600" b="1">
                <a:solidFill>
                  <a:schemeClr val="bg1"/>
                </a:solidFill>
                <a:latin typeface="Arial" charset="0"/>
              </a:defRPr>
            </a:lvl9pPr>
          </a:lstStyle>
          <a:p>
            <a:pPr algn="l" eaLnBrk="1" hangingPunct="1">
              <a:spcBef>
                <a:spcPct val="50000"/>
              </a:spcBef>
              <a:buFontTx/>
              <a:buNone/>
            </a:pPr>
            <a:r>
              <a:rPr lang="en-US" sz="800" b="0" dirty="0">
                <a:solidFill>
                  <a:srgbClr val="000000"/>
                </a:solidFill>
              </a:rPr>
              <a:t>% of </a:t>
            </a:r>
            <a:r>
              <a:rPr lang="en-US" sz="800" b="0" dirty="0" smtClean="0">
                <a:solidFill>
                  <a:srgbClr val="000000"/>
                </a:solidFill>
              </a:rPr>
              <a:t>Rev    8%</a:t>
            </a:r>
            <a:r>
              <a:rPr lang="en-US" sz="800" b="0" dirty="0">
                <a:solidFill>
                  <a:srgbClr val="000000"/>
                </a:solidFill>
              </a:rPr>
              <a:t> </a:t>
            </a:r>
            <a:r>
              <a:rPr lang="en-US" sz="800" b="0" dirty="0" smtClean="0">
                <a:solidFill>
                  <a:srgbClr val="000000"/>
                </a:solidFill>
              </a:rPr>
              <a:t>              5%               7%               5</a:t>
            </a:r>
            <a:r>
              <a:rPr lang="en-US" sz="800" b="0" dirty="0">
                <a:solidFill>
                  <a:srgbClr val="000000"/>
                </a:solidFill>
              </a:rPr>
              <a:t>%         </a:t>
            </a:r>
            <a:r>
              <a:rPr lang="en-US" sz="800" b="0" dirty="0" smtClean="0">
                <a:solidFill>
                  <a:srgbClr val="000000"/>
                </a:solidFill>
              </a:rPr>
              <a:t>       7%               6%</a:t>
            </a:r>
            <a:endParaRPr lang="en-US" sz="800" b="0" dirty="0">
              <a:solidFill>
                <a:srgbClr val="000000"/>
              </a:solidFill>
              <a:cs typeface="Arial" charset="0"/>
            </a:endParaRPr>
          </a:p>
        </p:txBody>
      </p:sp>
      <p:graphicFrame>
        <p:nvGraphicFramePr>
          <p:cNvPr id="2" name="Object 15"/>
          <p:cNvGraphicFramePr>
            <a:graphicFrameLocks noChangeAspect="1"/>
          </p:cNvGraphicFramePr>
          <p:nvPr>
            <p:custDataLst>
              <p:tags r:id="rId12"/>
            </p:custDataLst>
            <p:extLst>
              <p:ext uri="{D42A27DB-BD31-4B8C-83A1-F6EECF244321}">
                <p14:modId xmlns:p14="http://schemas.microsoft.com/office/powerpoint/2010/main" val="2580225088"/>
              </p:ext>
            </p:extLst>
          </p:nvPr>
        </p:nvGraphicFramePr>
        <p:xfrm>
          <a:off x="552450" y="1604963"/>
          <a:ext cx="8118272" cy="1955800"/>
        </p:xfrm>
        <a:graphic>
          <a:graphicData uri="http://schemas.openxmlformats.org/drawingml/2006/chart">
            <c:chart xmlns:c="http://schemas.openxmlformats.org/drawingml/2006/chart" xmlns:r="http://schemas.openxmlformats.org/officeDocument/2006/relationships" r:id="rId18"/>
          </a:graphicData>
        </a:graphic>
      </p:graphicFrame>
      <p:sp>
        <p:nvSpPr>
          <p:cNvPr id="23568" name="Text Box 16"/>
          <p:cNvSpPr txBox="1">
            <a:spLocks noChangeArrowheads="1"/>
          </p:cNvSpPr>
          <p:nvPr>
            <p:custDataLst>
              <p:tags r:id="rId13"/>
            </p:custDataLst>
          </p:nvPr>
        </p:nvSpPr>
        <p:spPr bwMode="gray">
          <a:xfrm>
            <a:off x="716819" y="3425339"/>
            <a:ext cx="7591912" cy="400110"/>
          </a:xfrm>
          <a:prstGeom prst="rect">
            <a:avLst/>
          </a:prstGeom>
          <a:noFill/>
          <a:ln w="9525" cmpd="sng">
            <a:solidFill>
              <a:schemeClr val="tx1"/>
            </a:solidFill>
            <a:miter lim="800000"/>
            <a:headEnd/>
            <a:tailEnd/>
          </a:ln>
          <a:effectLst/>
          <a:extLst>
            <a:ext uri="{909E8E84-426E-40DD-AFC4-6F175D3DCCD1}">
              <a14:hiddenFill xmlns:a14="http://schemas.microsoft.com/office/drawing/2010/main">
                <a:solidFill>
                  <a:srgbClr val="FFFFFF"/>
                </a:solidFill>
              </a14:hiddenFill>
            </a:ext>
          </a:extLst>
        </p:spPr>
        <p:txBody>
          <a:bodyPr wrap="square">
            <a:spAutoFit/>
          </a:bodyPr>
          <a:lstStyle>
            <a:lvl1pPr defTabSz="457200" eaLnBrk="0" hangingPunct="0">
              <a:tabLst>
                <a:tab pos="914400" algn="dec"/>
                <a:tab pos="1538288" algn="dec"/>
                <a:tab pos="2171700" algn="dec"/>
                <a:tab pos="2862263" algn="dec"/>
                <a:tab pos="3543300" algn="ctr"/>
              </a:tabLst>
              <a:defRPr sz="1600" b="1">
                <a:solidFill>
                  <a:schemeClr val="bg1"/>
                </a:solidFill>
                <a:latin typeface="Arial" charset="0"/>
              </a:defRPr>
            </a:lvl1pPr>
            <a:lvl2pPr marL="742950" indent="-285750" defTabSz="457200" eaLnBrk="0" hangingPunct="0">
              <a:tabLst>
                <a:tab pos="914400" algn="dec"/>
                <a:tab pos="1538288" algn="dec"/>
                <a:tab pos="2171700" algn="dec"/>
                <a:tab pos="2862263" algn="dec"/>
                <a:tab pos="3543300" algn="ctr"/>
              </a:tabLst>
              <a:defRPr sz="1600" b="1">
                <a:solidFill>
                  <a:schemeClr val="bg1"/>
                </a:solidFill>
                <a:latin typeface="Arial" charset="0"/>
              </a:defRPr>
            </a:lvl2pPr>
            <a:lvl3pPr marL="1143000" indent="-228600" defTabSz="457200" eaLnBrk="0" hangingPunct="0">
              <a:tabLst>
                <a:tab pos="914400" algn="dec"/>
                <a:tab pos="1538288" algn="dec"/>
                <a:tab pos="2171700" algn="dec"/>
                <a:tab pos="2862263" algn="dec"/>
                <a:tab pos="3543300" algn="ctr"/>
              </a:tabLst>
              <a:defRPr sz="1600" b="1">
                <a:solidFill>
                  <a:schemeClr val="bg1"/>
                </a:solidFill>
                <a:latin typeface="Arial" charset="0"/>
              </a:defRPr>
            </a:lvl3pPr>
            <a:lvl4pPr marL="1600200" indent="-228600" defTabSz="457200" eaLnBrk="0" hangingPunct="0">
              <a:tabLst>
                <a:tab pos="914400" algn="dec"/>
                <a:tab pos="1538288" algn="dec"/>
                <a:tab pos="2171700" algn="dec"/>
                <a:tab pos="2862263" algn="dec"/>
                <a:tab pos="3543300" algn="ctr"/>
              </a:tabLst>
              <a:defRPr sz="1600" b="1">
                <a:solidFill>
                  <a:schemeClr val="bg1"/>
                </a:solidFill>
                <a:latin typeface="Arial" charset="0"/>
              </a:defRPr>
            </a:lvl4pPr>
            <a:lvl5pPr marL="2057400" indent="-228600" defTabSz="457200" eaLnBrk="0" hangingPunct="0">
              <a:tabLst>
                <a:tab pos="914400" algn="dec"/>
                <a:tab pos="1538288" algn="dec"/>
                <a:tab pos="2171700" algn="dec"/>
                <a:tab pos="2862263" algn="dec"/>
                <a:tab pos="3543300" algn="ctr"/>
              </a:tabLst>
              <a:defRPr sz="1600" b="1">
                <a:solidFill>
                  <a:schemeClr val="bg1"/>
                </a:solidFill>
                <a:latin typeface="Arial" charset="0"/>
              </a:defRPr>
            </a:lvl5pPr>
            <a:lvl6pPr marL="2514600" indent="-228600" algn="ctr" defTabSz="457200" eaLnBrk="0" fontAlgn="base" hangingPunct="0">
              <a:spcBef>
                <a:spcPct val="0"/>
              </a:spcBef>
              <a:spcAft>
                <a:spcPct val="0"/>
              </a:spcAft>
              <a:buChar char="•"/>
              <a:tabLst>
                <a:tab pos="914400" algn="dec"/>
                <a:tab pos="1538288" algn="dec"/>
                <a:tab pos="2171700" algn="dec"/>
                <a:tab pos="2862263" algn="dec"/>
                <a:tab pos="3543300" algn="ctr"/>
              </a:tabLst>
              <a:defRPr sz="1600" b="1">
                <a:solidFill>
                  <a:schemeClr val="bg1"/>
                </a:solidFill>
                <a:latin typeface="Arial" charset="0"/>
              </a:defRPr>
            </a:lvl6pPr>
            <a:lvl7pPr marL="2971800" indent="-228600" algn="ctr" defTabSz="457200" eaLnBrk="0" fontAlgn="base" hangingPunct="0">
              <a:spcBef>
                <a:spcPct val="0"/>
              </a:spcBef>
              <a:spcAft>
                <a:spcPct val="0"/>
              </a:spcAft>
              <a:buChar char="•"/>
              <a:tabLst>
                <a:tab pos="914400" algn="dec"/>
                <a:tab pos="1538288" algn="dec"/>
                <a:tab pos="2171700" algn="dec"/>
                <a:tab pos="2862263" algn="dec"/>
                <a:tab pos="3543300" algn="ctr"/>
              </a:tabLst>
              <a:defRPr sz="1600" b="1">
                <a:solidFill>
                  <a:schemeClr val="bg1"/>
                </a:solidFill>
                <a:latin typeface="Arial" charset="0"/>
              </a:defRPr>
            </a:lvl7pPr>
            <a:lvl8pPr marL="3429000" indent="-228600" algn="ctr" defTabSz="457200" eaLnBrk="0" fontAlgn="base" hangingPunct="0">
              <a:spcBef>
                <a:spcPct val="0"/>
              </a:spcBef>
              <a:spcAft>
                <a:spcPct val="0"/>
              </a:spcAft>
              <a:buChar char="•"/>
              <a:tabLst>
                <a:tab pos="914400" algn="dec"/>
                <a:tab pos="1538288" algn="dec"/>
                <a:tab pos="2171700" algn="dec"/>
                <a:tab pos="2862263" algn="dec"/>
                <a:tab pos="3543300" algn="ctr"/>
              </a:tabLst>
              <a:defRPr sz="1600" b="1">
                <a:solidFill>
                  <a:schemeClr val="bg1"/>
                </a:solidFill>
                <a:latin typeface="Arial" charset="0"/>
              </a:defRPr>
            </a:lvl8pPr>
            <a:lvl9pPr marL="3886200" indent="-228600" algn="ctr" defTabSz="457200" eaLnBrk="0" fontAlgn="base" hangingPunct="0">
              <a:spcBef>
                <a:spcPct val="0"/>
              </a:spcBef>
              <a:spcAft>
                <a:spcPct val="0"/>
              </a:spcAft>
              <a:buChar char="•"/>
              <a:tabLst>
                <a:tab pos="914400" algn="dec"/>
                <a:tab pos="1538288" algn="dec"/>
                <a:tab pos="2171700" algn="dec"/>
                <a:tab pos="2862263" algn="dec"/>
                <a:tab pos="3543300" algn="ctr"/>
              </a:tabLst>
              <a:defRPr sz="1600" b="1">
                <a:solidFill>
                  <a:schemeClr val="bg1"/>
                </a:solidFill>
                <a:latin typeface="Arial" charset="0"/>
              </a:defRPr>
            </a:lvl9pPr>
          </a:lstStyle>
          <a:p>
            <a:pPr algn="l" eaLnBrk="1" hangingPunct="1">
              <a:spcBef>
                <a:spcPct val="50000"/>
              </a:spcBef>
              <a:buFontTx/>
              <a:buNone/>
            </a:pPr>
            <a:r>
              <a:rPr lang="en-US" sz="800" b="0" dirty="0" smtClean="0">
                <a:solidFill>
                  <a:srgbClr val="000000"/>
                </a:solidFill>
              </a:rPr>
              <a:t>     YOY </a:t>
            </a:r>
            <a:r>
              <a:rPr lang="en-US" sz="800" b="0" dirty="0">
                <a:solidFill>
                  <a:srgbClr val="000000"/>
                </a:solidFill>
              </a:rPr>
              <a:t>Growth	 </a:t>
            </a:r>
            <a:r>
              <a:rPr lang="en-US" sz="800" b="0" dirty="0" smtClean="0">
                <a:solidFill>
                  <a:srgbClr val="000000"/>
                </a:solidFill>
              </a:rPr>
              <a:t>          	                           6</a:t>
            </a:r>
            <a:r>
              <a:rPr lang="en-US" sz="800" b="0" dirty="0">
                <a:solidFill>
                  <a:srgbClr val="000000"/>
                </a:solidFill>
              </a:rPr>
              <a:t>%      </a:t>
            </a:r>
            <a:r>
              <a:rPr lang="en-US" sz="800" b="0" dirty="0" smtClean="0">
                <a:solidFill>
                  <a:srgbClr val="000000"/>
                </a:solidFill>
              </a:rPr>
              <a:t>                            (</a:t>
            </a:r>
            <a:r>
              <a:rPr lang="en-US" sz="800" b="0" dirty="0">
                <a:solidFill>
                  <a:srgbClr val="000000"/>
                </a:solidFill>
              </a:rPr>
              <a:t>17%)   </a:t>
            </a:r>
            <a:r>
              <a:rPr lang="en-US" sz="800" b="0" dirty="0" smtClean="0">
                <a:solidFill>
                  <a:srgbClr val="000000"/>
                </a:solidFill>
              </a:rPr>
              <a:t>                                 28%                                   (11%)                                    32% </a:t>
            </a:r>
          </a:p>
          <a:p>
            <a:pPr algn="l" eaLnBrk="1" hangingPunct="1">
              <a:spcBef>
                <a:spcPct val="50000"/>
              </a:spcBef>
              <a:buFontTx/>
              <a:buNone/>
            </a:pPr>
            <a:r>
              <a:rPr lang="en-US" sz="800" b="0" dirty="0" smtClean="0">
                <a:solidFill>
                  <a:srgbClr val="000000"/>
                </a:solidFill>
                <a:cs typeface="Arial" charset="0"/>
              </a:rPr>
              <a:t>     2YOY </a:t>
            </a:r>
            <a:r>
              <a:rPr lang="en-US" sz="800" b="0" dirty="0">
                <a:solidFill>
                  <a:srgbClr val="000000"/>
                </a:solidFill>
                <a:cs typeface="Arial" charset="0"/>
              </a:rPr>
              <a:t>Growth		                          </a:t>
            </a:r>
            <a:r>
              <a:rPr lang="en-US" sz="800" b="0" dirty="0" smtClean="0">
                <a:solidFill>
                  <a:srgbClr val="000000"/>
                </a:solidFill>
                <a:cs typeface="Arial" charset="0"/>
              </a:rPr>
              <a:t>                                            (12%)                                      6 %                                    14%                                     17%</a:t>
            </a:r>
            <a:endParaRPr lang="en-US" sz="800" b="0" dirty="0">
              <a:solidFill>
                <a:srgbClr val="000000"/>
              </a:solidFill>
              <a:cs typeface="Arial" charset="0"/>
            </a:endParaRPr>
          </a:p>
        </p:txBody>
      </p:sp>
      <p:sp>
        <p:nvSpPr>
          <p:cNvPr id="20" name="TextBox 19"/>
          <p:cNvSpPr txBox="1"/>
          <p:nvPr/>
        </p:nvSpPr>
        <p:spPr>
          <a:xfrm>
            <a:off x="163100" y="1536583"/>
            <a:ext cx="1032510" cy="215444"/>
          </a:xfrm>
          <a:prstGeom prst="rect">
            <a:avLst/>
          </a:prstGeom>
          <a:noFill/>
        </p:spPr>
        <p:txBody>
          <a:bodyPr wrap="square" rtlCol="0">
            <a:spAutoFit/>
          </a:bodyPr>
          <a:lstStyle/>
          <a:p>
            <a:pPr algn="l">
              <a:buNone/>
            </a:pPr>
            <a:r>
              <a:rPr lang="en-US" sz="800" dirty="0" smtClean="0">
                <a:solidFill>
                  <a:schemeClr val="accent4"/>
                </a:solidFill>
              </a:rPr>
              <a:t>($ in millions)</a:t>
            </a:r>
            <a:endParaRPr lang="en-US" sz="800" dirty="0">
              <a:solidFill>
                <a:schemeClr val="accent4"/>
              </a:solidFill>
            </a:endParaRPr>
          </a:p>
        </p:txBody>
      </p:sp>
      <p:sp>
        <p:nvSpPr>
          <p:cNvPr id="21" name="TextBox 20"/>
          <p:cNvSpPr txBox="1"/>
          <p:nvPr/>
        </p:nvSpPr>
        <p:spPr>
          <a:xfrm>
            <a:off x="176087" y="4188204"/>
            <a:ext cx="1032510" cy="215444"/>
          </a:xfrm>
          <a:prstGeom prst="rect">
            <a:avLst/>
          </a:prstGeom>
          <a:noFill/>
        </p:spPr>
        <p:txBody>
          <a:bodyPr wrap="square" rtlCol="0">
            <a:spAutoFit/>
          </a:bodyPr>
          <a:lstStyle/>
          <a:p>
            <a:pPr algn="l">
              <a:buNone/>
            </a:pPr>
            <a:r>
              <a:rPr lang="en-US" sz="800" dirty="0" smtClean="0">
                <a:solidFill>
                  <a:schemeClr val="accent4"/>
                </a:solidFill>
              </a:rPr>
              <a:t>($ in millions)</a:t>
            </a:r>
            <a:endParaRPr lang="en-US" sz="800" dirty="0">
              <a:solidFill>
                <a:schemeClr val="accent4"/>
              </a:solidFill>
            </a:endParaRPr>
          </a:p>
        </p:txBody>
      </p:sp>
      <p:sp>
        <p:nvSpPr>
          <p:cNvPr id="22" name="TextBox 21"/>
          <p:cNvSpPr txBox="1"/>
          <p:nvPr/>
        </p:nvSpPr>
        <p:spPr>
          <a:xfrm>
            <a:off x="4576489" y="4188156"/>
            <a:ext cx="1032510" cy="215444"/>
          </a:xfrm>
          <a:prstGeom prst="rect">
            <a:avLst/>
          </a:prstGeom>
          <a:noFill/>
        </p:spPr>
        <p:txBody>
          <a:bodyPr wrap="square" rtlCol="0">
            <a:spAutoFit/>
          </a:bodyPr>
          <a:lstStyle/>
          <a:p>
            <a:pPr algn="l">
              <a:buNone/>
            </a:pPr>
            <a:r>
              <a:rPr lang="en-US" sz="800" dirty="0" smtClean="0">
                <a:solidFill>
                  <a:schemeClr val="accent4"/>
                </a:solidFill>
              </a:rPr>
              <a:t>($ in millions)</a:t>
            </a:r>
            <a:endParaRPr lang="en-US" sz="800" dirty="0">
              <a:solidFill>
                <a:schemeClr val="accent4"/>
              </a:solidFill>
            </a:endParaRPr>
          </a:p>
        </p:txBody>
      </p:sp>
      <p:sp>
        <p:nvSpPr>
          <p:cNvPr id="24" name="TextBox 23"/>
          <p:cNvSpPr txBox="1"/>
          <p:nvPr/>
        </p:nvSpPr>
        <p:spPr>
          <a:xfrm>
            <a:off x="8430260" y="2994277"/>
            <a:ext cx="472440" cy="338554"/>
          </a:xfrm>
          <a:prstGeom prst="rect">
            <a:avLst/>
          </a:prstGeom>
          <a:noFill/>
        </p:spPr>
        <p:txBody>
          <a:bodyPr wrap="square" rtlCol="0">
            <a:spAutoFit/>
          </a:bodyPr>
          <a:lstStyle/>
          <a:p>
            <a:pPr>
              <a:buNone/>
            </a:pPr>
            <a:r>
              <a:rPr lang="en-US" b="0" dirty="0" smtClean="0"/>
              <a:t>)</a:t>
            </a:r>
            <a:endParaRPr lang="en-US" b="0" dirty="0"/>
          </a:p>
        </p:txBody>
      </p:sp>
      <p:sp>
        <p:nvSpPr>
          <p:cNvPr id="25" name="TextBox 24"/>
          <p:cNvSpPr txBox="1"/>
          <p:nvPr/>
        </p:nvSpPr>
        <p:spPr>
          <a:xfrm>
            <a:off x="8434502" y="5307379"/>
            <a:ext cx="472440" cy="338554"/>
          </a:xfrm>
          <a:prstGeom prst="rect">
            <a:avLst/>
          </a:prstGeom>
          <a:noFill/>
        </p:spPr>
        <p:txBody>
          <a:bodyPr wrap="square" rtlCol="0">
            <a:spAutoFit/>
          </a:bodyPr>
          <a:lstStyle/>
          <a:p>
            <a:pPr>
              <a:buNone/>
            </a:pPr>
            <a:r>
              <a:rPr lang="en-US" b="0" dirty="0" smtClean="0"/>
              <a:t>)</a:t>
            </a:r>
            <a:endParaRPr lang="en-US" b="0" dirty="0"/>
          </a:p>
        </p:txBody>
      </p:sp>
      <p:cxnSp>
        <p:nvCxnSpPr>
          <p:cNvPr id="23" name="Straight Connector 22"/>
          <p:cNvCxnSpPr/>
          <p:nvPr/>
        </p:nvCxnSpPr>
        <p:spPr bwMode="auto">
          <a:xfrm>
            <a:off x="294303" y="6215576"/>
            <a:ext cx="95170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 name="Straight Arrow Connector 5"/>
          <p:cNvCxnSpPr/>
          <p:nvPr/>
        </p:nvCxnSpPr>
        <p:spPr bwMode="auto">
          <a:xfrm flipV="1">
            <a:off x="2523392" y="1820008"/>
            <a:ext cx="5240216" cy="44840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7" name="TextBox 6"/>
          <p:cNvSpPr txBox="1"/>
          <p:nvPr/>
        </p:nvSpPr>
        <p:spPr>
          <a:xfrm rot="21312021">
            <a:off x="3771841" y="1839947"/>
            <a:ext cx="2927839" cy="246221"/>
          </a:xfrm>
          <a:prstGeom prst="rect">
            <a:avLst/>
          </a:prstGeom>
          <a:noFill/>
        </p:spPr>
        <p:txBody>
          <a:bodyPr wrap="square" rtlCol="0">
            <a:spAutoFit/>
          </a:bodyPr>
          <a:lstStyle/>
          <a:p>
            <a:pPr>
              <a:buNone/>
            </a:pPr>
            <a:r>
              <a:rPr lang="en-US" sz="1000" dirty="0" smtClean="0">
                <a:solidFill>
                  <a:schemeClr val="tx1"/>
                </a:solidFill>
              </a:rPr>
              <a:t>2008-2012 CAGR: 5%</a:t>
            </a:r>
            <a:endParaRPr lang="en-US" sz="1000" dirty="0">
              <a:solidFill>
                <a:schemeClr val="tx1"/>
              </a:solidFill>
            </a:endParaRPr>
          </a:p>
        </p:txBody>
      </p:sp>
      <p:cxnSp>
        <p:nvCxnSpPr>
          <p:cNvPr id="26" name="Straight Arrow Connector 25"/>
          <p:cNvCxnSpPr/>
          <p:nvPr/>
        </p:nvCxnSpPr>
        <p:spPr bwMode="auto">
          <a:xfrm flipV="1">
            <a:off x="1208597" y="4511962"/>
            <a:ext cx="2558076" cy="32380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7" name="TextBox 26"/>
          <p:cNvSpPr txBox="1"/>
          <p:nvPr/>
        </p:nvSpPr>
        <p:spPr>
          <a:xfrm rot="21175025">
            <a:off x="1006970" y="4458030"/>
            <a:ext cx="2927839" cy="246221"/>
          </a:xfrm>
          <a:prstGeom prst="rect">
            <a:avLst/>
          </a:prstGeom>
          <a:noFill/>
        </p:spPr>
        <p:txBody>
          <a:bodyPr wrap="square" rtlCol="0">
            <a:spAutoFit/>
          </a:bodyPr>
          <a:lstStyle/>
          <a:p>
            <a:pPr>
              <a:buNone/>
            </a:pPr>
            <a:r>
              <a:rPr lang="en-US" sz="1000" dirty="0" smtClean="0">
                <a:solidFill>
                  <a:schemeClr val="tx1"/>
                </a:solidFill>
              </a:rPr>
              <a:t>2008-2012 CAGR: 10%</a:t>
            </a:r>
            <a:endParaRPr lang="en-US" sz="1000" dirty="0">
              <a:solidFill>
                <a:schemeClr val="tx1"/>
              </a:solidFill>
            </a:endParaRPr>
          </a:p>
        </p:txBody>
      </p:sp>
    </p:spTree>
    <p:custDataLst>
      <p:tags r:id="rId1"/>
    </p:custDataLst>
    <p:extLst>
      <p:ext uri="{BB962C8B-B14F-4D97-AF65-F5344CB8AC3E}">
        <p14:creationId xmlns:p14="http://schemas.microsoft.com/office/powerpoint/2010/main" val="35596450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3746726" y="1808205"/>
            <a:ext cx="5155973" cy="4286166"/>
          </a:xfrm>
          <a:prstGeom prst="rect">
            <a:avLst/>
          </a:prstGeom>
          <a:noFill/>
          <a:ln>
            <a:noFill/>
          </a:ln>
          <a:effectLst/>
          <a:extLst>
            <a:ext uri="{909E8E84-426E-40DD-AFC4-6F175D3DCCD1}">
              <a14:hiddenFill xmlns:a14="http://schemas.microsoft.com/office/drawing/2010/main">
                <a:solidFill>
                  <a:srgbClr val="2E4497"/>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6"/>
          <p:cNvSpPr>
            <a:spLocks noChangeArrowheads="1"/>
          </p:cNvSpPr>
          <p:nvPr>
            <p:custDataLst>
              <p:tags r:id="rId2"/>
            </p:custDataLst>
          </p:nvPr>
        </p:nvSpPr>
        <p:spPr bwMode="gray">
          <a:xfrm>
            <a:off x="3746727" y="1432503"/>
            <a:ext cx="5155973" cy="301625"/>
          </a:xfrm>
          <a:prstGeom prst="rect">
            <a:avLst/>
          </a:prstGeom>
          <a:solidFill>
            <a:schemeClr val="accent1"/>
          </a:solidFill>
          <a:ln>
            <a:noFill/>
          </a:ln>
          <a:effectLst/>
          <a:extLst>
            <a:ext uri="{91240B29-F687-4F45-9708-019B960494DF}">
              <a14:hiddenLine xmlns:a14="http://schemas.microsoft.com/office/drawing/2010/main" w="635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1025" tIns="41025" rIns="41025" bIns="41025" anchor="ctr"/>
          <a:lstStyle/>
          <a:p>
            <a:pPr defTabSz="820738" eaLnBrk="0" hangingPunct="0">
              <a:spcBef>
                <a:spcPct val="50000"/>
              </a:spcBef>
              <a:buFontTx/>
              <a:buNone/>
            </a:pPr>
            <a:r>
              <a:rPr lang="en-US" sz="1400" dirty="0"/>
              <a:t>Free Cash </a:t>
            </a:r>
            <a:r>
              <a:rPr lang="en-US" sz="1400" dirty="0" smtClean="0"/>
              <a:t>Flow </a:t>
            </a:r>
            <a:r>
              <a:rPr lang="en-US" sz="1400" baseline="30000" dirty="0" smtClean="0"/>
              <a:t>1</a:t>
            </a:r>
            <a:endParaRPr lang="en-US" sz="1400" dirty="0"/>
          </a:p>
        </p:txBody>
      </p:sp>
      <p:sp>
        <p:nvSpPr>
          <p:cNvPr id="3" name="TextBox 2"/>
          <p:cNvSpPr txBox="1"/>
          <p:nvPr/>
        </p:nvSpPr>
        <p:spPr>
          <a:xfrm>
            <a:off x="3666414" y="1712111"/>
            <a:ext cx="1843916" cy="215444"/>
          </a:xfrm>
          <a:prstGeom prst="rect">
            <a:avLst/>
          </a:prstGeom>
          <a:noFill/>
        </p:spPr>
        <p:txBody>
          <a:bodyPr wrap="square" rtlCol="0">
            <a:spAutoFit/>
          </a:bodyPr>
          <a:lstStyle/>
          <a:p>
            <a:pPr algn="l">
              <a:buNone/>
            </a:pPr>
            <a:r>
              <a:rPr lang="en-US" sz="800" dirty="0" smtClean="0">
                <a:solidFill>
                  <a:schemeClr val="accent4"/>
                </a:solidFill>
              </a:rPr>
              <a:t>($ and shares in millions)</a:t>
            </a:r>
            <a:endParaRPr lang="en-US" sz="800" dirty="0">
              <a:solidFill>
                <a:schemeClr val="accent4"/>
              </a:solidFill>
            </a:endParaRPr>
          </a:p>
        </p:txBody>
      </p:sp>
      <p:sp>
        <p:nvSpPr>
          <p:cNvPr id="6" name="Rectangle 2"/>
          <p:cNvSpPr txBox="1">
            <a:spLocks noChangeArrowheads="1"/>
          </p:cNvSpPr>
          <p:nvPr>
            <p:custDataLst>
              <p:tags r:id="rId3"/>
            </p:custDataLst>
          </p:nvPr>
        </p:nvSpPr>
        <p:spPr bwMode="auto">
          <a:xfrm>
            <a:off x="473075" y="571500"/>
            <a:ext cx="69119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1029" rIns="82058" bIns="41029" numCol="1" anchor="ctr" anchorCtr="0" compatLnSpc="1">
            <a:prstTxWarp prst="textNoShape">
              <a:avLst/>
            </a:prstTxWarp>
            <a:spAutoFit/>
          </a:bodyPr>
          <a:lstStyle>
            <a:lvl1pPr algn="l" rtl="0" eaLnBrk="0" fontAlgn="base" hangingPunct="0">
              <a:spcBef>
                <a:spcPct val="0"/>
              </a:spcBef>
              <a:spcAft>
                <a:spcPct val="0"/>
              </a:spcAft>
              <a:defRPr sz="2000" b="1">
                <a:solidFill>
                  <a:schemeClr val="bg1"/>
                </a:solidFill>
                <a:latin typeface="Arial" charset="0"/>
                <a:ea typeface="+mj-ea"/>
                <a:cs typeface="+mj-cs"/>
              </a:defRPr>
            </a:lvl1pPr>
            <a:lvl2pPr algn="l" rtl="0" eaLnBrk="0" fontAlgn="base" hangingPunct="0">
              <a:spcBef>
                <a:spcPct val="0"/>
              </a:spcBef>
              <a:spcAft>
                <a:spcPct val="0"/>
              </a:spcAft>
              <a:defRPr sz="2000" b="1">
                <a:solidFill>
                  <a:schemeClr val="bg1"/>
                </a:solidFill>
                <a:latin typeface="Arial" charset="0"/>
              </a:defRPr>
            </a:lvl2pPr>
            <a:lvl3pPr algn="l" rtl="0" eaLnBrk="0" fontAlgn="base" hangingPunct="0">
              <a:spcBef>
                <a:spcPct val="0"/>
              </a:spcBef>
              <a:spcAft>
                <a:spcPct val="0"/>
              </a:spcAft>
              <a:defRPr sz="2000" b="1">
                <a:solidFill>
                  <a:schemeClr val="bg1"/>
                </a:solidFill>
                <a:latin typeface="Arial" charset="0"/>
              </a:defRPr>
            </a:lvl3pPr>
            <a:lvl4pPr algn="l" rtl="0" eaLnBrk="0" fontAlgn="base" hangingPunct="0">
              <a:spcBef>
                <a:spcPct val="0"/>
              </a:spcBef>
              <a:spcAft>
                <a:spcPct val="0"/>
              </a:spcAft>
              <a:defRPr sz="2000" b="1">
                <a:solidFill>
                  <a:schemeClr val="bg1"/>
                </a:solidFill>
                <a:latin typeface="Arial" charset="0"/>
              </a:defRPr>
            </a:lvl4pPr>
            <a:lvl5pPr algn="l" rtl="0" eaLnBrk="0" fontAlgn="base" hangingPunct="0">
              <a:spcBef>
                <a:spcPct val="0"/>
              </a:spcBef>
              <a:spcAft>
                <a:spcPct val="0"/>
              </a:spcAft>
              <a:defRPr sz="2000" b="1">
                <a:solidFill>
                  <a:schemeClr val="bg1"/>
                </a:solidFill>
                <a:latin typeface="Arial" charset="0"/>
              </a:defRPr>
            </a:lvl5pPr>
            <a:lvl6pPr marL="457200" algn="l" rtl="0" eaLnBrk="0" fontAlgn="base" hangingPunct="0">
              <a:spcBef>
                <a:spcPct val="0"/>
              </a:spcBef>
              <a:spcAft>
                <a:spcPct val="0"/>
              </a:spcAft>
              <a:defRPr sz="2700">
                <a:solidFill>
                  <a:schemeClr val="tx1"/>
                </a:solidFill>
                <a:latin typeface="Franklin Gothic Demi" pitchFamily="34" charset="0"/>
              </a:defRPr>
            </a:lvl6pPr>
            <a:lvl7pPr marL="914400" algn="l" rtl="0" eaLnBrk="0" fontAlgn="base" hangingPunct="0">
              <a:spcBef>
                <a:spcPct val="0"/>
              </a:spcBef>
              <a:spcAft>
                <a:spcPct val="0"/>
              </a:spcAft>
              <a:defRPr sz="2700">
                <a:solidFill>
                  <a:schemeClr val="tx1"/>
                </a:solidFill>
                <a:latin typeface="Franklin Gothic Demi" pitchFamily="34" charset="0"/>
              </a:defRPr>
            </a:lvl7pPr>
            <a:lvl8pPr marL="1371600" algn="l" rtl="0" eaLnBrk="0" fontAlgn="base" hangingPunct="0">
              <a:spcBef>
                <a:spcPct val="0"/>
              </a:spcBef>
              <a:spcAft>
                <a:spcPct val="0"/>
              </a:spcAft>
              <a:defRPr sz="2700">
                <a:solidFill>
                  <a:schemeClr val="tx1"/>
                </a:solidFill>
                <a:latin typeface="Franklin Gothic Demi" pitchFamily="34" charset="0"/>
              </a:defRPr>
            </a:lvl8pPr>
            <a:lvl9pPr marL="1828800" algn="l" rtl="0" eaLnBrk="0" fontAlgn="base" hangingPunct="0">
              <a:spcBef>
                <a:spcPct val="0"/>
              </a:spcBef>
              <a:spcAft>
                <a:spcPct val="0"/>
              </a:spcAft>
              <a:defRPr sz="2700">
                <a:solidFill>
                  <a:schemeClr val="tx1"/>
                </a:solidFill>
                <a:latin typeface="Franklin Gothic Demi" pitchFamily="34" charset="0"/>
              </a:defRPr>
            </a:lvl9pPr>
          </a:lstStyle>
          <a:p>
            <a:pPr>
              <a:buNone/>
            </a:pPr>
            <a:r>
              <a:rPr lang="en-US" dirty="0" smtClean="0"/>
              <a:t>Record Free Cash Flow in 2012</a:t>
            </a:r>
          </a:p>
        </p:txBody>
      </p:sp>
      <p:sp>
        <p:nvSpPr>
          <p:cNvPr id="7" name="Oval 6"/>
          <p:cNvSpPr/>
          <p:nvPr/>
        </p:nvSpPr>
        <p:spPr bwMode="auto">
          <a:xfrm>
            <a:off x="8267833" y="5303768"/>
            <a:ext cx="463641" cy="291296"/>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820738"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p:txBody>
      </p:sp>
      <p:sp>
        <p:nvSpPr>
          <p:cNvPr id="10" name="Rectangle 9"/>
          <p:cNvSpPr/>
          <p:nvPr/>
        </p:nvSpPr>
        <p:spPr>
          <a:xfrm>
            <a:off x="173884" y="5966380"/>
            <a:ext cx="6150829" cy="461665"/>
          </a:xfrm>
          <a:prstGeom prst="rect">
            <a:avLst/>
          </a:prstGeom>
        </p:spPr>
        <p:txBody>
          <a:bodyPr wrap="square">
            <a:spAutoFit/>
          </a:bodyPr>
          <a:lstStyle/>
          <a:p>
            <a:pPr algn="l">
              <a:buNone/>
            </a:pPr>
            <a:r>
              <a:rPr lang="en-US" sz="800" b="0" dirty="0" smtClean="0">
                <a:solidFill>
                  <a:srgbClr val="000000"/>
                </a:solidFill>
              </a:rPr>
              <a:t>(1) Free </a:t>
            </a:r>
            <a:r>
              <a:rPr lang="en-US" sz="800" b="0" dirty="0">
                <a:solidFill>
                  <a:srgbClr val="000000"/>
                </a:solidFill>
              </a:rPr>
              <a:t>Cash Flow defined as Operating Cash Flow less cash interest, cash taxes and </a:t>
            </a:r>
            <a:r>
              <a:rPr lang="en-US" sz="800" b="0" dirty="0" smtClean="0">
                <a:solidFill>
                  <a:srgbClr val="000000"/>
                </a:solidFill>
              </a:rPr>
              <a:t>capital expenditures</a:t>
            </a:r>
          </a:p>
          <a:p>
            <a:pPr algn="l">
              <a:buNone/>
            </a:pPr>
            <a:r>
              <a:rPr lang="en-US" sz="800" b="0" dirty="0" smtClean="0">
                <a:solidFill>
                  <a:schemeClr val="tx1"/>
                </a:solidFill>
              </a:rPr>
              <a:t>(2) Based on weighted average basic shares outstanding</a:t>
            </a:r>
          </a:p>
          <a:p>
            <a:pPr algn="l">
              <a:buNone/>
            </a:pPr>
            <a:r>
              <a:rPr lang="en-US" sz="800" b="0" dirty="0" smtClean="0">
                <a:solidFill>
                  <a:schemeClr val="tx1"/>
                </a:solidFill>
              </a:rPr>
              <a:t>Does not include stations under LMA or SSA agreements with Gray.</a:t>
            </a:r>
            <a:endParaRPr lang="en-US" sz="800" b="0" dirty="0">
              <a:solidFill>
                <a:schemeClr val="tx1"/>
              </a:solidFill>
            </a:endParaRPr>
          </a:p>
        </p:txBody>
      </p:sp>
      <p:sp>
        <p:nvSpPr>
          <p:cNvPr id="14" name="AutoShape 7"/>
          <p:cNvSpPr>
            <a:spLocks noChangeArrowheads="1"/>
          </p:cNvSpPr>
          <p:nvPr>
            <p:custDataLst>
              <p:tags r:id="rId4"/>
            </p:custDataLst>
          </p:nvPr>
        </p:nvSpPr>
        <p:spPr bwMode="gray">
          <a:xfrm>
            <a:off x="146050" y="1419224"/>
            <a:ext cx="3450004" cy="4381501"/>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a:lstStyle/>
          <a:p>
            <a:pPr algn="l" eaLnBrk="0" hangingPunct="0">
              <a:lnSpc>
                <a:spcPct val="110000"/>
              </a:lnSpc>
              <a:spcBef>
                <a:spcPct val="35000"/>
              </a:spcBef>
              <a:buClr>
                <a:schemeClr val="bg1"/>
              </a:buClr>
              <a:buSzPct val="80000"/>
              <a:buNone/>
            </a:pPr>
            <a:endParaRPr lang="en-US" sz="800" b="0" kern="0" dirty="0">
              <a:latin typeface="Arial"/>
            </a:endParaRPr>
          </a:p>
        </p:txBody>
      </p:sp>
      <p:sp>
        <p:nvSpPr>
          <p:cNvPr id="11" name="TextBox 10"/>
          <p:cNvSpPr txBox="1"/>
          <p:nvPr/>
        </p:nvSpPr>
        <p:spPr>
          <a:xfrm>
            <a:off x="258763" y="1417221"/>
            <a:ext cx="3337292" cy="3862596"/>
          </a:xfrm>
          <a:prstGeom prst="rect">
            <a:avLst/>
          </a:prstGeom>
          <a:noFill/>
        </p:spPr>
        <p:txBody>
          <a:bodyPr wrap="square" rtlCol="0">
            <a:spAutoFit/>
          </a:bodyPr>
          <a:lstStyle/>
          <a:p>
            <a:pPr marL="285750" indent="-285750" algn="l">
              <a:spcBef>
                <a:spcPts val="1200"/>
              </a:spcBef>
              <a:spcAft>
                <a:spcPts val="1200"/>
              </a:spcAft>
              <a:buFont typeface="Wingdings" pitchFamily="2" charset="2"/>
              <a:buChar char="§"/>
            </a:pPr>
            <a:r>
              <a:rPr lang="en-US" sz="1500" b="0" dirty="0" smtClean="0">
                <a:solidFill>
                  <a:schemeClr val="tx1"/>
                </a:solidFill>
              </a:rPr>
              <a:t>Record free cash flow of $94 million in 2012</a:t>
            </a:r>
          </a:p>
          <a:p>
            <a:pPr marL="285750" indent="-285750" algn="l">
              <a:spcBef>
                <a:spcPts val="1200"/>
              </a:spcBef>
              <a:spcAft>
                <a:spcPts val="1200"/>
              </a:spcAft>
              <a:buFont typeface="Wingdings" pitchFamily="2" charset="2"/>
              <a:buChar char="§"/>
            </a:pPr>
            <a:r>
              <a:rPr lang="en-US" sz="1500" b="0" dirty="0" smtClean="0">
                <a:solidFill>
                  <a:schemeClr val="tx1"/>
                </a:solidFill>
              </a:rPr>
              <a:t>2012 OCF conversion rate into FCF: 54%</a:t>
            </a:r>
          </a:p>
          <a:p>
            <a:pPr marL="285750" indent="-285750" algn="l">
              <a:spcBef>
                <a:spcPts val="1200"/>
              </a:spcBef>
              <a:spcAft>
                <a:spcPts val="1200"/>
              </a:spcAft>
              <a:buFont typeface="Wingdings" pitchFamily="2" charset="2"/>
              <a:buChar char="§"/>
            </a:pPr>
            <a:r>
              <a:rPr lang="en-US" sz="1500" b="0" dirty="0">
                <a:solidFill>
                  <a:schemeClr val="tx1"/>
                </a:solidFill>
              </a:rPr>
              <a:t>Equity value creation through strong free cash flow generation</a:t>
            </a:r>
          </a:p>
          <a:p>
            <a:pPr marL="285750" indent="-285750" algn="l">
              <a:spcBef>
                <a:spcPts val="1200"/>
              </a:spcBef>
              <a:spcAft>
                <a:spcPts val="1200"/>
              </a:spcAft>
              <a:buFont typeface="Wingdings" pitchFamily="2" charset="2"/>
              <a:buChar char="§"/>
            </a:pPr>
            <a:r>
              <a:rPr lang="en-US" sz="1500" b="0" dirty="0" smtClean="0">
                <a:solidFill>
                  <a:schemeClr val="tx1"/>
                </a:solidFill>
              </a:rPr>
              <a:t>Significant NOLs expected to shield cash taxes in the near-term</a:t>
            </a:r>
          </a:p>
          <a:p>
            <a:pPr marL="285750" indent="-285750" algn="l">
              <a:spcBef>
                <a:spcPts val="1200"/>
              </a:spcBef>
              <a:spcAft>
                <a:spcPts val="1200"/>
              </a:spcAft>
              <a:buFont typeface="Wingdings" pitchFamily="2" charset="2"/>
              <a:buChar char="§"/>
            </a:pPr>
            <a:r>
              <a:rPr lang="en-US" sz="1500" b="0" dirty="0" smtClean="0">
                <a:solidFill>
                  <a:schemeClr val="tx1"/>
                </a:solidFill>
              </a:rPr>
              <a:t>Trades at a discount to peers on a free cash flow basis with significant potential upside</a:t>
            </a:r>
            <a:endParaRPr lang="en-US" sz="1500" b="0" dirty="0">
              <a:solidFill>
                <a:schemeClr val="tx1"/>
              </a:solidFill>
            </a:endParaRPr>
          </a:p>
        </p:txBody>
      </p:sp>
      <p:cxnSp>
        <p:nvCxnSpPr>
          <p:cNvPr id="15" name="Straight Connector 14"/>
          <p:cNvCxnSpPr/>
          <p:nvPr/>
        </p:nvCxnSpPr>
        <p:spPr bwMode="auto">
          <a:xfrm>
            <a:off x="258763" y="5953339"/>
            <a:ext cx="95170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 name="Straight Arrow Connector 21"/>
          <p:cNvCxnSpPr/>
          <p:nvPr/>
        </p:nvCxnSpPr>
        <p:spPr bwMode="auto">
          <a:xfrm flipV="1">
            <a:off x="5876925" y="1927555"/>
            <a:ext cx="2391020" cy="86946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4" name="TextBox 23"/>
          <p:cNvSpPr txBox="1"/>
          <p:nvPr>
            <p:custDataLst>
              <p:tags r:id="rId5"/>
            </p:custDataLst>
          </p:nvPr>
        </p:nvSpPr>
        <p:spPr>
          <a:xfrm rot="20384191">
            <a:off x="6126982" y="2080146"/>
            <a:ext cx="1838860" cy="261610"/>
          </a:xfrm>
          <a:prstGeom prst="rect">
            <a:avLst/>
          </a:prstGeom>
          <a:noFill/>
        </p:spPr>
        <p:txBody>
          <a:bodyPr wrap="square" rtlCol="0">
            <a:spAutoFit/>
          </a:bodyPr>
          <a:lstStyle/>
          <a:p>
            <a:pPr>
              <a:buNone/>
            </a:pPr>
            <a:r>
              <a:rPr lang="en-US" sz="1100" b="0" dirty="0" smtClean="0">
                <a:solidFill>
                  <a:schemeClr val="tx1"/>
                </a:solidFill>
              </a:rPr>
              <a:t>2008-2012 CAGR: 17% </a:t>
            </a:r>
            <a:endParaRPr lang="en-US" sz="1100" b="0" dirty="0">
              <a:solidFill>
                <a:schemeClr val="tx1"/>
              </a:solidFill>
            </a:endParaRPr>
          </a:p>
        </p:txBody>
      </p:sp>
    </p:spTree>
    <p:extLst>
      <p:ext uri="{BB962C8B-B14F-4D97-AF65-F5344CB8AC3E}">
        <p14:creationId xmlns:p14="http://schemas.microsoft.com/office/powerpoint/2010/main" val="14535535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custDataLst>
              <p:tags r:id="rId1"/>
            </p:custDataLst>
          </p:nvPr>
        </p:nvSpPr>
        <p:spPr>
          <a:xfrm>
            <a:off x="249233" y="1331158"/>
            <a:ext cx="8697470" cy="1138773"/>
          </a:xfrm>
          <a:prstGeom prst="rect">
            <a:avLst/>
          </a:prstGeom>
          <a:noFill/>
        </p:spPr>
        <p:txBody>
          <a:bodyPr wrap="square" rtlCol="0">
            <a:spAutoFit/>
          </a:bodyPr>
          <a:lstStyle/>
          <a:p>
            <a:pPr marL="285750" indent="-285750" algn="l">
              <a:spcBef>
                <a:spcPts val="600"/>
              </a:spcBef>
              <a:spcAft>
                <a:spcPts val="600"/>
              </a:spcAft>
              <a:buFont typeface="Wingdings" pitchFamily="2" charset="2"/>
              <a:buChar char="§"/>
            </a:pPr>
            <a:r>
              <a:rPr lang="en-US" b="0" dirty="0">
                <a:solidFill>
                  <a:schemeClr val="tx1"/>
                </a:solidFill>
              </a:rPr>
              <a:t>De-levered by over $100 million </a:t>
            </a:r>
            <a:r>
              <a:rPr lang="en-US" b="0" dirty="0" smtClean="0">
                <a:solidFill>
                  <a:schemeClr val="tx1"/>
                </a:solidFill>
              </a:rPr>
              <a:t>(~4.1x</a:t>
            </a:r>
            <a:r>
              <a:rPr lang="en-US" b="0" dirty="0">
                <a:solidFill>
                  <a:schemeClr val="tx1"/>
                </a:solidFill>
              </a:rPr>
              <a:t>) between December 2009 and </a:t>
            </a:r>
            <a:r>
              <a:rPr lang="en-US" b="0" dirty="0" smtClean="0">
                <a:solidFill>
                  <a:schemeClr val="tx1"/>
                </a:solidFill>
              </a:rPr>
              <a:t>September 2013</a:t>
            </a:r>
            <a:endParaRPr lang="en-US" b="0" dirty="0">
              <a:solidFill>
                <a:schemeClr val="tx1"/>
              </a:solidFill>
            </a:endParaRPr>
          </a:p>
          <a:p>
            <a:pPr marL="285750" indent="-285750" algn="l">
              <a:spcBef>
                <a:spcPts val="600"/>
              </a:spcBef>
              <a:spcAft>
                <a:spcPts val="600"/>
              </a:spcAft>
              <a:buFont typeface="Wingdings" pitchFamily="2" charset="2"/>
              <a:buChar char="§"/>
            </a:pPr>
            <a:r>
              <a:rPr lang="en-US" b="0" dirty="0" smtClean="0">
                <a:solidFill>
                  <a:schemeClr val="tx1"/>
                </a:solidFill>
              </a:rPr>
              <a:t>Consistently reduced weighted average cost of debt</a:t>
            </a:r>
          </a:p>
          <a:p>
            <a:pPr marL="285750" indent="-285750" algn="l">
              <a:spcBef>
                <a:spcPts val="600"/>
              </a:spcBef>
              <a:spcAft>
                <a:spcPts val="600"/>
              </a:spcAft>
              <a:buFont typeface="Wingdings" pitchFamily="2" charset="2"/>
              <a:buChar char="§"/>
            </a:pPr>
            <a:r>
              <a:rPr lang="en-US" b="0" dirty="0" smtClean="0">
                <a:solidFill>
                  <a:schemeClr val="tx1"/>
                </a:solidFill>
              </a:rPr>
              <a:t>Gray now generates significant free cash flow in both political and non-political years</a:t>
            </a:r>
          </a:p>
        </p:txBody>
      </p:sp>
      <p:sp>
        <p:nvSpPr>
          <p:cNvPr id="2" name="Rectangle 6"/>
          <p:cNvSpPr>
            <a:spLocks noChangeArrowheads="1"/>
          </p:cNvSpPr>
          <p:nvPr>
            <p:custDataLst>
              <p:tags r:id="rId2"/>
            </p:custDataLst>
          </p:nvPr>
        </p:nvSpPr>
        <p:spPr bwMode="gray">
          <a:xfrm>
            <a:off x="335186" y="2557182"/>
            <a:ext cx="8473629" cy="301625"/>
          </a:xfrm>
          <a:prstGeom prst="rect">
            <a:avLst/>
          </a:prstGeom>
          <a:solidFill>
            <a:schemeClr val="accent1"/>
          </a:solidFill>
          <a:ln>
            <a:noFill/>
          </a:ln>
          <a:effectLst/>
          <a:extLst>
            <a:ext uri="{91240B29-F687-4F45-9708-019B960494DF}">
              <a14:hiddenLine xmlns:a14="http://schemas.microsoft.com/office/drawing/2010/main" w="635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1025" tIns="41025" rIns="41025" bIns="41025" anchor="ctr"/>
          <a:lstStyle/>
          <a:p>
            <a:pPr defTabSz="820738" eaLnBrk="0" hangingPunct="0">
              <a:spcBef>
                <a:spcPct val="50000"/>
              </a:spcBef>
              <a:buFontTx/>
              <a:buNone/>
            </a:pPr>
            <a:r>
              <a:rPr lang="en-US" sz="1300" dirty="0" smtClean="0"/>
              <a:t>Net Financial Leverage </a:t>
            </a:r>
            <a:r>
              <a:rPr lang="en-US" sz="1300" baseline="30000" dirty="0" smtClean="0"/>
              <a:t>1</a:t>
            </a:r>
            <a:endParaRPr lang="en-US" sz="1300" baseline="30000" dirty="0"/>
          </a:p>
        </p:txBody>
      </p:sp>
      <p:sp>
        <p:nvSpPr>
          <p:cNvPr id="3" name="TextBox 2"/>
          <p:cNvSpPr txBox="1"/>
          <p:nvPr/>
        </p:nvSpPr>
        <p:spPr>
          <a:xfrm>
            <a:off x="335186" y="2846315"/>
            <a:ext cx="1843916" cy="215444"/>
          </a:xfrm>
          <a:prstGeom prst="rect">
            <a:avLst/>
          </a:prstGeom>
          <a:noFill/>
        </p:spPr>
        <p:txBody>
          <a:bodyPr wrap="square" rtlCol="0">
            <a:spAutoFit/>
          </a:bodyPr>
          <a:lstStyle/>
          <a:p>
            <a:pPr algn="l">
              <a:buNone/>
            </a:pPr>
            <a:r>
              <a:rPr lang="en-US" sz="800" dirty="0" smtClean="0">
                <a:solidFill>
                  <a:schemeClr val="accent4"/>
                </a:solidFill>
              </a:rPr>
              <a:t>($ in millions)</a:t>
            </a:r>
            <a:endParaRPr lang="en-US" sz="800" dirty="0">
              <a:solidFill>
                <a:schemeClr val="accent4"/>
              </a:solidFill>
            </a:endParaRPr>
          </a:p>
        </p:txBody>
      </p:sp>
      <p:sp>
        <p:nvSpPr>
          <p:cNvPr id="6" name="Rectangle 2"/>
          <p:cNvSpPr txBox="1">
            <a:spLocks noChangeArrowheads="1"/>
          </p:cNvSpPr>
          <p:nvPr>
            <p:custDataLst>
              <p:tags r:id="rId3"/>
            </p:custDataLst>
          </p:nvPr>
        </p:nvSpPr>
        <p:spPr bwMode="auto">
          <a:xfrm>
            <a:off x="473075" y="571500"/>
            <a:ext cx="69119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1029" rIns="82058" bIns="41029" numCol="1" anchor="ctr" anchorCtr="0" compatLnSpc="1">
            <a:prstTxWarp prst="textNoShape">
              <a:avLst/>
            </a:prstTxWarp>
            <a:spAutoFit/>
          </a:bodyPr>
          <a:lstStyle>
            <a:lvl1pPr algn="l" rtl="0" eaLnBrk="0" fontAlgn="base" hangingPunct="0">
              <a:spcBef>
                <a:spcPct val="0"/>
              </a:spcBef>
              <a:spcAft>
                <a:spcPct val="0"/>
              </a:spcAft>
              <a:defRPr sz="2000" b="1">
                <a:solidFill>
                  <a:schemeClr val="bg1"/>
                </a:solidFill>
                <a:latin typeface="Arial" charset="0"/>
                <a:ea typeface="+mj-ea"/>
                <a:cs typeface="+mj-cs"/>
              </a:defRPr>
            </a:lvl1pPr>
            <a:lvl2pPr algn="l" rtl="0" eaLnBrk="0" fontAlgn="base" hangingPunct="0">
              <a:spcBef>
                <a:spcPct val="0"/>
              </a:spcBef>
              <a:spcAft>
                <a:spcPct val="0"/>
              </a:spcAft>
              <a:defRPr sz="2000" b="1">
                <a:solidFill>
                  <a:schemeClr val="bg1"/>
                </a:solidFill>
                <a:latin typeface="Arial" charset="0"/>
              </a:defRPr>
            </a:lvl2pPr>
            <a:lvl3pPr algn="l" rtl="0" eaLnBrk="0" fontAlgn="base" hangingPunct="0">
              <a:spcBef>
                <a:spcPct val="0"/>
              </a:spcBef>
              <a:spcAft>
                <a:spcPct val="0"/>
              </a:spcAft>
              <a:defRPr sz="2000" b="1">
                <a:solidFill>
                  <a:schemeClr val="bg1"/>
                </a:solidFill>
                <a:latin typeface="Arial" charset="0"/>
              </a:defRPr>
            </a:lvl3pPr>
            <a:lvl4pPr algn="l" rtl="0" eaLnBrk="0" fontAlgn="base" hangingPunct="0">
              <a:spcBef>
                <a:spcPct val="0"/>
              </a:spcBef>
              <a:spcAft>
                <a:spcPct val="0"/>
              </a:spcAft>
              <a:defRPr sz="2000" b="1">
                <a:solidFill>
                  <a:schemeClr val="bg1"/>
                </a:solidFill>
                <a:latin typeface="Arial" charset="0"/>
              </a:defRPr>
            </a:lvl4pPr>
            <a:lvl5pPr algn="l" rtl="0" eaLnBrk="0" fontAlgn="base" hangingPunct="0">
              <a:spcBef>
                <a:spcPct val="0"/>
              </a:spcBef>
              <a:spcAft>
                <a:spcPct val="0"/>
              </a:spcAft>
              <a:defRPr sz="2000" b="1">
                <a:solidFill>
                  <a:schemeClr val="bg1"/>
                </a:solidFill>
                <a:latin typeface="Arial" charset="0"/>
              </a:defRPr>
            </a:lvl5pPr>
            <a:lvl6pPr marL="457200" algn="l" rtl="0" eaLnBrk="0" fontAlgn="base" hangingPunct="0">
              <a:spcBef>
                <a:spcPct val="0"/>
              </a:spcBef>
              <a:spcAft>
                <a:spcPct val="0"/>
              </a:spcAft>
              <a:defRPr sz="2700">
                <a:solidFill>
                  <a:schemeClr val="tx1"/>
                </a:solidFill>
                <a:latin typeface="Franklin Gothic Demi" pitchFamily="34" charset="0"/>
              </a:defRPr>
            </a:lvl6pPr>
            <a:lvl7pPr marL="914400" algn="l" rtl="0" eaLnBrk="0" fontAlgn="base" hangingPunct="0">
              <a:spcBef>
                <a:spcPct val="0"/>
              </a:spcBef>
              <a:spcAft>
                <a:spcPct val="0"/>
              </a:spcAft>
              <a:defRPr sz="2700">
                <a:solidFill>
                  <a:schemeClr val="tx1"/>
                </a:solidFill>
                <a:latin typeface="Franklin Gothic Demi" pitchFamily="34" charset="0"/>
              </a:defRPr>
            </a:lvl7pPr>
            <a:lvl8pPr marL="1371600" algn="l" rtl="0" eaLnBrk="0" fontAlgn="base" hangingPunct="0">
              <a:spcBef>
                <a:spcPct val="0"/>
              </a:spcBef>
              <a:spcAft>
                <a:spcPct val="0"/>
              </a:spcAft>
              <a:defRPr sz="2700">
                <a:solidFill>
                  <a:schemeClr val="tx1"/>
                </a:solidFill>
                <a:latin typeface="Franklin Gothic Demi" pitchFamily="34" charset="0"/>
              </a:defRPr>
            </a:lvl8pPr>
            <a:lvl9pPr marL="1828800" algn="l" rtl="0" eaLnBrk="0" fontAlgn="base" hangingPunct="0">
              <a:spcBef>
                <a:spcPct val="0"/>
              </a:spcBef>
              <a:spcAft>
                <a:spcPct val="0"/>
              </a:spcAft>
              <a:defRPr sz="2700">
                <a:solidFill>
                  <a:schemeClr val="tx1"/>
                </a:solidFill>
                <a:latin typeface="Franklin Gothic Demi" pitchFamily="34" charset="0"/>
              </a:defRPr>
            </a:lvl9pPr>
          </a:lstStyle>
          <a:p>
            <a:pPr>
              <a:buNone/>
            </a:pPr>
            <a:r>
              <a:rPr lang="en-US" dirty="0" smtClean="0"/>
              <a:t>Financial Leverage at Five Year Low</a:t>
            </a:r>
          </a:p>
        </p:txBody>
      </p:sp>
      <p:sp>
        <p:nvSpPr>
          <p:cNvPr id="10" name="Rectangle 9"/>
          <p:cNvSpPr/>
          <p:nvPr/>
        </p:nvSpPr>
        <p:spPr>
          <a:xfrm>
            <a:off x="249233" y="6207711"/>
            <a:ext cx="6150829" cy="338554"/>
          </a:xfrm>
          <a:prstGeom prst="rect">
            <a:avLst/>
          </a:prstGeom>
        </p:spPr>
        <p:txBody>
          <a:bodyPr wrap="square">
            <a:spAutoFit/>
          </a:bodyPr>
          <a:lstStyle/>
          <a:p>
            <a:pPr marL="228600" indent="-228600" algn="l">
              <a:buAutoNum type="arabicParenBoth"/>
            </a:pPr>
            <a:r>
              <a:rPr lang="en-US" sz="800" b="0" dirty="0" smtClean="0">
                <a:solidFill>
                  <a:srgbClr val="000000"/>
                </a:solidFill>
              </a:rPr>
              <a:t>Leverage shown on a two year blended basis to account for biennial shifts in political revenues</a:t>
            </a:r>
          </a:p>
          <a:p>
            <a:pPr algn="l">
              <a:buNone/>
            </a:pPr>
            <a:r>
              <a:rPr lang="en-US" sz="800" b="0" dirty="0" smtClean="0">
                <a:solidFill>
                  <a:srgbClr val="000000"/>
                </a:solidFill>
              </a:rPr>
              <a:t>Does not include stations under LMA or SSA agreements with Gray.</a:t>
            </a:r>
            <a:endParaRPr lang="en-US" sz="800" b="0" dirty="0">
              <a:solidFill>
                <a:schemeClr val="tx1"/>
              </a:solidFill>
            </a:endParaRPr>
          </a:p>
        </p:txBody>
      </p:sp>
      <p:sp>
        <p:nvSpPr>
          <p:cNvPr id="14" name="AutoShape 7"/>
          <p:cNvSpPr>
            <a:spLocks noChangeArrowheads="1"/>
          </p:cNvSpPr>
          <p:nvPr>
            <p:custDataLst>
              <p:tags r:id="rId4"/>
            </p:custDataLst>
          </p:nvPr>
        </p:nvSpPr>
        <p:spPr bwMode="gray">
          <a:xfrm>
            <a:off x="146050" y="1419224"/>
            <a:ext cx="3450004" cy="4381501"/>
          </a:xfrm>
          <a:prstGeom prst="flowChartAlternateProcess">
            <a:avLst/>
          </a:prstGeom>
          <a:noFill/>
          <a:ln>
            <a:noFill/>
          </a:ln>
          <a:effectLst/>
          <a:extLst/>
        </p:spPr>
        <p:txBody>
          <a:bodyPr wrap="none" lIns="45720" rIns="45720" anchor="ctr"/>
          <a:lstStyle/>
          <a:p>
            <a:pPr marL="117475" indent="-117475" eaLnBrk="0" hangingPunct="0">
              <a:buFontTx/>
              <a:buNone/>
            </a:pPr>
            <a:endParaRPr lang="en-US" sz="1400" dirty="0">
              <a:solidFill>
                <a:schemeClr val="tx1"/>
              </a:solidFill>
            </a:endParaRPr>
          </a:p>
        </p:txBody>
      </p:sp>
      <p:cxnSp>
        <p:nvCxnSpPr>
          <p:cNvPr id="18" name="Straight Connector 17"/>
          <p:cNvCxnSpPr/>
          <p:nvPr/>
        </p:nvCxnSpPr>
        <p:spPr bwMode="auto">
          <a:xfrm>
            <a:off x="335186" y="6212250"/>
            <a:ext cx="95170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 name="Oval 3"/>
          <p:cNvSpPr/>
          <p:nvPr/>
        </p:nvSpPr>
        <p:spPr bwMode="auto">
          <a:xfrm>
            <a:off x="2838450" y="5591175"/>
            <a:ext cx="609600" cy="285750"/>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820738"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p:txBody>
      </p:sp>
      <p:sp>
        <p:nvSpPr>
          <p:cNvPr id="12" name="Oval 11"/>
          <p:cNvSpPr/>
          <p:nvPr/>
        </p:nvSpPr>
        <p:spPr bwMode="auto">
          <a:xfrm>
            <a:off x="7810500" y="5591175"/>
            <a:ext cx="609600" cy="285750"/>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820738"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p:txBody>
      </p:sp>
      <p:grpSp>
        <p:nvGrpSpPr>
          <p:cNvPr id="5" name="Group 4"/>
          <p:cNvGrpSpPr>
            <a:grpSpLocks noChangeAspect="1"/>
          </p:cNvGrpSpPr>
          <p:nvPr/>
        </p:nvGrpSpPr>
        <p:grpSpPr bwMode="auto">
          <a:xfrm>
            <a:off x="449263" y="2590800"/>
            <a:ext cx="8245475" cy="3613150"/>
            <a:chOff x="283" y="1632"/>
            <a:chExt cx="5194" cy="2276"/>
          </a:xfrm>
        </p:grpSpPr>
        <p:sp>
          <p:nvSpPr>
            <p:cNvPr id="7" name="AutoShape 3"/>
            <p:cNvSpPr>
              <a:spLocks noChangeAspect="1" noChangeArrowheads="1" noTextEdit="1"/>
            </p:cNvSpPr>
            <p:nvPr/>
          </p:nvSpPr>
          <p:spPr bwMode="auto">
            <a:xfrm>
              <a:off x="283" y="1632"/>
              <a:ext cx="5194" cy="2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5"/>
            <p:cNvSpPr>
              <a:spLocks noChangeArrowheads="1"/>
            </p:cNvSpPr>
            <p:nvPr/>
          </p:nvSpPr>
          <p:spPr bwMode="auto">
            <a:xfrm>
              <a:off x="297" y="3337"/>
              <a:ext cx="311"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10100"/>
                  </a:solidFill>
                  <a:effectLst/>
                  <a:latin typeface="Arial" pitchFamily="34" charset="0"/>
                  <a:cs typeface="Arial" pitchFamily="34" charset="0"/>
                </a:rPr>
                <a:t>Net Debt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6"/>
            <p:cNvSpPr>
              <a:spLocks noChangeArrowheads="1"/>
            </p:cNvSpPr>
            <p:nvPr/>
          </p:nvSpPr>
          <p:spPr bwMode="auto">
            <a:xfrm>
              <a:off x="1113" y="3337"/>
              <a:ext cx="189"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10100"/>
                  </a:solidFill>
                  <a:effectLst/>
                  <a:latin typeface="Arial" pitchFamily="34" charset="0"/>
                  <a:cs typeface="Arial" pitchFamily="34" charset="0"/>
                </a:rPr>
                <a:t>$770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7"/>
            <p:cNvSpPr>
              <a:spLocks noChangeArrowheads="1"/>
            </p:cNvSpPr>
            <p:nvPr/>
          </p:nvSpPr>
          <p:spPr bwMode="auto">
            <a:xfrm>
              <a:off x="1896" y="3337"/>
              <a:ext cx="189"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10100"/>
                  </a:solidFill>
                  <a:effectLst/>
                  <a:latin typeface="Arial" pitchFamily="34" charset="0"/>
                  <a:cs typeface="Arial" pitchFamily="34" charset="0"/>
                </a:rPr>
                <a:t>$794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8"/>
            <p:cNvSpPr>
              <a:spLocks noChangeArrowheads="1"/>
            </p:cNvSpPr>
            <p:nvPr/>
          </p:nvSpPr>
          <p:spPr bwMode="auto">
            <a:xfrm>
              <a:off x="2679" y="3337"/>
              <a:ext cx="189"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10100"/>
                  </a:solidFill>
                  <a:effectLst/>
                  <a:latin typeface="Arial" pitchFamily="34" charset="0"/>
                  <a:cs typeface="Arial" pitchFamily="34" charset="0"/>
                </a:rPr>
                <a:t>$828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9"/>
            <p:cNvSpPr>
              <a:spLocks noChangeArrowheads="1"/>
            </p:cNvSpPr>
            <p:nvPr/>
          </p:nvSpPr>
          <p:spPr bwMode="auto">
            <a:xfrm>
              <a:off x="3463" y="3337"/>
              <a:ext cx="189"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10100"/>
                  </a:solidFill>
                  <a:effectLst/>
                  <a:latin typeface="Arial" pitchFamily="34" charset="0"/>
                  <a:cs typeface="Arial" pitchFamily="34" charset="0"/>
                </a:rPr>
                <a:t>$832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10"/>
            <p:cNvSpPr>
              <a:spLocks noChangeArrowheads="1"/>
            </p:cNvSpPr>
            <p:nvPr/>
          </p:nvSpPr>
          <p:spPr bwMode="auto">
            <a:xfrm>
              <a:off x="4246" y="3337"/>
              <a:ext cx="189"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10100"/>
                  </a:solidFill>
                  <a:effectLst/>
                  <a:latin typeface="Arial" pitchFamily="34" charset="0"/>
                  <a:cs typeface="Arial" pitchFamily="34" charset="0"/>
                </a:rPr>
                <a:t>$824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1"/>
            <p:cNvSpPr>
              <a:spLocks noChangeArrowheads="1"/>
            </p:cNvSpPr>
            <p:nvPr/>
          </p:nvSpPr>
          <p:spPr bwMode="auto">
            <a:xfrm>
              <a:off x="5029" y="3337"/>
              <a:ext cx="16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10100"/>
                  </a:solidFill>
                  <a:effectLst/>
                  <a:latin typeface="Arial" pitchFamily="34" charset="0"/>
                  <a:cs typeface="Arial" pitchFamily="34" charset="0"/>
                </a:rPr>
                <a:t>$792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Rectangle 12"/>
            <p:cNvSpPr>
              <a:spLocks noChangeArrowheads="1"/>
            </p:cNvSpPr>
            <p:nvPr/>
          </p:nvSpPr>
          <p:spPr bwMode="auto">
            <a:xfrm>
              <a:off x="297" y="3531"/>
              <a:ext cx="39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10100"/>
                  </a:solidFill>
                  <a:effectLst/>
                  <a:latin typeface="Arial" pitchFamily="34" charset="0"/>
                  <a:cs typeface="Arial" pitchFamily="34" charset="0"/>
                </a:rPr>
                <a:t>Net Debt +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Rectangle 13"/>
            <p:cNvSpPr>
              <a:spLocks noChangeArrowheads="1"/>
            </p:cNvSpPr>
            <p:nvPr/>
          </p:nvSpPr>
          <p:spPr bwMode="auto">
            <a:xfrm>
              <a:off x="297" y="3620"/>
              <a:ext cx="330"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10100"/>
                  </a:solidFill>
                  <a:effectLst/>
                  <a:latin typeface="Arial" pitchFamily="34" charset="0"/>
                  <a:cs typeface="Arial" pitchFamily="34" charset="0"/>
                </a:rPr>
                <a:t>Preferred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Rectangle 14"/>
            <p:cNvSpPr>
              <a:spLocks noChangeArrowheads="1"/>
            </p:cNvSpPr>
            <p:nvPr/>
          </p:nvSpPr>
          <p:spPr bwMode="auto">
            <a:xfrm>
              <a:off x="1113" y="3573"/>
              <a:ext cx="189"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10100"/>
                  </a:solidFill>
                  <a:effectLst/>
                  <a:latin typeface="Arial" pitchFamily="34" charset="0"/>
                  <a:cs typeface="Arial" pitchFamily="34" charset="0"/>
                </a:rPr>
                <a:t>$870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Rectangle 15"/>
            <p:cNvSpPr>
              <a:spLocks noChangeArrowheads="1"/>
            </p:cNvSpPr>
            <p:nvPr/>
          </p:nvSpPr>
          <p:spPr bwMode="auto">
            <a:xfrm>
              <a:off x="1896" y="3573"/>
              <a:ext cx="189"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10100"/>
                  </a:solidFill>
                  <a:effectLst/>
                  <a:latin typeface="Arial" pitchFamily="34" charset="0"/>
                  <a:cs typeface="Arial" pitchFamily="34" charset="0"/>
                </a:rPr>
                <a:t>$913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Rectangle 16"/>
            <p:cNvSpPr>
              <a:spLocks noChangeArrowheads="1"/>
            </p:cNvSpPr>
            <p:nvPr/>
          </p:nvSpPr>
          <p:spPr bwMode="auto">
            <a:xfrm>
              <a:off x="2679" y="3573"/>
              <a:ext cx="189"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10100"/>
                  </a:solidFill>
                  <a:effectLst/>
                  <a:latin typeface="Arial" pitchFamily="34" charset="0"/>
                  <a:cs typeface="Arial" pitchFamily="34" charset="0"/>
                </a:rPr>
                <a:t>$881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17"/>
            <p:cNvSpPr>
              <a:spLocks noChangeArrowheads="1"/>
            </p:cNvSpPr>
            <p:nvPr/>
          </p:nvSpPr>
          <p:spPr bwMode="auto">
            <a:xfrm>
              <a:off x="3463" y="3573"/>
              <a:ext cx="189"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10100"/>
                  </a:solidFill>
                  <a:effectLst/>
                  <a:latin typeface="Arial" pitchFamily="34" charset="0"/>
                  <a:cs typeface="Arial" pitchFamily="34" charset="0"/>
                </a:rPr>
                <a:t>$872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Rectangle 18"/>
            <p:cNvSpPr>
              <a:spLocks noChangeArrowheads="1"/>
            </p:cNvSpPr>
            <p:nvPr/>
          </p:nvSpPr>
          <p:spPr bwMode="auto">
            <a:xfrm>
              <a:off x="4246" y="3573"/>
              <a:ext cx="189"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10100"/>
                  </a:solidFill>
                  <a:effectLst/>
                  <a:latin typeface="Arial" pitchFamily="34" charset="0"/>
                  <a:cs typeface="Arial" pitchFamily="34" charset="0"/>
                </a:rPr>
                <a:t>$824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Rectangle 19"/>
            <p:cNvSpPr>
              <a:spLocks noChangeArrowheads="1"/>
            </p:cNvSpPr>
            <p:nvPr/>
          </p:nvSpPr>
          <p:spPr bwMode="auto">
            <a:xfrm>
              <a:off x="5029" y="3573"/>
              <a:ext cx="16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10100"/>
                  </a:solidFill>
                  <a:effectLst/>
                  <a:latin typeface="Arial" pitchFamily="34" charset="0"/>
                  <a:cs typeface="Arial" pitchFamily="34" charset="0"/>
                </a:rPr>
                <a:t>$792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 name="Rectangle 20"/>
            <p:cNvSpPr>
              <a:spLocks noChangeArrowheads="1"/>
            </p:cNvSpPr>
            <p:nvPr/>
          </p:nvSpPr>
          <p:spPr bwMode="auto">
            <a:xfrm>
              <a:off x="297" y="3809"/>
              <a:ext cx="38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10100"/>
                  </a:solidFill>
                  <a:effectLst/>
                  <a:latin typeface="Arial" pitchFamily="34" charset="0"/>
                  <a:cs typeface="Arial" pitchFamily="34" charset="0"/>
                </a:rPr>
                <a:t>L8QA OCF</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9" name="Rectangle 21"/>
            <p:cNvSpPr>
              <a:spLocks noChangeArrowheads="1"/>
            </p:cNvSpPr>
            <p:nvPr/>
          </p:nvSpPr>
          <p:spPr bwMode="auto">
            <a:xfrm>
              <a:off x="1113" y="3809"/>
              <a:ext cx="189"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10100"/>
                  </a:solidFill>
                  <a:effectLst/>
                  <a:latin typeface="Arial" pitchFamily="34" charset="0"/>
                  <a:cs typeface="Arial" pitchFamily="34" charset="0"/>
                </a:rPr>
                <a:t>$109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Rectangle 22"/>
            <p:cNvSpPr>
              <a:spLocks noChangeArrowheads="1"/>
            </p:cNvSpPr>
            <p:nvPr/>
          </p:nvSpPr>
          <p:spPr bwMode="auto">
            <a:xfrm>
              <a:off x="1934" y="3809"/>
              <a:ext cx="151"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10100"/>
                  </a:solidFill>
                  <a:effectLst/>
                  <a:latin typeface="Arial" pitchFamily="34" charset="0"/>
                  <a:cs typeface="Arial" pitchFamily="34" charset="0"/>
                </a:rPr>
                <a:t>$95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 name="Rectangle 23"/>
            <p:cNvSpPr>
              <a:spLocks noChangeArrowheads="1"/>
            </p:cNvSpPr>
            <p:nvPr/>
          </p:nvSpPr>
          <p:spPr bwMode="auto">
            <a:xfrm>
              <a:off x="2679" y="3809"/>
              <a:ext cx="189"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10100"/>
                  </a:solidFill>
                  <a:effectLst/>
                  <a:latin typeface="Arial" pitchFamily="34" charset="0"/>
                  <a:cs typeface="Arial" pitchFamily="34" charset="0"/>
                </a:rPr>
                <a:t>$104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4032" name="Rectangle 24"/>
            <p:cNvSpPr>
              <a:spLocks noChangeArrowheads="1"/>
            </p:cNvSpPr>
            <p:nvPr/>
          </p:nvSpPr>
          <p:spPr bwMode="auto">
            <a:xfrm>
              <a:off x="3463" y="3809"/>
              <a:ext cx="189"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10100"/>
                  </a:solidFill>
                  <a:effectLst/>
                  <a:latin typeface="Arial" pitchFamily="34" charset="0"/>
                  <a:cs typeface="Arial" pitchFamily="34" charset="0"/>
                </a:rPr>
                <a:t>$117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4033" name="Rectangle 25"/>
            <p:cNvSpPr>
              <a:spLocks noChangeArrowheads="1"/>
            </p:cNvSpPr>
            <p:nvPr/>
          </p:nvSpPr>
          <p:spPr bwMode="auto">
            <a:xfrm>
              <a:off x="4246" y="3809"/>
              <a:ext cx="189"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10100"/>
                  </a:solidFill>
                  <a:effectLst/>
                  <a:latin typeface="Arial" pitchFamily="34" charset="0"/>
                  <a:cs typeface="Arial" pitchFamily="34" charset="0"/>
                </a:rPr>
                <a:t>$136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4034" name="Rectangle 26"/>
            <p:cNvSpPr>
              <a:spLocks noChangeArrowheads="1"/>
            </p:cNvSpPr>
            <p:nvPr/>
          </p:nvSpPr>
          <p:spPr bwMode="auto">
            <a:xfrm>
              <a:off x="5029" y="3809"/>
              <a:ext cx="16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10100"/>
                  </a:solidFill>
                  <a:effectLst/>
                  <a:latin typeface="Arial" pitchFamily="34" charset="0"/>
                  <a:cs typeface="Arial" pitchFamily="34" charset="0"/>
                </a:rPr>
                <a:t>$143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36" name="Line 27"/>
            <p:cNvSpPr>
              <a:spLocks noChangeShapeType="1"/>
            </p:cNvSpPr>
            <p:nvPr/>
          </p:nvSpPr>
          <p:spPr bwMode="auto">
            <a:xfrm>
              <a:off x="283" y="3318"/>
              <a:ext cx="0" cy="11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037" name="Rectangle 28"/>
            <p:cNvSpPr>
              <a:spLocks noChangeArrowheads="1"/>
            </p:cNvSpPr>
            <p:nvPr/>
          </p:nvSpPr>
          <p:spPr bwMode="auto">
            <a:xfrm>
              <a:off x="283" y="3318"/>
              <a:ext cx="5" cy="1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38" name="Line 29"/>
            <p:cNvSpPr>
              <a:spLocks noChangeShapeType="1"/>
            </p:cNvSpPr>
            <p:nvPr/>
          </p:nvSpPr>
          <p:spPr bwMode="auto">
            <a:xfrm>
              <a:off x="5472" y="3323"/>
              <a:ext cx="0" cy="1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039" name="Rectangle 30"/>
            <p:cNvSpPr>
              <a:spLocks noChangeArrowheads="1"/>
            </p:cNvSpPr>
            <p:nvPr/>
          </p:nvSpPr>
          <p:spPr bwMode="auto">
            <a:xfrm>
              <a:off x="5472" y="3323"/>
              <a:ext cx="5" cy="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40" name="Line 31"/>
            <p:cNvSpPr>
              <a:spLocks noChangeShapeType="1"/>
            </p:cNvSpPr>
            <p:nvPr/>
          </p:nvSpPr>
          <p:spPr bwMode="auto">
            <a:xfrm>
              <a:off x="283" y="3521"/>
              <a:ext cx="0" cy="18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041" name="Rectangle 32"/>
            <p:cNvSpPr>
              <a:spLocks noChangeArrowheads="1"/>
            </p:cNvSpPr>
            <p:nvPr/>
          </p:nvSpPr>
          <p:spPr bwMode="auto">
            <a:xfrm>
              <a:off x="283" y="3521"/>
              <a:ext cx="5" cy="18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42" name="Line 33"/>
            <p:cNvSpPr>
              <a:spLocks noChangeShapeType="1"/>
            </p:cNvSpPr>
            <p:nvPr/>
          </p:nvSpPr>
          <p:spPr bwMode="auto">
            <a:xfrm>
              <a:off x="5472" y="3526"/>
              <a:ext cx="0" cy="17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043" name="Rectangle 34"/>
            <p:cNvSpPr>
              <a:spLocks noChangeArrowheads="1"/>
            </p:cNvSpPr>
            <p:nvPr/>
          </p:nvSpPr>
          <p:spPr bwMode="auto">
            <a:xfrm>
              <a:off x="5472" y="3526"/>
              <a:ext cx="5" cy="17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44" name="Line 35"/>
            <p:cNvSpPr>
              <a:spLocks noChangeShapeType="1"/>
            </p:cNvSpPr>
            <p:nvPr/>
          </p:nvSpPr>
          <p:spPr bwMode="auto">
            <a:xfrm>
              <a:off x="283" y="3790"/>
              <a:ext cx="0" cy="11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045" name="Rectangle 36"/>
            <p:cNvSpPr>
              <a:spLocks noChangeArrowheads="1"/>
            </p:cNvSpPr>
            <p:nvPr/>
          </p:nvSpPr>
          <p:spPr bwMode="auto">
            <a:xfrm>
              <a:off x="283" y="3790"/>
              <a:ext cx="5" cy="1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46" name="Line 37"/>
            <p:cNvSpPr>
              <a:spLocks noChangeShapeType="1"/>
            </p:cNvSpPr>
            <p:nvPr/>
          </p:nvSpPr>
          <p:spPr bwMode="auto">
            <a:xfrm>
              <a:off x="5472" y="3795"/>
              <a:ext cx="0" cy="1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047" name="Rectangle 38"/>
            <p:cNvSpPr>
              <a:spLocks noChangeArrowheads="1"/>
            </p:cNvSpPr>
            <p:nvPr/>
          </p:nvSpPr>
          <p:spPr bwMode="auto">
            <a:xfrm>
              <a:off x="5472" y="3795"/>
              <a:ext cx="5" cy="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48" name="Line 39"/>
            <p:cNvSpPr>
              <a:spLocks noChangeShapeType="1"/>
            </p:cNvSpPr>
            <p:nvPr/>
          </p:nvSpPr>
          <p:spPr bwMode="auto">
            <a:xfrm>
              <a:off x="288" y="3318"/>
              <a:ext cx="518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049" name="Rectangle 40"/>
            <p:cNvSpPr>
              <a:spLocks noChangeArrowheads="1"/>
            </p:cNvSpPr>
            <p:nvPr/>
          </p:nvSpPr>
          <p:spPr bwMode="auto">
            <a:xfrm>
              <a:off x="288" y="3318"/>
              <a:ext cx="5189"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50" name="Line 41"/>
            <p:cNvSpPr>
              <a:spLocks noChangeShapeType="1"/>
            </p:cNvSpPr>
            <p:nvPr/>
          </p:nvSpPr>
          <p:spPr bwMode="auto">
            <a:xfrm>
              <a:off x="288" y="3431"/>
              <a:ext cx="518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051" name="Rectangle 42"/>
            <p:cNvSpPr>
              <a:spLocks noChangeArrowheads="1"/>
            </p:cNvSpPr>
            <p:nvPr/>
          </p:nvSpPr>
          <p:spPr bwMode="auto">
            <a:xfrm>
              <a:off x="288" y="3431"/>
              <a:ext cx="5189"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52" name="Line 43"/>
            <p:cNvSpPr>
              <a:spLocks noChangeShapeType="1"/>
            </p:cNvSpPr>
            <p:nvPr/>
          </p:nvSpPr>
          <p:spPr bwMode="auto">
            <a:xfrm>
              <a:off x="288" y="3521"/>
              <a:ext cx="518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053" name="Rectangle 44"/>
            <p:cNvSpPr>
              <a:spLocks noChangeArrowheads="1"/>
            </p:cNvSpPr>
            <p:nvPr/>
          </p:nvSpPr>
          <p:spPr bwMode="auto">
            <a:xfrm>
              <a:off x="288" y="3521"/>
              <a:ext cx="5189"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54" name="Line 45"/>
            <p:cNvSpPr>
              <a:spLocks noChangeShapeType="1"/>
            </p:cNvSpPr>
            <p:nvPr/>
          </p:nvSpPr>
          <p:spPr bwMode="auto">
            <a:xfrm>
              <a:off x="288" y="3700"/>
              <a:ext cx="518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055" name="Rectangle 46"/>
            <p:cNvSpPr>
              <a:spLocks noChangeArrowheads="1"/>
            </p:cNvSpPr>
            <p:nvPr/>
          </p:nvSpPr>
          <p:spPr bwMode="auto">
            <a:xfrm>
              <a:off x="288" y="3700"/>
              <a:ext cx="5189"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56" name="Line 47"/>
            <p:cNvSpPr>
              <a:spLocks noChangeShapeType="1"/>
            </p:cNvSpPr>
            <p:nvPr/>
          </p:nvSpPr>
          <p:spPr bwMode="auto">
            <a:xfrm>
              <a:off x="288" y="3790"/>
              <a:ext cx="518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057" name="Rectangle 48"/>
            <p:cNvSpPr>
              <a:spLocks noChangeArrowheads="1"/>
            </p:cNvSpPr>
            <p:nvPr/>
          </p:nvSpPr>
          <p:spPr bwMode="auto">
            <a:xfrm>
              <a:off x="288" y="3790"/>
              <a:ext cx="5189"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58" name="Line 49"/>
            <p:cNvSpPr>
              <a:spLocks noChangeShapeType="1"/>
            </p:cNvSpPr>
            <p:nvPr/>
          </p:nvSpPr>
          <p:spPr bwMode="auto">
            <a:xfrm>
              <a:off x="288" y="3903"/>
              <a:ext cx="518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059" name="Rectangle 50"/>
            <p:cNvSpPr>
              <a:spLocks noChangeArrowheads="1"/>
            </p:cNvSpPr>
            <p:nvPr/>
          </p:nvSpPr>
          <p:spPr bwMode="auto">
            <a:xfrm>
              <a:off x="288" y="3903"/>
              <a:ext cx="5189"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60" name="Freeform 51"/>
            <p:cNvSpPr>
              <a:spLocks noEditPoints="1"/>
            </p:cNvSpPr>
            <p:nvPr/>
          </p:nvSpPr>
          <p:spPr bwMode="auto">
            <a:xfrm>
              <a:off x="946" y="2297"/>
              <a:ext cx="4364" cy="811"/>
            </a:xfrm>
            <a:custGeom>
              <a:avLst/>
              <a:gdLst>
                <a:gd name="T0" fmla="*/ 0 w 4364"/>
                <a:gd name="T1" fmla="*/ 127 h 811"/>
                <a:gd name="T2" fmla="*/ 514 w 4364"/>
                <a:gd name="T3" fmla="*/ 127 h 811"/>
                <a:gd name="T4" fmla="*/ 514 w 4364"/>
                <a:gd name="T5" fmla="*/ 811 h 811"/>
                <a:gd name="T6" fmla="*/ 0 w 4364"/>
                <a:gd name="T7" fmla="*/ 811 h 811"/>
                <a:gd name="T8" fmla="*/ 0 w 4364"/>
                <a:gd name="T9" fmla="*/ 127 h 811"/>
                <a:gd name="T10" fmla="*/ 769 w 4364"/>
                <a:gd name="T11" fmla="*/ 0 h 811"/>
                <a:gd name="T12" fmla="*/ 1283 w 4364"/>
                <a:gd name="T13" fmla="*/ 0 h 811"/>
                <a:gd name="T14" fmla="*/ 1283 w 4364"/>
                <a:gd name="T15" fmla="*/ 811 h 811"/>
                <a:gd name="T16" fmla="*/ 769 w 4364"/>
                <a:gd name="T17" fmla="*/ 811 h 811"/>
                <a:gd name="T18" fmla="*/ 769 w 4364"/>
                <a:gd name="T19" fmla="*/ 0 h 811"/>
                <a:gd name="T20" fmla="*/ 1538 w 4364"/>
                <a:gd name="T21" fmla="*/ 38 h 811"/>
                <a:gd name="T22" fmla="*/ 2052 w 4364"/>
                <a:gd name="T23" fmla="*/ 38 h 811"/>
                <a:gd name="T24" fmla="*/ 2052 w 4364"/>
                <a:gd name="T25" fmla="*/ 811 h 811"/>
                <a:gd name="T26" fmla="*/ 1538 w 4364"/>
                <a:gd name="T27" fmla="*/ 811 h 811"/>
                <a:gd name="T28" fmla="*/ 1538 w 4364"/>
                <a:gd name="T29" fmla="*/ 38 h 811"/>
                <a:gd name="T30" fmla="*/ 2311 w 4364"/>
                <a:gd name="T31" fmla="*/ 118 h 811"/>
                <a:gd name="T32" fmla="*/ 2821 w 4364"/>
                <a:gd name="T33" fmla="*/ 118 h 811"/>
                <a:gd name="T34" fmla="*/ 2821 w 4364"/>
                <a:gd name="T35" fmla="*/ 811 h 811"/>
                <a:gd name="T36" fmla="*/ 2311 w 4364"/>
                <a:gd name="T37" fmla="*/ 811 h 811"/>
                <a:gd name="T38" fmla="*/ 2311 w 4364"/>
                <a:gd name="T39" fmla="*/ 118 h 811"/>
                <a:gd name="T40" fmla="*/ 3080 w 4364"/>
                <a:gd name="T41" fmla="*/ 222 h 811"/>
                <a:gd name="T42" fmla="*/ 3595 w 4364"/>
                <a:gd name="T43" fmla="*/ 222 h 811"/>
                <a:gd name="T44" fmla="*/ 3595 w 4364"/>
                <a:gd name="T45" fmla="*/ 811 h 811"/>
                <a:gd name="T46" fmla="*/ 3080 w 4364"/>
                <a:gd name="T47" fmla="*/ 811 h 811"/>
                <a:gd name="T48" fmla="*/ 3080 w 4364"/>
                <a:gd name="T49" fmla="*/ 222 h 811"/>
                <a:gd name="T50" fmla="*/ 3849 w 4364"/>
                <a:gd name="T51" fmla="*/ 250 h 811"/>
                <a:gd name="T52" fmla="*/ 4364 w 4364"/>
                <a:gd name="T53" fmla="*/ 250 h 811"/>
                <a:gd name="T54" fmla="*/ 4364 w 4364"/>
                <a:gd name="T55" fmla="*/ 811 h 811"/>
                <a:gd name="T56" fmla="*/ 3849 w 4364"/>
                <a:gd name="T57" fmla="*/ 811 h 811"/>
                <a:gd name="T58" fmla="*/ 3849 w 4364"/>
                <a:gd name="T59" fmla="*/ 2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64" h="811">
                  <a:moveTo>
                    <a:pt x="0" y="127"/>
                  </a:moveTo>
                  <a:lnTo>
                    <a:pt x="514" y="127"/>
                  </a:lnTo>
                  <a:lnTo>
                    <a:pt x="514" y="811"/>
                  </a:lnTo>
                  <a:lnTo>
                    <a:pt x="0" y="811"/>
                  </a:lnTo>
                  <a:lnTo>
                    <a:pt x="0" y="127"/>
                  </a:lnTo>
                  <a:close/>
                  <a:moveTo>
                    <a:pt x="769" y="0"/>
                  </a:moveTo>
                  <a:lnTo>
                    <a:pt x="1283" y="0"/>
                  </a:lnTo>
                  <a:lnTo>
                    <a:pt x="1283" y="811"/>
                  </a:lnTo>
                  <a:lnTo>
                    <a:pt x="769" y="811"/>
                  </a:lnTo>
                  <a:lnTo>
                    <a:pt x="769" y="0"/>
                  </a:lnTo>
                  <a:close/>
                  <a:moveTo>
                    <a:pt x="1538" y="38"/>
                  </a:moveTo>
                  <a:lnTo>
                    <a:pt x="2052" y="38"/>
                  </a:lnTo>
                  <a:lnTo>
                    <a:pt x="2052" y="811"/>
                  </a:lnTo>
                  <a:lnTo>
                    <a:pt x="1538" y="811"/>
                  </a:lnTo>
                  <a:lnTo>
                    <a:pt x="1538" y="38"/>
                  </a:lnTo>
                  <a:close/>
                  <a:moveTo>
                    <a:pt x="2311" y="118"/>
                  </a:moveTo>
                  <a:lnTo>
                    <a:pt x="2821" y="118"/>
                  </a:lnTo>
                  <a:lnTo>
                    <a:pt x="2821" y="811"/>
                  </a:lnTo>
                  <a:lnTo>
                    <a:pt x="2311" y="811"/>
                  </a:lnTo>
                  <a:lnTo>
                    <a:pt x="2311" y="118"/>
                  </a:lnTo>
                  <a:close/>
                  <a:moveTo>
                    <a:pt x="3080" y="222"/>
                  </a:moveTo>
                  <a:lnTo>
                    <a:pt x="3595" y="222"/>
                  </a:lnTo>
                  <a:lnTo>
                    <a:pt x="3595" y="811"/>
                  </a:lnTo>
                  <a:lnTo>
                    <a:pt x="3080" y="811"/>
                  </a:lnTo>
                  <a:lnTo>
                    <a:pt x="3080" y="222"/>
                  </a:lnTo>
                  <a:close/>
                  <a:moveTo>
                    <a:pt x="3849" y="250"/>
                  </a:moveTo>
                  <a:lnTo>
                    <a:pt x="4364" y="250"/>
                  </a:lnTo>
                  <a:lnTo>
                    <a:pt x="4364" y="811"/>
                  </a:lnTo>
                  <a:lnTo>
                    <a:pt x="3849" y="811"/>
                  </a:lnTo>
                  <a:lnTo>
                    <a:pt x="3849" y="250"/>
                  </a:lnTo>
                  <a:close/>
                </a:path>
              </a:pathLst>
            </a:custGeom>
            <a:solidFill>
              <a:srgbClr val="2E44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61" name="Freeform 52"/>
            <p:cNvSpPr>
              <a:spLocks noEditPoints="1"/>
            </p:cNvSpPr>
            <p:nvPr/>
          </p:nvSpPr>
          <p:spPr bwMode="auto">
            <a:xfrm>
              <a:off x="946" y="2174"/>
              <a:ext cx="2821" cy="250"/>
            </a:xfrm>
            <a:custGeom>
              <a:avLst/>
              <a:gdLst>
                <a:gd name="T0" fmla="*/ 0 w 2821"/>
                <a:gd name="T1" fmla="*/ 161 h 250"/>
                <a:gd name="T2" fmla="*/ 514 w 2821"/>
                <a:gd name="T3" fmla="*/ 161 h 250"/>
                <a:gd name="T4" fmla="*/ 514 w 2821"/>
                <a:gd name="T5" fmla="*/ 250 h 250"/>
                <a:gd name="T6" fmla="*/ 0 w 2821"/>
                <a:gd name="T7" fmla="*/ 250 h 250"/>
                <a:gd name="T8" fmla="*/ 0 w 2821"/>
                <a:gd name="T9" fmla="*/ 161 h 250"/>
                <a:gd name="T10" fmla="*/ 769 w 2821"/>
                <a:gd name="T11" fmla="*/ 0 h 250"/>
                <a:gd name="T12" fmla="*/ 1283 w 2821"/>
                <a:gd name="T13" fmla="*/ 0 h 250"/>
                <a:gd name="T14" fmla="*/ 1283 w 2821"/>
                <a:gd name="T15" fmla="*/ 123 h 250"/>
                <a:gd name="T16" fmla="*/ 769 w 2821"/>
                <a:gd name="T17" fmla="*/ 123 h 250"/>
                <a:gd name="T18" fmla="*/ 769 w 2821"/>
                <a:gd name="T19" fmla="*/ 0 h 250"/>
                <a:gd name="T20" fmla="*/ 1538 w 2821"/>
                <a:gd name="T21" fmla="*/ 109 h 250"/>
                <a:gd name="T22" fmla="*/ 2052 w 2821"/>
                <a:gd name="T23" fmla="*/ 109 h 250"/>
                <a:gd name="T24" fmla="*/ 2052 w 2821"/>
                <a:gd name="T25" fmla="*/ 161 h 250"/>
                <a:gd name="T26" fmla="*/ 1538 w 2821"/>
                <a:gd name="T27" fmla="*/ 161 h 250"/>
                <a:gd name="T28" fmla="*/ 1538 w 2821"/>
                <a:gd name="T29" fmla="*/ 109 h 250"/>
                <a:gd name="T30" fmla="*/ 2311 w 2821"/>
                <a:gd name="T31" fmla="*/ 208 h 250"/>
                <a:gd name="T32" fmla="*/ 2821 w 2821"/>
                <a:gd name="T33" fmla="*/ 208 h 250"/>
                <a:gd name="T34" fmla="*/ 2821 w 2821"/>
                <a:gd name="T35" fmla="*/ 241 h 250"/>
                <a:gd name="T36" fmla="*/ 2311 w 2821"/>
                <a:gd name="T37" fmla="*/ 241 h 250"/>
                <a:gd name="T38" fmla="*/ 2311 w 2821"/>
                <a:gd name="T39" fmla="*/ 20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21" h="250">
                  <a:moveTo>
                    <a:pt x="0" y="161"/>
                  </a:moveTo>
                  <a:lnTo>
                    <a:pt x="514" y="161"/>
                  </a:lnTo>
                  <a:lnTo>
                    <a:pt x="514" y="250"/>
                  </a:lnTo>
                  <a:lnTo>
                    <a:pt x="0" y="250"/>
                  </a:lnTo>
                  <a:lnTo>
                    <a:pt x="0" y="161"/>
                  </a:lnTo>
                  <a:close/>
                  <a:moveTo>
                    <a:pt x="769" y="0"/>
                  </a:moveTo>
                  <a:lnTo>
                    <a:pt x="1283" y="0"/>
                  </a:lnTo>
                  <a:lnTo>
                    <a:pt x="1283" y="123"/>
                  </a:lnTo>
                  <a:lnTo>
                    <a:pt x="769" y="123"/>
                  </a:lnTo>
                  <a:lnTo>
                    <a:pt x="769" y="0"/>
                  </a:lnTo>
                  <a:close/>
                  <a:moveTo>
                    <a:pt x="1538" y="109"/>
                  </a:moveTo>
                  <a:lnTo>
                    <a:pt x="2052" y="109"/>
                  </a:lnTo>
                  <a:lnTo>
                    <a:pt x="2052" y="161"/>
                  </a:lnTo>
                  <a:lnTo>
                    <a:pt x="1538" y="161"/>
                  </a:lnTo>
                  <a:lnTo>
                    <a:pt x="1538" y="109"/>
                  </a:lnTo>
                  <a:close/>
                  <a:moveTo>
                    <a:pt x="2311" y="208"/>
                  </a:moveTo>
                  <a:lnTo>
                    <a:pt x="2821" y="208"/>
                  </a:lnTo>
                  <a:lnTo>
                    <a:pt x="2821" y="241"/>
                  </a:lnTo>
                  <a:lnTo>
                    <a:pt x="2311" y="241"/>
                  </a:lnTo>
                  <a:lnTo>
                    <a:pt x="2311" y="208"/>
                  </a:lnTo>
                  <a:close/>
                </a:path>
              </a:pathLst>
            </a:custGeom>
            <a:solidFill>
              <a:srgbClr val="CF6E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62" name="Rectangle 53"/>
            <p:cNvSpPr>
              <a:spLocks noChangeArrowheads="1"/>
            </p:cNvSpPr>
            <p:nvPr/>
          </p:nvSpPr>
          <p:spPr bwMode="auto">
            <a:xfrm>
              <a:off x="816" y="3108"/>
              <a:ext cx="4623" cy="5"/>
            </a:xfrm>
            <a:prstGeom prst="rect">
              <a:avLst/>
            </a:prstGeom>
            <a:solidFill>
              <a:srgbClr val="868686"/>
            </a:solidFill>
            <a:ln w="5"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44063" name="Freeform 54"/>
            <p:cNvSpPr>
              <a:spLocks noEditPoints="1"/>
            </p:cNvSpPr>
            <p:nvPr/>
          </p:nvSpPr>
          <p:spPr bwMode="auto">
            <a:xfrm>
              <a:off x="814" y="3111"/>
              <a:ext cx="4628" cy="19"/>
            </a:xfrm>
            <a:custGeom>
              <a:avLst/>
              <a:gdLst>
                <a:gd name="T0" fmla="*/ 4 w 4628"/>
                <a:gd name="T1" fmla="*/ 0 h 19"/>
                <a:gd name="T2" fmla="*/ 4 w 4628"/>
                <a:gd name="T3" fmla="*/ 19 h 19"/>
                <a:gd name="T4" fmla="*/ 0 w 4628"/>
                <a:gd name="T5" fmla="*/ 19 h 19"/>
                <a:gd name="T6" fmla="*/ 0 w 4628"/>
                <a:gd name="T7" fmla="*/ 0 h 19"/>
                <a:gd name="T8" fmla="*/ 4 w 4628"/>
                <a:gd name="T9" fmla="*/ 0 h 19"/>
                <a:gd name="T10" fmla="*/ 773 w 4628"/>
                <a:gd name="T11" fmla="*/ 0 h 19"/>
                <a:gd name="T12" fmla="*/ 773 w 4628"/>
                <a:gd name="T13" fmla="*/ 19 h 19"/>
                <a:gd name="T14" fmla="*/ 769 w 4628"/>
                <a:gd name="T15" fmla="*/ 19 h 19"/>
                <a:gd name="T16" fmla="*/ 769 w 4628"/>
                <a:gd name="T17" fmla="*/ 0 h 19"/>
                <a:gd name="T18" fmla="*/ 773 w 4628"/>
                <a:gd name="T19" fmla="*/ 0 h 19"/>
                <a:gd name="T20" fmla="*/ 1547 w 4628"/>
                <a:gd name="T21" fmla="*/ 0 h 19"/>
                <a:gd name="T22" fmla="*/ 1547 w 4628"/>
                <a:gd name="T23" fmla="*/ 19 h 19"/>
                <a:gd name="T24" fmla="*/ 1542 w 4628"/>
                <a:gd name="T25" fmla="*/ 19 h 19"/>
                <a:gd name="T26" fmla="*/ 1542 w 4628"/>
                <a:gd name="T27" fmla="*/ 0 h 19"/>
                <a:gd name="T28" fmla="*/ 1547 w 4628"/>
                <a:gd name="T29" fmla="*/ 0 h 19"/>
                <a:gd name="T30" fmla="*/ 2316 w 4628"/>
                <a:gd name="T31" fmla="*/ 0 h 19"/>
                <a:gd name="T32" fmla="*/ 2316 w 4628"/>
                <a:gd name="T33" fmla="*/ 19 h 19"/>
                <a:gd name="T34" fmla="*/ 2311 w 4628"/>
                <a:gd name="T35" fmla="*/ 19 h 19"/>
                <a:gd name="T36" fmla="*/ 2311 w 4628"/>
                <a:gd name="T37" fmla="*/ 0 h 19"/>
                <a:gd name="T38" fmla="*/ 2316 w 4628"/>
                <a:gd name="T39" fmla="*/ 0 h 19"/>
                <a:gd name="T40" fmla="*/ 3085 w 4628"/>
                <a:gd name="T41" fmla="*/ 0 h 19"/>
                <a:gd name="T42" fmla="*/ 3085 w 4628"/>
                <a:gd name="T43" fmla="*/ 19 h 19"/>
                <a:gd name="T44" fmla="*/ 3080 w 4628"/>
                <a:gd name="T45" fmla="*/ 19 h 19"/>
                <a:gd name="T46" fmla="*/ 3080 w 4628"/>
                <a:gd name="T47" fmla="*/ 0 h 19"/>
                <a:gd name="T48" fmla="*/ 3085 w 4628"/>
                <a:gd name="T49" fmla="*/ 0 h 19"/>
                <a:gd name="T50" fmla="*/ 3854 w 4628"/>
                <a:gd name="T51" fmla="*/ 0 h 19"/>
                <a:gd name="T52" fmla="*/ 3854 w 4628"/>
                <a:gd name="T53" fmla="*/ 19 h 19"/>
                <a:gd name="T54" fmla="*/ 3849 w 4628"/>
                <a:gd name="T55" fmla="*/ 19 h 19"/>
                <a:gd name="T56" fmla="*/ 3849 w 4628"/>
                <a:gd name="T57" fmla="*/ 0 h 19"/>
                <a:gd name="T58" fmla="*/ 3854 w 4628"/>
                <a:gd name="T59" fmla="*/ 0 h 19"/>
                <a:gd name="T60" fmla="*/ 4628 w 4628"/>
                <a:gd name="T61" fmla="*/ 0 h 19"/>
                <a:gd name="T62" fmla="*/ 4628 w 4628"/>
                <a:gd name="T63" fmla="*/ 19 h 19"/>
                <a:gd name="T64" fmla="*/ 4623 w 4628"/>
                <a:gd name="T65" fmla="*/ 19 h 19"/>
                <a:gd name="T66" fmla="*/ 4623 w 4628"/>
                <a:gd name="T67" fmla="*/ 0 h 19"/>
                <a:gd name="T68" fmla="*/ 4628 w 4628"/>
                <a:gd name="T6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28" h="19">
                  <a:moveTo>
                    <a:pt x="4" y="0"/>
                  </a:moveTo>
                  <a:lnTo>
                    <a:pt x="4" y="19"/>
                  </a:lnTo>
                  <a:lnTo>
                    <a:pt x="0" y="19"/>
                  </a:lnTo>
                  <a:lnTo>
                    <a:pt x="0" y="0"/>
                  </a:lnTo>
                  <a:lnTo>
                    <a:pt x="4" y="0"/>
                  </a:lnTo>
                  <a:close/>
                  <a:moveTo>
                    <a:pt x="773" y="0"/>
                  </a:moveTo>
                  <a:lnTo>
                    <a:pt x="773" y="19"/>
                  </a:lnTo>
                  <a:lnTo>
                    <a:pt x="769" y="19"/>
                  </a:lnTo>
                  <a:lnTo>
                    <a:pt x="769" y="0"/>
                  </a:lnTo>
                  <a:lnTo>
                    <a:pt x="773" y="0"/>
                  </a:lnTo>
                  <a:close/>
                  <a:moveTo>
                    <a:pt x="1547" y="0"/>
                  </a:moveTo>
                  <a:lnTo>
                    <a:pt x="1547" y="19"/>
                  </a:lnTo>
                  <a:lnTo>
                    <a:pt x="1542" y="19"/>
                  </a:lnTo>
                  <a:lnTo>
                    <a:pt x="1542" y="0"/>
                  </a:lnTo>
                  <a:lnTo>
                    <a:pt x="1547" y="0"/>
                  </a:lnTo>
                  <a:close/>
                  <a:moveTo>
                    <a:pt x="2316" y="0"/>
                  </a:moveTo>
                  <a:lnTo>
                    <a:pt x="2316" y="19"/>
                  </a:lnTo>
                  <a:lnTo>
                    <a:pt x="2311" y="19"/>
                  </a:lnTo>
                  <a:lnTo>
                    <a:pt x="2311" y="0"/>
                  </a:lnTo>
                  <a:lnTo>
                    <a:pt x="2316" y="0"/>
                  </a:lnTo>
                  <a:close/>
                  <a:moveTo>
                    <a:pt x="3085" y="0"/>
                  </a:moveTo>
                  <a:lnTo>
                    <a:pt x="3085" y="19"/>
                  </a:lnTo>
                  <a:lnTo>
                    <a:pt x="3080" y="19"/>
                  </a:lnTo>
                  <a:lnTo>
                    <a:pt x="3080" y="0"/>
                  </a:lnTo>
                  <a:lnTo>
                    <a:pt x="3085" y="0"/>
                  </a:lnTo>
                  <a:close/>
                  <a:moveTo>
                    <a:pt x="3854" y="0"/>
                  </a:moveTo>
                  <a:lnTo>
                    <a:pt x="3854" y="19"/>
                  </a:lnTo>
                  <a:lnTo>
                    <a:pt x="3849" y="19"/>
                  </a:lnTo>
                  <a:lnTo>
                    <a:pt x="3849" y="0"/>
                  </a:lnTo>
                  <a:lnTo>
                    <a:pt x="3854" y="0"/>
                  </a:lnTo>
                  <a:close/>
                  <a:moveTo>
                    <a:pt x="4628" y="0"/>
                  </a:moveTo>
                  <a:lnTo>
                    <a:pt x="4628" y="19"/>
                  </a:lnTo>
                  <a:lnTo>
                    <a:pt x="4623" y="19"/>
                  </a:lnTo>
                  <a:lnTo>
                    <a:pt x="4623" y="0"/>
                  </a:lnTo>
                  <a:lnTo>
                    <a:pt x="4628" y="0"/>
                  </a:lnTo>
                  <a:close/>
                </a:path>
              </a:pathLst>
            </a:custGeom>
            <a:solidFill>
              <a:srgbClr val="868686"/>
            </a:solidFill>
            <a:ln w="5"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44064" name="Rectangle 55"/>
            <p:cNvSpPr>
              <a:spLocks noChangeArrowheads="1"/>
            </p:cNvSpPr>
            <p:nvPr/>
          </p:nvSpPr>
          <p:spPr bwMode="auto">
            <a:xfrm>
              <a:off x="1139" y="2732"/>
              <a:ext cx="170"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FFFFFF"/>
                  </a:solidFill>
                  <a:effectLst/>
                  <a:latin typeface="Arial" pitchFamily="34" charset="0"/>
                  <a:cs typeface="Arial" pitchFamily="34" charset="0"/>
                </a:rPr>
                <a:t>7.1x</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4065" name="Rectangle 56"/>
            <p:cNvSpPr>
              <a:spLocks noChangeArrowheads="1"/>
            </p:cNvSpPr>
            <p:nvPr/>
          </p:nvSpPr>
          <p:spPr bwMode="auto">
            <a:xfrm>
              <a:off x="1909" y="2669"/>
              <a:ext cx="170"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FFFFFF"/>
                  </a:solidFill>
                  <a:effectLst/>
                  <a:latin typeface="Arial" pitchFamily="34" charset="0"/>
                  <a:cs typeface="Arial" pitchFamily="34" charset="0"/>
                </a:rPr>
                <a:t>8.4x</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4066" name="Rectangle 57"/>
            <p:cNvSpPr>
              <a:spLocks noChangeArrowheads="1"/>
            </p:cNvSpPr>
            <p:nvPr/>
          </p:nvSpPr>
          <p:spPr bwMode="auto">
            <a:xfrm>
              <a:off x="2679" y="2687"/>
              <a:ext cx="169"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FFFFFF"/>
                  </a:solidFill>
                  <a:effectLst/>
                  <a:latin typeface="Arial" pitchFamily="34" charset="0"/>
                  <a:cs typeface="Arial" pitchFamily="34" charset="0"/>
                </a:rPr>
                <a:t>8.0x</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4067" name="Rectangle 58"/>
            <p:cNvSpPr>
              <a:spLocks noChangeArrowheads="1"/>
            </p:cNvSpPr>
            <p:nvPr/>
          </p:nvSpPr>
          <p:spPr bwMode="auto">
            <a:xfrm>
              <a:off x="3449" y="2728"/>
              <a:ext cx="170"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FFFFFF"/>
                  </a:solidFill>
                  <a:effectLst/>
                  <a:latin typeface="Arial" pitchFamily="34" charset="0"/>
                  <a:cs typeface="Arial" pitchFamily="34" charset="0"/>
                </a:rPr>
                <a:t>7.1x</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4068" name="Rectangle 59"/>
            <p:cNvSpPr>
              <a:spLocks noChangeArrowheads="1"/>
            </p:cNvSpPr>
            <p:nvPr/>
          </p:nvSpPr>
          <p:spPr bwMode="auto">
            <a:xfrm>
              <a:off x="4219" y="2780"/>
              <a:ext cx="170"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FFFFFF"/>
                  </a:solidFill>
                  <a:effectLst/>
                  <a:latin typeface="Arial" pitchFamily="34" charset="0"/>
                  <a:cs typeface="Arial" pitchFamily="34" charset="0"/>
                </a:rPr>
                <a:t>6.1x</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4069" name="Rectangle 60"/>
            <p:cNvSpPr>
              <a:spLocks noChangeArrowheads="1"/>
            </p:cNvSpPr>
            <p:nvPr/>
          </p:nvSpPr>
          <p:spPr bwMode="auto">
            <a:xfrm>
              <a:off x="4990" y="2792"/>
              <a:ext cx="14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FFFFFF"/>
                  </a:solidFill>
                  <a:effectLst/>
                  <a:latin typeface="Arial" pitchFamily="34" charset="0"/>
                  <a:cs typeface="Arial" pitchFamily="34" charset="0"/>
                </a:rPr>
                <a:t>5.5x</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70" name="Rectangle 61"/>
            <p:cNvSpPr>
              <a:spLocks noChangeArrowheads="1"/>
            </p:cNvSpPr>
            <p:nvPr/>
          </p:nvSpPr>
          <p:spPr bwMode="auto">
            <a:xfrm>
              <a:off x="1139" y="2232"/>
              <a:ext cx="170"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Arial" pitchFamily="34" charset="0"/>
                  <a:cs typeface="Arial" pitchFamily="34" charset="0"/>
                </a:rPr>
                <a:t>8.0x</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4071" name="Rectangle 62"/>
            <p:cNvSpPr>
              <a:spLocks noChangeArrowheads="1"/>
            </p:cNvSpPr>
            <p:nvPr/>
          </p:nvSpPr>
          <p:spPr bwMode="auto">
            <a:xfrm>
              <a:off x="1909" y="2073"/>
              <a:ext cx="170"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Arial" pitchFamily="34" charset="0"/>
                  <a:cs typeface="Arial" pitchFamily="34" charset="0"/>
                </a:rPr>
                <a:t>9.6x</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4072" name="Rectangle 63"/>
            <p:cNvSpPr>
              <a:spLocks noChangeArrowheads="1"/>
            </p:cNvSpPr>
            <p:nvPr/>
          </p:nvSpPr>
          <p:spPr bwMode="auto">
            <a:xfrm>
              <a:off x="2679" y="2181"/>
              <a:ext cx="169"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Arial" pitchFamily="34" charset="0"/>
                  <a:cs typeface="Arial" pitchFamily="34" charset="0"/>
                </a:rPr>
                <a:t>8.5x</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4073" name="Rectangle 64"/>
            <p:cNvSpPr>
              <a:spLocks noChangeArrowheads="1"/>
            </p:cNvSpPr>
            <p:nvPr/>
          </p:nvSpPr>
          <p:spPr bwMode="auto">
            <a:xfrm>
              <a:off x="3449" y="2280"/>
              <a:ext cx="170"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Arial" pitchFamily="34" charset="0"/>
                  <a:cs typeface="Arial" pitchFamily="34" charset="0"/>
                </a:rPr>
                <a:t>7.5x</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4074" name="Rectangle 65"/>
            <p:cNvSpPr>
              <a:spLocks noChangeArrowheads="1"/>
            </p:cNvSpPr>
            <p:nvPr/>
          </p:nvSpPr>
          <p:spPr bwMode="auto">
            <a:xfrm>
              <a:off x="4219" y="2416"/>
              <a:ext cx="170"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Arial" pitchFamily="34" charset="0"/>
                  <a:cs typeface="Arial" pitchFamily="34" charset="0"/>
                </a:rPr>
                <a:t>6.1x</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4075" name="Rectangle 66"/>
            <p:cNvSpPr>
              <a:spLocks noChangeArrowheads="1"/>
            </p:cNvSpPr>
            <p:nvPr/>
          </p:nvSpPr>
          <p:spPr bwMode="auto">
            <a:xfrm>
              <a:off x="4990" y="2442"/>
              <a:ext cx="14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Arial" pitchFamily="34" charset="0"/>
                  <a:cs typeface="Arial" pitchFamily="34" charset="0"/>
                </a:rPr>
                <a:t>5.5x</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76" name="Rectangle 67"/>
            <p:cNvSpPr>
              <a:spLocks noChangeArrowheads="1"/>
            </p:cNvSpPr>
            <p:nvPr/>
          </p:nvSpPr>
          <p:spPr bwMode="auto">
            <a:xfrm>
              <a:off x="1134" y="3153"/>
              <a:ext cx="180"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Arial" pitchFamily="34" charset="0"/>
                  <a:cs typeface="Arial" pitchFamily="34" charset="0"/>
                </a:rPr>
                <a:t>2008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4077" name="Rectangle 68"/>
            <p:cNvSpPr>
              <a:spLocks noChangeArrowheads="1"/>
            </p:cNvSpPr>
            <p:nvPr/>
          </p:nvSpPr>
          <p:spPr bwMode="auto">
            <a:xfrm>
              <a:off x="1905" y="3153"/>
              <a:ext cx="179"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Arial" pitchFamily="34" charset="0"/>
                  <a:cs typeface="Arial" pitchFamily="34" charset="0"/>
                </a:rPr>
                <a:t>2009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4078" name="Rectangle 69"/>
            <p:cNvSpPr>
              <a:spLocks noChangeArrowheads="1"/>
            </p:cNvSpPr>
            <p:nvPr/>
          </p:nvSpPr>
          <p:spPr bwMode="auto">
            <a:xfrm>
              <a:off x="2675" y="3153"/>
              <a:ext cx="179"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Arial" pitchFamily="34" charset="0"/>
                  <a:cs typeface="Arial" pitchFamily="34" charset="0"/>
                </a:rPr>
                <a:t>2010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4079" name="Rectangle 70"/>
            <p:cNvSpPr>
              <a:spLocks noChangeArrowheads="1"/>
            </p:cNvSpPr>
            <p:nvPr/>
          </p:nvSpPr>
          <p:spPr bwMode="auto">
            <a:xfrm>
              <a:off x="3445" y="3153"/>
              <a:ext cx="179"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Arial" pitchFamily="34" charset="0"/>
                  <a:cs typeface="Arial" pitchFamily="34" charset="0"/>
                </a:rPr>
                <a:t>2011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4080" name="Rectangle 71"/>
            <p:cNvSpPr>
              <a:spLocks noChangeArrowheads="1"/>
            </p:cNvSpPr>
            <p:nvPr/>
          </p:nvSpPr>
          <p:spPr bwMode="auto">
            <a:xfrm>
              <a:off x="4215" y="3153"/>
              <a:ext cx="179"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Arial" pitchFamily="34" charset="0"/>
                  <a:cs typeface="Arial" pitchFamily="34" charset="0"/>
                </a:rPr>
                <a:t>2012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4081" name="Rectangle 72"/>
            <p:cNvSpPr>
              <a:spLocks noChangeArrowheads="1"/>
            </p:cNvSpPr>
            <p:nvPr/>
          </p:nvSpPr>
          <p:spPr bwMode="auto">
            <a:xfrm>
              <a:off x="4915" y="3153"/>
              <a:ext cx="29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800" dirty="0">
                  <a:solidFill>
                    <a:srgbClr val="000000"/>
                  </a:solidFill>
                  <a:latin typeface="Arial" pitchFamily="34" charset="0"/>
                  <a:cs typeface="Arial" pitchFamily="34" charset="0"/>
                </a:rPr>
                <a:t>9</a:t>
              </a:r>
              <a:r>
                <a:rPr kumimoji="0" lang="en-US" sz="800" b="1" i="0" u="none" strike="noStrike" cap="none" normalizeH="0" baseline="0" dirty="0" smtClean="0">
                  <a:ln>
                    <a:noFill/>
                  </a:ln>
                  <a:solidFill>
                    <a:srgbClr val="000000"/>
                  </a:solidFill>
                  <a:effectLst/>
                  <a:latin typeface="Arial" pitchFamily="34" charset="0"/>
                  <a:cs typeface="Arial" pitchFamily="34" charset="0"/>
                </a:rPr>
                <a:t>/30/2013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82" name="Rectangle 73"/>
            <p:cNvSpPr>
              <a:spLocks noChangeArrowheads="1"/>
            </p:cNvSpPr>
            <p:nvPr/>
          </p:nvSpPr>
          <p:spPr bwMode="auto">
            <a:xfrm>
              <a:off x="2370" y="1896"/>
              <a:ext cx="34" cy="38"/>
            </a:xfrm>
            <a:prstGeom prst="rect">
              <a:avLst/>
            </a:prstGeom>
            <a:solidFill>
              <a:srgbClr val="2E44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83" name="Rectangle 74"/>
            <p:cNvSpPr>
              <a:spLocks noChangeArrowheads="1"/>
            </p:cNvSpPr>
            <p:nvPr/>
          </p:nvSpPr>
          <p:spPr bwMode="auto">
            <a:xfrm>
              <a:off x="2423" y="1875"/>
              <a:ext cx="519"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Net Debt / OCF</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4084" name="Rectangle 75"/>
            <p:cNvSpPr>
              <a:spLocks noChangeArrowheads="1"/>
            </p:cNvSpPr>
            <p:nvPr/>
          </p:nvSpPr>
          <p:spPr bwMode="auto">
            <a:xfrm>
              <a:off x="3012" y="1896"/>
              <a:ext cx="38" cy="38"/>
            </a:xfrm>
            <a:prstGeom prst="rect">
              <a:avLst/>
            </a:prstGeom>
            <a:solidFill>
              <a:srgbClr val="CF6E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85" name="Rectangle 76"/>
            <p:cNvSpPr>
              <a:spLocks noChangeArrowheads="1"/>
            </p:cNvSpPr>
            <p:nvPr/>
          </p:nvSpPr>
          <p:spPr bwMode="auto">
            <a:xfrm>
              <a:off x="3067" y="1875"/>
              <a:ext cx="896"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cs typeface="Arial" pitchFamily="34" charset="0"/>
                </a:rPr>
                <a:t>Net Debt + Preferred / OCF</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33793696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 descr="image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64230" y="4864502"/>
            <a:ext cx="5513070" cy="830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7"/>
          <p:cNvSpPr>
            <a:spLocks noGrp="1" noChangeArrowheads="1"/>
          </p:cNvSpPr>
          <p:nvPr>
            <p:ph type="ctrTitle"/>
            <p:custDataLst>
              <p:tags r:id="rId2"/>
            </p:custDataLst>
          </p:nvPr>
        </p:nvSpPr>
        <p:spPr/>
        <p:txBody>
          <a:bodyPr/>
          <a:lstStyle/>
          <a:p>
            <a:r>
              <a:rPr lang="en-US" dirty="0"/>
              <a:t>Company Overview</a:t>
            </a:r>
          </a:p>
        </p:txBody>
      </p:sp>
      <p:sp>
        <p:nvSpPr>
          <p:cNvPr id="5123" name="Rectangle 9"/>
          <p:cNvSpPr>
            <a:spLocks noChangeArrowheads="1"/>
          </p:cNvSpPr>
          <p:nvPr>
            <p:custDataLst>
              <p:tags r:id="rId3"/>
            </p:custDataLst>
          </p:nvPr>
        </p:nvSpPr>
        <p:spPr bwMode="auto">
          <a:xfrm>
            <a:off x="990600" y="3563938"/>
            <a:ext cx="77724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1029" rIns="82058" bIns="41029" anchor="ctr">
            <a:spAutoFit/>
          </a:bodyPr>
          <a:lstStyle/>
          <a:p>
            <a:pPr algn="r" eaLnBrk="0" hangingPunct="0">
              <a:buFontTx/>
              <a:buNone/>
            </a:pPr>
            <a:r>
              <a:rPr lang="en-US" sz="2400" b="0" dirty="0"/>
              <a:t/>
            </a:r>
            <a:br>
              <a:rPr lang="en-US" sz="2400" b="0" dirty="0"/>
            </a:br>
            <a:endParaRPr lang="en-US" sz="2400" b="0" dirty="0"/>
          </a:p>
        </p:txBody>
      </p:sp>
      <p:sp>
        <p:nvSpPr>
          <p:cNvPr id="5124" name="Text Box 11" hidden="1"/>
          <p:cNvSpPr txBox="1">
            <a:spLocks noChangeArrowheads="1"/>
          </p:cNvSpPr>
          <p:nvPr>
            <p:custDataLst>
              <p:tags r:id="rId4"/>
            </p:custDataLst>
          </p:nvPr>
        </p:nvSpPr>
        <p:spPr bwMode="auto">
          <a:xfrm>
            <a:off x="4445000" y="6400800"/>
            <a:ext cx="2540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50800" rIns="0" bIns="50800">
            <a:spAutoFit/>
          </a:bodyPr>
          <a:lstStyle>
            <a:lvl1pPr defTabSz="820738" eaLnBrk="0" hangingPunct="0">
              <a:defRPr sz="1600" b="1">
                <a:solidFill>
                  <a:schemeClr val="bg1"/>
                </a:solidFill>
                <a:latin typeface="Arial" charset="0"/>
              </a:defRPr>
            </a:lvl1pPr>
            <a:lvl2pPr marL="742950" indent="-285750" defTabSz="820738" eaLnBrk="0" hangingPunct="0">
              <a:defRPr sz="1600" b="1">
                <a:solidFill>
                  <a:schemeClr val="bg1"/>
                </a:solidFill>
                <a:latin typeface="Arial" charset="0"/>
              </a:defRPr>
            </a:lvl2pPr>
            <a:lvl3pPr marL="1143000" indent="-228600" defTabSz="820738" eaLnBrk="0" hangingPunct="0">
              <a:defRPr sz="1600" b="1">
                <a:solidFill>
                  <a:schemeClr val="bg1"/>
                </a:solidFill>
                <a:latin typeface="Arial" charset="0"/>
              </a:defRPr>
            </a:lvl3pPr>
            <a:lvl4pPr marL="1600200" indent="-228600" defTabSz="820738" eaLnBrk="0" hangingPunct="0">
              <a:defRPr sz="1600" b="1">
                <a:solidFill>
                  <a:schemeClr val="bg1"/>
                </a:solidFill>
                <a:latin typeface="Arial" charset="0"/>
              </a:defRPr>
            </a:lvl4pPr>
            <a:lvl5pPr marL="2057400" indent="-228600" defTabSz="820738" eaLnBrk="0" hangingPunct="0">
              <a:defRPr sz="1600" b="1">
                <a:solidFill>
                  <a:schemeClr val="bg1"/>
                </a:solidFill>
                <a:latin typeface="Arial" charset="0"/>
              </a:defRPr>
            </a:lvl5pPr>
            <a:lvl6pPr marL="2514600" indent="-228600" algn="ctr" defTabSz="820738" eaLnBrk="0" fontAlgn="base" hangingPunct="0">
              <a:spcBef>
                <a:spcPct val="0"/>
              </a:spcBef>
              <a:spcAft>
                <a:spcPct val="0"/>
              </a:spcAft>
              <a:buChar char="•"/>
              <a:defRPr sz="1600" b="1">
                <a:solidFill>
                  <a:schemeClr val="bg1"/>
                </a:solidFill>
                <a:latin typeface="Arial" charset="0"/>
              </a:defRPr>
            </a:lvl6pPr>
            <a:lvl7pPr marL="2971800" indent="-228600" algn="ctr" defTabSz="820738" eaLnBrk="0" fontAlgn="base" hangingPunct="0">
              <a:spcBef>
                <a:spcPct val="0"/>
              </a:spcBef>
              <a:spcAft>
                <a:spcPct val="0"/>
              </a:spcAft>
              <a:buChar char="•"/>
              <a:defRPr sz="1600" b="1">
                <a:solidFill>
                  <a:schemeClr val="bg1"/>
                </a:solidFill>
                <a:latin typeface="Arial" charset="0"/>
              </a:defRPr>
            </a:lvl7pPr>
            <a:lvl8pPr marL="3429000" indent="-228600" algn="ctr" defTabSz="820738" eaLnBrk="0" fontAlgn="base" hangingPunct="0">
              <a:spcBef>
                <a:spcPct val="0"/>
              </a:spcBef>
              <a:spcAft>
                <a:spcPct val="0"/>
              </a:spcAft>
              <a:buChar char="•"/>
              <a:defRPr sz="1600" b="1">
                <a:solidFill>
                  <a:schemeClr val="bg1"/>
                </a:solidFill>
                <a:latin typeface="Arial" charset="0"/>
              </a:defRPr>
            </a:lvl8pPr>
            <a:lvl9pPr marL="3886200" indent="-228600" algn="ctr" defTabSz="820738" eaLnBrk="0" fontAlgn="base" hangingPunct="0">
              <a:spcBef>
                <a:spcPct val="0"/>
              </a:spcBef>
              <a:spcAft>
                <a:spcPct val="0"/>
              </a:spcAft>
              <a:buChar char="•"/>
              <a:defRPr sz="1600" b="1">
                <a:solidFill>
                  <a:schemeClr val="bg1"/>
                </a:solidFill>
                <a:latin typeface="Arial" charset="0"/>
              </a:defRPr>
            </a:lvl9pPr>
          </a:lstStyle>
          <a:p>
            <a:pPr>
              <a:buFontTx/>
              <a:buNone/>
            </a:pPr>
            <a:r>
              <a:rPr lang="en-US" sz="1000" dirty="0">
                <a:solidFill>
                  <a:srgbClr val="000000"/>
                </a:solidFill>
              </a:rPr>
              <a:t>3</a:t>
            </a:r>
          </a:p>
        </p:txBody>
      </p:sp>
      <p:sp>
        <p:nvSpPr>
          <p:cNvPr id="2" name="TextBox 1"/>
          <p:cNvSpPr txBox="1"/>
          <p:nvPr/>
        </p:nvSpPr>
        <p:spPr>
          <a:xfrm>
            <a:off x="3364230" y="6200775"/>
            <a:ext cx="5398770" cy="215444"/>
          </a:xfrm>
          <a:prstGeom prst="rect">
            <a:avLst/>
          </a:prstGeom>
          <a:noFill/>
        </p:spPr>
        <p:txBody>
          <a:bodyPr wrap="square" rtlCol="0">
            <a:spAutoFit/>
          </a:bodyPr>
          <a:lstStyle/>
          <a:p>
            <a:pPr algn="l">
              <a:buNone/>
            </a:pPr>
            <a:r>
              <a:rPr lang="en-US" sz="800" u="sng" dirty="0" smtClean="0">
                <a:solidFill>
                  <a:schemeClr val="tx1"/>
                </a:solidFill>
              </a:rPr>
              <a:t>Note:</a:t>
            </a:r>
            <a:r>
              <a:rPr lang="en-US" sz="800" b="0" dirty="0" smtClean="0">
                <a:solidFill>
                  <a:schemeClr val="tx1"/>
                </a:solidFill>
              </a:rPr>
              <a:t>  Certain station information in this presentation includes stations under LMA or SSA agreements with Gray.</a:t>
            </a:r>
            <a:endParaRPr lang="en-US" sz="800" u="sng" dirty="0">
              <a:solidFill>
                <a:schemeClr val="tx1"/>
              </a:solidFill>
            </a:endParaRPr>
          </a:p>
        </p:txBody>
      </p:sp>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custDataLst>
              <p:tags r:id="rId2"/>
            </p:custDataLst>
          </p:nvPr>
        </p:nvSpPr>
        <p:spPr/>
        <p:txBody>
          <a:bodyPr/>
          <a:lstStyle/>
          <a:p>
            <a:r>
              <a:rPr lang="en-US" dirty="0" smtClean="0"/>
              <a:t>Prudent Cost Management and Increasing Margins</a:t>
            </a:r>
          </a:p>
        </p:txBody>
      </p:sp>
      <p:sp>
        <p:nvSpPr>
          <p:cNvPr id="21507" name="Text Box 3" hidden="1"/>
          <p:cNvSpPr txBox="1">
            <a:spLocks noChangeArrowheads="1"/>
          </p:cNvSpPr>
          <p:nvPr>
            <p:custDataLst>
              <p:tags r:id="rId3"/>
            </p:custDataLst>
          </p:nvPr>
        </p:nvSpPr>
        <p:spPr bwMode="auto">
          <a:xfrm>
            <a:off x="4445000" y="6400800"/>
            <a:ext cx="2540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50800" rIns="0" bIns="50800">
            <a:spAutoFit/>
          </a:bodyPr>
          <a:lstStyle>
            <a:lvl1pPr defTabSz="820738" eaLnBrk="0" hangingPunct="0">
              <a:defRPr sz="1600" b="1">
                <a:solidFill>
                  <a:schemeClr val="bg1"/>
                </a:solidFill>
                <a:latin typeface="Arial" charset="0"/>
              </a:defRPr>
            </a:lvl1pPr>
            <a:lvl2pPr marL="742950" indent="-285750" defTabSz="820738" eaLnBrk="0" hangingPunct="0">
              <a:defRPr sz="1600" b="1">
                <a:solidFill>
                  <a:schemeClr val="bg1"/>
                </a:solidFill>
                <a:latin typeface="Arial" charset="0"/>
              </a:defRPr>
            </a:lvl2pPr>
            <a:lvl3pPr marL="1143000" indent="-228600" defTabSz="820738" eaLnBrk="0" hangingPunct="0">
              <a:defRPr sz="1600" b="1">
                <a:solidFill>
                  <a:schemeClr val="bg1"/>
                </a:solidFill>
                <a:latin typeface="Arial" charset="0"/>
              </a:defRPr>
            </a:lvl3pPr>
            <a:lvl4pPr marL="1600200" indent="-228600" defTabSz="820738" eaLnBrk="0" hangingPunct="0">
              <a:defRPr sz="1600" b="1">
                <a:solidFill>
                  <a:schemeClr val="bg1"/>
                </a:solidFill>
                <a:latin typeface="Arial" charset="0"/>
              </a:defRPr>
            </a:lvl4pPr>
            <a:lvl5pPr marL="2057400" indent="-228600" defTabSz="820738" eaLnBrk="0" hangingPunct="0">
              <a:defRPr sz="1600" b="1">
                <a:solidFill>
                  <a:schemeClr val="bg1"/>
                </a:solidFill>
                <a:latin typeface="Arial" charset="0"/>
              </a:defRPr>
            </a:lvl5pPr>
            <a:lvl6pPr marL="2514600" indent="-228600" algn="ctr" defTabSz="820738" eaLnBrk="0" fontAlgn="base" hangingPunct="0">
              <a:spcBef>
                <a:spcPct val="0"/>
              </a:spcBef>
              <a:spcAft>
                <a:spcPct val="0"/>
              </a:spcAft>
              <a:buChar char="•"/>
              <a:defRPr sz="1600" b="1">
                <a:solidFill>
                  <a:schemeClr val="bg1"/>
                </a:solidFill>
                <a:latin typeface="Arial" charset="0"/>
              </a:defRPr>
            </a:lvl6pPr>
            <a:lvl7pPr marL="2971800" indent="-228600" algn="ctr" defTabSz="820738" eaLnBrk="0" fontAlgn="base" hangingPunct="0">
              <a:spcBef>
                <a:spcPct val="0"/>
              </a:spcBef>
              <a:spcAft>
                <a:spcPct val="0"/>
              </a:spcAft>
              <a:buChar char="•"/>
              <a:defRPr sz="1600" b="1">
                <a:solidFill>
                  <a:schemeClr val="bg1"/>
                </a:solidFill>
                <a:latin typeface="Arial" charset="0"/>
              </a:defRPr>
            </a:lvl7pPr>
            <a:lvl8pPr marL="3429000" indent="-228600" algn="ctr" defTabSz="820738" eaLnBrk="0" fontAlgn="base" hangingPunct="0">
              <a:spcBef>
                <a:spcPct val="0"/>
              </a:spcBef>
              <a:spcAft>
                <a:spcPct val="0"/>
              </a:spcAft>
              <a:buChar char="•"/>
              <a:defRPr sz="1600" b="1">
                <a:solidFill>
                  <a:schemeClr val="bg1"/>
                </a:solidFill>
                <a:latin typeface="Arial" charset="0"/>
              </a:defRPr>
            </a:lvl8pPr>
            <a:lvl9pPr marL="3886200" indent="-228600" algn="ctr" defTabSz="820738" eaLnBrk="0" fontAlgn="base" hangingPunct="0">
              <a:spcBef>
                <a:spcPct val="0"/>
              </a:spcBef>
              <a:spcAft>
                <a:spcPct val="0"/>
              </a:spcAft>
              <a:buChar char="•"/>
              <a:defRPr sz="1600" b="1">
                <a:solidFill>
                  <a:schemeClr val="bg1"/>
                </a:solidFill>
                <a:latin typeface="Arial" charset="0"/>
              </a:defRPr>
            </a:lvl9pPr>
          </a:lstStyle>
          <a:p>
            <a:pPr>
              <a:buFontTx/>
              <a:buNone/>
            </a:pPr>
            <a:r>
              <a:rPr lang="en-US" sz="1000" dirty="0">
                <a:solidFill>
                  <a:srgbClr val="000000"/>
                </a:solidFill>
              </a:rPr>
              <a:t>19</a:t>
            </a:r>
          </a:p>
        </p:txBody>
      </p:sp>
      <p:sp>
        <p:nvSpPr>
          <p:cNvPr id="21508" name="AutoShape 4"/>
          <p:cNvSpPr>
            <a:spLocks noChangeArrowheads="1"/>
          </p:cNvSpPr>
          <p:nvPr>
            <p:custDataLst>
              <p:tags r:id="rId4"/>
            </p:custDataLst>
          </p:nvPr>
        </p:nvSpPr>
        <p:spPr bwMode="gray">
          <a:xfrm>
            <a:off x="534133" y="1851664"/>
            <a:ext cx="3615837" cy="146920"/>
          </a:xfrm>
          <a:prstGeom prst="flowChartAlternateProcess">
            <a:avLst/>
          </a:prstGeom>
          <a:noFill/>
          <a:extLst/>
        </p:spPr>
        <p:txBody>
          <a:bodyPr vert="horz" wrap="square" rtlCol="0">
            <a:spAutoFit/>
          </a:bodyPr>
          <a:lstStyle/>
          <a:p>
            <a:pPr marL="285750" indent="-285750" algn="l">
              <a:lnSpc>
                <a:spcPct val="150000"/>
              </a:lnSpc>
              <a:spcBef>
                <a:spcPts val="600"/>
              </a:spcBef>
              <a:spcAft>
                <a:spcPts val="600"/>
              </a:spcAft>
              <a:buFont typeface="Wingdings" pitchFamily="2" charset="2"/>
              <a:buChar char="§"/>
            </a:pPr>
            <a:endParaRPr lang="en-US" sz="200" b="0" kern="0" dirty="0">
              <a:solidFill>
                <a:schemeClr val="tx1"/>
              </a:solidFill>
              <a:latin typeface="Arial"/>
            </a:endParaRPr>
          </a:p>
        </p:txBody>
      </p:sp>
      <p:sp>
        <p:nvSpPr>
          <p:cNvPr id="6" name="Rectangle 17"/>
          <p:cNvSpPr>
            <a:spLocks noChangeArrowheads="1"/>
          </p:cNvSpPr>
          <p:nvPr>
            <p:custDataLst>
              <p:tags r:id="rId5"/>
            </p:custDataLst>
          </p:nvPr>
        </p:nvSpPr>
        <p:spPr bwMode="gray">
          <a:xfrm>
            <a:off x="4140393" y="1537425"/>
            <a:ext cx="4557520" cy="365760"/>
          </a:xfrm>
          <a:prstGeom prst="rect">
            <a:avLst/>
          </a:prstGeom>
          <a:solidFill>
            <a:schemeClr val="accent1"/>
          </a:solidFill>
          <a:ln>
            <a:noFill/>
          </a:ln>
          <a:effectLst/>
          <a:extLst>
            <a:ext uri="{91240B29-F687-4F45-9708-019B960494DF}">
              <a14:hiddenLine xmlns:a14="http://schemas.microsoft.com/office/drawing/2010/main" w="127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nchorCtr="1"/>
          <a:lstStyle/>
          <a:p>
            <a:pPr>
              <a:buFontTx/>
              <a:buNone/>
            </a:pPr>
            <a:r>
              <a:rPr lang="en-US" sz="1400" dirty="0" smtClean="0"/>
              <a:t>Increasing Operating Cash Flow Margins</a:t>
            </a:r>
            <a:endParaRPr lang="en-US" sz="1400" dirty="0"/>
          </a:p>
        </p:txBody>
      </p:sp>
      <p:pic>
        <p:nvPicPr>
          <p:cNvPr id="47106" name="Picture 2"/>
          <p:cNvPicPr>
            <a:picLocks noChangeAspect="1" noChangeArrowheads="1"/>
          </p:cNvPicPr>
          <p:nvPr>
            <p:custDataLst>
              <p:tags r:id="rId6"/>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4207601" y="1981110"/>
            <a:ext cx="4435997" cy="3669507"/>
          </a:xfrm>
          <a:prstGeom prst="rect">
            <a:avLst/>
          </a:prstGeom>
          <a:noFill/>
          <a:ln>
            <a:noFill/>
          </a:ln>
          <a:effectLst/>
          <a:extLst>
            <a:ext uri="{909E8E84-426E-40DD-AFC4-6F175D3DCCD1}">
              <a14:hiddenFill xmlns:a14="http://schemas.microsoft.com/office/drawing/2010/main">
                <a:solidFill>
                  <a:srgbClr val="2E4497"/>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bwMode="auto">
          <a:xfrm flipV="1">
            <a:off x="4981575" y="2105025"/>
            <a:ext cx="2524125" cy="171083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 name="TextBox 4"/>
          <p:cNvSpPr txBox="1"/>
          <p:nvPr/>
        </p:nvSpPr>
        <p:spPr>
          <a:xfrm rot="19575150">
            <a:off x="4813881" y="2683803"/>
            <a:ext cx="2623054" cy="276999"/>
          </a:xfrm>
          <a:prstGeom prst="rect">
            <a:avLst/>
          </a:prstGeom>
          <a:noFill/>
        </p:spPr>
        <p:txBody>
          <a:bodyPr wrap="square" rtlCol="0">
            <a:spAutoFit/>
          </a:bodyPr>
          <a:lstStyle/>
          <a:p>
            <a:pPr>
              <a:buNone/>
            </a:pPr>
            <a:r>
              <a:rPr lang="en-US" sz="1200" b="0" dirty="0" smtClean="0">
                <a:solidFill>
                  <a:schemeClr val="tx1"/>
                </a:solidFill>
              </a:rPr>
              <a:t>Margin expansion of ~650 bps </a:t>
            </a:r>
            <a:endParaRPr lang="en-US" sz="1200" b="0" dirty="0">
              <a:solidFill>
                <a:schemeClr val="tx1"/>
              </a:solidFill>
            </a:endParaRPr>
          </a:p>
        </p:txBody>
      </p:sp>
      <p:sp>
        <p:nvSpPr>
          <p:cNvPr id="10" name="TextBox 9"/>
          <p:cNvSpPr txBox="1"/>
          <p:nvPr/>
        </p:nvSpPr>
        <p:spPr>
          <a:xfrm>
            <a:off x="258763" y="1417221"/>
            <a:ext cx="3337292" cy="3970318"/>
          </a:xfrm>
          <a:prstGeom prst="rect">
            <a:avLst/>
          </a:prstGeom>
          <a:noFill/>
        </p:spPr>
        <p:txBody>
          <a:bodyPr wrap="square" rtlCol="0">
            <a:spAutoFit/>
          </a:bodyPr>
          <a:lstStyle/>
          <a:p>
            <a:pPr marL="285750" indent="-285750" algn="l">
              <a:spcBef>
                <a:spcPts val="1200"/>
              </a:spcBef>
              <a:spcAft>
                <a:spcPts val="1200"/>
              </a:spcAft>
              <a:buFont typeface="Wingdings" pitchFamily="2" charset="2"/>
              <a:buChar char="§"/>
            </a:pPr>
            <a:r>
              <a:rPr lang="en-US" b="0" dirty="0" smtClean="0">
                <a:solidFill>
                  <a:schemeClr val="tx1"/>
                </a:solidFill>
              </a:rPr>
              <a:t>Gray TV continues to grow operating margins through identified operational efficiencies</a:t>
            </a:r>
          </a:p>
          <a:p>
            <a:pPr marL="285750" indent="-285750" algn="l">
              <a:spcBef>
                <a:spcPts val="1200"/>
              </a:spcBef>
              <a:spcAft>
                <a:spcPts val="1200"/>
              </a:spcAft>
              <a:buFont typeface="Wingdings" pitchFamily="2" charset="2"/>
              <a:buChar char="§"/>
            </a:pPr>
            <a:r>
              <a:rPr lang="en-US" b="0" dirty="0" smtClean="0">
                <a:solidFill>
                  <a:schemeClr val="tx1"/>
                </a:solidFill>
              </a:rPr>
              <a:t>As </a:t>
            </a:r>
            <a:r>
              <a:rPr lang="en-US" b="0" dirty="0">
                <a:solidFill>
                  <a:schemeClr val="tx1"/>
                </a:solidFill>
              </a:rPr>
              <a:t>of December 31, 2012, reduced total number of employees by 367, or 15%, since December 31, 2007</a:t>
            </a:r>
          </a:p>
          <a:p>
            <a:pPr marL="285750" indent="-285750" algn="l">
              <a:spcBef>
                <a:spcPts val="1200"/>
              </a:spcBef>
              <a:spcAft>
                <a:spcPts val="1200"/>
              </a:spcAft>
              <a:buFont typeface="Wingdings" pitchFamily="2" charset="2"/>
              <a:buChar char="§"/>
            </a:pPr>
            <a:r>
              <a:rPr lang="en-US" b="0" dirty="0">
                <a:solidFill>
                  <a:schemeClr val="tx1"/>
                </a:solidFill>
              </a:rPr>
              <a:t>Decreased operating costs by converting to digital </a:t>
            </a:r>
          </a:p>
          <a:p>
            <a:pPr marL="285750" indent="-285750" algn="l">
              <a:spcBef>
                <a:spcPts val="1200"/>
              </a:spcBef>
              <a:spcAft>
                <a:spcPts val="1200"/>
              </a:spcAft>
              <a:buFont typeface="Wingdings" pitchFamily="2" charset="2"/>
              <a:buChar char="§"/>
            </a:pPr>
            <a:r>
              <a:rPr lang="en-US" b="0" dirty="0">
                <a:solidFill>
                  <a:schemeClr val="tx1"/>
                </a:solidFill>
              </a:rPr>
              <a:t>1.23% TV Expense CAGR </a:t>
            </a:r>
            <a:r>
              <a:rPr lang="en-US" b="0" dirty="0" smtClean="0">
                <a:solidFill>
                  <a:schemeClr val="tx1"/>
                </a:solidFill>
              </a:rPr>
              <a:t>from 2007 – 2012</a:t>
            </a:r>
            <a:endParaRPr lang="en-US" b="0" dirty="0">
              <a:solidFill>
                <a:schemeClr val="tx1"/>
              </a:solidFill>
            </a:endParaRPr>
          </a:p>
        </p:txBody>
      </p:sp>
      <p:sp>
        <p:nvSpPr>
          <p:cNvPr id="2" name="TextBox 1"/>
          <p:cNvSpPr txBox="1"/>
          <p:nvPr/>
        </p:nvSpPr>
        <p:spPr>
          <a:xfrm>
            <a:off x="534133" y="6294120"/>
            <a:ext cx="6384827" cy="215444"/>
          </a:xfrm>
          <a:prstGeom prst="rect">
            <a:avLst/>
          </a:prstGeom>
          <a:noFill/>
        </p:spPr>
        <p:txBody>
          <a:bodyPr wrap="square" rtlCol="0">
            <a:spAutoFit/>
          </a:bodyPr>
          <a:lstStyle/>
          <a:p>
            <a:pPr algn="l">
              <a:buNone/>
            </a:pPr>
            <a:r>
              <a:rPr lang="en-US" sz="800" b="0" dirty="0" smtClean="0">
                <a:solidFill>
                  <a:schemeClr val="tx1"/>
                </a:solidFill>
              </a:rPr>
              <a:t>Does not include stations under LMA or SSA agreements with Gray.</a:t>
            </a:r>
            <a:endParaRPr lang="en-US" sz="800" b="0" dirty="0">
              <a:solidFill>
                <a:schemeClr val="tx1"/>
              </a:solidFill>
            </a:endParaRPr>
          </a:p>
        </p:txBody>
      </p:sp>
    </p:spTree>
    <p:custDataLst>
      <p:tags r:id="rId1"/>
    </p:custDataLst>
    <p:extLst>
      <p:ext uri="{BB962C8B-B14F-4D97-AF65-F5344CB8AC3E}">
        <p14:creationId xmlns:p14="http://schemas.microsoft.com/office/powerpoint/2010/main" val="42046414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 name="Object 7"/>
          <p:cNvGraphicFramePr>
            <a:graphicFrameLocks noChangeAspect="1"/>
          </p:cNvGraphicFramePr>
          <p:nvPr>
            <p:extLst>
              <p:ext uri="{D42A27DB-BD31-4B8C-83A1-F6EECF244321}">
                <p14:modId xmlns:p14="http://schemas.microsoft.com/office/powerpoint/2010/main" val="1783273653"/>
              </p:ext>
            </p:extLst>
          </p:nvPr>
        </p:nvGraphicFramePr>
        <p:xfrm>
          <a:off x="5036497" y="1943563"/>
          <a:ext cx="3718719" cy="1881188"/>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7" name="Object 7"/>
          <p:cNvGraphicFramePr>
            <a:graphicFrameLocks noChangeAspect="1"/>
          </p:cNvGraphicFramePr>
          <p:nvPr>
            <p:extLst>
              <p:ext uri="{D42A27DB-BD31-4B8C-83A1-F6EECF244321}">
                <p14:modId xmlns:p14="http://schemas.microsoft.com/office/powerpoint/2010/main" val="3712542841"/>
              </p:ext>
            </p:extLst>
          </p:nvPr>
        </p:nvGraphicFramePr>
        <p:xfrm>
          <a:off x="553029" y="4392440"/>
          <a:ext cx="3718719" cy="1881188"/>
        </p:xfrm>
        <a:graphic>
          <a:graphicData uri="http://schemas.openxmlformats.org/drawingml/2006/chart">
            <c:chart xmlns:c="http://schemas.openxmlformats.org/drawingml/2006/chart" xmlns:r="http://schemas.openxmlformats.org/officeDocument/2006/relationships" r:id="rId14"/>
          </a:graphicData>
        </a:graphic>
      </p:graphicFrame>
      <p:sp>
        <p:nvSpPr>
          <p:cNvPr id="12290" name="Rectangle 2"/>
          <p:cNvSpPr>
            <a:spLocks noGrp="1" noChangeArrowheads="1"/>
          </p:cNvSpPr>
          <p:nvPr>
            <p:ph type="title"/>
            <p:custDataLst>
              <p:tags r:id="rId2"/>
            </p:custDataLst>
          </p:nvPr>
        </p:nvSpPr>
        <p:spPr/>
        <p:txBody>
          <a:bodyPr/>
          <a:lstStyle/>
          <a:p>
            <a:r>
              <a:rPr lang="en-US" dirty="0" smtClean="0"/>
              <a:t>YTD 9/30/2013 Operating Performance Update</a:t>
            </a:r>
          </a:p>
        </p:txBody>
      </p:sp>
      <p:sp>
        <p:nvSpPr>
          <p:cNvPr id="12291" name="Text Box 3" hidden="1"/>
          <p:cNvSpPr txBox="1">
            <a:spLocks noChangeArrowheads="1"/>
          </p:cNvSpPr>
          <p:nvPr>
            <p:custDataLst>
              <p:tags r:id="rId3"/>
            </p:custDataLst>
          </p:nvPr>
        </p:nvSpPr>
        <p:spPr bwMode="gray">
          <a:xfrm>
            <a:off x="4445000" y="6400800"/>
            <a:ext cx="2540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50800" rIns="0" bIns="50800">
            <a:spAutoFit/>
          </a:bodyPr>
          <a:lstStyle>
            <a:lvl1pPr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algn="ctr" eaLnBrk="0" fontAlgn="base" hangingPunct="0">
              <a:spcBef>
                <a:spcPct val="0"/>
              </a:spcBef>
              <a:spcAft>
                <a:spcPct val="0"/>
              </a:spcAft>
              <a:buChar char="•"/>
              <a:defRPr sz="1600" b="1">
                <a:solidFill>
                  <a:schemeClr val="bg1"/>
                </a:solidFill>
                <a:latin typeface="Arial" charset="0"/>
              </a:defRPr>
            </a:lvl6pPr>
            <a:lvl7pPr marL="2971800" indent="-228600" algn="ctr" eaLnBrk="0" fontAlgn="base" hangingPunct="0">
              <a:spcBef>
                <a:spcPct val="0"/>
              </a:spcBef>
              <a:spcAft>
                <a:spcPct val="0"/>
              </a:spcAft>
              <a:buChar char="•"/>
              <a:defRPr sz="1600" b="1">
                <a:solidFill>
                  <a:schemeClr val="bg1"/>
                </a:solidFill>
                <a:latin typeface="Arial" charset="0"/>
              </a:defRPr>
            </a:lvl7pPr>
            <a:lvl8pPr marL="3429000" indent="-228600" algn="ctr" eaLnBrk="0" fontAlgn="base" hangingPunct="0">
              <a:spcBef>
                <a:spcPct val="0"/>
              </a:spcBef>
              <a:spcAft>
                <a:spcPct val="0"/>
              </a:spcAft>
              <a:buChar char="•"/>
              <a:defRPr sz="1600" b="1">
                <a:solidFill>
                  <a:schemeClr val="bg1"/>
                </a:solidFill>
                <a:latin typeface="Arial" charset="0"/>
              </a:defRPr>
            </a:lvl8pPr>
            <a:lvl9pPr marL="3886200" indent="-228600" algn="ctr" eaLnBrk="0" fontAlgn="base" hangingPunct="0">
              <a:spcBef>
                <a:spcPct val="0"/>
              </a:spcBef>
              <a:spcAft>
                <a:spcPct val="0"/>
              </a:spcAft>
              <a:buChar char="•"/>
              <a:defRPr sz="1600" b="1">
                <a:solidFill>
                  <a:schemeClr val="bg1"/>
                </a:solidFill>
                <a:latin typeface="Arial" charset="0"/>
              </a:defRPr>
            </a:lvl9pPr>
          </a:lstStyle>
          <a:p>
            <a:pPr eaLnBrk="1" hangingPunct="1">
              <a:buFontTx/>
              <a:buNone/>
            </a:pPr>
            <a:r>
              <a:rPr lang="en-US" sz="1000" dirty="0">
                <a:solidFill>
                  <a:srgbClr val="000000"/>
                </a:solidFill>
              </a:rPr>
              <a:t>10</a:t>
            </a:r>
          </a:p>
        </p:txBody>
      </p:sp>
      <p:sp>
        <p:nvSpPr>
          <p:cNvPr id="4" name="Rectangle 4"/>
          <p:cNvSpPr txBox="1">
            <a:spLocks noChangeArrowheads="1"/>
          </p:cNvSpPr>
          <p:nvPr>
            <p:custDataLst>
              <p:tags r:id="rId4"/>
            </p:custDataLst>
          </p:nvPr>
        </p:nvSpPr>
        <p:spPr bwMode="gray">
          <a:xfrm>
            <a:off x="197830" y="1587845"/>
            <a:ext cx="4429117" cy="2252684"/>
          </a:xfrm>
          <a:prstGeom prst="rect">
            <a:avLst/>
          </a:prstGeom>
          <a:noFill/>
          <a:ln>
            <a:noFill/>
          </a:ln>
          <a:extLst/>
        </p:spPr>
        <p:txBody>
          <a:bodyPr vert="horz" wrap="square" lIns="0" tIns="41029" rIns="0" bIns="41029" numCol="1" anchor="t" anchorCtr="0" compatLnSpc="1">
            <a:prstTxWarp prst="textNoShape">
              <a:avLst/>
            </a:prstTxWarp>
            <a:spAutoFit/>
          </a:bodyPr>
          <a:lstStyle>
            <a:lvl1pPr marL="176213" indent="-176213" algn="l" rtl="0" eaLnBrk="0" fontAlgn="base" hangingPunct="0">
              <a:lnSpc>
                <a:spcPct val="110000"/>
              </a:lnSpc>
              <a:spcBef>
                <a:spcPct val="35000"/>
              </a:spcBef>
              <a:spcAft>
                <a:spcPct val="0"/>
              </a:spcAft>
              <a:buClr>
                <a:schemeClr val="tx1"/>
              </a:buClr>
              <a:buSzPct val="80000"/>
              <a:buFont typeface="Wingdings" pitchFamily="2" charset="2"/>
              <a:buChar char="n"/>
              <a:defRPr sz="1400">
                <a:solidFill>
                  <a:srgbClr val="000000"/>
                </a:solidFill>
                <a:latin typeface="Arial" charset="0"/>
                <a:ea typeface="+mn-ea"/>
                <a:cs typeface="+mn-cs"/>
              </a:defRPr>
            </a:lvl1pPr>
            <a:lvl2pPr marL="485775" indent="-195263" algn="l" rtl="0" eaLnBrk="0" fontAlgn="base" hangingPunct="0">
              <a:spcBef>
                <a:spcPct val="0"/>
              </a:spcBef>
              <a:spcAft>
                <a:spcPct val="0"/>
              </a:spcAft>
              <a:buClr>
                <a:schemeClr val="tx1"/>
              </a:buClr>
              <a:buFont typeface="Arial" charset="0"/>
              <a:buChar char="•"/>
              <a:defRPr sz="1400">
                <a:solidFill>
                  <a:srgbClr val="000000"/>
                </a:solidFill>
                <a:latin typeface="Arial" charset="0"/>
              </a:defRPr>
            </a:lvl2pPr>
            <a:lvl3pPr marL="809625" indent="-209550" algn="l" rtl="0" eaLnBrk="0" fontAlgn="base" hangingPunct="0">
              <a:spcBef>
                <a:spcPct val="0"/>
              </a:spcBef>
              <a:spcAft>
                <a:spcPct val="0"/>
              </a:spcAft>
              <a:buClr>
                <a:schemeClr val="tx1"/>
              </a:buClr>
              <a:buSzPct val="90000"/>
              <a:buFont typeface="Arial" charset="0"/>
              <a:buChar char="–"/>
              <a:defRPr sz="1400">
                <a:solidFill>
                  <a:srgbClr val="000000"/>
                </a:solidFill>
                <a:latin typeface="Arial" charset="0"/>
              </a:defRPr>
            </a:lvl3pPr>
            <a:lvl4pPr marL="1123950" indent="-146050" algn="l" rtl="0" eaLnBrk="0" fontAlgn="base" hangingPunct="0">
              <a:spcBef>
                <a:spcPct val="50000"/>
              </a:spcBef>
              <a:spcAft>
                <a:spcPct val="0"/>
              </a:spcAft>
              <a:buFont typeface="Wingdings" pitchFamily="2" charset="2"/>
              <a:buChar char="w"/>
              <a:defRPr sz="1200">
                <a:solidFill>
                  <a:schemeClr val="tx1"/>
                </a:solidFill>
                <a:latin typeface="Arial" charset="0"/>
              </a:defRPr>
            </a:lvl4pPr>
            <a:lvl5pPr marL="2057400" indent="-228600" algn="l" rtl="0" eaLnBrk="0" fontAlgn="base" hangingPunct="0">
              <a:spcBef>
                <a:spcPct val="0"/>
              </a:spcBef>
              <a:spcAft>
                <a:spcPct val="0"/>
              </a:spcAft>
              <a:buChar char="»"/>
              <a:defRPr sz="1200">
                <a:solidFill>
                  <a:schemeClr val="tx1"/>
                </a:solidFill>
                <a:latin typeface="Arial" charset="0"/>
              </a:defRPr>
            </a:lvl5pPr>
            <a:lvl6pPr marL="2514600" indent="-228600" algn="l" rtl="0" eaLnBrk="0" fontAlgn="base" hangingPunct="0">
              <a:spcBef>
                <a:spcPct val="0"/>
              </a:spcBef>
              <a:spcAft>
                <a:spcPct val="0"/>
              </a:spcAft>
              <a:buChar char="»"/>
              <a:defRPr sz="1200">
                <a:solidFill>
                  <a:schemeClr val="tx1"/>
                </a:solidFill>
                <a:latin typeface="Arial" charset="0"/>
              </a:defRPr>
            </a:lvl6pPr>
            <a:lvl7pPr marL="2971800" indent="-228600" algn="l" rtl="0" eaLnBrk="0" fontAlgn="base" hangingPunct="0">
              <a:spcBef>
                <a:spcPct val="0"/>
              </a:spcBef>
              <a:spcAft>
                <a:spcPct val="0"/>
              </a:spcAft>
              <a:buChar char="»"/>
              <a:defRPr sz="1200">
                <a:solidFill>
                  <a:schemeClr val="tx1"/>
                </a:solidFill>
                <a:latin typeface="Arial" charset="0"/>
              </a:defRPr>
            </a:lvl7pPr>
            <a:lvl8pPr marL="3429000" indent="-228600" algn="l" rtl="0" eaLnBrk="0" fontAlgn="base" hangingPunct="0">
              <a:spcBef>
                <a:spcPct val="0"/>
              </a:spcBef>
              <a:spcAft>
                <a:spcPct val="0"/>
              </a:spcAft>
              <a:buChar char="»"/>
              <a:defRPr sz="1200">
                <a:solidFill>
                  <a:schemeClr val="tx1"/>
                </a:solidFill>
                <a:latin typeface="Arial" charset="0"/>
              </a:defRPr>
            </a:lvl8pPr>
            <a:lvl9pPr marL="3886200" indent="-228600" algn="l" rtl="0" eaLnBrk="0" fontAlgn="base" hangingPunct="0">
              <a:spcBef>
                <a:spcPct val="0"/>
              </a:spcBef>
              <a:spcAft>
                <a:spcPct val="0"/>
              </a:spcAft>
              <a:buChar char="»"/>
              <a:defRPr sz="1200">
                <a:solidFill>
                  <a:schemeClr val="tx1"/>
                </a:solidFill>
                <a:latin typeface="Arial" charset="0"/>
              </a:defRPr>
            </a:lvl9pPr>
          </a:lstStyle>
          <a:p>
            <a:pPr marL="342900" indent="-280988">
              <a:lnSpc>
                <a:spcPct val="150000"/>
              </a:lnSpc>
              <a:spcBef>
                <a:spcPts val="0"/>
              </a:spcBef>
              <a:spcAft>
                <a:spcPts val="600"/>
              </a:spcAft>
              <a:buFont typeface="Wingdings" pitchFamily="2" charset="2"/>
              <a:buChar char="§"/>
            </a:pPr>
            <a:r>
              <a:rPr lang="en-US" b="0" dirty="0" smtClean="0"/>
              <a:t>Strength in revenue driven by automotive and retransmission, etc.</a:t>
            </a:r>
          </a:p>
          <a:p>
            <a:pPr marL="342900" indent="-280988">
              <a:lnSpc>
                <a:spcPct val="150000"/>
              </a:lnSpc>
              <a:spcBef>
                <a:spcPts val="0"/>
              </a:spcBef>
              <a:spcAft>
                <a:spcPts val="600"/>
              </a:spcAft>
              <a:buFont typeface="Wingdings" pitchFamily="2" charset="2"/>
              <a:buChar char="§"/>
            </a:pPr>
            <a:r>
              <a:rPr lang="en-US" b="0" dirty="0" smtClean="0"/>
              <a:t>Local revenue +4% vs. 2012 and +7% vs. 2011</a:t>
            </a:r>
          </a:p>
          <a:p>
            <a:pPr marL="342900" indent="-280988">
              <a:lnSpc>
                <a:spcPct val="150000"/>
              </a:lnSpc>
              <a:spcBef>
                <a:spcPts val="0"/>
              </a:spcBef>
              <a:spcAft>
                <a:spcPts val="600"/>
              </a:spcAft>
              <a:buFont typeface="Wingdings" pitchFamily="2" charset="2"/>
              <a:buChar char="§"/>
            </a:pPr>
            <a:r>
              <a:rPr lang="en-US" b="0" dirty="0" smtClean="0"/>
              <a:t>National Revenue +1% vs. 2012 and +5% vs. 2011</a:t>
            </a:r>
          </a:p>
          <a:p>
            <a:pPr marL="342900" indent="-280988">
              <a:lnSpc>
                <a:spcPct val="150000"/>
              </a:lnSpc>
              <a:spcBef>
                <a:spcPts val="0"/>
              </a:spcBef>
              <a:spcAft>
                <a:spcPts val="600"/>
              </a:spcAft>
              <a:buFont typeface="Wingdings" pitchFamily="2" charset="2"/>
              <a:buChar char="§"/>
            </a:pPr>
            <a:r>
              <a:rPr lang="en-US" b="0" dirty="0" smtClean="0">
                <a:solidFill>
                  <a:schemeClr val="tx1"/>
                </a:solidFill>
              </a:rPr>
              <a:t>OCF +28% from 2010 to 2012 </a:t>
            </a:r>
            <a:r>
              <a:rPr lang="en-US" b="0" dirty="0" smtClean="0"/>
              <a:t>and +24% from YTD 2011 to YTD 2013</a:t>
            </a:r>
          </a:p>
        </p:txBody>
      </p:sp>
      <p:sp>
        <p:nvSpPr>
          <p:cNvPr id="5" name="Rectangle 5"/>
          <p:cNvSpPr>
            <a:spLocks noChangeArrowheads="1"/>
          </p:cNvSpPr>
          <p:nvPr>
            <p:custDataLst>
              <p:tags r:id="rId5"/>
            </p:custDataLst>
          </p:nvPr>
        </p:nvSpPr>
        <p:spPr bwMode="gray">
          <a:xfrm>
            <a:off x="4774222" y="1238250"/>
            <a:ext cx="4076578" cy="365125"/>
          </a:xfrm>
          <a:prstGeom prst="rect">
            <a:avLst/>
          </a:prstGeom>
          <a:solidFill>
            <a:schemeClr val="accent1"/>
          </a:solidFill>
          <a:ln>
            <a:noFill/>
          </a:ln>
          <a:effectLst/>
          <a:extLst>
            <a:ext uri="{91240B29-F687-4F45-9708-019B960494DF}">
              <a14:hiddenLine xmlns:a14="http://schemas.microsoft.com/office/drawing/2010/main" w="127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nchorCtr="1"/>
          <a:lstStyle/>
          <a:p>
            <a:pPr>
              <a:buFontTx/>
              <a:buNone/>
            </a:pPr>
            <a:r>
              <a:rPr lang="en-US" sz="1400" dirty="0" smtClean="0"/>
              <a:t>Net Revenue</a:t>
            </a:r>
            <a:endParaRPr lang="en-US" sz="1400" dirty="0"/>
          </a:p>
        </p:txBody>
      </p:sp>
      <p:sp>
        <p:nvSpPr>
          <p:cNvPr id="6" name="Rectangle 6"/>
          <p:cNvSpPr>
            <a:spLocks noChangeArrowheads="1"/>
          </p:cNvSpPr>
          <p:nvPr>
            <p:custDataLst>
              <p:tags r:id="rId6"/>
            </p:custDataLst>
          </p:nvPr>
        </p:nvSpPr>
        <p:spPr bwMode="gray">
          <a:xfrm>
            <a:off x="197831" y="1238250"/>
            <a:ext cx="4429116" cy="365125"/>
          </a:xfrm>
          <a:prstGeom prst="rect">
            <a:avLst/>
          </a:prstGeom>
          <a:solidFill>
            <a:schemeClr val="accent1"/>
          </a:solidFill>
          <a:ln>
            <a:noFill/>
          </a:ln>
          <a:effectLst/>
          <a:extLst>
            <a:ext uri="{91240B29-F687-4F45-9708-019B960494DF}">
              <a14:hiddenLine xmlns:a14="http://schemas.microsoft.com/office/drawing/2010/main" w="127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nchorCtr="1"/>
          <a:lstStyle/>
          <a:p>
            <a:pPr>
              <a:buFontTx/>
              <a:buNone/>
            </a:pPr>
            <a:r>
              <a:rPr lang="en-US" sz="1400" dirty="0" smtClean="0"/>
              <a:t>YTD 2013 Highlights</a:t>
            </a:r>
            <a:endParaRPr lang="en-US" sz="1400" dirty="0"/>
          </a:p>
        </p:txBody>
      </p:sp>
      <p:cxnSp>
        <p:nvCxnSpPr>
          <p:cNvPr id="11" name="Straight Arrow Connector 10"/>
          <p:cNvCxnSpPr/>
          <p:nvPr/>
        </p:nvCxnSpPr>
        <p:spPr bwMode="auto">
          <a:xfrm flipV="1">
            <a:off x="6037973" y="1916494"/>
            <a:ext cx="1622314" cy="16657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3" name="TextBox 12"/>
          <p:cNvSpPr txBox="1"/>
          <p:nvPr>
            <p:custDataLst>
              <p:tags r:id="rId7"/>
            </p:custDataLst>
          </p:nvPr>
        </p:nvSpPr>
        <p:spPr>
          <a:xfrm rot="21256826">
            <a:off x="6497817" y="1776917"/>
            <a:ext cx="702627" cy="261610"/>
          </a:xfrm>
          <a:prstGeom prst="rect">
            <a:avLst/>
          </a:prstGeom>
          <a:noFill/>
        </p:spPr>
        <p:txBody>
          <a:bodyPr wrap="square" rtlCol="0">
            <a:spAutoFit/>
          </a:bodyPr>
          <a:lstStyle/>
          <a:p>
            <a:pPr algn="l">
              <a:buNone/>
            </a:pPr>
            <a:r>
              <a:rPr lang="en-US" sz="1100" b="0" dirty="0" smtClean="0">
                <a:solidFill>
                  <a:schemeClr val="tx1"/>
                </a:solidFill>
              </a:rPr>
              <a:t>+ 13% </a:t>
            </a:r>
            <a:endParaRPr lang="en-US" sz="1100" b="0" dirty="0">
              <a:solidFill>
                <a:schemeClr val="tx1"/>
              </a:solidFill>
            </a:endParaRPr>
          </a:p>
        </p:txBody>
      </p:sp>
      <p:sp>
        <p:nvSpPr>
          <p:cNvPr id="14" name="Rectangle 6"/>
          <p:cNvSpPr>
            <a:spLocks noChangeArrowheads="1"/>
          </p:cNvSpPr>
          <p:nvPr>
            <p:custDataLst>
              <p:tags r:id="rId8"/>
            </p:custDataLst>
          </p:nvPr>
        </p:nvSpPr>
        <p:spPr bwMode="gray">
          <a:xfrm>
            <a:off x="197830" y="3824751"/>
            <a:ext cx="4429117" cy="365125"/>
          </a:xfrm>
          <a:prstGeom prst="rect">
            <a:avLst/>
          </a:prstGeom>
          <a:solidFill>
            <a:schemeClr val="accent1"/>
          </a:solidFill>
          <a:ln>
            <a:noFill/>
          </a:ln>
          <a:effectLst/>
          <a:extLst>
            <a:ext uri="{91240B29-F687-4F45-9708-019B960494DF}">
              <a14:hiddenLine xmlns:a14="http://schemas.microsoft.com/office/drawing/2010/main" w="127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nchorCtr="1"/>
          <a:lstStyle/>
          <a:p>
            <a:pPr>
              <a:buFontTx/>
              <a:buNone/>
            </a:pPr>
            <a:r>
              <a:rPr lang="en-US" sz="1400" dirty="0" smtClean="0"/>
              <a:t>Operating Cash Flow</a:t>
            </a:r>
            <a:endParaRPr lang="en-US" sz="1400" dirty="0"/>
          </a:p>
        </p:txBody>
      </p:sp>
      <p:cxnSp>
        <p:nvCxnSpPr>
          <p:cNvPr id="22" name="Straight Arrow Connector 21"/>
          <p:cNvCxnSpPr/>
          <p:nvPr/>
        </p:nvCxnSpPr>
        <p:spPr bwMode="auto">
          <a:xfrm flipV="1">
            <a:off x="1325137" y="4401990"/>
            <a:ext cx="1907931" cy="25178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3" name="TextBox 22"/>
          <p:cNvSpPr txBox="1"/>
          <p:nvPr>
            <p:custDataLst>
              <p:tags r:id="rId9"/>
            </p:custDataLst>
          </p:nvPr>
        </p:nvSpPr>
        <p:spPr>
          <a:xfrm rot="21165035">
            <a:off x="1975728" y="4322143"/>
            <a:ext cx="629104" cy="261610"/>
          </a:xfrm>
          <a:prstGeom prst="rect">
            <a:avLst/>
          </a:prstGeom>
          <a:noFill/>
        </p:spPr>
        <p:txBody>
          <a:bodyPr wrap="square" rtlCol="0">
            <a:spAutoFit/>
          </a:bodyPr>
          <a:lstStyle/>
          <a:p>
            <a:pPr algn="l">
              <a:buNone/>
            </a:pPr>
            <a:r>
              <a:rPr lang="en-US" sz="1100" b="0" dirty="0" smtClean="0">
                <a:solidFill>
                  <a:schemeClr val="tx1"/>
                </a:solidFill>
              </a:rPr>
              <a:t>+ 24% </a:t>
            </a:r>
            <a:endParaRPr lang="en-US" sz="1100" b="0" dirty="0">
              <a:solidFill>
                <a:schemeClr val="tx1"/>
              </a:solidFill>
            </a:endParaRPr>
          </a:p>
        </p:txBody>
      </p:sp>
      <p:sp>
        <p:nvSpPr>
          <p:cNvPr id="15" name="TextBox 14"/>
          <p:cNvSpPr txBox="1"/>
          <p:nvPr/>
        </p:nvSpPr>
        <p:spPr>
          <a:xfrm>
            <a:off x="4741247" y="1612900"/>
            <a:ext cx="1331272" cy="246221"/>
          </a:xfrm>
          <a:prstGeom prst="rect">
            <a:avLst/>
          </a:prstGeom>
          <a:noFill/>
        </p:spPr>
        <p:txBody>
          <a:bodyPr wrap="square" rtlCol="0">
            <a:spAutoFit/>
          </a:bodyPr>
          <a:lstStyle/>
          <a:p>
            <a:pPr algn="l">
              <a:buNone/>
            </a:pPr>
            <a:r>
              <a:rPr lang="en-US" sz="1000" b="0" dirty="0" smtClean="0">
                <a:solidFill>
                  <a:schemeClr val="tx1"/>
                </a:solidFill>
              </a:rPr>
              <a:t>($ in millions)</a:t>
            </a:r>
            <a:endParaRPr lang="en-US" sz="1000" b="0" dirty="0">
              <a:solidFill>
                <a:schemeClr val="tx1"/>
              </a:solidFill>
            </a:endParaRPr>
          </a:p>
        </p:txBody>
      </p:sp>
      <p:sp>
        <p:nvSpPr>
          <p:cNvPr id="24" name="TextBox 23"/>
          <p:cNvSpPr txBox="1"/>
          <p:nvPr/>
        </p:nvSpPr>
        <p:spPr>
          <a:xfrm>
            <a:off x="197831" y="4206727"/>
            <a:ext cx="1331272" cy="246221"/>
          </a:xfrm>
          <a:prstGeom prst="rect">
            <a:avLst/>
          </a:prstGeom>
          <a:noFill/>
        </p:spPr>
        <p:txBody>
          <a:bodyPr wrap="square" rtlCol="0">
            <a:spAutoFit/>
          </a:bodyPr>
          <a:lstStyle/>
          <a:p>
            <a:pPr algn="l">
              <a:buNone/>
            </a:pPr>
            <a:r>
              <a:rPr lang="en-US" sz="1000" b="0" dirty="0" smtClean="0">
                <a:solidFill>
                  <a:schemeClr val="tx1"/>
                </a:solidFill>
              </a:rPr>
              <a:t>($ in millions)</a:t>
            </a:r>
            <a:endParaRPr lang="en-US" sz="1000" b="0" dirty="0">
              <a:solidFill>
                <a:schemeClr val="tx1"/>
              </a:solidFill>
            </a:endParaRPr>
          </a:p>
        </p:txBody>
      </p:sp>
      <p:sp>
        <p:nvSpPr>
          <p:cNvPr id="25" name="TextBox 24"/>
          <p:cNvSpPr txBox="1"/>
          <p:nvPr/>
        </p:nvSpPr>
        <p:spPr>
          <a:xfrm>
            <a:off x="4741247" y="4206727"/>
            <a:ext cx="1331272" cy="246221"/>
          </a:xfrm>
          <a:prstGeom prst="rect">
            <a:avLst/>
          </a:prstGeom>
          <a:noFill/>
        </p:spPr>
        <p:txBody>
          <a:bodyPr wrap="square" rtlCol="0">
            <a:spAutoFit/>
          </a:bodyPr>
          <a:lstStyle/>
          <a:p>
            <a:pPr algn="l">
              <a:buNone/>
            </a:pPr>
            <a:r>
              <a:rPr lang="en-US" sz="1000" b="0" dirty="0" smtClean="0">
                <a:solidFill>
                  <a:schemeClr val="tx1"/>
                </a:solidFill>
              </a:rPr>
              <a:t>($ in millions)</a:t>
            </a:r>
            <a:endParaRPr lang="en-US" sz="1000" b="0" dirty="0">
              <a:solidFill>
                <a:schemeClr val="tx1"/>
              </a:solidFill>
            </a:endParaRPr>
          </a:p>
        </p:txBody>
      </p:sp>
      <p:sp>
        <p:nvSpPr>
          <p:cNvPr id="28" name="Rectangle 6"/>
          <p:cNvSpPr>
            <a:spLocks noChangeArrowheads="1"/>
          </p:cNvSpPr>
          <p:nvPr>
            <p:custDataLst>
              <p:tags r:id="rId10"/>
            </p:custDataLst>
          </p:nvPr>
        </p:nvSpPr>
        <p:spPr bwMode="gray">
          <a:xfrm>
            <a:off x="4774222" y="3824751"/>
            <a:ext cx="4076578" cy="365125"/>
          </a:xfrm>
          <a:prstGeom prst="rect">
            <a:avLst/>
          </a:prstGeom>
          <a:solidFill>
            <a:schemeClr val="accent1"/>
          </a:solidFill>
          <a:ln>
            <a:noFill/>
          </a:ln>
          <a:effectLst/>
          <a:extLst>
            <a:ext uri="{91240B29-F687-4F45-9708-019B960494DF}">
              <a14:hiddenLine xmlns:a14="http://schemas.microsoft.com/office/drawing/2010/main" w="127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nchorCtr="1"/>
          <a:lstStyle/>
          <a:p>
            <a:pPr>
              <a:buFontTx/>
              <a:buNone/>
            </a:pPr>
            <a:r>
              <a:rPr lang="en-US" sz="1400" dirty="0" smtClean="0"/>
              <a:t>Free Cash Flow</a:t>
            </a:r>
            <a:endParaRPr lang="en-US" sz="1400" dirty="0"/>
          </a:p>
        </p:txBody>
      </p:sp>
      <p:sp>
        <p:nvSpPr>
          <p:cNvPr id="34" name="Rectangle 33"/>
          <p:cNvSpPr/>
          <p:nvPr/>
        </p:nvSpPr>
        <p:spPr>
          <a:xfrm>
            <a:off x="197830" y="6181893"/>
            <a:ext cx="6150829" cy="338554"/>
          </a:xfrm>
          <a:prstGeom prst="rect">
            <a:avLst/>
          </a:prstGeom>
        </p:spPr>
        <p:txBody>
          <a:bodyPr wrap="square">
            <a:spAutoFit/>
          </a:bodyPr>
          <a:lstStyle/>
          <a:p>
            <a:pPr marL="228600" indent="-228600" algn="l">
              <a:buAutoNum type="arabicParenBoth"/>
            </a:pPr>
            <a:r>
              <a:rPr lang="en-US" sz="800" b="0" dirty="0" smtClean="0">
                <a:solidFill>
                  <a:srgbClr val="000000"/>
                </a:solidFill>
              </a:rPr>
              <a:t>YTD signifies year to date September 30</a:t>
            </a:r>
            <a:r>
              <a:rPr lang="en-US" sz="800" b="0" baseline="30000" dirty="0" smtClean="0">
                <a:solidFill>
                  <a:srgbClr val="000000"/>
                </a:solidFill>
              </a:rPr>
              <a:t>th</a:t>
            </a:r>
            <a:endParaRPr lang="en-US" sz="800" b="0" dirty="0" smtClean="0">
              <a:solidFill>
                <a:srgbClr val="000000"/>
              </a:solidFill>
            </a:endParaRPr>
          </a:p>
          <a:p>
            <a:pPr algn="l">
              <a:buNone/>
            </a:pPr>
            <a:r>
              <a:rPr lang="en-US" sz="800" b="0" dirty="0" smtClean="0">
                <a:solidFill>
                  <a:srgbClr val="000000"/>
                </a:solidFill>
              </a:rPr>
              <a:t>Does not include stations under LMA or SSA agreements with Gray.</a:t>
            </a:r>
            <a:endParaRPr lang="en-US" sz="800" b="0" dirty="0">
              <a:solidFill>
                <a:schemeClr val="tx1"/>
              </a:solidFill>
            </a:endParaRPr>
          </a:p>
        </p:txBody>
      </p:sp>
      <p:cxnSp>
        <p:nvCxnSpPr>
          <p:cNvPr id="35" name="Straight Connector 34"/>
          <p:cNvCxnSpPr/>
          <p:nvPr/>
        </p:nvCxnSpPr>
        <p:spPr bwMode="auto">
          <a:xfrm>
            <a:off x="266751" y="6181893"/>
            <a:ext cx="95170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aphicFrame>
        <p:nvGraphicFramePr>
          <p:cNvPr id="20" name="Group 3983"/>
          <p:cNvGraphicFramePr>
            <a:graphicFrameLocks/>
          </p:cNvGraphicFramePr>
          <p:nvPr>
            <p:extLst>
              <p:ext uri="{D42A27DB-BD31-4B8C-83A1-F6EECF244321}">
                <p14:modId xmlns:p14="http://schemas.microsoft.com/office/powerpoint/2010/main" val="2628947569"/>
              </p:ext>
            </p:extLst>
          </p:nvPr>
        </p:nvGraphicFramePr>
        <p:xfrm>
          <a:off x="9511665" y="1334612"/>
          <a:ext cx="4472941" cy="4791392"/>
        </p:xfrm>
        <a:graphic>
          <a:graphicData uri="http://schemas.openxmlformats.org/drawingml/2006/table">
            <a:tbl>
              <a:tblPr/>
              <a:tblGrid>
                <a:gridCol w="1140212"/>
                <a:gridCol w="455051"/>
                <a:gridCol w="504175"/>
                <a:gridCol w="542958"/>
                <a:gridCol w="590832"/>
                <a:gridCol w="355467"/>
                <a:gridCol w="488662"/>
                <a:gridCol w="395584"/>
              </a:tblGrid>
              <a:tr h="182887">
                <a:tc gridSpan="8">
                  <a:txBody>
                    <a:bodyPr/>
                    <a:lstStyle/>
                    <a:p>
                      <a:pPr marL="0" marR="0" lvl="0" indent="0" algn="ctr" defTabSz="914400" rtl="0" eaLnBrk="0" fontAlgn="b" latinLnBrk="0" hangingPunct="0">
                        <a:lnSpc>
                          <a:spcPct val="50000"/>
                        </a:lnSpc>
                        <a:spcBef>
                          <a:spcPct val="0"/>
                        </a:spcBef>
                        <a:spcAft>
                          <a:spcPct val="0"/>
                        </a:spcAft>
                        <a:buClrTx/>
                        <a:buSzTx/>
                        <a:buFontTx/>
                        <a:buNone/>
                        <a:tabLst/>
                      </a:pPr>
                      <a:r>
                        <a:rPr kumimoji="0" lang="en-US" sz="800" b="1" i="0" u="none" strike="noStrike" cap="none" normalizeH="0" baseline="0" dirty="0" smtClean="0">
                          <a:ln>
                            <a:noFill/>
                          </a:ln>
                          <a:solidFill>
                            <a:schemeClr val="bg1"/>
                          </a:solidFill>
                          <a:effectLst/>
                          <a:latin typeface="Arial" charset="0"/>
                        </a:rPr>
                        <a:t>Year-to-Date June 30</a:t>
                      </a:r>
                    </a:p>
                  </a:txBody>
                  <a:tcPr marL="45720" marR="45720" marT="45722" marB="45722" anchor="b"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hMerge="1">
                  <a:txBody>
                    <a:bodyPr/>
                    <a:lstStyle/>
                    <a:p>
                      <a:pPr marL="0" marR="0" lvl="0" indent="0" algn="l" defTabSz="914400" rtl="0" eaLnBrk="0" fontAlgn="b" latinLnBrk="0" hangingPunct="0">
                        <a:lnSpc>
                          <a:spcPct val="5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a:txBody>
                  <a:tcPr marL="45720" marR="45720" marT="45722" marB="45722" anchor="b" horzOverflow="overflow">
                    <a:lnL>
                      <a:noFill/>
                    </a:lnL>
                    <a:lnR>
                      <a:noFill/>
                    </a:lnR>
                    <a:lnT>
                      <a:noFill/>
                    </a:lnT>
                    <a:lnB>
                      <a:noFill/>
                    </a:lnB>
                    <a:lnTlToBr>
                      <a:noFill/>
                    </a:lnTlToBr>
                    <a:lnBlToTr>
                      <a:noFill/>
                    </a:lnBlToTr>
                    <a:solidFill>
                      <a:srgbClr val="0000FF"/>
                    </a:solidFill>
                  </a:tcPr>
                </a:tc>
                <a:tc hMerge="1">
                  <a:txBody>
                    <a:bodyPr/>
                    <a:lstStyle/>
                    <a:p>
                      <a:pPr marL="0" marR="0" lvl="0" indent="0" algn="l" defTabSz="914400" rtl="0" eaLnBrk="0" fontAlgn="b" latinLnBrk="0" hangingPunct="0">
                        <a:lnSpc>
                          <a:spcPct val="5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a:txBody>
                  <a:tcPr marL="45720" marR="45720" marT="45722" marB="45722" anchor="b" horzOverflow="overflow">
                    <a:lnL>
                      <a:noFill/>
                    </a:lnL>
                    <a:lnR>
                      <a:noFill/>
                    </a:lnR>
                    <a:lnT>
                      <a:noFill/>
                    </a:lnT>
                    <a:lnB>
                      <a:noFill/>
                    </a:lnB>
                    <a:lnTlToBr>
                      <a:noFill/>
                    </a:lnTlToBr>
                    <a:lnBlToTr>
                      <a:noFill/>
                    </a:lnBlToTr>
                    <a:solidFill>
                      <a:srgbClr val="0000FF"/>
                    </a:solidFill>
                  </a:tcPr>
                </a:tc>
                <a:tc hMerge="1">
                  <a:txBody>
                    <a:bodyPr/>
                    <a:lstStyle/>
                    <a:p>
                      <a:pPr marL="0" marR="0" lvl="0" indent="0" algn="l" defTabSz="914400" rtl="0" eaLnBrk="0" fontAlgn="b" latinLnBrk="0" hangingPunct="0">
                        <a:lnSpc>
                          <a:spcPct val="5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a:txBody>
                  <a:tcPr marL="45720" marR="45720" marT="45722" marB="45722"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0000FF"/>
                    </a:solidFill>
                  </a:tcPr>
                </a:tc>
                <a:tc hMerge="1">
                  <a:txBody>
                    <a:bodyPr/>
                    <a:lstStyle/>
                    <a:p>
                      <a:pPr marL="0" marR="0" lvl="0" indent="0" algn="ctr" defTabSz="914400" rtl="0" eaLnBrk="0" fontAlgn="b" latinLnBrk="0" hangingPunct="0">
                        <a:lnSpc>
                          <a:spcPct val="50000"/>
                        </a:lnSpc>
                        <a:spcBef>
                          <a:spcPct val="0"/>
                        </a:spcBef>
                        <a:spcAft>
                          <a:spcPct val="0"/>
                        </a:spcAft>
                        <a:buClrTx/>
                        <a:buSzTx/>
                        <a:buFontTx/>
                        <a:buNone/>
                        <a:tabLst/>
                      </a:pPr>
                      <a:endParaRPr kumimoji="0" lang="en-US" sz="800" b="0" i="0" u="none" strike="noStrike" cap="none" normalizeH="0" baseline="0" dirty="0" smtClean="0">
                        <a:ln>
                          <a:noFill/>
                        </a:ln>
                        <a:solidFill>
                          <a:schemeClr val="bg1"/>
                        </a:solidFill>
                        <a:effectLst/>
                        <a:latin typeface="Arial" charset="0"/>
                      </a:endParaRPr>
                    </a:p>
                  </a:txBody>
                  <a:tcPr marL="45720" marR="45720" marT="45722" marB="45722" anchor="b"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a:noFill/>
                    </a:lnTlToBr>
                    <a:lnBlToTr>
                      <a:noFill/>
                    </a:lnBlToTr>
                    <a:solidFill>
                      <a:srgbClr val="0000FF"/>
                    </a:solidFill>
                  </a:tcPr>
                </a:tc>
                <a:tc hMerge="1">
                  <a:txBody>
                    <a:bodyPr/>
                    <a:lstStyle/>
                    <a:p>
                      <a:endParaRPr lang="en-US"/>
                    </a:p>
                  </a:txBody>
                  <a:tcPr/>
                </a:tc>
                <a:tc hMerge="1">
                  <a:txBody>
                    <a:bodyPr/>
                    <a:lstStyle/>
                    <a:p>
                      <a:pPr marL="0" marR="0" lvl="0" indent="0" algn="ctr" defTabSz="914400" rtl="0" eaLnBrk="0" fontAlgn="b" latinLnBrk="0" hangingPunct="0">
                        <a:lnSpc>
                          <a:spcPct val="5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a:txBody>
                  <a:tcPr marL="45720" marR="45720" marT="45722" marB="45722" anchor="b" horzOverflow="overflow">
                    <a:lnL w="12700" cap="flat" cmpd="sng" algn="ctr">
                      <a:noFill/>
                      <a:prstDash val="solid"/>
                      <a:round/>
                      <a:headEnd type="none" w="med" len="med"/>
                      <a:tailEnd type="none" w="med" len="med"/>
                    </a:lnL>
                    <a:lnR cap="flat">
                      <a:noFill/>
                    </a:lnR>
                    <a:lnT>
                      <a:noFill/>
                    </a:lnT>
                    <a:lnB>
                      <a:noFill/>
                    </a:lnB>
                    <a:lnTlToBr>
                      <a:noFill/>
                    </a:lnTlToBr>
                    <a:lnBlToTr>
                      <a:noFill/>
                    </a:lnBlToTr>
                    <a:solidFill>
                      <a:srgbClr val="0000FF"/>
                    </a:solidFill>
                  </a:tcPr>
                </a:tc>
                <a:tc hMerge="1">
                  <a:txBody>
                    <a:bodyPr/>
                    <a:lstStyle/>
                    <a:p>
                      <a:endParaRPr lang="en-US"/>
                    </a:p>
                  </a:txBody>
                  <a:tcPr/>
                </a:tc>
              </a:tr>
              <a:tr h="182887">
                <a:tc>
                  <a:txBody>
                    <a:bodyPr/>
                    <a:lstStyle/>
                    <a:p>
                      <a:pPr marL="0" marR="0" lvl="0" indent="0" algn="l" defTabSz="914400" rtl="0" eaLnBrk="0" fontAlgn="b" latinLnBrk="0" hangingPunct="0">
                        <a:lnSpc>
                          <a:spcPct val="50000"/>
                        </a:lnSpc>
                        <a:spcBef>
                          <a:spcPct val="0"/>
                        </a:spcBef>
                        <a:spcAft>
                          <a:spcPct val="0"/>
                        </a:spcAft>
                        <a:buClrTx/>
                        <a:buSzTx/>
                        <a:buFontTx/>
                        <a:buNone/>
                        <a:tabLst/>
                      </a:pPr>
                      <a:r>
                        <a:rPr kumimoji="0" lang="en-US" sz="800" b="0" i="0" u="none" strike="noStrike" cap="none" normalizeH="0" baseline="0" dirty="0" smtClean="0">
                          <a:ln>
                            <a:noFill/>
                          </a:ln>
                          <a:solidFill>
                            <a:srgbClr val="FFFFFF"/>
                          </a:solidFill>
                          <a:effectLst/>
                          <a:latin typeface="Arial" charset="0"/>
                          <a:cs typeface="Arial" charset="0"/>
                        </a:rPr>
                        <a:t> </a:t>
                      </a:r>
                      <a:endParaRPr kumimoji="0" lang="en-US" sz="1200" b="1" i="0" u="none" strike="noStrike" cap="none" normalizeH="0" baseline="0" dirty="0" smtClean="0">
                        <a:ln>
                          <a:noFill/>
                        </a:ln>
                        <a:solidFill>
                          <a:schemeClr val="tx1"/>
                        </a:solidFill>
                        <a:effectLst/>
                        <a:latin typeface="Arial" charset="0"/>
                      </a:endParaRPr>
                    </a:p>
                  </a:txBody>
                  <a:tcPr marL="45720" marR="45720" marT="45722" marB="45722" anchor="b"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0000FF"/>
                    </a:solidFill>
                  </a:tcPr>
                </a:tc>
                <a:tc>
                  <a:txBody>
                    <a:bodyPr/>
                    <a:lstStyle/>
                    <a:p>
                      <a:pPr marL="0" marR="0" lvl="0" indent="0" algn="l" defTabSz="914400" rtl="0" eaLnBrk="0" fontAlgn="b" latinLnBrk="0" hangingPunct="0">
                        <a:lnSpc>
                          <a:spcPct val="5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a:txBody>
                  <a:tcPr marL="45720" marR="45720" marT="45722" marB="45722"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0000FF"/>
                    </a:solidFill>
                  </a:tcPr>
                </a:tc>
                <a:tc>
                  <a:txBody>
                    <a:bodyPr/>
                    <a:lstStyle/>
                    <a:p>
                      <a:pPr marL="0" marR="0" lvl="0" indent="0" algn="l" defTabSz="914400" rtl="0" eaLnBrk="0" fontAlgn="b" latinLnBrk="0" hangingPunct="0">
                        <a:lnSpc>
                          <a:spcPct val="5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a:txBody>
                  <a:tcPr marL="45720" marR="45720" marT="45722" marB="45722"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0000FF"/>
                    </a:solidFill>
                  </a:tcPr>
                </a:tc>
                <a:tc>
                  <a:txBody>
                    <a:bodyPr/>
                    <a:lstStyle/>
                    <a:p>
                      <a:pPr marL="0" marR="0" lvl="0" indent="0" algn="l" defTabSz="914400" rtl="0" eaLnBrk="0" fontAlgn="b" latinLnBrk="0" hangingPunct="0">
                        <a:lnSpc>
                          <a:spcPct val="50000"/>
                        </a:lnSpc>
                        <a:spcBef>
                          <a:spcPct val="0"/>
                        </a:spcBef>
                        <a:spcAft>
                          <a:spcPct val="0"/>
                        </a:spcAft>
                        <a:buClrTx/>
                        <a:buSzTx/>
                        <a:buFontTx/>
                        <a:buNone/>
                        <a:tabLst/>
                      </a:pPr>
                      <a:r>
                        <a:rPr kumimoji="0" lang="en-US" sz="800" b="0" i="0" u="none" strike="noStrike" cap="none" normalizeH="0" baseline="0" dirty="0" smtClean="0">
                          <a:ln>
                            <a:noFill/>
                          </a:ln>
                          <a:solidFill>
                            <a:srgbClr val="FFFFFF"/>
                          </a:solidFill>
                          <a:effectLst/>
                          <a:latin typeface="Arial" charset="0"/>
                          <a:cs typeface="Arial" charset="0"/>
                        </a:rPr>
                        <a:t> </a:t>
                      </a:r>
                      <a:endParaRPr kumimoji="0" lang="en-US" sz="1200" b="1" i="0" u="none" strike="noStrike" cap="none" normalizeH="0" baseline="0" dirty="0" smtClean="0">
                        <a:ln>
                          <a:noFill/>
                        </a:ln>
                        <a:solidFill>
                          <a:schemeClr val="tx1"/>
                        </a:solidFill>
                        <a:effectLst/>
                        <a:latin typeface="Arial" charset="0"/>
                      </a:endParaRPr>
                    </a:p>
                  </a:txBody>
                  <a:tcPr marL="45720" marR="45720" marT="45722" marB="45722" anchor="b"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0000FF"/>
                    </a:solidFill>
                  </a:tcPr>
                </a:tc>
                <a:tc gridSpan="2">
                  <a:txBody>
                    <a:bodyPr/>
                    <a:lstStyle/>
                    <a:p>
                      <a:pPr marL="0" marR="0" lvl="0" indent="0" algn="ctr" defTabSz="914400" rtl="0" eaLnBrk="0" fontAlgn="b" latinLnBrk="0" hangingPunct="0">
                        <a:lnSpc>
                          <a:spcPct val="50000"/>
                        </a:lnSpc>
                        <a:spcBef>
                          <a:spcPct val="0"/>
                        </a:spcBef>
                        <a:spcAft>
                          <a:spcPct val="0"/>
                        </a:spcAft>
                        <a:buClrTx/>
                        <a:buSzTx/>
                        <a:buFontTx/>
                        <a:buNone/>
                        <a:tabLst/>
                      </a:pPr>
                      <a:r>
                        <a:rPr kumimoji="0" lang="en-US" sz="800" b="0" i="0" u="none" strike="noStrike" cap="none" normalizeH="0" baseline="0" dirty="0" smtClean="0">
                          <a:ln>
                            <a:noFill/>
                          </a:ln>
                          <a:solidFill>
                            <a:srgbClr val="FFFFFF"/>
                          </a:solidFill>
                          <a:effectLst/>
                          <a:latin typeface="Arial" charset="0"/>
                          <a:cs typeface="Arial" charset="0"/>
                        </a:rPr>
                        <a:t>Variance vs.</a:t>
                      </a:r>
                      <a:endParaRPr kumimoji="0" lang="en-US" sz="800" b="0" i="0" u="none" strike="noStrike" cap="none" normalizeH="0" baseline="0" dirty="0" smtClean="0">
                        <a:ln>
                          <a:noFill/>
                        </a:ln>
                        <a:solidFill>
                          <a:schemeClr val="bg1"/>
                        </a:solidFill>
                        <a:effectLst/>
                        <a:latin typeface="Arial" charset="0"/>
                      </a:endParaRPr>
                    </a:p>
                  </a:txBody>
                  <a:tcPr marL="45720" marR="45720" marT="45722" marB="45722" anchor="b"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0000FF"/>
                    </a:solidFill>
                  </a:tcPr>
                </a:tc>
                <a:tc hMerge="1">
                  <a:txBody>
                    <a:bodyPr/>
                    <a:lstStyle/>
                    <a:p>
                      <a:pPr marL="0" marR="0" lvl="0" indent="0" algn="ctr" defTabSz="914400" rtl="0" eaLnBrk="0" fontAlgn="b" latinLnBrk="0" hangingPunct="0">
                        <a:lnSpc>
                          <a:spcPct val="5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a:txBody>
                  <a:tcPr marL="45720" marR="45720" marT="45722" marB="45722"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a:noFill/>
                    </a:lnTlToBr>
                    <a:lnBlToTr>
                      <a:noFill/>
                    </a:lnBlToTr>
                    <a:solidFill>
                      <a:srgbClr val="0000FF"/>
                    </a:solidFill>
                  </a:tcPr>
                </a:tc>
                <a:tc gridSpan="2">
                  <a:txBody>
                    <a:bodyPr/>
                    <a:lstStyle/>
                    <a:p>
                      <a:pPr marL="0" marR="0" lvl="0" indent="0" algn="ctr" defTabSz="914400" rtl="0" eaLnBrk="0" fontAlgn="b" latinLnBrk="0" hangingPunct="0">
                        <a:lnSpc>
                          <a:spcPct val="50000"/>
                        </a:lnSpc>
                        <a:spcBef>
                          <a:spcPct val="0"/>
                        </a:spcBef>
                        <a:spcAft>
                          <a:spcPct val="0"/>
                        </a:spcAft>
                        <a:buClrTx/>
                        <a:buSzTx/>
                        <a:buFontTx/>
                        <a:buNone/>
                        <a:tabLst/>
                      </a:pPr>
                      <a:r>
                        <a:rPr kumimoji="0" lang="en-US" sz="800" b="0" i="0" u="none" strike="noStrike" cap="none" normalizeH="0" baseline="0" dirty="0" smtClean="0">
                          <a:ln>
                            <a:noFill/>
                          </a:ln>
                          <a:solidFill>
                            <a:srgbClr val="FFFFFF"/>
                          </a:solidFill>
                          <a:effectLst/>
                          <a:latin typeface="Arial" charset="0"/>
                          <a:cs typeface="Arial" charset="0"/>
                        </a:rPr>
                        <a:t>Variance vs.</a:t>
                      </a:r>
                      <a:endParaRPr kumimoji="0" lang="en-US" sz="1200" b="1" i="0" u="none" strike="noStrike" cap="none" normalizeH="0" baseline="0" dirty="0" smtClean="0">
                        <a:ln>
                          <a:noFill/>
                        </a:ln>
                        <a:solidFill>
                          <a:schemeClr val="tx1"/>
                        </a:solidFill>
                        <a:effectLst/>
                        <a:latin typeface="Arial" charset="0"/>
                      </a:endParaRPr>
                    </a:p>
                  </a:txBody>
                  <a:tcPr marL="45720" marR="45720" marT="45722" marB="45722" anchor="b" horzOverflow="overflow">
                    <a:lnL w="12700" cap="flat" cmpd="sng" algn="ctr">
                      <a:no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a:noFill/>
                    </a:lnB>
                    <a:lnTlToBr>
                      <a:noFill/>
                    </a:lnTlToBr>
                    <a:lnBlToTr>
                      <a:noFill/>
                    </a:lnBlToTr>
                    <a:solidFill>
                      <a:srgbClr val="0000FF"/>
                    </a:solidFill>
                  </a:tcPr>
                </a:tc>
                <a:tc hMerge="1">
                  <a:txBody>
                    <a:bodyPr/>
                    <a:lstStyle/>
                    <a:p>
                      <a:endParaRPr lang="en-US"/>
                    </a:p>
                  </a:txBody>
                  <a:tcPr/>
                </a:tc>
              </a:tr>
              <a:tr h="213368">
                <a:tc>
                  <a:txBody>
                    <a:bodyPr/>
                    <a:lstStyle/>
                    <a:p>
                      <a:pPr marL="0" marR="0" lvl="0" indent="0" algn="l" defTabSz="914400" rtl="0" eaLnBrk="0" fontAlgn="b" latinLnBrk="0" hangingPunct="0">
                        <a:lnSpc>
                          <a:spcPct val="50000"/>
                        </a:lnSpc>
                        <a:spcBef>
                          <a:spcPct val="0"/>
                        </a:spcBef>
                        <a:spcAft>
                          <a:spcPct val="0"/>
                        </a:spcAft>
                        <a:buClrTx/>
                        <a:buSzTx/>
                        <a:buFontTx/>
                        <a:buNone/>
                        <a:tabLst/>
                        <a:defRPr/>
                      </a:pPr>
                      <a:r>
                        <a:rPr kumimoji="0" lang="en-US" sz="800" b="0" i="0" u="none" strike="noStrike" cap="none" normalizeH="0" baseline="0" dirty="0" smtClean="0">
                          <a:ln>
                            <a:noFill/>
                          </a:ln>
                          <a:solidFill>
                            <a:srgbClr val="FFFFFF"/>
                          </a:solidFill>
                          <a:effectLst/>
                          <a:latin typeface="Arial" charset="0"/>
                          <a:cs typeface="Arial" charset="0"/>
                        </a:rPr>
                        <a:t> ($ in millions)</a:t>
                      </a:r>
                      <a:endParaRPr kumimoji="0" lang="en-US" sz="800" b="1" i="0" u="none" strike="noStrike" cap="none" normalizeH="0" baseline="0" dirty="0" smtClean="0">
                        <a:ln>
                          <a:noFill/>
                        </a:ln>
                        <a:solidFill>
                          <a:schemeClr val="tx1"/>
                        </a:solidFill>
                        <a:effectLst/>
                        <a:latin typeface="Arial" charset="0"/>
                      </a:endParaRPr>
                    </a:p>
                    <a:p>
                      <a:pPr marL="0" marR="0" lvl="0" indent="0" algn="l" defTabSz="914400" rtl="0" eaLnBrk="0" fontAlgn="b" latinLnBrk="0" hangingPunct="0">
                        <a:lnSpc>
                          <a:spcPct val="5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a:txBody>
                  <a:tcPr marL="45720" marR="45720" marT="45722" marB="45722" anchor="b" horzOverflow="overflow">
                    <a:lnL cap="flat">
                      <a:noFill/>
                    </a:lnL>
                    <a:lnR>
                      <a:noFill/>
                    </a:lnR>
                    <a:lnT>
                      <a:noFill/>
                    </a:lnT>
                    <a:lnB>
                      <a:noFill/>
                    </a:lnB>
                    <a:lnTlToBr>
                      <a:noFill/>
                    </a:lnTlToBr>
                    <a:lnBlToTr>
                      <a:noFill/>
                    </a:lnBlToTr>
                    <a:solidFill>
                      <a:srgbClr val="0000FF"/>
                    </a:solid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800" b="0" i="0" u="sng" strike="noStrike" cap="none" normalizeH="0" baseline="0" dirty="0" smtClean="0">
                          <a:ln>
                            <a:noFill/>
                          </a:ln>
                          <a:solidFill>
                            <a:schemeClr val="bg1"/>
                          </a:solidFill>
                          <a:effectLst/>
                          <a:latin typeface="Arial" charset="0"/>
                        </a:rPr>
                        <a:t>2013</a:t>
                      </a:r>
                    </a:p>
                  </a:txBody>
                  <a:tcPr marL="45720" marR="45720" marT="45722" marB="45722"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800" b="0" i="0" u="sng" strike="noStrike" cap="none" normalizeH="0" baseline="0" dirty="0" smtClean="0">
                          <a:ln>
                            <a:noFill/>
                          </a:ln>
                          <a:solidFill>
                            <a:srgbClr val="FFFFFF"/>
                          </a:solidFill>
                          <a:effectLst/>
                          <a:latin typeface="Arial" charset="0"/>
                          <a:cs typeface="Arial" charset="0"/>
                        </a:rPr>
                        <a:t>2012</a:t>
                      </a:r>
                      <a:endParaRPr kumimoji="0" lang="en-US" sz="1200" b="1" i="0" u="none" strike="noStrike" cap="none" normalizeH="0" baseline="0" dirty="0" smtClean="0">
                        <a:ln>
                          <a:noFill/>
                        </a:ln>
                        <a:solidFill>
                          <a:schemeClr val="tx1"/>
                        </a:solidFill>
                        <a:effectLst/>
                        <a:latin typeface="Arial" charset="0"/>
                      </a:endParaRPr>
                    </a:p>
                  </a:txBody>
                  <a:tcPr marL="45720" marR="45720" marT="45722" marB="45722"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800" b="0" i="0" u="none" strike="noStrike" cap="none" normalizeH="0" baseline="0" dirty="0" smtClean="0">
                          <a:ln>
                            <a:noFill/>
                          </a:ln>
                          <a:solidFill>
                            <a:srgbClr val="FFFFFF"/>
                          </a:solidFill>
                          <a:effectLst/>
                          <a:latin typeface="Arial" charset="0"/>
                          <a:cs typeface="Arial" charset="0"/>
                        </a:rPr>
                        <a:t>              </a:t>
                      </a:r>
                      <a:r>
                        <a:rPr kumimoji="0" lang="en-US" sz="800" b="0" i="0" u="sng" strike="noStrike" cap="none" normalizeH="0" baseline="0" dirty="0" smtClean="0">
                          <a:ln>
                            <a:noFill/>
                          </a:ln>
                          <a:solidFill>
                            <a:srgbClr val="FFFFFF"/>
                          </a:solidFill>
                          <a:effectLst/>
                          <a:latin typeface="Arial" charset="0"/>
                          <a:cs typeface="Arial" charset="0"/>
                        </a:rPr>
                        <a:t>2011</a:t>
                      </a:r>
                      <a:endParaRPr kumimoji="0" lang="en-US" sz="1200" b="1" i="0" u="none" strike="noStrike" cap="none" normalizeH="0" baseline="0" dirty="0" smtClean="0">
                        <a:ln>
                          <a:noFill/>
                        </a:ln>
                        <a:solidFill>
                          <a:schemeClr val="tx1"/>
                        </a:solidFill>
                        <a:effectLst/>
                        <a:latin typeface="Arial" charset="0"/>
                      </a:endParaRPr>
                    </a:p>
                  </a:txBody>
                  <a:tcPr marL="45720" marR="45720" marT="45722" marB="45722" anchor="b" horzOverflow="overflow">
                    <a:lnL>
                      <a:noFill/>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c gridSpan="2">
                  <a:txBody>
                    <a:bodyPr/>
                    <a:lstStyle/>
                    <a:p>
                      <a:pPr marL="0" marR="0" lvl="0" indent="0" algn="ctr" defTabSz="914400" rtl="0" eaLnBrk="0" fontAlgn="b" latinLnBrk="0" hangingPunct="0">
                        <a:lnSpc>
                          <a:spcPct val="50000"/>
                        </a:lnSpc>
                        <a:spcBef>
                          <a:spcPct val="0"/>
                        </a:spcBef>
                        <a:spcAft>
                          <a:spcPct val="0"/>
                        </a:spcAft>
                        <a:buClrTx/>
                        <a:buSzTx/>
                        <a:buFontTx/>
                        <a:buNone/>
                        <a:tabLst/>
                      </a:pPr>
                      <a:r>
                        <a:rPr kumimoji="0" lang="en-US" sz="800" b="0" i="0" u="sng" strike="noStrike" cap="none" normalizeH="0" baseline="0" dirty="0" smtClean="0">
                          <a:ln>
                            <a:noFill/>
                          </a:ln>
                          <a:solidFill>
                            <a:schemeClr val="bg1"/>
                          </a:solidFill>
                          <a:effectLst/>
                          <a:latin typeface="Arial" charset="0"/>
                        </a:rPr>
                        <a:t>2012</a:t>
                      </a:r>
                    </a:p>
                  </a:txBody>
                  <a:tcPr marL="45720" marR="45720" marT="45722" marB="45722" anchor="b"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a:noFill/>
                    </a:lnTlToBr>
                    <a:lnBlToTr>
                      <a:noFill/>
                    </a:lnBlToTr>
                    <a:solidFill>
                      <a:srgbClr val="0000FF"/>
                    </a:solidFill>
                  </a:tcPr>
                </a:tc>
                <a:tc hMerge="1">
                  <a:txBody>
                    <a:bodyPr/>
                    <a:lstStyle/>
                    <a:p>
                      <a:pPr marL="0" marR="0" lvl="0" indent="0" algn="ctr" defTabSz="914400" rtl="0" eaLnBrk="0" fontAlgn="b" latinLnBrk="0" hangingPunct="0">
                        <a:lnSpc>
                          <a:spcPct val="50000"/>
                        </a:lnSpc>
                        <a:spcBef>
                          <a:spcPct val="0"/>
                        </a:spcBef>
                        <a:spcAft>
                          <a:spcPct val="0"/>
                        </a:spcAft>
                        <a:buClrTx/>
                        <a:buSzTx/>
                        <a:buFontTx/>
                        <a:buNone/>
                        <a:tabLst/>
                      </a:pPr>
                      <a:endParaRPr kumimoji="0" lang="en-US" sz="800" b="1" i="0" u="none" strike="noStrike" cap="none" normalizeH="0" baseline="0" dirty="0" smtClean="0">
                        <a:ln>
                          <a:noFill/>
                        </a:ln>
                        <a:solidFill>
                          <a:schemeClr val="tx1"/>
                        </a:solidFill>
                        <a:effectLst/>
                        <a:latin typeface="Arial" charset="0"/>
                      </a:endParaRPr>
                    </a:p>
                  </a:txBody>
                  <a:tcPr marL="45720" marR="45720" marT="45722" marB="45722"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a:noFill/>
                    </a:lnTlToBr>
                    <a:lnBlToTr>
                      <a:noFill/>
                    </a:lnBlToTr>
                    <a:solidFill>
                      <a:srgbClr val="0000FF"/>
                    </a:solidFill>
                  </a:tcPr>
                </a:tc>
                <a:tc gridSpan="2">
                  <a:txBody>
                    <a:bodyPr/>
                    <a:lstStyle/>
                    <a:p>
                      <a:pPr marL="0" marR="0" lvl="0" indent="0" algn="ctr" defTabSz="914400" rtl="0" eaLnBrk="0" fontAlgn="b" latinLnBrk="0" hangingPunct="0">
                        <a:lnSpc>
                          <a:spcPct val="50000"/>
                        </a:lnSpc>
                        <a:spcBef>
                          <a:spcPct val="0"/>
                        </a:spcBef>
                        <a:spcAft>
                          <a:spcPct val="0"/>
                        </a:spcAft>
                        <a:buClrTx/>
                        <a:buSzTx/>
                        <a:buFontTx/>
                        <a:buNone/>
                        <a:tabLst/>
                      </a:pPr>
                      <a:r>
                        <a:rPr kumimoji="0" lang="en-US" sz="800" b="0" i="0" u="sng" strike="noStrike" cap="none" normalizeH="0" baseline="0" dirty="0" smtClean="0">
                          <a:ln>
                            <a:noFill/>
                          </a:ln>
                          <a:solidFill>
                            <a:srgbClr val="FFFFFF"/>
                          </a:solidFill>
                          <a:effectLst/>
                          <a:latin typeface="Arial" charset="0"/>
                          <a:cs typeface="Arial" charset="0"/>
                        </a:rPr>
                        <a:t>2011</a:t>
                      </a:r>
                      <a:endParaRPr kumimoji="0" lang="en-US" sz="1200" b="1" i="0" u="none" strike="noStrike" cap="none" normalizeH="0" baseline="0" dirty="0" smtClean="0">
                        <a:ln>
                          <a:noFill/>
                        </a:ln>
                        <a:solidFill>
                          <a:schemeClr val="tx1"/>
                        </a:solidFill>
                        <a:effectLst/>
                        <a:latin typeface="Arial" charset="0"/>
                      </a:endParaRPr>
                    </a:p>
                  </a:txBody>
                  <a:tcPr marL="45720" marR="45720" marT="45722" marB="45722" anchor="b" horzOverflow="overflow">
                    <a:lnL w="12700" cap="flat" cmpd="sng" algn="ctr">
                      <a:noFill/>
                      <a:prstDash val="solid"/>
                      <a:round/>
                      <a:headEnd type="none" w="med" len="med"/>
                      <a:tailEnd type="none" w="med" len="med"/>
                    </a:lnL>
                    <a:lnR cap="flat">
                      <a:noFill/>
                    </a:lnR>
                    <a:lnT>
                      <a:noFill/>
                    </a:lnT>
                    <a:lnB>
                      <a:noFill/>
                    </a:lnB>
                    <a:lnTlToBr>
                      <a:noFill/>
                    </a:lnTlToBr>
                    <a:lnBlToTr>
                      <a:noFill/>
                    </a:lnBlToTr>
                    <a:solidFill>
                      <a:srgbClr val="0000FF"/>
                    </a:solidFill>
                  </a:tcPr>
                </a:tc>
                <a:tc hMerge="1">
                  <a:txBody>
                    <a:bodyPr/>
                    <a:lstStyle/>
                    <a:p>
                      <a:endParaRPr lang="en-US"/>
                    </a:p>
                  </a:txBody>
                  <a:tcPr/>
                </a:tc>
              </a:tr>
              <a:tr h="196858">
                <a:tc>
                  <a:txBody>
                    <a:bodyPr/>
                    <a:lstStyle/>
                    <a:p>
                      <a:pPr marL="0" marR="0" lvl="0" indent="0" algn="l" defTabSz="914400" rtl="0" eaLnBrk="0" fontAlgn="base" latinLnBrk="0" hangingPunct="0">
                        <a:lnSpc>
                          <a:spcPct val="50000"/>
                        </a:lnSpc>
                        <a:spcBef>
                          <a:spcPct val="35000"/>
                        </a:spcBef>
                        <a:spcAft>
                          <a:spcPct val="0"/>
                        </a:spcAft>
                        <a:buClr>
                          <a:schemeClr val="tx1"/>
                        </a:buClr>
                        <a:buSzPct val="80000"/>
                        <a:buFont typeface="Wingdings" pitchFamily="2" charset="2"/>
                        <a:buNone/>
                        <a:tabLst/>
                      </a:pPr>
                      <a:endParaRPr kumimoji="0" lang="en-US" sz="1200" b="0" i="0" u="none" strike="noStrike" cap="none" normalizeH="0" baseline="0" dirty="0" smtClean="0">
                        <a:ln>
                          <a:noFill/>
                        </a:ln>
                        <a:solidFill>
                          <a:srgbClr val="000000"/>
                        </a:solidFill>
                        <a:effectLst/>
                        <a:latin typeface="Arial" charset="0"/>
                      </a:endParaRPr>
                    </a:p>
                  </a:txBody>
                  <a:tcPr marL="45720" marR="45720" marT="45722" marB="45722"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50000"/>
                        </a:lnSpc>
                        <a:spcBef>
                          <a:spcPct val="35000"/>
                        </a:spcBef>
                        <a:spcAft>
                          <a:spcPct val="0"/>
                        </a:spcAft>
                        <a:buClr>
                          <a:schemeClr val="tx1"/>
                        </a:buClr>
                        <a:buSzPct val="80000"/>
                        <a:buFont typeface="Wingdings" pitchFamily="2" charset="2"/>
                        <a:buNone/>
                        <a:tabLst/>
                      </a:pPr>
                      <a:endParaRPr kumimoji="0" lang="en-US" sz="1200" b="0" i="0" u="none" strike="noStrike" cap="none" normalizeH="0" baseline="0" dirty="0" smtClean="0">
                        <a:ln>
                          <a:noFill/>
                        </a:ln>
                        <a:solidFill>
                          <a:srgbClr val="000000"/>
                        </a:solidFill>
                        <a:effectLst/>
                        <a:latin typeface="Arial" charset="0"/>
                      </a:endParaRPr>
                    </a:p>
                  </a:txBody>
                  <a:tcPr marL="45720" marR="45720" marT="45722" marB="45722"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50000"/>
                        </a:lnSpc>
                        <a:spcBef>
                          <a:spcPct val="35000"/>
                        </a:spcBef>
                        <a:spcAft>
                          <a:spcPct val="0"/>
                        </a:spcAft>
                        <a:buClr>
                          <a:schemeClr val="tx1"/>
                        </a:buClr>
                        <a:buSzPct val="80000"/>
                        <a:buFont typeface="Wingdings" pitchFamily="2" charset="2"/>
                        <a:buNone/>
                        <a:tabLst/>
                      </a:pPr>
                      <a:endParaRPr kumimoji="0" lang="en-US" sz="1200" b="0" i="0" u="none" strike="noStrike" cap="none" normalizeH="0" baseline="0" dirty="0" smtClean="0">
                        <a:ln>
                          <a:noFill/>
                        </a:ln>
                        <a:solidFill>
                          <a:srgbClr val="000000"/>
                        </a:solidFill>
                        <a:effectLst/>
                        <a:latin typeface="Arial" charset="0"/>
                      </a:endParaRPr>
                    </a:p>
                  </a:txBody>
                  <a:tcPr marL="45720" marR="45720" marT="45722" marB="45722"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cs typeface="Arial" charset="0"/>
                        </a:rPr>
                        <a:t> </a:t>
                      </a:r>
                      <a:endParaRPr kumimoji="0" lang="en-US" sz="1200" b="1" i="0" u="none" strike="noStrike" cap="none" normalizeH="0" baseline="0" dirty="0" smtClean="0">
                        <a:ln>
                          <a:noFill/>
                        </a:ln>
                        <a:solidFill>
                          <a:schemeClr val="tx1"/>
                        </a:solidFill>
                        <a:effectLst/>
                        <a:latin typeface="Arial" charset="0"/>
                      </a:endParaRPr>
                    </a:p>
                  </a:txBody>
                  <a:tcPr marL="45720" marR="45720" marT="45722" marB="45722" anchor="b" horzOverflow="overflow">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endParaRPr kumimoji="0" lang="en-US" sz="800" b="1" i="0" u="none" strike="noStrike" cap="none" normalizeH="0" baseline="0" dirty="0" smtClean="0">
                        <a:ln>
                          <a:noFill/>
                        </a:ln>
                        <a:solidFill>
                          <a:schemeClr val="tx1"/>
                        </a:solidFill>
                        <a:effectLst/>
                        <a:latin typeface="Arial" charset="0"/>
                      </a:endParaRPr>
                    </a:p>
                  </a:txBody>
                  <a:tcPr marL="45720" marR="45720" marT="45722" marB="45722" anchor="b"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endParaRPr kumimoji="0" lang="en-US" sz="800" b="1" i="0" u="none" strike="noStrike" cap="none" normalizeH="0" baseline="0" dirty="0" smtClean="0">
                        <a:ln>
                          <a:noFill/>
                        </a:ln>
                        <a:solidFill>
                          <a:schemeClr val="tx1"/>
                        </a:solidFill>
                        <a:effectLst/>
                        <a:latin typeface="Arial" charset="0"/>
                      </a:endParaRPr>
                    </a:p>
                  </a:txBody>
                  <a:tcPr marL="45720" marR="45720" marT="45722" marB="45722"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a:txBody>
                  <a:tcPr marL="45720" marR="45720" marT="45722" marB="45722" anchor="b" horzOverflow="overflow">
                    <a:lnL w="12700" cap="flat" cmpd="sng" algn="ctr">
                      <a:no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5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a:txBody>
                  <a:tcPr marL="45720" marR="45720" marT="45722" marB="45722" anchor="b" horzOverflow="overflow">
                    <a:lnL>
                      <a:noFill/>
                    </a:lnL>
                    <a:lnR cap="flat">
                      <a:noFill/>
                    </a:lnR>
                    <a:lnT>
                      <a:noFill/>
                    </a:lnT>
                    <a:lnB>
                      <a:noFill/>
                    </a:lnB>
                    <a:lnTlToBr>
                      <a:noFill/>
                    </a:lnTlToBr>
                    <a:lnBlToTr>
                      <a:noFill/>
                    </a:lnBlToTr>
                    <a:noFill/>
                  </a:tcPr>
                </a:tc>
              </a:tr>
              <a:tr h="207971">
                <a:tc>
                  <a:txBody>
                    <a:bodyPr/>
                    <a:lstStyle/>
                    <a:p>
                      <a:pPr marL="0" marR="0" lvl="0" indent="0" algn="l" defTabSz="914400" rtl="0" eaLnBrk="0" fontAlgn="b" latinLnBrk="0" hangingPunct="0">
                        <a:lnSpc>
                          <a:spcPct val="5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cs typeface="Arial" charset="0"/>
                        </a:rPr>
                        <a:t>Local/Regional</a:t>
                      </a:r>
                      <a:endParaRPr kumimoji="0" lang="en-US" sz="700" b="1" i="0" u="none" strike="noStrike" cap="none" normalizeH="0" baseline="0" dirty="0" smtClean="0">
                        <a:ln>
                          <a:noFill/>
                        </a:ln>
                        <a:solidFill>
                          <a:schemeClr val="tx1"/>
                        </a:solidFill>
                        <a:effectLst/>
                        <a:latin typeface="Arial" charset="0"/>
                      </a:endParaRPr>
                    </a:p>
                  </a:txBody>
                  <a:tcPr marL="45720" marR="45720" marT="45722" marB="45722"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rPr>
                        <a:t>$97.3</a:t>
                      </a:r>
                    </a:p>
                  </a:txBody>
                  <a:tcPr marL="45720" marR="45720" marT="45722" marB="45722"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cs typeface="Arial" charset="0"/>
                        </a:rPr>
                        <a:t>$94.3</a:t>
                      </a:r>
                      <a:endParaRPr kumimoji="0" lang="en-US" sz="700" b="1" i="0" u="none" strike="noStrike" cap="none" normalizeH="0" baseline="0" dirty="0" smtClean="0">
                        <a:ln>
                          <a:noFill/>
                        </a:ln>
                        <a:solidFill>
                          <a:schemeClr val="tx1"/>
                        </a:solidFill>
                        <a:effectLst/>
                        <a:latin typeface="Arial" charset="0"/>
                      </a:endParaRPr>
                    </a:p>
                  </a:txBody>
                  <a:tcPr marL="45720" marR="45720" marT="45722" marB="45722"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cs typeface="Arial" charset="0"/>
                        </a:rPr>
                        <a:t>$91.5</a:t>
                      </a:r>
                      <a:endParaRPr kumimoji="0" lang="en-US" sz="700" b="1" i="0" u="none" strike="noStrike" cap="none" normalizeH="0" baseline="0" dirty="0" smtClean="0">
                        <a:ln>
                          <a:noFill/>
                        </a:ln>
                        <a:solidFill>
                          <a:schemeClr val="tx1"/>
                        </a:solidFill>
                        <a:effectLst/>
                        <a:latin typeface="Arial" charset="0"/>
                      </a:endParaRPr>
                    </a:p>
                  </a:txBody>
                  <a:tcPr marL="45720" marR="45720" marT="45722" marB="45722"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rPr>
                        <a:t>$3.0</a:t>
                      </a:r>
                    </a:p>
                  </a:txBody>
                  <a:tcPr marL="45720" marR="45720" marT="45722" marB="45722" anchor="b"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rPr>
                        <a:t>3%</a:t>
                      </a:r>
                    </a:p>
                  </a:txBody>
                  <a:tcPr marL="45720" marR="45720" marT="45722" marB="45722"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cs typeface="Arial" charset="0"/>
                        </a:rPr>
                        <a:t>$5.8</a:t>
                      </a:r>
                      <a:endParaRPr kumimoji="0" lang="en-US" sz="700" b="1" i="0" u="none" strike="noStrike" cap="none" normalizeH="0" baseline="0" dirty="0" smtClean="0">
                        <a:ln>
                          <a:noFill/>
                        </a:ln>
                        <a:solidFill>
                          <a:schemeClr val="tx1"/>
                        </a:solidFill>
                        <a:effectLst/>
                        <a:latin typeface="Arial" charset="0"/>
                      </a:endParaRPr>
                    </a:p>
                  </a:txBody>
                  <a:tcPr marL="45720" marR="45720" marT="45722" marB="45722" anchor="b" horzOverflow="overflow">
                    <a:lnL w="12700" cap="flat" cmpd="sng" algn="ctr">
                      <a:no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cs typeface="Arial" charset="0"/>
                        </a:rPr>
                        <a:t>6%</a:t>
                      </a:r>
                    </a:p>
                  </a:txBody>
                  <a:tcPr marL="45720" marR="45720" marT="45722" marB="45722" anchor="b" horzOverflow="overflow">
                    <a:lnL>
                      <a:noFill/>
                    </a:lnL>
                    <a:lnR cap="flat">
                      <a:noFill/>
                    </a:lnR>
                    <a:lnT>
                      <a:noFill/>
                    </a:lnT>
                    <a:lnB>
                      <a:noFill/>
                    </a:lnB>
                    <a:lnTlToBr>
                      <a:noFill/>
                    </a:lnTlToBr>
                    <a:lnBlToTr>
                      <a:noFill/>
                    </a:lnBlToTr>
                    <a:noFill/>
                  </a:tcPr>
                </a:tc>
              </a:tr>
              <a:tr h="196858">
                <a:tc>
                  <a:txBody>
                    <a:bodyPr/>
                    <a:lstStyle/>
                    <a:p>
                      <a:pPr marL="0" marR="0" lvl="0" indent="0" algn="l" defTabSz="914400" rtl="0" eaLnBrk="0" fontAlgn="b" latinLnBrk="0" hangingPunct="0">
                        <a:lnSpc>
                          <a:spcPct val="5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cs typeface="Arial" charset="0"/>
                        </a:rPr>
                        <a:t>National</a:t>
                      </a:r>
                      <a:endParaRPr kumimoji="0" lang="en-US" sz="700" b="1" i="0" u="none" strike="noStrike" cap="none" normalizeH="0" baseline="0" dirty="0" smtClean="0">
                        <a:ln>
                          <a:noFill/>
                        </a:ln>
                        <a:solidFill>
                          <a:schemeClr val="tx1"/>
                        </a:solidFill>
                        <a:effectLst/>
                        <a:latin typeface="Arial" charset="0"/>
                      </a:endParaRPr>
                    </a:p>
                  </a:txBody>
                  <a:tcPr marL="45720" marR="45720" marT="45722" marB="45722"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rPr>
                        <a:t>28.5</a:t>
                      </a:r>
                    </a:p>
                  </a:txBody>
                  <a:tcPr marL="45720" marR="45720" marT="45722" marB="45722"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cs typeface="Arial" charset="0"/>
                        </a:rPr>
                        <a:t>27.3</a:t>
                      </a:r>
                      <a:endParaRPr kumimoji="0" lang="en-US" sz="700" b="1" i="0" u="none" strike="noStrike" cap="none" normalizeH="0" baseline="0" dirty="0" smtClean="0">
                        <a:ln>
                          <a:noFill/>
                        </a:ln>
                        <a:solidFill>
                          <a:schemeClr val="tx1"/>
                        </a:solidFill>
                        <a:effectLst/>
                        <a:latin typeface="Arial" charset="0"/>
                      </a:endParaRPr>
                    </a:p>
                  </a:txBody>
                  <a:tcPr marL="45720" marR="45720" marT="45722" marB="45722"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cs typeface="Arial" charset="0"/>
                        </a:rPr>
                        <a:t>26.4</a:t>
                      </a:r>
                      <a:endParaRPr kumimoji="0" lang="en-US" sz="700" b="1" i="0" u="none" strike="noStrike" cap="none" normalizeH="0" baseline="0" dirty="0" smtClean="0">
                        <a:ln>
                          <a:noFill/>
                        </a:ln>
                        <a:solidFill>
                          <a:schemeClr val="tx1"/>
                        </a:solidFill>
                        <a:effectLst/>
                        <a:latin typeface="Arial" charset="0"/>
                      </a:endParaRPr>
                    </a:p>
                  </a:txBody>
                  <a:tcPr marL="45720" marR="45720" marT="45722" marB="45722" anchor="b" horzOverflow="overflow">
                    <a:lnL>
                      <a:noFill/>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rPr>
                        <a:t>$1.2</a:t>
                      </a:r>
                    </a:p>
                  </a:txBody>
                  <a:tcPr marL="45720" marR="45720" marT="45722" marB="45722" anchor="b"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rPr>
                        <a:t>4%</a:t>
                      </a:r>
                    </a:p>
                  </a:txBody>
                  <a:tcPr marL="45720" marR="45720" marT="45722" marB="45722"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cs typeface="Arial" charset="0"/>
                        </a:rPr>
                        <a:t>$2.1</a:t>
                      </a:r>
                      <a:endParaRPr kumimoji="0" lang="en-US" sz="700" b="1" i="0" u="none" strike="noStrike" cap="none" normalizeH="0" baseline="0" dirty="0" smtClean="0">
                        <a:ln>
                          <a:noFill/>
                        </a:ln>
                        <a:solidFill>
                          <a:schemeClr val="tx1"/>
                        </a:solidFill>
                        <a:effectLst/>
                        <a:latin typeface="Arial" charset="0"/>
                      </a:endParaRPr>
                    </a:p>
                  </a:txBody>
                  <a:tcPr marL="45720" marR="45720" marT="45722" marB="45722" anchor="b" horzOverflow="overflow">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cs typeface="Arial" charset="0"/>
                        </a:rPr>
                        <a:t>8%</a:t>
                      </a:r>
                      <a:endParaRPr kumimoji="0" lang="en-US" sz="700" b="1" i="0" u="none" strike="noStrike" cap="none" normalizeH="0" baseline="0" dirty="0" smtClean="0">
                        <a:ln>
                          <a:noFill/>
                        </a:ln>
                        <a:solidFill>
                          <a:schemeClr val="tx1"/>
                        </a:solidFill>
                        <a:effectLst/>
                        <a:latin typeface="Arial" charset="0"/>
                      </a:endParaRPr>
                    </a:p>
                  </a:txBody>
                  <a:tcPr marL="45720" marR="45720" marT="45722" marB="45722" anchor="b"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198446">
                <a:tc>
                  <a:txBody>
                    <a:bodyPr/>
                    <a:lstStyle/>
                    <a:p>
                      <a:pPr marL="0" marR="0" lvl="0" indent="0" algn="l" defTabSz="914400" rtl="0" eaLnBrk="0" fontAlgn="b" latinLnBrk="0" hangingPunct="0">
                        <a:lnSpc>
                          <a:spcPct val="50000"/>
                        </a:lnSpc>
                        <a:spcBef>
                          <a:spcPct val="0"/>
                        </a:spcBef>
                        <a:spcAft>
                          <a:spcPct val="0"/>
                        </a:spcAft>
                        <a:buClrTx/>
                        <a:buSzTx/>
                        <a:buFontTx/>
                        <a:buNone/>
                        <a:tabLst/>
                      </a:pPr>
                      <a:r>
                        <a:rPr kumimoji="0" lang="en-US" sz="700" b="1" i="0" u="none" strike="noStrike" cap="none" normalizeH="0" baseline="0" dirty="0" smtClean="0">
                          <a:ln>
                            <a:noFill/>
                          </a:ln>
                          <a:solidFill>
                            <a:schemeClr val="tx1"/>
                          </a:solidFill>
                          <a:effectLst/>
                          <a:latin typeface="Arial" charset="0"/>
                          <a:cs typeface="Arial" charset="0"/>
                        </a:rPr>
                        <a:t>Core Revenue</a:t>
                      </a:r>
                      <a:endParaRPr kumimoji="0" lang="en-US" sz="700" b="1" i="0" u="none" strike="noStrike" cap="none" normalizeH="0" baseline="0" dirty="0" smtClean="0">
                        <a:ln>
                          <a:noFill/>
                        </a:ln>
                        <a:solidFill>
                          <a:schemeClr val="tx1"/>
                        </a:solidFill>
                        <a:effectLst/>
                        <a:latin typeface="Arial" charset="0"/>
                      </a:endParaRPr>
                    </a:p>
                  </a:txBody>
                  <a:tcPr marL="45720" marR="45720" marT="45722" marB="45722"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1" i="0" u="none" strike="noStrike" cap="none" normalizeH="0" baseline="0" dirty="0" smtClean="0">
                          <a:ln>
                            <a:noFill/>
                          </a:ln>
                          <a:solidFill>
                            <a:schemeClr val="tx1"/>
                          </a:solidFill>
                          <a:effectLst/>
                          <a:latin typeface="Arial" charset="0"/>
                        </a:rPr>
                        <a:t>$125.8</a:t>
                      </a:r>
                    </a:p>
                  </a:txBody>
                  <a:tcPr marL="45720" marR="45720" marT="45722" marB="45722"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1" i="0" u="none" strike="noStrike" cap="none" normalizeH="0" baseline="0" dirty="0" smtClean="0">
                          <a:ln>
                            <a:noFill/>
                          </a:ln>
                          <a:solidFill>
                            <a:schemeClr val="tx1"/>
                          </a:solidFill>
                          <a:effectLst/>
                          <a:latin typeface="Arial" charset="0"/>
                          <a:cs typeface="Arial" charset="0"/>
                        </a:rPr>
                        <a:t>$121.6</a:t>
                      </a:r>
                      <a:endParaRPr kumimoji="0" lang="en-US" sz="700" b="1" i="0" u="none" strike="noStrike" cap="none" normalizeH="0" baseline="0" dirty="0" smtClean="0">
                        <a:ln>
                          <a:noFill/>
                        </a:ln>
                        <a:solidFill>
                          <a:schemeClr val="tx1"/>
                        </a:solidFill>
                        <a:effectLst/>
                        <a:latin typeface="Arial" charset="0"/>
                      </a:endParaRPr>
                    </a:p>
                  </a:txBody>
                  <a:tcPr marL="45720" marR="45720" marT="45722" marB="45722"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1" i="0" u="none" strike="noStrike" cap="none" normalizeH="0" baseline="0" dirty="0" smtClean="0">
                          <a:ln>
                            <a:noFill/>
                          </a:ln>
                          <a:solidFill>
                            <a:schemeClr val="tx1"/>
                          </a:solidFill>
                          <a:effectLst/>
                          <a:latin typeface="Arial" charset="0"/>
                          <a:cs typeface="Arial" charset="0"/>
                        </a:rPr>
                        <a:t>$117.9</a:t>
                      </a:r>
                      <a:endParaRPr kumimoji="0" lang="en-US" sz="700" b="1" i="0" u="none" strike="noStrike" cap="none" normalizeH="0" baseline="0" dirty="0" smtClean="0">
                        <a:ln>
                          <a:noFill/>
                        </a:ln>
                        <a:solidFill>
                          <a:schemeClr val="tx1"/>
                        </a:solidFill>
                        <a:effectLst/>
                        <a:latin typeface="Arial" charset="0"/>
                      </a:endParaRPr>
                    </a:p>
                  </a:txBody>
                  <a:tcPr marL="45720" marR="45720" marT="45722" marB="45722" anchor="b" horzOverflow="overflow">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1" i="0" u="none" strike="noStrike" cap="none" normalizeH="0" baseline="0" dirty="0" smtClean="0">
                          <a:ln>
                            <a:noFill/>
                          </a:ln>
                          <a:solidFill>
                            <a:schemeClr val="tx1"/>
                          </a:solidFill>
                          <a:effectLst/>
                          <a:latin typeface="Arial" charset="0"/>
                        </a:rPr>
                        <a:t>$4.2</a:t>
                      </a:r>
                    </a:p>
                  </a:txBody>
                  <a:tcPr marL="45720" marR="45720" marT="45722" marB="45722" anchor="b"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1" i="0" u="none" strike="noStrike" cap="none" normalizeH="0" baseline="0" dirty="0" smtClean="0">
                          <a:ln>
                            <a:noFill/>
                          </a:ln>
                          <a:solidFill>
                            <a:schemeClr val="tx1"/>
                          </a:solidFill>
                          <a:effectLst/>
                          <a:latin typeface="Arial" charset="0"/>
                        </a:rPr>
                        <a:t>3%</a:t>
                      </a:r>
                    </a:p>
                  </a:txBody>
                  <a:tcPr marL="45720" marR="45720" marT="45722" marB="45722"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1" i="0" u="none" strike="noStrike" cap="none" normalizeH="0" baseline="0" dirty="0" smtClean="0">
                          <a:ln>
                            <a:noFill/>
                          </a:ln>
                          <a:solidFill>
                            <a:schemeClr val="tx1"/>
                          </a:solidFill>
                          <a:effectLst/>
                          <a:latin typeface="Arial" charset="0"/>
                          <a:cs typeface="Arial" charset="0"/>
                        </a:rPr>
                        <a:t>$7.9</a:t>
                      </a:r>
                      <a:endParaRPr kumimoji="0" lang="en-US" sz="700" b="1" i="0" u="none" strike="noStrike" cap="none" normalizeH="0" baseline="0" dirty="0" smtClean="0">
                        <a:ln>
                          <a:noFill/>
                        </a:ln>
                        <a:solidFill>
                          <a:schemeClr val="tx1"/>
                        </a:solidFill>
                        <a:effectLst/>
                        <a:latin typeface="Arial" charset="0"/>
                      </a:endParaRPr>
                    </a:p>
                  </a:txBody>
                  <a:tcPr marL="45720" marR="45720" marT="45722" marB="45722" anchor="b" horzOverflow="overflow">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1" i="0" u="none" strike="noStrike" cap="none" normalizeH="0" baseline="0" dirty="0" smtClean="0">
                          <a:ln>
                            <a:noFill/>
                          </a:ln>
                          <a:solidFill>
                            <a:schemeClr val="tx1"/>
                          </a:solidFill>
                          <a:effectLst/>
                          <a:latin typeface="Arial" charset="0"/>
                          <a:cs typeface="Arial" charset="0"/>
                        </a:rPr>
                        <a:t>7%</a:t>
                      </a:r>
                      <a:endParaRPr kumimoji="0" lang="en-US" sz="700" b="1" i="0" u="none" strike="noStrike" cap="none" normalizeH="0" baseline="0" dirty="0" smtClean="0">
                        <a:ln>
                          <a:noFill/>
                        </a:ln>
                        <a:solidFill>
                          <a:schemeClr val="tx1"/>
                        </a:solidFill>
                        <a:effectLst/>
                        <a:latin typeface="Arial" charset="0"/>
                      </a:endParaRPr>
                    </a:p>
                  </a:txBody>
                  <a:tcPr marL="45720" marR="45720" marT="45722" marB="45722" anchor="b"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196858">
                <a:tc>
                  <a:txBody>
                    <a:bodyPr/>
                    <a:lstStyle/>
                    <a:p>
                      <a:pPr marL="0" marR="0" lvl="0" indent="0" algn="l" defTabSz="914400" rtl="0" eaLnBrk="0" fontAlgn="b" latinLnBrk="0" hangingPunct="0">
                        <a:lnSpc>
                          <a:spcPct val="5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cs typeface="Arial" charset="0"/>
                        </a:rPr>
                        <a:t>Political Revenue</a:t>
                      </a:r>
                      <a:endParaRPr kumimoji="0" lang="en-US" sz="700" b="1" i="0" u="none" strike="noStrike" cap="none" normalizeH="0" baseline="0" dirty="0" smtClean="0">
                        <a:ln>
                          <a:noFill/>
                        </a:ln>
                        <a:solidFill>
                          <a:schemeClr val="tx1"/>
                        </a:solidFill>
                        <a:effectLst/>
                        <a:latin typeface="Arial" charset="0"/>
                      </a:endParaRPr>
                    </a:p>
                  </a:txBody>
                  <a:tcPr marL="45720" marR="45720" marT="45722" marB="45722"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rPr>
                        <a:t>1.4</a:t>
                      </a:r>
                    </a:p>
                  </a:txBody>
                  <a:tcPr marL="45720" marR="45720" marT="45722" marB="45722"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cs typeface="Arial" charset="0"/>
                        </a:rPr>
                        <a:t>18.1</a:t>
                      </a:r>
                      <a:endParaRPr kumimoji="0" lang="en-US" sz="700" b="1" i="0" u="none" strike="noStrike" cap="none" normalizeH="0" baseline="0" dirty="0" smtClean="0">
                        <a:ln>
                          <a:noFill/>
                        </a:ln>
                        <a:solidFill>
                          <a:schemeClr val="tx1"/>
                        </a:solidFill>
                        <a:effectLst/>
                        <a:latin typeface="Arial" charset="0"/>
                      </a:endParaRPr>
                    </a:p>
                  </a:txBody>
                  <a:tcPr marL="45720" marR="45720" marT="45722" marB="45722"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cs typeface="Arial" charset="0"/>
                        </a:rPr>
                        <a:t>3.7</a:t>
                      </a:r>
                      <a:endParaRPr kumimoji="0" lang="en-US" sz="700" b="1" i="0" u="none" strike="noStrike" cap="none" normalizeH="0" baseline="0" dirty="0" smtClean="0">
                        <a:ln>
                          <a:noFill/>
                        </a:ln>
                        <a:solidFill>
                          <a:schemeClr val="tx1"/>
                        </a:solidFill>
                        <a:effectLst/>
                        <a:latin typeface="Arial" charset="0"/>
                      </a:endParaRPr>
                    </a:p>
                  </a:txBody>
                  <a:tcPr marL="45720" marR="45720" marT="45722" marB="45722"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rPr>
                        <a:t>$(16.7)</a:t>
                      </a:r>
                    </a:p>
                  </a:txBody>
                  <a:tcPr marL="45720" marR="45720" marT="45722" marB="45722" anchor="b"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rPr>
                        <a:t>-92%</a:t>
                      </a:r>
                    </a:p>
                  </a:txBody>
                  <a:tcPr marL="45720" marR="45720" marT="45722" marB="45722"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cs typeface="Arial" charset="0"/>
                        </a:rPr>
                        <a:t>$(2.3)</a:t>
                      </a:r>
                      <a:endParaRPr kumimoji="0" lang="en-US" sz="700" b="1" i="0" u="none" strike="noStrike" cap="none" normalizeH="0" baseline="0" dirty="0" smtClean="0">
                        <a:ln>
                          <a:noFill/>
                        </a:ln>
                        <a:solidFill>
                          <a:schemeClr val="tx1"/>
                        </a:solidFill>
                        <a:effectLst/>
                        <a:latin typeface="Arial" charset="0"/>
                      </a:endParaRPr>
                    </a:p>
                  </a:txBody>
                  <a:tcPr marL="45720" marR="45720" marT="45722" marB="45722" anchor="b" horzOverflow="overflow">
                    <a:lnL w="12700" cap="flat" cmpd="sng" algn="ctr">
                      <a:no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cs typeface="Arial" charset="0"/>
                        </a:rPr>
                        <a:t>-62%</a:t>
                      </a:r>
                      <a:endParaRPr kumimoji="0" lang="en-US" sz="700" b="1" i="0" u="none" strike="noStrike" cap="none" normalizeH="0" baseline="0" dirty="0" smtClean="0">
                        <a:ln>
                          <a:noFill/>
                        </a:ln>
                        <a:solidFill>
                          <a:schemeClr val="tx1"/>
                        </a:solidFill>
                        <a:effectLst/>
                        <a:latin typeface="Arial" charset="0"/>
                      </a:endParaRPr>
                    </a:p>
                  </a:txBody>
                  <a:tcPr marL="45720" marR="45720" marT="45722" marB="45722" anchor="b" horzOverflow="overflow">
                    <a:lnL>
                      <a:noFill/>
                    </a:lnL>
                    <a:lnR cap="flat">
                      <a:noFill/>
                    </a:lnR>
                    <a:lnT>
                      <a:noFill/>
                    </a:lnT>
                    <a:lnB>
                      <a:noFill/>
                    </a:lnB>
                    <a:lnTlToBr>
                      <a:noFill/>
                    </a:lnTlToBr>
                    <a:lnBlToTr>
                      <a:noFill/>
                    </a:lnBlToTr>
                    <a:noFill/>
                  </a:tcPr>
                </a:tc>
              </a:tr>
              <a:tr h="196858">
                <a:tc>
                  <a:txBody>
                    <a:bodyPr/>
                    <a:lstStyle/>
                    <a:p>
                      <a:pPr marL="0" marR="0" lvl="0" indent="0" algn="l" defTabSz="914400" rtl="0" eaLnBrk="0" fontAlgn="b" latinLnBrk="0" hangingPunct="0">
                        <a:lnSpc>
                          <a:spcPct val="5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cs typeface="Arial" charset="0"/>
                        </a:rPr>
                        <a:t>Internet Revenue</a:t>
                      </a:r>
                      <a:endParaRPr kumimoji="0" lang="en-US" sz="700" b="1" i="0" u="none" strike="noStrike" cap="none" normalizeH="0" baseline="0" dirty="0" smtClean="0">
                        <a:ln>
                          <a:noFill/>
                        </a:ln>
                        <a:solidFill>
                          <a:schemeClr val="tx1"/>
                        </a:solidFill>
                        <a:effectLst/>
                        <a:latin typeface="Arial" charset="0"/>
                      </a:endParaRPr>
                    </a:p>
                  </a:txBody>
                  <a:tcPr marL="45720" marR="45720" marT="45722" marB="45722"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rPr>
                        <a:t>12.0</a:t>
                      </a:r>
                    </a:p>
                  </a:txBody>
                  <a:tcPr marL="45720" marR="45720" marT="45722" marB="45722"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cs typeface="Arial" charset="0"/>
                        </a:rPr>
                        <a:t>12.1</a:t>
                      </a:r>
                      <a:endParaRPr kumimoji="0" lang="en-US" sz="700" b="1" i="0" u="none" strike="noStrike" cap="none" normalizeH="0" baseline="0" dirty="0" smtClean="0">
                        <a:ln>
                          <a:noFill/>
                        </a:ln>
                        <a:solidFill>
                          <a:schemeClr val="tx1"/>
                        </a:solidFill>
                        <a:effectLst/>
                        <a:latin typeface="Arial" charset="0"/>
                      </a:endParaRPr>
                    </a:p>
                  </a:txBody>
                  <a:tcPr marL="45720" marR="45720" marT="45722" marB="45722"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cs typeface="Arial" charset="0"/>
                        </a:rPr>
                        <a:t>9.1</a:t>
                      </a:r>
                      <a:endParaRPr kumimoji="0" lang="en-US" sz="700" b="1" i="0" u="none" strike="noStrike" cap="none" normalizeH="0" baseline="0" dirty="0" smtClean="0">
                        <a:ln>
                          <a:noFill/>
                        </a:ln>
                        <a:solidFill>
                          <a:schemeClr val="tx1"/>
                        </a:solidFill>
                        <a:effectLst/>
                        <a:latin typeface="Arial" charset="0"/>
                      </a:endParaRPr>
                    </a:p>
                  </a:txBody>
                  <a:tcPr marL="45720" marR="45720" marT="45722" marB="45722"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rPr>
                        <a:t>$(0.1)</a:t>
                      </a:r>
                    </a:p>
                  </a:txBody>
                  <a:tcPr marL="45720" marR="45720" marT="45722" marB="45722" anchor="b"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rPr>
                        <a:t>-1%</a:t>
                      </a:r>
                    </a:p>
                  </a:txBody>
                  <a:tcPr marL="45720" marR="45720" marT="45722" marB="45722"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cs typeface="Arial" charset="0"/>
                        </a:rPr>
                        <a:t>$2.9</a:t>
                      </a:r>
                      <a:endParaRPr kumimoji="0" lang="en-US" sz="700" b="1" i="0" u="none" strike="noStrike" cap="none" normalizeH="0" baseline="0" dirty="0" smtClean="0">
                        <a:ln>
                          <a:noFill/>
                        </a:ln>
                        <a:solidFill>
                          <a:schemeClr val="tx1"/>
                        </a:solidFill>
                        <a:effectLst/>
                        <a:latin typeface="Arial" charset="0"/>
                      </a:endParaRPr>
                    </a:p>
                  </a:txBody>
                  <a:tcPr marL="45720" marR="45720" marT="45722" marB="45722" anchor="b" horzOverflow="overflow">
                    <a:lnL w="12700" cap="flat" cmpd="sng" algn="ctr">
                      <a:no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cs typeface="Arial" charset="0"/>
                        </a:rPr>
                        <a:t>32%</a:t>
                      </a:r>
                      <a:endParaRPr kumimoji="0" lang="en-US" sz="700" b="1" i="0" u="none" strike="noStrike" cap="none" normalizeH="0" baseline="0" dirty="0" smtClean="0">
                        <a:ln>
                          <a:noFill/>
                        </a:ln>
                        <a:solidFill>
                          <a:schemeClr val="tx1"/>
                        </a:solidFill>
                        <a:effectLst/>
                        <a:latin typeface="Arial" charset="0"/>
                      </a:endParaRPr>
                    </a:p>
                  </a:txBody>
                  <a:tcPr marL="45720" marR="45720" marT="45722" marB="45722" anchor="b" horzOverflow="overflow">
                    <a:lnL>
                      <a:noFill/>
                    </a:lnL>
                    <a:lnR cap="flat">
                      <a:noFill/>
                    </a:lnR>
                    <a:lnT>
                      <a:noFill/>
                    </a:lnT>
                    <a:lnB>
                      <a:noFill/>
                    </a:lnB>
                    <a:lnTlToBr>
                      <a:noFill/>
                    </a:lnTlToBr>
                    <a:lnBlToTr>
                      <a:noFill/>
                    </a:lnBlToTr>
                    <a:noFill/>
                  </a:tcPr>
                </a:tc>
              </a:tr>
              <a:tr h="198446">
                <a:tc>
                  <a:txBody>
                    <a:bodyPr/>
                    <a:lstStyle/>
                    <a:p>
                      <a:pPr marL="0" marR="0" lvl="0" indent="0" algn="l" defTabSz="914400" rtl="0" eaLnBrk="0" fontAlgn="b" latinLnBrk="0" hangingPunct="0">
                        <a:lnSpc>
                          <a:spcPct val="5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cs typeface="Arial" charset="0"/>
                        </a:rPr>
                        <a:t>Retransmission Revenue</a:t>
                      </a:r>
                      <a:endParaRPr kumimoji="0" lang="en-US" sz="700" b="1" i="0" u="none" strike="noStrike" cap="none" normalizeH="0" baseline="0" dirty="0" smtClean="0">
                        <a:ln>
                          <a:noFill/>
                        </a:ln>
                        <a:solidFill>
                          <a:schemeClr val="tx1"/>
                        </a:solidFill>
                        <a:effectLst/>
                        <a:latin typeface="Arial" charset="0"/>
                      </a:endParaRPr>
                    </a:p>
                  </a:txBody>
                  <a:tcPr marL="45720" marR="45720" marT="45722" marB="45722"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rPr>
                        <a:t>19.1</a:t>
                      </a:r>
                    </a:p>
                  </a:txBody>
                  <a:tcPr marL="45720" marR="45720" marT="45722" marB="45722"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cs typeface="Arial" charset="0"/>
                        </a:rPr>
                        <a:t>16.8</a:t>
                      </a:r>
                      <a:endParaRPr kumimoji="0" lang="en-US" sz="700" b="1" i="0" u="none" strike="noStrike" cap="none" normalizeH="0" baseline="0" dirty="0" smtClean="0">
                        <a:ln>
                          <a:noFill/>
                        </a:ln>
                        <a:solidFill>
                          <a:schemeClr val="tx1"/>
                        </a:solidFill>
                        <a:effectLst/>
                        <a:latin typeface="Arial" charset="0"/>
                      </a:endParaRPr>
                    </a:p>
                  </a:txBody>
                  <a:tcPr marL="45720" marR="45720" marT="45722" marB="45722"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cs typeface="Arial" charset="0"/>
                        </a:rPr>
                        <a:t>10.1</a:t>
                      </a:r>
                      <a:endParaRPr kumimoji="0" lang="en-US" sz="700" b="1" i="0" u="none" strike="noStrike" cap="none" normalizeH="0" baseline="0" dirty="0" smtClean="0">
                        <a:ln>
                          <a:noFill/>
                        </a:ln>
                        <a:solidFill>
                          <a:schemeClr val="tx1"/>
                        </a:solidFill>
                        <a:effectLst/>
                        <a:latin typeface="Arial" charset="0"/>
                      </a:endParaRPr>
                    </a:p>
                  </a:txBody>
                  <a:tcPr marL="45720" marR="45720" marT="45722" marB="45722"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rPr>
                        <a:t>$2.3</a:t>
                      </a:r>
                    </a:p>
                  </a:txBody>
                  <a:tcPr marL="45720" marR="45720" marT="45722" marB="45722" anchor="b"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rPr>
                        <a:t>14%</a:t>
                      </a:r>
                    </a:p>
                  </a:txBody>
                  <a:tcPr marL="45720" marR="45720" marT="45722" marB="45722"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cs typeface="Arial" charset="0"/>
                        </a:rPr>
                        <a:t>$9.0</a:t>
                      </a:r>
                      <a:endParaRPr kumimoji="0" lang="en-US" sz="700" b="1" i="0" u="none" strike="noStrike" cap="none" normalizeH="0" baseline="0" dirty="0" smtClean="0">
                        <a:ln>
                          <a:noFill/>
                        </a:ln>
                        <a:solidFill>
                          <a:schemeClr val="tx1"/>
                        </a:solidFill>
                        <a:effectLst/>
                        <a:latin typeface="Arial" charset="0"/>
                      </a:endParaRPr>
                    </a:p>
                  </a:txBody>
                  <a:tcPr marL="45720" marR="45720" marT="45722" marB="45722" anchor="b" horzOverflow="overflow">
                    <a:lnL w="12700" cap="flat" cmpd="sng" algn="ctr">
                      <a:no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cs typeface="Arial" charset="0"/>
                        </a:rPr>
                        <a:t>89%</a:t>
                      </a:r>
                      <a:endParaRPr kumimoji="0" lang="en-US" sz="700" b="1" i="0" u="none" strike="noStrike" cap="none" normalizeH="0" baseline="0" dirty="0" smtClean="0">
                        <a:ln>
                          <a:noFill/>
                        </a:ln>
                        <a:solidFill>
                          <a:schemeClr val="tx1"/>
                        </a:solidFill>
                        <a:effectLst/>
                        <a:latin typeface="Arial" charset="0"/>
                      </a:endParaRPr>
                    </a:p>
                  </a:txBody>
                  <a:tcPr marL="45720" marR="45720" marT="45722" marB="45722" anchor="b" horzOverflow="overflow">
                    <a:lnL>
                      <a:noFill/>
                    </a:lnL>
                    <a:lnR cap="flat">
                      <a:noFill/>
                    </a:lnR>
                    <a:lnT>
                      <a:noFill/>
                    </a:lnT>
                    <a:lnB>
                      <a:noFill/>
                    </a:lnB>
                    <a:lnTlToBr>
                      <a:noFill/>
                    </a:lnTlToBr>
                    <a:lnBlToTr>
                      <a:noFill/>
                    </a:lnBlToTr>
                    <a:noFill/>
                  </a:tcPr>
                </a:tc>
              </a:tr>
              <a:tr h="196858">
                <a:tc>
                  <a:txBody>
                    <a:bodyPr/>
                    <a:lstStyle/>
                    <a:p>
                      <a:pPr marL="0" marR="0" lvl="0" indent="0" algn="l" defTabSz="914400" rtl="0" eaLnBrk="0" fontAlgn="b" latinLnBrk="0" hangingPunct="0">
                        <a:lnSpc>
                          <a:spcPct val="5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cs typeface="Arial" charset="0"/>
                        </a:rPr>
                        <a:t>Other</a:t>
                      </a:r>
                      <a:endParaRPr kumimoji="0" lang="en-US" sz="700" b="1" i="0" u="none" strike="noStrike" cap="none" normalizeH="0" baseline="0" dirty="0" smtClean="0">
                        <a:ln>
                          <a:noFill/>
                        </a:ln>
                        <a:solidFill>
                          <a:schemeClr val="tx1"/>
                        </a:solidFill>
                        <a:effectLst/>
                        <a:latin typeface="Arial" charset="0"/>
                      </a:endParaRPr>
                    </a:p>
                  </a:txBody>
                  <a:tcPr marL="45720" marR="45720" marT="45722" marB="45722"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rPr>
                        <a:t>4.2</a:t>
                      </a:r>
                    </a:p>
                  </a:txBody>
                  <a:tcPr marL="45720" marR="45720" marT="45722" marB="45722"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cs typeface="Arial" charset="0"/>
                        </a:rPr>
                        <a:t>5.5</a:t>
                      </a:r>
                      <a:endParaRPr kumimoji="0" lang="en-US" sz="700" b="1" i="0" u="none" strike="noStrike" cap="none" normalizeH="0" baseline="0" dirty="0" smtClean="0">
                        <a:ln>
                          <a:noFill/>
                        </a:ln>
                        <a:solidFill>
                          <a:schemeClr val="tx1"/>
                        </a:solidFill>
                        <a:effectLst/>
                        <a:latin typeface="Arial" charset="0"/>
                      </a:endParaRPr>
                    </a:p>
                  </a:txBody>
                  <a:tcPr marL="45720" marR="45720" marT="45722" marB="45722"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cs typeface="Arial" charset="0"/>
                        </a:rPr>
                        <a:t>4.0</a:t>
                      </a:r>
                      <a:endParaRPr kumimoji="0" lang="en-US" sz="700" b="1" i="0" u="none" strike="noStrike" cap="none" normalizeH="0" baseline="0" dirty="0" smtClean="0">
                        <a:ln>
                          <a:noFill/>
                        </a:ln>
                        <a:solidFill>
                          <a:schemeClr val="tx1"/>
                        </a:solidFill>
                        <a:effectLst/>
                        <a:latin typeface="Arial" charset="0"/>
                      </a:endParaRPr>
                    </a:p>
                  </a:txBody>
                  <a:tcPr marL="45720" marR="45720" marT="45722" marB="45722"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rPr>
                        <a:t>$(1.3)</a:t>
                      </a:r>
                    </a:p>
                  </a:txBody>
                  <a:tcPr marL="45720" marR="45720" marT="45722" marB="45722" anchor="b"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rPr>
                        <a:t>-24%</a:t>
                      </a:r>
                    </a:p>
                  </a:txBody>
                  <a:tcPr marL="45720" marR="45720" marT="45722" marB="45722"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cs typeface="Arial" charset="0"/>
                        </a:rPr>
                        <a:t>$0.2</a:t>
                      </a:r>
                      <a:endParaRPr kumimoji="0" lang="en-US" sz="700" b="1" i="0" u="none" strike="noStrike" cap="none" normalizeH="0" baseline="0" dirty="0" smtClean="0">
                        <a:ln>
                          <a:noFill/>
                        </a:ln>
                        <a:solidFill>
                          <a:schemeClr val="tx1"/>
                        </a:solidFill>
                        <a:effectLst/>
                        <a:latin typeface="Arial" charset="0"/>
                      </a:endParaRPr>
                    </a:p>
                  </a:txBody>
                  <a:tcPr marL="45720" marR="45720" marT="45722" marB="45722" anchor="b" horzOverflow="overflow">
                    <a:lnL w="12700" cap="flat" cmpd="sng" algn="ctr">
                      <a:no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cs typeface="Arial" charset="0"/>
                        </a:rPr>
                        <a:t>5%</a:t>
                      </a:r>
                      <a:endParaRPr kumimoji="0" lang="en-US" sz="700" b="1" i="0" u="none" strike="noStrike" cap="none" normalizeH="0" baseline="0" dirty="0" smtClean="0">
                        <a:ln>
                          <a:noFill/>
                        </a:ln>
                        <a:solidFill>
                          <a:schemeClr val="tx1"/>
                        </a:solidFill>
                        <a:effectLst/>
                        <a:latin typeface="Arial" charset="0"/>
                      </a:endParaRPr>
                    </a:p>
                  </a:txBody>
                  <a:tcPr marL="45720" marR="45720" marT="45722" marB="45722" anchor="b" horzOverflow="overflow">
                    <a:lnL>
                      <a:noFill/>
                    </a:lnL>
                    <a:lnR cap="flat">
                      <a:noFill/>
                    </a:lnR>
                    <a:lnT>
                      <a:noFill/>
                    </a:lnT>
                    <a:lnB>
                      <a:noFill/>
                    </a:lnB>
                    <a:lnTlToBr>
                      <a:noFill/>
                    </a:lnTlToBr>
                    <a:lnBlToTr>
                      <a:noFill/>
                    </a:lnBlToTr>
                    <a:noFill/>
                  </a:tcPr>
                </a:tc>
              </a:tr>
              <a:tr h="196858">
                <a:tc>
                  <a:txBody>
                    <a:bodyPr/>
                    <a:lstStyle/>
                    <a:p>
                      <a:pPr marL="0" marR="0" lvl="0" indent="0" algn="l" defTabSz="914400" rtl="0" eaLnBrk="0" fontAlgn="b" latinLnBrk="0" hangingPunct="0">
                        <a:lnSpc>
                          <a:spcPct val="5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cs typeface="Arial" charset="0"/>
                        </a:rPr>
                        <a:t>Management Fee</a:t>
                      </a:r>
                      <a:endParaRPr kumimoji="0" lang="en-US" sz="700" b="1" i="0" u="none" strike="noStrike" cap="none" normalizeH="0" baseline="0" dirty="0" smtClean="0">
                        <a:ln>
                          <a:noFill/>
                        </a:ln>
                        <a:solidFill>
                          <a:schemeClr val="tx1"/>
                        </a:solidFill>
                        <a:effectLst/>
                        <a:latin typeface="Arial" charset="0"/>
                      </a:endParaRPr>
                    </a:p>
                  </a:txBody>
                  <a:tcPr marL="45720" marR="45720" marT="45722" marB="45722"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rPr>
                        <a:t>--</a:t>
                      </a:r>
                    </a:p>
                  </a:txBody>
                  <a:tcPr marL="45720" marR="45720" marT="45722" marB="45722"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cs typeface="Arial" charset="0"/>
                        </a:rPr>
                        <a:t>1.3</a:t>
                      </a:r>
                      <a:endParaRPr kumimoji="0" lang="en-US" sz="700" b="1" i="0" u="none" strike="noStrike" cap="none" normalizeH="0" baseline="0" dirty="0" smtClean="0">
                        <a:ln>
                          <a:noFill/>
                        </a:ln>
                        <a:solidFill>
                          <a:schemeClr val="tx1"/>
                        </a:solidFill>
                        <a:effectLst/>
                        <a:latin typeface="Arial" charset="0"/>
                      </a:endParaRPr>
                    </a:p>
                  </a:txBody>
                  <a:tcPr marL="45720" marR="45720" marT="45722" marB="45722"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cs typeface="Arial" charset="0"/>
                        </a:rPr>
                        <a:t>1.1</a:t>
                      </a:r>
                      <a:endParaRPr kumimoji="0" lang="en-US" sz="700" b="1" i="0" u="none" strike="noStrike" cap="none" normalizeH="0" baseline="0" dirty="0" smtClean="0">
                        <a:ln>
                          <a:noFill/>
                        </a:ln>
                        <a:solidFill>
                          <a:schemeClr val="tx1"/>
                        </a:solidFill>
                        <a:effectLst/>
                        <a:latin typeface="Arial" charset="0"/>
                      </a:endParaRPr>
                    </a:p>
                  </a:txBody>
                  <a:tcPr marL="45720" marR="45720" marT="45722" marB="45722" anchor="b" horzOverflow="overflow">
                    <a:lnL>
                      <a:noFill/>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rPr>
                        <a:t>$(1.3)</a:t>
                      </a:r>
                    </a:p>
                  </a:txBody>
                  <a:tcPr marL="45720" marR="45720" marT="45722" marB="45722" anchor="b"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endParaRPr kumimoji="0" lang="en-US" sz="700" b="0" i="0" u="none" strike="noStrike" cap="none" normalizeH="0" baseline="0" dirty="0" smtClean="0">
                        <a:ln>
                          <a:noFill/>
                        </a:ln>
                        <a:solidFill>
                          <a:schemeClr val="tx1"/>
                        </a:solidFill>
                        <a:effectLst/>
                        <a:latin typeface="Arial" charset="0"/>
                      </a:endParaRPr>
                    </a:p>
                  </a:txBody>
                  <a:tcPr marL="45720" marR="45720" marT="45722" marB="45722"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cs typeface="Arial" charset="0"/>
                        </a:rPr>
                        <a:t>$(1.1)</a:t>
                      </a:r>
                      <a:endParaRPr kumimoji="0" lang="en-US" sz="700" b="1" i="0" u="none" strike="noStrike" cap="none" normalizeH="0" baseline="0" dirty="0" smtClean="0">
                        <a:ln>
                          <a:noFill/>
                        </a:ln>
                        <a:solidFill>
                          <a:schemeClr val="tx1"/>
                        </a:solidFill>
                        <a:effectLst/>
                        <a:latin typeface="Arial" charset="0"/>
                      </a:endParaRPr>
                    </a:p>
                  </a:txBody>
                  <a:tcPr marL="45720" marR="45720" marT="45722" marB="45722" anchor="b" horzOverflow="overflow">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endParaRPr kumimoji="0" lang="en-US" sz="700" b="1" i="0" u="none" strike="noStrike" cap="none" normalizeH="0" baseline="0" dirty="0" smtClean="0">
                        <a:ln>
                          <a:noFill/>
                        </a:ln>
                        <a:solidFill>
                          <a:schemeClr val="tx1"/>
                        </a:solidFill>
                        <a:effectLst/>
                        <a:latin typeface="Arial" charset="0"/>
                      </a:endParaRPr>
                    </a:p>
                  </a:txBody>
                  <a:tcPr marL="45720" marR="45720" marT="45722" marB="45722" anchor="b"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198446">
                <a:tc>
                  <a:txBody>
                    <a:bodyPr/>
                    <a:lstStyle/>
                    <a:p>
                      <a:pPr marL="0" marR="0" lvl="0" indent="0" algn="l" defTabSz="914400" rtl="0" eaLnBrk="0" fontAlgn="b" latinLnBrk="0" hangingPunct="0">
                        <a:lnSpc>
                          <a:spcPct val="50000"/>
                        </a:lnSpc>
                        <a:spcBef>
                          <a:spcPct val="0"/>
                        </a:spcBef>
                        <a:spcAft>
                          <a:spcPct val="0"/>
                        </a:spcAft>
                        <a:buClrTx/>
                        <a:buSzTx/>
                        <a:buFontTx/>
                        <a:buNone/>
                        <a:tabLst/>
                      </a:pPr>
                      <a:r>
                        <a:rPr kumimoji="0" lang="en-US" sz="700" b="1" i="0" u="none" strike="noStrike" cap="none" normalizeH="0" baseline="0" dirty="0" smtClean="0">
                          <a:ln>
                            <a:noFill/>
                          </a:ln>
                          <a:solidFill>
                            <a:schemeClr val="tx1"/>
                          </a:solidFill>
                          <a:effectLst/>
                          <a:latin typeface="Arial" charset="0"/>
                          <a:cs typeface="Arial" charset="0"/>
                        </a:rPr>
                        <a:t>Total Revenue</a:t>
                      </a:r>
                      <a:endParaRPr kumimoji="0" lang="en-US" sz="700" b="1" i="0" u="none" strike="noStrike" cap="none" normalizeH="0" baseline="0" dirty="0" smtClean="0">
                        <a:ln>
                          <a:noFill/>
                        </a:ln>
                        <a:solidFill>
                          <a:schemeClr val="tx1"/>
                        </a:solidFill>
                        <a:effectLst/>
                        <a:latin typeface="Arial" charset="0"/>
                      </a:endParaRPr>
                    </a:p>
                  </a:txBody>
                  <a:tcPr marL="45720" marR="45720" marT="45722" marB="45722"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1" i="0" u="none" strike="noStrike" cap="none" normalizeH="0" baseline="0" dirty="0" smtClean="0">
                          <a:ln>
                            <a:noFill/>
                          </a:ln>
                          <a:solidFill>
                            <a:schemeClr val="tx1"/>
                          </a:solidFill>
                          <a:effectLst/>
                          <a:latin typeface="Arial" charset="0"/>
                        </a:rPr>
                        <a:t>$162.5</a:t>
                      </a:r>
                    </a:p>
                  </a:txBody>
                  <a:tcPr marL="45720" marR="45720" marT="45722" marB="45722"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1" i="0" u="none" strike="noStrike" cap="none" normalizeH="0" baseline="0" dirty="0" smtClean="0">
                          <a:ln>
                            <a:noFill/>
                          </a:ln>
                          <a:solidFill>
                            <a:schemeClr val="tx1"/>
                          </a:solidFill>
                          <a:effectLst/>
                          <a:latin typeface="Arial" charset="0"/>
                          <a:cs typeface="Arial" charset="0"/>
                        </a:rPr>
                        <a:t>$175.4</a:t>
                      </a:r>
                      <a:endParaRPr kumimoji="0" lang="en-US" sz="700" b="1" i="0" u="none" strike="noStrike" cap="none" normalizeH="0" baseline="0" dirty="0" smtClean="0">
                        <a:ln>
                          <a:noFill/>
                        </a:ln>
                        <a:solidFill>
                          <a:schemeClr val="tx1"/>
                        </a:solidFill>
                        <a:effectLst/>
                        <a:latin typeface="Arial" charset="0"/>
                      </a:endParaRPr>
                    </a:p>
                  </a:txBody>
                  <a:tcPr marL="45720" marR="45720" marT="45722" marB="45722"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1" i="0" u="none" strike="noStrike" cap="none" normalizeH="0" baseline="0" dirty="0" smtClean="0">
                          <a:ln>
                            <a:noFill/>
                          </a:ln>
                          <a:solidFill>
                            <a:schemeClr val="tx1"/>
                          </a:solidFill>
                          <a:effectLst/>
                          <a:latin typeface="Arial" charset="0"/>
                          <a:cs typeface="Arial" charset="0"/>
                        </a:rPr>
                        <a:t>$145.9</a:t>
                      </a:r>
                      <a:endParaRPr kumimoji="0" lang="en-US" sz="700" b="1" i="0" u="none" strike="noStrike" cap="none" normalizeH="0" baseline="0" dirty="0" smtClean="0">
                        <a:ln>
                          <a:noFill/>
                        </a:ln>
                        <a:solidFill>
                          <a:schemeClr val="tx1"/>
                        </a:solidFill>
                        <a:effectLst/>
                        <a:latin typeface="Arial" charset="0"/>
                      </a:endParaRPr>
                    </a:p>
                  </a:txBody>
                  <a:tcPr marL="45720" marR="45720" marT="45722" marB="45722" anchor="b" horzOverflow="overflow">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1" i="0" u="none" strike="noStrike" cap="none" normalizeH="0" baseline="0" dirty="0" smtClean="0">
                          <a:ln>
                            <a:noFill/>
                          </a:ln>
                          <a:solidFill>
                            <a:schemeClr val="tx1"/>
                          </a:solidFill>
                          <a:effectLst/>
                          <a:latin typeface="Arial" charset="0"/>
                        </a:rPr>
                        <a:t>$(12.9)</a:t>
                      </a:r>
                    </a:p>
                  </a:txBody>
                  <a:tcPr marL="45720" marR="45720" marT="45722" marB="45722" anchor="b"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1" i="0" u="none" strike="noStrike" cap="none" normalizeH="0" baseline="0" dirty="0" smtClean="0">
                          <a:ln>
                            <a:noFill/>
                          </a:ln>
                          <a:solidFill>
                            <a:schemeClr val="tx1"/>
                          </a:solidFill>
                          <a:effectLst/>
                          <a:latin typeface="Arial" charset="0"/>
                        </a:rPr>
                        <a:t>-7%</a:t>
                      </a:r>
                    </a:p>
                  </a:txBody>
                  <a:tcPr marL="45720" marR="45720" marT="45722" marB="45722"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1" i="0" u="none" strike="noStrike" cap="none" normalizeH="0" baseline="0" dirty="0" smtClean="0">
                          <a:ln>
                            <a:noFill/>
                          </a:ln>
                          <a:solidFill>
                            <a:schemeClr val="tx1"/>
                          </a:solidFill>
                          <a:effectLst/>
                          <a:latin typeface="Arial" charset="0"/>
                          <a:cs typeface="Arial" charset="0"/>
                        </a:rPr>
                        <a:t>$16.6</a:t>
                      </a:r>
                      <a:endParaRPr kumimoji="0" lang="en-US" sz="700" b="1" i="0" u="none" strike="noStrike" cap="none" normalizeH="0" baseline="0" dirty="0" smtClean="0">
                        <a:ln>
                          <a:noFill/>
                        </a:ln>
                        <a:solidFill>
                          <a:schemeClr val="tx1"/>
                        </a:solidFill>
                        <a:effectLst/>
                        <a:latin typeface="Arial" charset="0"/>
                      </a:endParaRPr>
                    </a:p>
                  </a:txBody>
                  <a:tcPr marL="45720" marR="45720" marT="45722" marB="45722" anchor="b" horzOverflow="overflow">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1" i="0" u="none" strike="noStrike" cap="none" normalizeH="0" baseline="0" dirty="0" smtClean="0">
                          <a:ln>
                            <a:noFill/>
                          </a:ln>
                          <a:solidFill>
                            <a:schemeClr val="tx1"/>
                          </a:solidFill>
                          <a:effectLst/>
                          <a:latin typeface="Arial" charset="0"/>
                          <a:cs typeface="Arial" charset="0"/>
                        </a:rPr>
                        <a:t>11%</a:t>
                      </a:r>
                      <a:endParaRPr kumimoji="0" lang="en-US" sz="700" b="1" i="0" u="none" strike="noStrike" cap="none" normalizeH="0" baseline="0" dirty="0" smtClean="0">
                        <a:ln>
                          <a:noFill/>
                        </a:ln>
                        <a:solidFill>
                          <a:schemeClr val="tx1"/>
                        </a:solidFill>
                        <a:effectLst/>
                        <a:latin typeface="Arial" charset="0"/>
                      </a:endParaRPr>
                    </a:p>
                  </a:txBody>
                  <a:tcPr marL="45720" marR="45720" marT="45722" marB="45722" anchor="b"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196858">
                <a:tc>
                  <a:txBody>
                    <a:bodyPr/>
                    <a:lstStyle/>
                    <a:p>
                      <a:pPr marL="0" marR="0" lvl="0" indent="0" algn="l" defTabSz="914400" rtl="0" eaLnBrk="0" fontAlgn="b" latinLnBrk="0" hangingPunct="0">
                        <a:lnSpc>
                          <a:spcPct val="5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cs typeface="Arial" charset="0"/>
                        </a:rPr>
                        <a:t>Operating Expenses</a:t>
                      </a:r>
                      <a:endParaRPr kumimoji="0" lang="en-US" sz="700" b="1" i="0" u="none" strike="noStrike" cap="none" normalizeH="0" baseline="0" dirty="0" smtClean="0">
                        <a:ln>
                          <a:noFill/>
                        </a:ln>
                        <a:solidFill>
                          <a:schemeClr val="tx1"/>
                        </a:solidFill>
                        <a:effectLst/>
                        <a:latin typeface="Arial" charset="0"/>
                      </a:endParaRPr>
                    </a:p>
                  </a:txBody>
                  <a:tcPr marL="45720" marR="45720" marT="45722" marB="45722"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rPr>
                        <a:t>105.3</a:t>
                      </a:r>
                    </a:p>
                  </a:txBody>
                  <a:tcPr marL="45720" marR="45720" marT="45722" marB="45722"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cs typeface="Arial" charset="0"/>
                        </a:rPr>
                        <a:t>103.6</a:t>
                      </a:r>
                      <a:endParaRPr kumimoji="0" lang="en-US" sz="700" b="1" i="0" u="none" strike="noStrike" cap="none" normalizeH="0" baseline="0" dirty="0" smtClean="0">
                        <a:ln>
                          <a:noFill/>
                        </a:ln>
                        <a:solidFill>
                          <a:schemeClr val="tx1"/>
                        </a:solidFill>
                        <a:effectLst/>
                        <a:latin typeface="Arial" charset="0"/>
                      </a:endParaRPr>
                    </a:p>
                  </a:txBody>
                  <a:tcPr marL="45720" marR="45720" marT="45722" marB="45722"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cs typeface="Arial" charset="0"/>
                        </a:rPr>
                        <a:t>96.1</a:t>
                      </a:r>
                      <a:endParaRPr kumimoji="0" lang="en-US" sz="700" b="1" i="0" u="none" strike="noStrike" cap="none" normalizeH="0" baseline="0" dirty="0" smtClean="0">
                        <a:ln>
                          <a:noFill/>
                        </a:ln>
                        <a:solidFill>
                          <a:schemeClr val="tx1"/>
                        </a:solidFill>
                        <a:effectLst/>
                        <a:latin typeface="Arial" charset="0"/>
                      </a:endParaRPr>
                    </a:p>
                  </a:txBody>
                  <a:tcPr marL="45720" marR="45720" marT="45722" marB="45722"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rPr>
                        <a:t>$1.7</a:t>
                      </a:r>
                    </a:p>
                  </a:txBody>
                  <a:tcPr marL="45720" marR="45720" marT="45722" marB="45722" anchor="b"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rPr>
                        <a:t>2%</a:t>
                      </a:r>
                    </a:p>
                  </a:txBody>
                  <a:tcPr marL="45720" marR="45720" marT="45722" marB="45722"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cs typeface="Arial" charset="0"/>
                        </a:rPr>
                        <a:t>$9.2</a:t>
                      </a:r>
                      <a:endParaRPr kumimoji="0" lang="en-US" sz="700" b="1" i="0" u="none" strike="noStrike" cap="none" normalizeH="0" baseline="0" dirty="0" smtClean="0">
                        <a:ln>
                          <a:noFill/>
                        </a:ln>
                        <a:solidFill>
                          <a:schemeClr val="tx1"/>
                        </a:solidFill>
                        <a:effectLst/>
                        <a:latin typeface="Arial" charset="0"/>
                      </a:endParaRPr>
                    </a:p>
                  </a:txBody>
                  <a:tcPr marL="45720" marR="45720" marT="45722" marB="45722" anchor="b" horzOverflow="overflow">
                    <a:lnL w="12700" cap="flat" cmpd="sng" algn="ctr">
                      <a:no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cs typeface="Arial" charset="0"/>
                        </a:rPr>
                        <a:t>10%</a:t>
                      </a:r>
                      <a:endParaRPr kumimoji="0" lang="en-US" sz="700" b="1" i="0" u="none" strike="noStrike" cap="none" normalizeH="0" baseline="0" dirty="0" smtClean="0">
                        <a:ln>
                          <a:noFill/>
                        </a:ln>
                        <a:solidFill>
                          <a:schemeClr val="tx1"/>
                        </a:solidFill>
                        <a:effectLst/>
                        <a:latin typeface="Arial" charset="0"/>
                      </a:endParaRPr>
                    </a:p>
                  </a:txBody>
                  <a:tcPr marL="45720" marR="45720" marT="45722" marB="45722" anchor="b" horzOverflow="overflow">
                    <a:lnL>
                      <a:noFill/>
                    </a:lnL>
                    <a:lnR cap="flat">
                      <a:noFill/>
                    </a:lnR>
                    <a:lnT>
                      <a:noFill/>
                    </a:lnT>
                    <a:lnB>
                      <a:noFill/>
                    </a:lnB>
                    <a:lnTlToBr>
                      <a:noFill/>
                    </a:lnTlToBr>
                    <a:lnBlToTr>
                      <a:noFill/>
                    </a:lnBlToTr>
                    <a:noFill/>
                  </a:tcPr>
                </a:tc>
              </a:tr>
              <a:tr h="196858">
                <a:tc>
                  <a:txBody>
                    <a:bodyPr/>
                    <a:lstStyle/>
                    <a:p>
                      <a:pPr marL="0" marR="0" lvl="0" indent="0" algn="l" defTabSz="914400" rtl="0" eaLnBrk="0" fontAlgn="b" latinLnBrk="0" hangingPunct="0">
                        <a:lnSpc>
                          <a:spcPct val="5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cs typeface="Arial" charset="0"/>
                        </a:rPr>
                        <a:t>Miscellaneous AJE</a:t>
                      </a:r>
                      <a:endParaRPr kumimoji="0" lang="en-US" sz="700" b="1" i="0" u="none" strike="noStrike" cap="none" normalizeH="0" baseline="0" dirty="0" smtClean="0">
                        <a:ln>
                          <a:noFill/>
                        </a:ln>
                        <a:solidFill>
                          <a:schemeClr val="tx1"/>
                        </a:solidFill>
                        <a:effectLst/>
                        <a:latin typeface="Arial" charset="0"/>
                      </a:endParaRPr>
                    </a:p>
                  </a:txBody>
                  <a:tcPr marL="45720" marR="45720" marT="45722" marB="45722"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rPr>
                        <a:t>(0.4)</a:t>
                      </a:r>
                    </a:p>
                  </a:txBody>
                  <a:tcPr marL="45720" marR="45720" marT="45722" marB="45722"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rPr>
                        <a:t>(0.5)</a:t>
                      </a:r>
                    </a:p>
                  </a:txBody>
                  <a:tcPr marL="45720" marR="45720" marT="45722" marB="45722"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rPr>
                        <a:t>(1.7)</a:t>
                      </a:r>
                    </a:p>
                  </a:txBody>
                  <a:tcPr marL="45720" marR="45720" marT="45722" marB="45722" anchor="b" horzOverflow="overflow">
                    <a:lnL>
                      <a:noFill/>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endParaRPr kumimoji="0" lang="en-US" sz="700" b="0" i="0" u="none" strike="noStrike" cap="none" normalizeH="0" baseline="0" dirty="0" smtClean="0">
                        <a:ln>
                          <a:noFill/>
                        </a:ln>
                        <a:solidFill>
                          <a:schemeClr val="tx1"/>
                        </a:solidFill>
                        <a:effectLst/>
                        <a:latin typeface="Arial" charset="0"/>
                      </a:endParaRPr>
                    </a:p>
                  </a:txBody>
                  <a:tcPr marL="45720" marR="45720" marT="45722" marB="45722" anchor="b"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endParaRPr kumimoji="0" lang="en-US" sz="700" b="0" i="0" u="none" strike="noStrike" cap="none" normalizeH="0" baseline="0" dirty="0" smtClean="0">
                        <a:ln>
                          <a:noFill/>
                        </a:ln>
                        <a:solidFill>
                          <a:schemeClr val="tx1"/>
                        </a:solidFill>
                        <a:effectLst/>
                        <a:latin typeface="Arial" charset="0"/>
                      </a:endParaRPr>
                    </a:p>
                  </a:txBody>
                  <a:tcPr marL="45720" marR="45720" marT="45722" marB="45722"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endParaRPr kumimoji="0" lang="en-US" sz="700" b="1" i="0" u="none" strike="noStrike" cap="none" normalizeH="0" baseline="0" dirty="0" smtClean="0">
                        <a:ln>
                          <a:noFill/>
                        </a:ln>
                        <a:solidFill>
                          <a:schemeClr val="tx1"/>
                        </a:solidFill>
                        <a:effectLst/>
                        <a:latin typeface="Arial" charset="0"/>
                      </a:endParaRPr>
                    </a:p>
                  </a:txBody>
                  <a:tcPr marL="45720" marR="45720" marT="45722" marB="45722" anchor="b" horzOverflow="overflow">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cs typeface="Arial" charset="0"/>
                        </a:rPr>
                        <a:t> </a:t>
                      </a:r>
                      <a:endParaRPr kumimoji="0" lang="en-US" sz="700" b="1" i="0" u="none" strike="noStrike" cap="none" normalizeH="0" baseline="0" dirty="0" smtClean="0">
                        <a:ln>
                          <a:noFill/>
                        </a:ln>
                        <a:solidFill>
                          <a:schemeClr val="tx1"/>
                        </a:solidFill>
                        <a:effectLst/>
                        <a:latin typeface="Arial" charset="0"/>
                      </a:endParaRPr>
                    </a:p>
                  </a:txBody>
                  <a:tcPr marL="45720" marR="45720" marT="45722" marB="45722" anchor="b"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196858">
                <a:tc>
                  <a:txBody>
                    <a:bodyPr/>
                    <a:lstStyle/>
                    <a:p>
                      <a:pPr marL="0" marR="0" lvl="0" indent="0" algn="l" defTabSz="914400" rtl="0" eaLnBrk="0" fontAlgn="b" latinLnBrk="0" hangingPunct="0">
                        <a:lnSpc>
                          <a:spcPct val="50000"/>
                        </a:lnSpc>
                        <a:spcBef>
                          <a:spcPct val="0"/>
                        </a:spcBef>
                        <a:spcAft>
                          <a:spcPct val="0"/>
                        </a:spcAft>
                        <a:buClrTx/>
                        <a:buSzTx/>
                        <a:buFontTx/>
                        <a:buNone/>
                        <a:tabLst/>
                      </a:pPr>
                      <a:r>
                        <a:rPr kumimoji="0" lang="en-US" sz="700" b="1" i="0" u="none" strike="noStrike" cap="none" normalizeH="0" baseline="0" dirty="0" smtClean="0">
                          <a:ln>
                            <a:noFill/>
                          </a:ln>
                          <a:solidFill>
                            <a:schemeClr val="tx1"/>
                          </a:solidFill>
                          <a:effectLst/>
                          <a:latin typeface="Arial" charset="0"/>
                          <a:cs typeface="Arial" charset="0"/>
                        </a:rPr>
                        <a:t>Broadcast Cash Flow</a:t>
                      </a:r>
                      <a:endParaRPr kumimoji="0" lang="en-US" sz="700" b="1" i="0" u="none" strike="noStrike" cap="none" normalizeH="0" baseline="0" dirty="0" smtClean="0">
                        <a:ln>
                          <a:noFill/>
                        </a:ln>
                        <a:solidFill>
                          <a:schemeClr val="tx1"/>
                        </a:solidFill>
                        <a:effectLst/>
                        <a:latin typeface="Arial" charset="0"/>
                      </a:endParaRPr>
                    </a:p>
                  </a:txBody>
                  <a:tcPr marL="45720" marR="45720" marT="45722" marB="45722"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1" i="0" u="none" strike="noStrike" cap="none" normalizeH="0" baseline="0" dirty="0" smtClean="0">
                          <a:ln>
                            <a:noFill/>
                          </a:ln>
                          <a:solidFill>
                            <a:schemeClr val="tx1"/>
                          </a:solidFill>
                          <a:effectLst/>
                          <a:latin typeface="Arial" charset="0"/>
                        </a:rPr>
                        <a:t>$56.8</a:t>
                      </a:r>
                    </a:p>
                  </a:txBody>
                  <a:tcPr marL="45720" marR="45720" marT="45722" marB="45722"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1" i="0" u="none" strike="noStrike" cap="none" normalizeH="0" baseline="0" dirty="0" smtClean="0">
                          <a:ln>
                            <a:noFill/>
                          </a:ln>
                          <a:solidFill>
                            <a:schemeClr val="tx1"/>
                          </a:solidFill>
                          <a:effectLst/>
                          <a:latin typeface="Arial" charset="0"/>
                          <a:cs typeface="Arial" charset="0"/>
                        </a:rPr>
                        <a:t>$71.3</a:t>
                      </a:r>
                      <a:endParaRPr kumimoji="0" lang="en-US" sz="700" b="1" i="0" u="none" strike="noStrike" cap="none" normalizeH="0" baseline="0" dirty="0" smtClean="0">
                        <a:ln>
                          <a:noFill/>
                        </a:ln>
                        <a:solidFill>
                          <a:schemeClr val="tx1"/>
                        </a:solidFill>
                        <a:effectLst/>
                        <a:latin typeface="Arial" charset="0"/>
                      </a:endParaRPr>
                    </a:p>
                  </a:txBody>
                  <a:tcPr marL="45720" marR="45720" marT="45722" marB="45722"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1" i="0" u="none" strike="noStrike" cap="none" normalizeH="0" baseline="0" dirty="0" smtClean="0">
                          <a:ln>
                            <a:noFill/>
                          </a:ln>
                          <a:solidFill>
                            <a:schemeClr val="tx1"/>
                          </a:solidFill>
                          <a:effectLst/>
                          <a:latin typeface="Arial" charset="0"/>
                          <a:cs typeface="Arial" charset="0"/>
                        </a:rPr>
                        <a:t>$48.1</a:t>
                      </a:r>
                      <a:endParaRPr kumimoji="0" lang="en-US" sz="700" b="1" i="0" u="none" strike="noStrike" cap="none" normalizeH="0" baseline="0" dirty="0" smtClean="0">
                        <a:ln>
                          <a:noFill/>
                        </a:ln>
                        <a:solidFill>
                          <a:schemeClr val="tx1"/>
                        </a:solidFill>
                        <a:effectLst/>
                        <a:latin typeface="Arial" charset="0"/>
                      </a:endParaRPr>
                    </a:p>
                  </a:txBody>
                  <a:tcPr marL="45720" marR="45720" marT="45722" marB="45722" anchor="b" horzOverflow="overflow">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1" i="0" u="none" strike="noStrike" cap="none" normalizeH="0" baseline="0" dirty="0" smtClean="0">
                          <a:ln>
                            <a:noFill/>
                          </a:ln>
                          <a:solidFill>
                            <a:schemeClr val="tx1"/>
                          </a:solidFill>
                          <a:effectLst/>
                          <a:latin typeface="Arial" charset="0"/>
                        </a:rPr>
                        <a:t>$(14.5)</a:t>
                      </a:r>
                    </a:p>
                  </a:txBody>
                  <a:tcPr marL="45720" marR="45720" marT="45722" marB="45722" anchor="b"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1" i="0" u="none" strike="noStrike" cap="none" normalizeH="0" baseline="0" dirty="0" smtClean="0">
                          <a:ln>
                            <a:noFill/>
                          </a:ln>
                          <a:solidFill>
                            <a:schemeClr val="tx1"/>
                          </a:solidFill>
                          <a:effectLst/>
                          <a:latin typeface="Arial" charset="0"/>
                        </a:rPr>
                        <a:t>-20%</a:t>
                      </a:r>
                    </a:p>
                  </a:txBody>
                  <a:tcPr marL="45720" marR="45720" marT="45722" marB="45722"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1" i="0" u="none" strike="noStrike" cap="none" normalizeH="0" baseline="0" dirty="0" smtClean="0">
                          <a:ln>
                            <a:noFill/>
                          </a:ln>
                          <a:solidFill>
                            <a:schemeClr val="tx1"/>
                          </a:solidFill>
                          <a:effectLst/>
                          <a:latin typeface="Arial" charset="0"/>
                          <a:cs typeface="Arial" charset="0"/>
                        </a:rPr>
                        <a:t>$8.7</a:t>
                      </a:r>
                      <a:endParaRPr kumimoji="0" lang="en-US" sz="700" b="1" i="0" u="none" strike="noStrike" cap="none" normalizeH="0" baseline="0" dirty="0" smtClean="0">
                        <a:ln>
                          <a:noFill/>
                        </a:ln>
                        <a:solidFill>
                          <a:schemeClr val="tx1"/>
                        </a:solidFill>
                        <a:effectLst/>
                        <a:latin typeface="Arial" charset="0"/>
                      </a:endParaRPr>
                    </a:p>
                  </a:txBody>
                  <a:tcPr marL="45720" marR="45720" marT="45722" marB="45722" anchor="b" horzOverflow="overflow">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1" i="0" u="none" strike="noStrike" cap="none" normalizeH="0" baseline="0" dirty="0" smtClean="0">
                          <a:ln>
                            <a:noFill/>
                          </a:ln>
                          <a:solidFill>
                            <a:schemeClr val="tx1"/>
                          </a:solidFill>
                          <a:effectLst/>
                          <a:latin typeface="Arial" charset="0"/>
                          <a:cs typeface="Arial" charset="0"/>
                        </a:rPr>
                        <a:t>18%</a:t>
                      </a:r>
                      <a:endParaRPr kumimoji="0" lang="en-US" sz="700" b="1" i="0" u="none" strike="noStrike" cap="none" normalizeH="0" baseline="0" dirty="0" smtClean="0">
                        <a:ln>
                          <a:noFill/>
                        </a:ln>
                        <a:solidFill>
                          <a:schemeClr val="tx1"/>
                        </a:solidFill>
                        <a:effectLst/>
                        <a:latin typeface="Arial" charset="0"/>
                      </a:endParaRPr>
                    </a:p>
                  </a:txBody>
                  <a:tcPr marL="45720" marR="45720" marT="45722" marB="45722" anchor="b"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198446">
                <a:tc>
                  <a:txBody>
                    <a:bodyPr/>
                    <a:lstStyle/>
                    <a:p>
                      <a:pPr marL="0" marR="0" lvl="0" indent="0" algn="l" defTabSz="914400" rtl="0" eaLnBrk="0" fontAlgn="b" latinLnBrk="0" hangingPunct="0">
                        <a:lnSpc>
                          <a:spcPct val="5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cs typeface="Arial" charset="0"/>
                        </a:rPr>
                        <a:t>% Margin</a:t>
                      </a:r>
                      <a:endParaRPr kumimoji="0" lang="en-US" sz="700" b="1" i="0" u="none" strike="noStrike" cap="none" normalizeH="0" baseline="0" dirty="0" smtClean="0">
                        <a:ln>
                          <a:noFill/>
                        </a:ln>
                        <a:solidFill>
                          <a:schemeClr val="tx1"/>
                        </a:solidFill>
                        <a:effectLst/>
                        <a:latin typeface="Arial" charset="0"/>
                      </a:endParaRPr>
                    </a:p>
                  </a:txBody>
                  <a:tcPr marL="45720" marR="45720" marT="45722" marB="45722"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rPr>
                        <a:t>35.0%</a:t>
                      </a:r>
                    </a:p>
                  </a:txBody>
                  <a:tcPr marL="45720" marR="45720" marT="45722" marB="45722"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cs typeface="Arial" charset="0"/>
                        </a:rPr>
                        <a:t>40.6%</a:t>
                      </a:r>
                      <a:endParaRPr kumimoji="0" lang="en-US" sz="700" b="1" i="0" u="none" strike="noStrike" cap="none" normalizeH="0" baseline="0" dirty="0" smtClean="0">
                        <a:ln>
                          <a:noFill/>
                        </a:ln>
                        <a:solidFill>
                          <a:schemeClr val="tx1"/>
                        </a:solidFill>
                        <a:effectLst/>
                        <a:latin typeface="Arial" charset="0"/>
                      </a:endParaRPr>
                    </a:p>
                  </a:txBody>
                  <a:tcPr marL="45720" marR="45720" marT="45722" marB="45722"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cs typeface="Arial" charset="0"/>
                        </a:rPr>
                        <a:t>33.0%</a:t>
                      </a:r>
                      <a:endParaRPr kumimoji="0" lang="en-US" sz="700" b="1" i="0" u="none" strike="noStrike" cap="none" normalizeH="0" baseline="0" dirty="0" smtClean="0">
                        <a:ln>
                          <a:noFill/>
                        </a:ln>
                        <a:solidFill>
                          <a:schemeClr val="tx1"/>
                        </a:solidFill>
                        <a:effectLst/>
                        <a:latin typeface="Arial" charset="0"/>
                      </a:endParaRPr>
                    </a:p>
                  </a:txBody>
                  <a:tcPr marL="45720" marR="45720" marT="45722" marB="45722"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ase" latinLnBrk="0" hangingPunct="0">
                        <a:lnSpc>
                          <a:spcPct val="50000"/>
                        </a:lnSpc>
                        <a:spcBef>
                          <a:spcPct val="35000"/>
                        </a:spcBef>
                        <a:spcAft>
                          <a:spcPct val="0"/>
                        </a:spcAft>
                        <a:buClr>
                          <a:schemeClr val="tx1"/>
                        </a:buClr>
                        <a:buSzPct val="80000"/>
                        <a:buFont typeface="Wingdings" pitchFamily="2" charset="2"/>
                        <a:buNone/>
                        <a:tabLst/>
                      </a:pPr>
                      <a:endParaRPr kumimoji="0" lang="en-US" sz="700" b="0" i="0" u="none" strike="noStrike" cap="none" normalizeH="0" baseline="0" dirty="0" smtClean="0">
                        <a:ln>
                          <a:noFill/>
                        </a:ln>
                        <a:solidFill>
                          <a:srgbClr val="000000"/>
                        </a:solidFill>
                        <a:effectLst/>
                        <a:latin typeface="Arial" charset="0"/>
                      </a:endParaRPr>
                    </a:p>
                  </a:txBody>
                  <a:tcPr marL="45720" marR="45720" marT="45722" marB="45722" anchor="b"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ase" latinLnBrk="0" hangingPunct="0">
                        <a:lnSpc>
                          <a:spcPct val="50000"/>
                        </a:lnSpc>
                        <a:spcBef>
                          <a:spcPct val="35000"/>
                        </a:spcBef>
                        <a:spcAft>
                          <a:spcPct val="0"/>
                        </a:spcAft>
                        <a:buClr>
                          <a:schemeClr val="tx1"/>
                        </a:buClr>
                        <a:buSzPct val="80000"/>
                        <a:buFont typeface="Wingdings" pitchFamily="2" charset="2"/>
                        <a:buNone/>
                        <a:tabLst/>
                      </a:pPr>
                      <a:endParaRPr kumimoji="0" lang="en-US" sz="700" b="0" i="0" u="none" strike="noStrike" cap="none" normalizeH="0" baseline="0" dirty="0" smtClean="0">
                        <a:ln>
                          <a:noFill/>
                        </a:ln>
                        <a:solidFill>
                          <a:srgbClr val="000000"/>
                        </a:solidFill>
                        <a:effectLst/>
                        <a:latin typeface="Arial" charset="0"/>
                      </a:endParaRPr>
                    </a:p>
                  </a:txBody>
                  <a:tcPr marL="45720" marR="45720" marT="45722" marB="45722"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ase" latinLnBrk="0" hangingPunct="0">
                        <a:lnSpc>
                          <a:spcPct val="50000"/>
                        </a:lnSpc>
                        <a:spcBef>
                          <a:spcPct val="35000"/>
                        </a:spcBef>
                        <a:spcAft>
                          <a:spcPct val="0"/>
                        </a:spcAft>
                        <a:buClr>
                          <a:schemeClr val="tx1"/>
                        </a:buClr>
                        <a:buSzPct val="80000"/>
                        <a:buFont typeface="Wingdings" pitchFamily="2" charset="2"/>
                        <a:buNone/>
                        <a:tabLst/>
                      </a:pPr>
                      <a:endParaRPr kumimoji="0" lang="en-US" sz="700" b="0" i="0" u="none" strike="noStrike" cap="none" normalizeH="0" baseline="0" dirty="0" smtClean="0">
                        <a:ln>
                          <a:noFill/>
                        </a:ln>
                        <a:solidFill>
                          <a:srgbClr val="000000"/>
                        </a:solidFill>
                        <a:effectLst/>
                        <a:latin typeface="Arial" charset="0"/>
                      </a:endParaRPr>
                    </a:p>
                  </a:txBody>
                  <a:tcPr marL="45720" marR="45720" marT="45722" marB="45722" anchor="b" horzOverflow="overflow">
                    <a:lnL w="12700" cap="flat" cmpd="sng" algn="ctr">
                      <a:no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50000"/>
                        </a:lnSpc>
                        <a:spcBef>
                          <a:spcPct val="35000"/>
                        </a:spcBef>
                        <a:spcAft>
                          <a:spcPct val="0"/>
                        </a:spcAft>
                        <a:buClr>
                          <a:schemeClr val="tx1"/>
                        </a:buClr>
                        <a:buSzPct val="80000"/>
                        <a:buFont typeface="Wingdings" pitchFamily="2" charset="2"/>
                        <a:buNone/>
                        <a:tabLst/>
                      </a:pPr>
                      <a:endParaRPr kumimoji="0" lang="en-US" sz="700" b="0" i="0" u="none" strike="noStrike" cap="none" normalizeH="0" baseline="0" dirty="0" smtClean="0">
                        <a:ln>
                          <a:noFill/>
                        </a:ln>
                        <a:solidFill>
                          <a:srgbClr val="000000"/>
                        </a:solidFill>
                        <a:effectLst/>
                        <a:latin typeface="Arial" charset="0"/>
                      </a:endParaRPr>
                    </a:p>
                  </a:txBody>
                  <a:tcPr marL="45720" marR="45720" marT="45722" marB="45722" anchor="b" horzOverflow="overflow">
                    <a:lnL>
                      <a:noFill/>
                    </a:lnL>
                    <a:lnR cap="flat">
                      <a:noFill/>
                    </a:lnR>
                    <a:lnT>
                      <a:noFill/>
                    </a:lnT>
                    <a:lnB>
                      <a:noFill/>
                    </a:lnB>
                    <a:lnTlToBr>
                      <a:noFill/>
                    </a:lnTlToBr>
                    <a:lnBlToTr>
                      <a:noFill/>
                    </a:lnBlToTr>
                    <a:noFill/>
                  </a:tcPr>
                </a:tc>
              </a:tr>
              <a:tr h="196858">
                <a:tc>
                  <a:txBody>
                    <a:bodyPr/>
                    <a:lstStyle/>
                    <a:p>
                      <a:pPr marL="0" marR="0" lvl="0" indent="0" algn="l" defTabSz="914400" rtl="0" eaLnBrk="0" fontAlgn="b" latinLnBrk="0" hangingPunct="0">
                        <a:lnSpc>
                          <a:spcPct val="5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cs typeface="Arial" charset="0"/>
                        </a:rPr>
                        <a:t>Corporate Overhead</a:t>
                      </a:r>
                      <a:endParaRPr kumimoji="0" lang="en-US" sz="700" b="1" i="0" u="none" strike="noStrike" cap="none" normalizeH="0" baseline="0" dirty="0" smtClean="0">
                        <a:ln>
                          <a:noFill/>
                        </a:ln>
                        <a:solidFill>
                          <a:schemeClr val="tx1"/>
                        </a:solidFill>
                        <a:effectLst/>
                        <a:latin typeface="Arial" charset="0"/>
                      </a:endParaRPr>
                    </a:p>
                  </a:txBody>
                  <a:tcPr marL="45720" marR="45720" marT="45722" marB="45722"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rPr>
                        <a:t>9.1</a:t>
                      </a:r>
                    </a:p>
                  </a:txBody>
                  <a:tcPr marL="45720" marR="45720" marT="45722" marB="45722"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cs typeface="Arial" charset="0"/>
                        </a:rPr>
                        <a:t>6.7</a:t>
                      </a:r>
                      <a:endParaRPr kumimoji="0" lang="en-US" sz="700" b="1" i="0" u="none" strike="noStrike" cap="none" normalizeH="0" baseline="0" dirty="0" smtClean="0">
                        <a:ln>
                          <a:noFill/>
                        </a:ln>
                        <a:solidFill>
                          <a:schemeClr val="tx1"/>
                        </a:solidFill>
                        <a:effectLst/>
                        <a:latin typeface="Arial" charset="0"/>
                      </a:endParaRPr>
                    </a:p>
                  </a:txBody>
                  <a:tcPr marL="45720" marR="45720" marT="45722" marB="45722"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cs typeface="Arial" charset="0"/>
                        </a:rPr>
                        <a:t>6.4</a:t>
                      </a:r>
                      <a:endParaRPr kumimoji="0" lang="en-US" sz="700" b="1" i="0" u="none" strike="noStrike" cap="none" normalizeH="0" baseline="0" dirty="0" smtClean="0">
                        <a:ln>
                          <a:noFill/>
                        </a:ln>
                        <a:solidFill>
                          <a:schemeClr val="tx1"/>
                        </a:solidFill>
                        <a:effectLst/>
                        <a:latin typeface="Arial" charset="0"/>
                      </a:endParaRPr>
                    </a:p>
                  </a:txBody>
                  <a:tcPr marL="45720" marR="45720" marT="45722" marB="45722"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rPr>
                        <a:t>$2.4</a:t>
                      </a:r>
                    </a:p>
                  </a:txBody>
                  <a:tcPr marL="45720" marR="45720" marT="45722" marB="45722" anchor="b"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rPr>
                        <a:t>36%</a:t>
                      </a:r>
                    </a:p>
                  </a:txBody>
                  <a:tcPr marL="45720" marR="45720" marT="45722" marB="45722"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cs typeface="Arial" charset="0"/>
                        </a:rPr>
                        <a:t>$2.7</a:t>
                      </a:r>
                      <a:endParaRPr kumimoji="0" lang="en-US" sz="700" b="1" i="0" u="none" strike="noStrike" cap="none" normalizeH="0" baseline="0" dirty="0" smtClean="0">
                        <a:ln>
                          <a:noFill/>
                        </a:ln>
                        <a:solidFill>
                          <a:schemeClr val="tx1"/>
                        </a:solidFill>
                        <a:effectLst/>
                        <a:latin typeface="Arial" charset="0"/>
                      </a:endParaRPr>
                    </a:p>
                  </a:txBody>
                  <a:tcPr marL="45720" marR="45720" marT="45722" marB="45722" anchor="b" horzOverflow="overflow">
                    <a:lnL w="12700" cap="flat" cmpd="sng" algn="ctr">
                      <a:no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cs typeface="Arial" charset="0"/>
                        </a:rPr>
                        <a:t>42%</a:t>
                      </a:r>
                      <a:endParaRPr kumimoji="0" lang="en-US" sz="700" b="1" i="0" u="none" strike="noStrike" cap="none" normalizeH="0" baseline="0" dirty="0" smtClean="0">
                        <a:ln>
                          <a:noFill/>
                        </a:ln>
                        <a:solidFill>
                          <a:schemeClr val="tx1"/>
                        </a:solidFill>
                        <a:effectLst/>
                        <a:latin typeface="Arial" charset="0"/>
                      </a:endParaRPr>
                    </a:p>
                  </a:txBody>
                  <a:tcPr marL="45720" marR="45720" marT="45722" marB="45722" anchor="b" horzOverflow="overflow">
                    <a:lnL>
                      <a:noFill/>
                    </a:lnL>
                    <a:lnR cap="flat">
                      <a:noFill/>
                    </a:lnR>
                    <a:lnT>
                      <a:noFill/>
                    </a:lnT>
                    <a:lnB>
                      <a:noFill/>
                    </a:lnB>
                    <a:lnTlToBr>
                      <a:noFill/>
                    </a:lnTlToBr>
                    <a:lnBlToTr>
                      <a:noFill/>
                    </a:lnBlToTr>
                    <a:noFill/>
                  </a:tcPr>
                </a:tc>
              </a:tr>
              <a:tr h="196858">
                <a:tc>
                  <a:txBody>
                    <a:bodyPr/>
                    <a:lstStyle/>
                    <a:p>
                      <a:pPr marL="0" marR="0" lvl="0" indent="0" algn="l" defTabSz="914400" rtl="0" eaLnBrk="0" fontAlgn="b" latinLnBrk="0" hangingPunct="0">
                        <a:lnSpc>
                          <a:spcPct val="5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cs typeface="Arial" charset="0"/>
                        </a:rPr>
                        <a:t>Miscellaneous AJE</a:t>
                      </a:r>
                      <a:endParaRPr kumimoji="0" lang="en-US" sz="700" b="1" i="0" u="none" strike="noStrike" cap="none" normalizeH="0" baseline="0" dirty="0" smtClean="0">
                        <a:ln>
                          <a:noFill/>
                        </a:ln>
                        <a:solidFill>
                          <a:schemeClr val="tx1"/>
                        </a:solidFill>
                        <a:effectLst/>
                        <a:latin typeface="Arial" charset="0"/>
                      </a:endParaRPr>
                    </a:p>
                  </a:txBody>
                  <a:tcPr marL="45720" marR="45720" marT="45722" marB="45722"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rPr>
                        <a:t>1.5</a:t>
                      </a:r>
                    </a:p>
                  </a:txBody>
                  <a:tcPr marL="45720" marR="45720" marT="45722" marB="45722"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rPr>
                        <a:t>0.1</a:t>
                      </a:r>
                    </a:p>
                  </a:txBody>
                  <a:tcPr marL="45720" marR="45720" marT="45722" marB="45722"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rPr>
                        <a:t>--</a:t>
                      </a:r>
                    </a:p>
                  </a:txBody>
                  <a:tcPr marL="45720" marR="45720" marT="45722" marB="45722" anchor="b" horzOverflow="overflow">
                    <a:lnL>
                      <a:noFill/>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endParaRPr kumimoji="0" lang="en-US" sz="700" b="0" i="0" u="none" strike="noStrike" cap="none" normalizeH="0" baseline="0" dirty="0" smtClean="0">
                        <a:ln>
                          <a:noFill/>
                        </a:ln>
                        <a:solidFill>
                          <a:schemeClr val="tx1"/>
                        </a:solidFill>
                        <a:effectLst/>
                        <a:latin typeface="Arial" charset="0"/>
                      </a:endParaRPr>
                    </a:p>
                  </a:txBody>
                  <a:tcPr marL="45720" marR="45720" marT="45722" marB="45722" anchor="b"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endParaRPr kumimoji="0" lang="en-US" sz="700" b="0" i="0" u="none" strike="noStrike" cap="none" normalizeH="0" baseline="0" dirty="0" smtClean="0">
                        <a:ln>
                          <a:noFill/>
                        </a:ln>
                        <a:solidFill>
                          <a:schemeClr val="tx1"/>
                        </a:solidFill>
                        <a:effectLst/>
                        <a:latin typeface="Arial" charset="0"/>
                      </a:endParaRPr>
                    </a:p>
                  </a:txBody>
                  <a:tcPr marL="45720" marR="45720" marT="45722" marB="45722"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endParaRPr kumimoji="0" lang="en-US" sz="700" b="1" i="0" u="none" strike="noStrike" cap="none" normalizeH="0" baseline="0" dirty="0" smtClean="0">
                        <a:ln>
                          <a:noFill/>
                        </a:ln>
                        <a:solidFill>
                          <a:schemeClr val="tx1"/>
                        </a:solidFill>
                        <a:effectLst/>
                        <a:latin typeface="Arial" charset="0"/>
                      </a:endParaRPr>
                    </a:p>
                  </a:txBody>
                  <a:tcPr marL="45720" marR="45720" marT="45722" marB="45722" anchor="b" horzOverflow="overflow">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cs typeface="Arial" charset="0"/>
                        </a:rPr>
                        <a:t> </a:t>
                      </a:r>
                      <a:endParaRPr kumimoji="0" lang="en-US" sz="700" b="1" i="0" u="none" strike="noStrike" cap="none" normalizeH="0" baseline="0" dirty="0" smtClean="0">
                        <a:ln>
                          <a:noFill/>
                        </a:ln>
                        <a:solidFill>
                          <a:schemeClr val="tx1"/>
                        </a:solidFill>
                        <a:effectLst/>
                        <a:latin typeface="Arial" charset="0"/>
                      </a:endParaRPr>
                    </a:p>
                  </a:txBody>
                  <a:tcPr marL="45720" marR="45720" marT="45722" marB="45722" anchor="b"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198446">
                <a:tc>
                  <a:txBody>
                    <a:bodyPr/>
                    <a:lstStyle/>
                    <a:p>
                      <a:pPr marL="0" marR="0" lvl="0" indent="0" algn="l" defTabSz="914400" rtl="0" eaLnBrk="0" fontAlgn="b" latinLnBrk="0" hangingPunct="0">
                        <a:lnSpc>
                          <a:spcPct val="50000"/>
                        </a:lnSpc>
                        <a:spcBef>
                          <a:spcPct val="0"/>
                        </a:spcBef>
                        <a:spcAft>
                          <a:spcPct val="0"/>
                        </a:spcAft>
                        <a:buClrTx/>
                        <a:buSzTx/>
                        <a:buFontTx/>
                        <a:buNone/>
                        <a:tabLst/>
                      </a:pPr>
                      <a:r>
                        <a:rPr kumimoji="0" lang="en-US" sz="700" b="1" i="0" u="none" strike="noStrike" cap="none" normalizeH="0" baseline="0" dirty="0" smtClean="0">
                          <a:ln>
                            <a:noFill/>
                          </a:ln>
                          <a:solidFill>
                            <a:schemeClr val="tx1"/>
                          </a:solidFill>
                          <a:effectLst/>
                          <a:latin typeface="Arial" charset="0"/>
                          <a:cs typeface="Arial" charset="0"/>
                        </a:rPr>
                        <a:t>Adjusted EBITDA</a:t>
                      </a:r>
                      <a:endParaRPr kumimoji="0" lang="en-US" sz="700" b="1" i="0" u="none" strike="noStrike" cap="none" normalizeH="0" baseline="0" dirty="0" smtClean="0">
                        <a:ln>
                          <a:noFill/>
                        </a:ln>
                        <a:solidFill>
                          <a:schemeClr val="tx1"/>
                        </a:solidFill>
                        <a:effectLst/>
                        <a:latin typeface="Arial" charset="0"/>
                      </a:endParaRPr>
                    </a:p>
                  </a:txBody>
                  <a:tcPr marL="45720" marR="45720" marT="45722" marB="45722"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1" i="0" u="none" strike="noStrike" cap="none" normalizeH="0" baseline="0" dirty="0" smtClean="0">
                          <a:ln>
                            <a:noFill/>
                          </a:ln>
                          <a:solidFill>
                            <a:schemeClr val="tx1"/>
                          </a:solidFill>
                          <a:effectLst/>
                          <a:latin typeface="Arial" charset="0"/>
                        </a:rPr>
                        <a:t>$49.2</a:t>
                      </a:r>
                    </a:p>
                  </a:txBody>
                  <a:tcPr marL="45720" marR="45720" marT="45722" marB="45722"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1" i="0" u="none" strike="noStrike" cap="none" normalizeH="0" baseline="0" dirty="0" smtClean="0">
                          <a:ln>
                            <a:noFill/>
                          </a:ln>
                          <a:solidFill>
                            <a:schemeClr val="tx1"/>
                          </a:solidFill>
                          <a:effectLst/>
                          <a:latin typeface="Arial" charset="0"/>
                          <a:cs typeface="Arial" charset="0"/>
                        </a:rPr>
                        <a:t>$64.7</a:t>
                      </a:r>
                      <a:endParaRPr kumimoji="0" lang="en-US" sz="700" b="1" i="0" u="none" strike="noStrike" cap="none" normalizeH="0" baseline="0" dirty="0" smtClean="0">
                        <a:ln>
                          <a:noFill/>
                        </a:ln>
                        <a:solidFill>
                          <a:schemeClr val="tx1"/>
                        </a:solidFill>
                        <a:effectLst/>
                        <a:latin typeface="Arial" charset="0"/>
                      </a:endParaRPr>
                    </a:p>
                  </a:txBody>
                  <a:tcPr marL="45720" marR="45720" marT="45722" marB="45722"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1" i="0" u="none" strike="noStrike" cap="none" normalizeH="0" baseline="0" dirty="0" smtClean="0">
                          <a:ln>
                            <a:noFill/>
                          </a:ln>
                          <a:solidFill>
                            <a:schemeClr val="tx1"/>
                          </a:solidFill>
                          <a:effectLst/>
                          <a:latin typeface="Arial" charset="0"/>
                          <a:cs typeface="Arial" charset="0"/>
                        </a:rPr>
                        <a:t>$41.7</a:t>
                      </a:r>
                      <a:endParaRPr kumimoji="0" lang="en-US" sz="700" b="1" i="0" u="none" strike="noStrike" cap="none" normalizeH="0" baseline="0" dirty="0" smtClean="0">
                        <a:ln>
                          <a:noFill/>
                        </a:ln>
                        <a:solidFill>
                          <a:schemeClr val="tx1"/>
                        </a:solidFill>
                        <a:effectLst/>
                        <a:latin typeface="Arial" charset="0"/>
                      </a:endParaRPr>
                    </a:p>
                  </a:txBody>
                  <a:tcPr marL="45720" marR="45720" marT="45722" marB="45722" anchor="b" horzOverflow="overflow">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1" i="0" u="none" strike="noStrike" cap="none" normalizeH="0" baseline="0" dirty="0" smtClean="0">
                          <a:ln>
                            <a:noFill/>
                          </a:ln>
                          <a:solidFill>
                            <a:schemeClr val="tx1"/>
                          </a:solidFill>
                          <a:effectLst/>
                          <a:latin typeface="Arial" charset="0"/>
                        </a:rPr>
                        <a:t>$(15.5)</a:t>
                      </a:r>
                    </a:p>
                  </a:txBody>
                  <a:tcPr marL="45720" marR="45720" marT="45722" marB="45722" anchor="b"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1" i="0" u="none" strike="noStrike" cap="none" normalizeH="0" baseline="0" dirty="0" smtClean="0">
                          <a:ln>
                            <a:noFill/>
                          </a:ln>
                          <a:solidFill>
                            <a:schemeClr val="tx1"/>
                          </a:solidFill>
                          <a:effectLst/>
                          <a:latin typeface="Arial" charset="0"/>
                        </a:rPr>
                        <a:t>-24%</a:t>
                      </a:r>
                    </a:p>
                  </a:txBody>
                  <a:tcPr marL="45720" marR="45720" marT="45722" marB="45722"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1" i="0" u="none" strike="noStrike" cap="none" normalizeH="0" baseline="0" dirty="0" smtClean="0">
                          <a:ln>
                            <a:noFill/>
                          </a:ln>
                          <a:solidFill>
                            <a:schemeClr val="tx1"/>
                          </a:solidFill>
                          <a:effectLst/>
                          <a:latin typeface="Arial" charset="0"/>
                          <a:cs typeface="Arial" charset="0"/>
                        </a:rPr>
                        <a:t>$7.5</a:t>
                      </a:r>
                      <a:endParaRPr kumimoji="0" lang="en-US" sz="700" b="1" i="0" u="none" strike="noStrike" cap="none" normalizeH="0" baseline="0" dirty="0" smtClean="0">
                        <a:ln>
                          <a:noFill/>
                        </a:ln>
                        <a:solidFill>
                          <a:schemeClr val="tx1"/>
                        </a:solidFill>
                        <a:effectLst/>
                        <a:latin typeface="Arial" charset="0"/>
                      </a:endParaRPr>
                    </a:p>
                  </a:txBody>
                  <a:tcPr marL="45720" marR="45720" marT="45722" marB="45722" anchor="b" horzOverflow="overflow">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1" i="0" u="none" strike="noStrike" cap="none" normalizeH="0" baseline="0" dirty="0" smtClean="0">
                          <a:ln>
                            <a:noFill/>
                          </a:ln>
                          <a:solidFill>
                            <a:schemeClr val="tx1"/>
                          </a:solidFill>
                          <a:effectLst/>
                          <a:latin typeface="Arial" charset="0"/>
                          <a:cs typeface="Arial" charset="0"/>
                        </a:rPr>
                        <a:t>18%</a:t>
                      </a:r>
                      <a:endParaRPr kumimoji="0" lang="en-US" sz="700" b="1" i="0" u="none" strike="noStrike" cap="none" normalizeH="0" baseline="0" dirty="0" smtClean="0">
                        <a:ln>
                          <a:noFill/>
                        </a:ln>
                        <a:solidFill>
                          <a:schemeClr val="tx1"/>
                        </a:solidFill>
                        <a:effectLst/>
                        <a:latin typeface="Arial" charset="0"/>
                      </a:endParaRPr>
                    </a:p>
                  </a:txBody>
                  <a:tcPr marL="45720" marR="45720" marT="45722" marB="45722" anchor="b"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196858">
                <a:tc>
                  <a:txBody>
                    <a:bodyPr/>
                    <a:lstStyle/>
                    <a:p>
                      <a:pPr marL="0" marR="0" lvl="0" indent="0" algn="l" defTabSz="914400" rtl="0" eaLnBrk="0" fontAlgn="b" latinLnBrk="0" hangingPunct="0">
                        <a:lnSpc>
                          <a:spcPct val="5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cs typeface="Arial" charset="0"/>
                        </a:rPr>
                        <a:t>% Margin</a:t>
                      </a:r>
                      <a:endParaRPr kumimoji="0" lang="en-US" sz="700" b="1" i="0" u="none" strike="noStrike" cap="none" normalizeH="0" baseline="0" dirty="0" smtClean="0">
                        <a:ln>
                          <a:noFill/>
                        </a:ln>
                        <a:solidFill>
                          <a:schemeClr val="tx1"/>
                        </a:solidFill>
                        <a:effectLst/>
                        <a:latin typeface="Arial" charset="0"/>
                      </a:endParaRPr>
                    </a:p>
                  </a:txBody>
                  <a:tcPr marL="45720" marR="45720" marT="45722" marB="45722"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rPr>
                        <a:t>30.3%</a:t>
                      </a:r>
                    </a:p>
                  </a:txBody>
                  <a:tcPr marL="45720" marR="45720" marT="45722" marB="45722"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cs typeface="Arial" charset="0"/>
                        </a:rPr>
                        <a:t>36.9%</a:t>
                      </a:r>
                      <a:endParaRPr kumimoji="0" lang="en-US" sz="700" b="1" i="0" u="none" strike="noStrike" cap="none" normalizeH="0" baseline="0" dirty="0" smtClean="0">
                        <a:ln>
                          <a:noFill/>
                        </a:ln>
                        <a:solidFill>
                          <a:schemeClr val="tx1"/>
                        </a:solidFill>
                        <a:effectLst/>
                        <a:latin typeface="Arial" charset="0"/>
                      </a:endParaRPr>
                    </a:p>
                  </a:txBody>
                  <a:tcPr marL="45720" marR="45720" marT="45722" marB="45722" anchor="b" horzOverflow="overflow">
                    <a:lnL>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cs typeface="Arial" charset="0"/>
                        </a:rPr>
                        <a:t>28.6%</a:t>
                      </a:r>
                      <a:endParaRPr kumimoji="0" lang="en-US" sz="700" b="1" i="0" u="none" strike="noStrike" cap="none" normalizeH="0" baseline="0" dirty="0" smtClean="0">
                        <a:ln>
                          <a:noFill/>
                        </a:ln>
                        <a:solidFill>
                          <a:schemeClr val="tx1"/>
                        </a:solidFill>
                        <a:effectLst/>
                        <a:latin typeface="Arial" charset="0"/>
                      </a:endParaRPr>
                    </a:p>
                  </a:txBody>
                  <a:tcPr marL="45720" marR="45720" marT="45722" marB="45722"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ase" latinLnBrk="0" hangingPunct="0">
                        <a:lnSpc>
                          <a:spcPct val="50000"/>
                        </a:lnSpc>
                        <a:spcBef>
                          <a:spcPct val="35000"/>
                        </a:spcBef>
                        <a:spcAft>
                          <a:spcPct val="0"/>
                        </a:spcAft>
                        <a:buClr>
                          <a:schemeClr val="tx1"/>
                        </a:buClr>
                        <a:buSzPct val="80000"/>
                        <a:buFont typeface="Wingdings" pitchFamily="2" charset="2"/>
                        <a:buNone/>
                        <a:tabLst/>
                      </a:pPr>
                      <a:endParaRPr kumimoji="0" lang="en-US" sz="700" b="0" i="0" u="none" strike="noStrike" cap="none" normalizeH="0" baseline="0" dirty="0" smtClean="0">
                        <a:ln>
                          <a:noFill/>
                        </a:ln>
                        <a:solidFill>
                          <a:srgbClr val="000000"/>
                        </a:solidFill>
                        <a:effectLst/>
                        <a:latin typeface="Arial" charset="0"/>
                      </a:endParaRPr>
                    </a:p>
                  </a:txBody>
                  <a:tcPr marL="45720" marR="45720" marT="45722" marB="45722" anchor="b"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ase" latinLnBrk="0" hangingPunct="0">
                        <a:lnSpc>
                          <a:spcPct val="50000"/>
                        </a:lnSpc>
                        <a:spcBef>
                          <a:spcPct val="35000"/>
                        </a:spcBef>
                        <a:spcAft>
                          <a:spcPct val="0"/>
                        </a:spcAft>
                        <a:buClr>
                          <a:schemeClr val="tx1"/>
                        </a:buClr>
                        <a:buSzPct val="80000"/>
                        <a:buFont typeface="Wingdings" pitchFamily="2" charset="2"/>
                        <a:buNone/>
                        <a:tabLst/>
                      </a:pPr>
                      <a:endParaRPr kumimoji="0" lang="en-US" sz="700" b="0" i="0" u="none" strike="noStrike" cap="none" normalizeH="0" baseline="0" dirty="0" smtClean="0">
                        <a:ln>
                          <a:noFill/>
                        </a:ln>
                        <a:solidFill>
                          <a:srgbClr val="000000"/>
                        </a:solidFill>
                        <a:effectLst/>
                        <a:latin typeface="Arial" charset="0"/>
                      </a:endParaRPr>
                    </a:p>
                  </a:txBody>
                  <a:tcPr marL="45720" marR="45720" marT="45722" marB="45722"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0" fontAlgn="base" latinLnBrk="0" hangingPunct="0">
                        <a:lnSpc>
                          <a:spcPct val="50000"/>
                        </a:lnSpc>
                        <a:spcBef>
                          <a:spcPct val="35000"/>
                        </a:spcBef>
                        <a:spcAft>
                          <a:spcPct val="0"/>
                        </a:spcAft>
                        <a:buClr>
                          <a:schemeClr val="tx1"/>
                        </a:buClr>
                        <a:buSzPct val="80000"/>
                        <a:buFont typeface="Wingdings" pitchFamily="2" charset="2"/>
                        <a:buNone/>
                        <a:tabLst/>
                      </a:pPr>
                      <a:endParaRPr kumimoji="0" lang="en-US" sz="700" b="0" i="0" u="none" strike="noStrike" cap="none" normalizeH="0" baseline="0" dirty="0" smtClean="0">
                        <a:ln>
                          <a:noFill/>
                        </a:ln>
                        <a:solidFill>
                          <a:srgbClr val="000000"/>
                        </a:solidFill>
                        <a:effectLst/>
                        <a:latin typeface="Arial" charset="0"/>
                      </a:endParaRPr>
                    </a:p>
                  </a:txBody>
                  <a:tcPr marL="45720" marR="45720" marT="45722" marB="45722" anchor="b" horzOverflow="overflow">
                    <a:lnL w="12700" cap="flat" cmpd="sng" algn="ctr">
                      <a:no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50000"/>
                        </a:lnSpc>
                        <a:spcBef>
                          <a:spcPct val="35000"/>
                        </a:spcBef>
                        <a:spcAft>
                          <a:spcPct val="0"/>
                        </a:spcAft>
                        <a:buClr>
                          <a:schemeClr val="tx1"/>
                        </a:buClr>
                        <a:buSzPct val="80000"/>
                        <a:buFont typeface="Wingdings" pitchFamily="2" charset="2"/>
                        <a:buNone/>
                        <a:tabLst/>
                      </a:pPr>
                      <a:endParaRPr kumimoji="0" lang="en-US" sz="700" b="0" i="0" u="none" strike="noStrike" cap="none" normalizeH="0" baseline="0" dirty="0" smtClean="0">
                        <a:ln>
                          <a:noFill/>
                        </a:ln>
                        <a:solidFill>
                          <a:srgbClr val="000000"/>
                        </a:solidFill>
                        <a:effectLst/>
                        <a:latin typeface="Arial" charset="0"/>
                      </a:endParaRPr>
                    </a:p>
                  </a:txBody>
                  <a:tcPr marL="45720" marR="45720" marT="45722" marB="45722" anchor="b" horzOverflow="overflow">
                    <a:lnL>
                      <a:noFill/>
                    </a:lnL>
                    <a:lnR cap="flat">
                      <a:noFill/>
                    </a:lnR>
                    <a:lnT>
                      <a:noFill/>
                    </a:lnT>
                    <a:lnB>
                      <a:noFill/>
                    </a:lnB>
                    <a:lnTlToBr>
                      <a:noFill/>
                    </a:lnTlToBr>
                    <a:lnBlToTr>
                      <a:noFill/>
                    </a:lnBlToTr>
                    <a:noFill/>
                  </a:tcPr>
                </a:tc>
              </a:tr>
              <a:tr h="196858">
                <a:tc>
                  <a:txBody>
                    <a:bodyPr/>
                    <a:lstStyle/>
                    <a:p>
                      <a:pPr marL="0" marR="0" lvl="0" indent="0" algn="l" defTabSz="914400" rtl="0" eaLnBrk="0" fontAlgn="b" latinLnBrk="0" hangingPunct="0">
                        <a:lnSpc>
                          <a:spcPct val="5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cs typeface="Arial" charset="0"/>
                        </a:rPr>
                        <a:t>Adjustments for OCF</a:t>
                      </a:r>
                      <a:endParaRPr kumimoji="0" lang="en-US" sz="700" b="1" i="0" u="none" strike="noStrike" cap="none" normalizeH="0" baseline="0" dirty="0" smtClean="0">
                        <a:ln>
                          <a:noFill/>
                        </a:ln>
                        <a:solidFill>
                          <a:schemeClr val="tx1"/>
                        </a:solidFill>
                        <a:effectLst/>
                        <a:latin typeface="Arial" charset="0"/>
                      </a:endParaRPr>
                    </a:p>
                  </a:txBody>
                  <a:tcPr marL="45720" marR="45720" marT="45722" marB="45722"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rPr>
                        <a:t>1.5</a:t>
                      </a:r>
                    </a:p>
                  </a:txBody>
                  <a:tcPr marL="45720" marR="45720" marT="45722" marB="45722"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cs typeface="Arial" charset="0"/>
                        </a:rPr>
                        <a:t>1.2</a:t>
                      </a:r>
                      <a:endParaRPr kumimoji="0" lang="en-US" sz="700" b="1" i="0" u="none" strike="noStrike" cap="none" normalizeH="0" baseline="0" dirty="0" smtClean="0">
                        <a:ln>
                          <a:noFill/>
                        </a:ln>
                        <a:solidFill>
                          <a:schemeClr val="tx1"/>
                        </a:solidFill>
                        <a:effectLst/>
                        <a:latin typeface="Arial" charset="0"/>
                      </a:endParaRPr>
                    </a:p>
                  </a:txBody>
                  <a:tcPr marL="45720" marR="45720" marT="45722" marB="45722"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cs typeface="Arial" charset="0"/>
                        </a:rPr>
                        <a:t>1.2</a:t>
                      </a:r>
                      <a:endParaRPr kumimoji="0" lang="en-US" sz="700" b="1" i="0" u="none" strike="noStrike" cap="none" normalizeH="0" baseline="0" dirty="0" smtClean="0">
                        <a:ln>
                          <a:noFill/>
                        </a:ln>
                        <a:solidFill>
                          <a:schemeClr val="tx1"/>
                        </a:solidFill>
                        <a:effectLst/>
                        <a:latin typeface="Arial" charset="0"/>
                      </a:endParaRPr>
                    </a:p>
                  </a:txBody>
                  <a:tcPr marL="45720" marR="45720" marT="45722" marB="45722" anchor="b" horzOverflow="overflow">
                    <a:lnL>
                      <a:noFill/>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endParaRPr kumimoji="0" lang="en-US" sz="700" b="0" i="0" u="none" strike="noStrike" cap="none" normalizeH="0" baseline="0" dirty="0" smtClean="0">
                        <a:ln>
                          <a:noFill/>
                        </a:ln>
                        <a:solidFill>
                          <a:schemeClr val="tx1"/>
                        </a:solidFill>
                        <a:effectLst/>
                        <a:latin typeface="Arial" charset="0"/>
                      </a:endParaRPr>
                    </a:p>
                  </a:txBody>
                  <a:tcPr marL="45720" marR="45720" marT="45722" marB="45722" anchor="b"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endParaRPr kumimoji="0" lang="en-US" sz="700" b="0" i="0" u="none" strike="noStrike" cap="none" normalizeH="0" baseline="0" dirty="0" smtClean="0">
                        <a:ln>
                          <a:noFill/>
                        </a:ln>
                        <a:solidFill>
                          <a:schemeClr val="tx1"/>
                        </a:solidFill>
                        <a:effectLst/>
                        <a:latin typeface="Arial" charset="0"/>
                      </a:endParaRPr>
                    </a:p>
                  </a:txBody>
                  <a:tcPr marL="45720" marR="45720" marT="45722" marB="45722"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endParaRPr kumimoji="0" lang="en-US" sz="700" b="1" i="0" u="none" strike="noStrike" cap="none" normalizeH="0" baseline="0" dirty="0" smtClean="0">
                        <a:ln>
                          <a:noFill/>
                        </a:ln>
                        <a:solidFill>
                          <a:schemeClr val="tx1"/>
                        </a:solidFill>
                        <a:effectLst/>
                        <a:latin typeface="Arial" charset="0"/>
                      </a:endParaRPr>
                    </a:p>
                  </a:txBody>
                  <a:tcPr marL="45720" marR="45720" marT="45722" marB="45722" anchor="b" horzOverflow="overflow">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cs typeface="Arial" charset="0"/>
                        </a:rPr>
                        <a:t> </a:t>
                      </a:r>
                      <a:endParaRPr kumimoji="0" lang="en-US" sz="700" b="1" i="0" u="none" strike="noStrike" cap="none" normalizeH="0" baseline="0" dirty="0" smtClean="0">
                        <a:ln>
                          <a:noFill/>
                        </a:ln>
                        <a:solidFill>
                          <a:schemeClr val="tx1"/>
                        </a:solidFill>
                        <a:effectLst/>
                        <a:latin typeface="Arial" charset="0"/>
                      </a:endParaRPr>
                    </a:p>
                  </a:txBody>
                  <a:tcPr marL="45720" marR="45720" marT="45722" marB="45722" anchor="b"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196858">
                <a:tc>
                  <a:txBody>
                    <a:bodyPr/>
                    <a:lstStyle/>
                    <a:p>
                      <a:pPr marL="0" marR="0" lvl="0" indent="0" algn="l" defTabSz="914400" rtl="0" eaLnBrk="0" fontAlgn="b" latinLnBrk="0" hangingPunct="0">
                        <a:lnSpc>
                          <a:spcPct val="50000"/>
                        </a:lnSpc>
                        <a:spcBef>
                          <a:spcPct val="0"/>
                        </a:spcBef>
                        <a:spcAft>
                          <a:spcPct val="0"/>
                        </a:spcAft>
                        <a:buClrTx/>
                        <a:buSzTx/>
                        <a:buFontTx/>
                        <a:buNone/>
                        <a:tabLst/>
                      </a:pPr>
                      <a:r>
                        <a:rPr kumimoji="0" lang="en-US" sz="700" b="1" i="0" u="none" strike="noStrike" cap="none" normalizeH="0" baseline="0" dirty="0" smtClean="0">
                          <a:ln>
                            <a:noFill/>
                          </a:ln>
                          <a:solidFill>
                            <a:schemeClr val="tx1"/>
                          </a:solidFill>
                          <a:effectLst/>
                          <a:latin typeface="Arial" charset="0"/>
                          <a:cs typeface="Arial" charset="0"/>
                        </a:rPr>
                        <a:t>Operating Cash Flow</a:t>
                      </a:r>
                      <a:r>
                        <a:rPr kumimoji="0" lang="en-US" sz="700" b="1" i="0" u="none" strike="noStrike" cap="none" normalizeH="0" baseline="30000" dirty="0" smtClean="0">
                          <a:ln>
                            <a:noFill/>
                          </a:ln>
                          <a:solidFill>
                            <a:schemeClr val="tx1"/>
                          </a:solidFill>
                          <a:effectLst/>
                          <a:latin typeface="Arial" charset="0"/>
                          <a:cs typeface="Arial" charset="0"/>
                        </a:rPr>
                        <a:t>(1)</a:t>
                      </a:r>
                      <a:endParaRPr kumimoji="0" lang="en-US" sz="700" b="1" i="0" u="none" strike="noStrike" cap="none" normalizeH="0" baseline="0" dirty="0" smtClean="0">
                        <a:ln>
                          <a:noFill/>
                        </a:ln>
                        <a:solidFill>
                          <a:schemeClr val="tx1"/>
                        </a:solidFill>
                        <a:effectLst/>
                        <a:latin typeface="Arial" charset="0"/>
                      </a:endParaRPr>
                    </a:p>
                  </a:txBody>
                  <a:tcPr marL="45720" marR="45720" marT="45722" marB="45722" anchor="b"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1" i="0" u="none" strike="noStrike" cap="none" normalizeH="0" baseline="0" dirty="0" smtClean="0">
                          <a:ln>
                            <a:noFill/>
                          </a:ln>
                          <a:solidFill>
                            <a:schemeClr val="tx1"/>
                          </a:solidFill>
                          <a:effectLst/>
                          <a:latin typeface="Arial" charset="0"/>
                        </a:rPr>
                        <a:t>$50.7</a:t>
                      </a:r>
                    </a:p>
                  </a:txBody>
                  <a:tcPr marL="45720" marR="45720" marT="45722" marB="45722" anchor="b" horzOverflow="overflow">
                    <a:lnL>
                      <a:noFill/>
                    </a:lnL>
                    <a:lnR>
                      <a:noFill/>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1" i="0" u="none" strike="noStrike" cap="none" normalizeH="0" baseline="0" dirty="0" smtClean="0">
                          <a:ln>
                            <a:noFill/>
                          </a:ln>
                          <a:solidFill>
                            <a:schemeClr val="tx1"/>
                          </a:solidFill>
                          <a:effectLst/>
                          <a:latin typeface="Arial" charset="0"/>
                          <a:cs typeface="Arial" charset="0"/>
                        </a:rPr>
                        <a:t>$65.9</a:t>
                      </a:r>
                      <a:endParaRPr kumimoji="0" lang="en-US" sz="700" b="1" i="0" u="none" strike="noStrike" cap="none" normalizeH="0" baseline="0" dirty="0" smtClean="0">
                        <a:ln>
                          <a:noFill/>
                        </a:ln>
                        <a:solidFill>
                          <a:schemeClr val="tx1"/>
                        </a:solidFill>
                        <a:effectLst/>
                        <a:latin typeface="Arial" charset="0"/>
                      </a:endParaRPr>
                    </a:p>
                  </a:txBody>
                  <a:tcPr marL="45720" marR="45720" marT="45722" marB="45722" anchor="b" horzOverflow="overflow">
                    <a:lnL>
                      <a:noFill/>
                    </a:lnL>
                    <a:lnR>
                      <a:noFill/>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1" i="0" u="none" strike="noStrike" cap="none" normalizeH="0" baseline="0" dirty="0" smtClean="0">
                          <a:ln>
                            <a:noFill/>
                          </a:ln>
                          <a:solidFill>
                            <a:schemeClr val="tx1"/>
                          </a:solidFill>
                          <a:effectLst/>
                          <a:latin typeface="Arial" charset="0"/>
                          <a:cs typeface="Arial" charset="0"/>
                        </a:rPr>
                        <a:t>$42.9</a:t>
                      </a:r>
                      <a:endParaRPr kumimoji="0" lang="en-US" sz="700" b="1" i="0" u="none" strike="noStrike" cap="none" normalizeH="0" baseline="0" dirty="0" smtClean="0">
                        <a:ln>
                          <a:noFill/>
                        </a:ln>
                        <a:solidFill>
                          <a:schemeClr val="tx1"/>
                        </a:solidFill>
                        <a:effectLst/>
                        <a:latin typeface="Arial" charset="0"/>
                      </a:endParaRPr>
                    </a:p>
                  </a:txBody>
                  <a:tcPr marL="45720" marR="45720" marT="45722" marB="45722" anchor="b" horzOverflow="overflow">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1" i="0" u="none" strike="noStrike" cap="none" normalizeH="0" baseline="0" dirty="0" smtClean="0">
                          <a:ln>
                            <a:noFill/>
                          </a:ln>
                          <a:solidFill>
                            <a:schemeClr val="tx1"/>
                          </a:solidFill>
                          <a:effectLst/>
                          <a:latin typeface="Arial" charset="0"/>
                        </a:rPr>
                        <a:t>$(15.2)</a:t>
                      </a:r>
                    </a:p>
                  </a:txBody>
                  <a:tcPr marL="45720" marR="45720" marT="45722" marB="45722" anchor="b"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1" i="0" u="none" strike="noStrike" cap="none" normalizeH="0" baseline="0" dirty="0" smtClean="0">
                          <a:ln>
                            <a:noFill/>
                          </a:ln>
                          <a:solidFill>
                            <a:schemeClr val="tx1"/>
                          </a:solidFill>
                          <a:effectLst/>
                          <a:latin typeface="Arial" charset="0"/>
                        </a:rPr>
                        <a:t>-23%</a:t>
                      </a:r>
                    </a:p>
                  </a:txBody>
                  <a:tcPr marL="45720" marR="45720" marT="45722" marB="45722"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1" i="0" u="none" strike="noStrike" cap="none" normalizeH="0" baseline="0" dirty="0" smtClean="0">
                          <a:ln>
                            <a:noFill/>
                          </a:ln>
                          <a:solidFill>
                            <a:schemeClr val="tx1"/>
                          </a:solidFill>
                          <a:effectLst/>
                          <a:latin typeface="Arial" charset="0"/>
                        </a:rPr>
                        <a:t>$7.8</a:t>
                      </a:r>
                    </a:p>
                  </a:txBody>
                  <a:tcPr marL="45720" marR="45720" marT="45722" marB="45722" anchor="b" horzOverflow="overflow">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 latinLnBrk="0" hangingPunct="0">
                        <a:lnSpc>
                          <a:spcPct val="50000"/>
                        </a:lnSpc>
                        <a:spcBef>
                          <a:spcPct val="0"/>
                        </a:spcBef>
                        <a:spcAft>
                          <a:spcPct val="0"/>
                        </a:spcAft>
                        <a:buClrTx/>
                        <a:buSzTx/>
                        <a:buFontTx/>
                        <a:buNone/>
                        <a:tabLst/>
                      </a:pPr>
                      <a:r>
                        <a:rPr kumimoji="0" lang="en-US" sz="700" b="1" i="0" u="none" strike="noStrike" cap="none" normalizeH="0" baseline="0" dirty="0" smtClean="0">
                          <a:ln>
                            <a:noFill/>
                          </a:ln>
                          <a:solidFill>
                            <a:schemeClr val="tx1"/>
                          </a:solidFill>
                          <a:effectLst/>
                          <a:latin typeface="Arial" charset="0"/>
                          <a:cs typeface="Arial" charset="0"/>
                        </a:rPr>
                        <a:t>18%</a:t>
                      </a:r>
                      <a:endParaRPr kumimoji="0" lang="en-US" sz="700" b="1" i="0" u="none" strike="noStrike" cap="none" normalizeH="0" baseline="0" dirty="0" smtClean="0">
                        <a:ln>
                          <a:noFill/>
                        </a:ln>
                        <a:solidFill>
                          <a:schemeClr val="tx1"/>
                        </a:solidFill>
                        <a:effectLst/>
                        <a:latin typeface="Arial" charset="0"/>
                      </a:endParaRPr>
                    </a:p>
                  </a:txBody>
                  <a:tcPr marL="45720" marR="45720" marT="45722" marB="45722" anchor="b" horzOverflow="overflow">
                    <a:lnL>
                      <a:noFill/>
                    </a:lnL>
                    <a:lnR cap="flat">
                      <a:noFill/>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25561">
                <a:tc gridSpan="8">
                  <a:txBody>
                    <a:bodyPr/>
                    <a:lstStyle/>
                    <a:p>
                      <a:pPr marL="0" marR="0" lvl="0" indent="0" algn="l" defTabSz="914400" rtl="0" eaLnBrk="0" fontAlgn="b" latinLnBrk="0" hangingPunct="0">
                        <a:lnSpc>
                          <a:spcPct val="50000"/>
                        </a:lnSpc>
                        <a:spcBef>
                          <a:spcPct val="1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cs typeface="Arial" charset="0"/>
                        </a:rPr>
                        <a:t>  </a:t>
                      </a:r>
                    </a:p>
                    <a:p>
                      <a:pPr marL="0" marR="0" lvl="0" indent="0" algn="l" defTabSz="914400" rtl="0" eaLnBrk="0" fontAlgn="b" latinLnBrk="0" hangingPunct="0">
                        <a:lnSpc>
                          <a:spcPct val="50000"/>
                        </a:lnSpc>
                        <a:spcBef>
                          <a:spcPct val="1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cs typeface="Arial" charset="0"/>
                        </a:rPr>
                        <a:t> </a:t>
                      </a:r>
                      <a:endParaRPr kumimoji="0" lang="en-US" sz="800" b="1" i="0" u="none" strike="noStrike" cap="none" normalizeH="0" baseline="0" dirty="0" smtClean="0">
                        <a:ln>
                          <a:noFill/>
                        </a:ln>
                        <a:solidFill>
                          <a:schemeClr val="tx1"/>
                        </a:solidFill>
                        <a:effectLst/>
                        <a:latin typeface="Arial" charset="0"/>
                      </a:endParaRPr>
                    </a:p>
                  </a:txBody>
                  <a:tcPr marL="45720" marR="45720" marT="45722" marB="45722" anchor="b" horzOverflow="overflow">
                    <a:lnL cap="flat">
                      <a:noFill/>
                    </a:lnL>
                    <a:lnR cap="flat">
                      <a:noFill/>
                    </a:lnR>
                    <a:lnT w="28575" cap="flat" cmpd="sng" algn="ctr">
                      <a:solidFill>
                        <a:schemeClr val="tx1"/>
                      </a:solid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graphicFrame>
        <p:nvGraphicFramePr>
          <p:cNvPr id="49" name="Object 7"/>
          <p:cNvGraphicFramePr>
            <a:graphicFrameLocks noChangeAspect="1"/>
          </p:cNvGraphicFramePr>
          <p:nvPr>
            <p:extLst>
              <p:ext uri="{D42A27DB-BD31-4B8C-83A1-F6EECF244321}">
                <p14:modId xmlns:p14="http://schemas.microsoft.com/office/powerpoint/2010/main" val="419167858"/>
              </p:ext>
            </p:extLst>
          </p:nvPr>
        </p:nvGraphicFramePr>
        <p:xfrm>
          <a:off x="4991101" y="4465581"/>
          <a:ext cx="3718719" cy="1881188"/>
        </p:xfrm>
        <a:graphic>
          <a:graphicData uri="http://schemas.openxmlformats.org/drawingml/2006/chart">
            <c:chart xmlns:c="http://schemas.openxmlformats.org/drawingml/2006/chart" xmlns:r="http://schemas.openxmlformats.org/officeDocument/2006/relationships" r:id="rId15"/>
          </a:graphicData>
        </a:graphic>
      </p:graphicFrame>
    </p:spTree>
    <p:custDataLst>
      <p:tags r:id="rId1"/>
    </p:custDataLst>
    <p:extLst>
      <p:ext uri="{BB962C8B-B14F-4D97-AF65-F5344CB8AC3E}">
        <p14:creationId xmlns:p14="http://schemas.microsoft.com/office/powerpoint/2010/main" val="19140981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custDataLst>
              <p:tags r:id="rId1"/>
            </p:custDataLst>
          </p:nvPr>
        </p:nvSpPr>
        <p:spPr>
          <a:xfrm>
            <a:off x="473075" y="571500"/>
            <a:ext cx="6911975" cy="390525"/>
          </a:xfrm>
          <a:prstGeom prst="rect">
            <a:avLst/>
          </a:prstGeom>
        </p:spPr>
        <p:txBody>
          <a:bodyPr/>
          <a:lstStyle>
            <a:lvl1pPr algn="l" rtl="0" eaLnBrk="0" fontAlgn="base" hangingPunct="0">
              <a:spcBef>
                <a:spcPct val="0"/>
              </a:spcBef>
              <a:spcAft>
                <a:spcPct val="0"/>
              </a:spcAft>
              <a:defRPr sz="2000" b="1">
                <a:solidFill>
                  <a:schemeClr val="bg1"/>
                </a:solidFill>
                <a:latin typeface="Arial" charset="0"/>
                <a:ea typeface="+mj-ea"/>
                <a:cs typeface="+mj-cs"/>
              </a:defRPr>
            </a:lvl1pPr>
            <a:lvl2pPr algn="l" rtl="0" eaLnBrk="0" fontAlgn="base" hangingPunct="0">
              <a:spcBef>
                <a:spcPct val="0"/>
              </a:spcBef>
              <a:spcAft>
                <a:spcPct val="0"/>
              </a:spcAft>
              <a:defRPr sz="2000" b="1">
                <a:solidFill>
                  <a:schemeClr val="bg1"/>
                </a:solidFill>
                <a:latin typeface="Arial" charset="0"/>
              </a:defRPr>
            </a:lvl2pPr>
            <a:lvl3pPr algn="l" rtl="0" eaLnBrk="0" fontAlgn="base" hangingPunct="0">
              <a:spcBef>
                <a:spcPct val="0"/>
              </a:spcBef>
              <a:spcAft>
                <a:spcPct val="0"/>
              </a:spcAft>
              <a:defRPr sz="2000" b="1">
                <a:solidFill>
                  <a:schemeClr val="bg1"/>
                </a:solidFill>
                <a:latin typeface="Arial" charset="0"/>
              </a:defRPr>
            </a:lvl3pPr>
            <a:lvl4pPr algn="l" rtl="0" eaLnBrk="0" fontAlgn="base" hangingPunct="0">
              <a:spcBef>
                <a:spcPct val="0"/>
              </a:spcBef>
              <a:spcAft>
                <a:spcPct val="0"/>
              </a:spcAft>
              <a:defRPr sz="2000" b="1">
                <a:solidFill>
                  <a:schemeClr val="bg1"/>
                </a:solidFill>
                <a:latin typeface="Arial" charset="0"/>
              </a:defRPr>
            </a:lvl4pPr>
            <a:lvl5pPr algn="l" rtl="0" eaLnBrk="0" fontAlgn="base" hangingPunct="0">
              <a:spcBef>
                <a:spcPct val="0"/>
              </a:spcBef>
              <a:spcAft>
                <a:spcPct val="0"/>
              </a:spcAft>
              <a:defRPr sz="2000" b="1">
                <a:solidFill>
                  <a:schemeClr val="bg1"/>
                </a:solidFill>
                <a:latin typeface="Arial" charset="0"/>
              </a:defRPr>
            </a:lvl5pPr>
            <a:lvl6pPr marL="457200" algn="l" rtl="0" eaLnBrk="0" fontAlgn="base" hangingPunct="0">
              <a:spcBef>
                <a:spcPct val="0"/>
              </a:spcBef>
              <a:spcAft>
                <a:spcPct val="0"/>
              </a:spcAft>
              <a:defRPr sz="2700">
                <a:solidFill>
                  <a:schemeClr val="tx1"/>
                </a:solidFill>
                <a:latin typeface="Franklin Gothic Demi" pitchFamily="34" charset="0"/>
              </a:defRPr>
            </a:lvl6pPr>
            <a:lvl7pPr marL="914400" algn="l" rtl="0" eaLnBrk="0" fontAlgn="base" hangingPunct="0">
              <a:spcBef>
                <a:spcPct val="0"/>
              </a:spcBef>
              <a:spcAft>
                <a:spcPct val="0"/>
              </a:spcAft>
              <a:defRPr sz="2700">
                <a:solidFill>
                  <a:schemeClr val="tx1"/>
                </a:solidFill>
                <a:latin typeface="Franklin Gothic Demi" pitchFamily="34" charset="0"/>
              </a:defRPr>
            </a:lvl7pPr>
            <a:lvl8pPr marL="1371600" algn="l" rtl="0" eaLnBrk="0" fontAlgn="base" hangingPunct="0">
              <a:spcBef>
                <a:spcPct val="0"/>
              </a:spcBef>
              <a:spcAft>
                <a:spcPct val="0"/>
              </a:spcAft>
              <a:defRPr sz="2700">
                <a:solidFill>
                  <a:schemeClr val="tx1"/>
                </a:solidFill>
                <a:latin typeface="Franklin Gothic Demi" pitchFamily="34" charset="0"/>
              </a:defRPr>
            </a:lvl8pPr>
            <a:lvl9pPr marL="1828800" algn="l" rtl="0" eaLnBrk="0" fontAlgn="base" hangingPunct="0">
              <a:spcBef>
                <a:spcPct val="0"/>
              </a:spcBef>
              <a:spcAft>
                <a:spcPct val="0"/>
              </a:spcAft>
              <a:defRPr sz="2700">
                <a:solidFill>
                  <a:schemeClr val="tx1"/>
                </a:solidFill>
                <a:latin typeface="Franklin Gothic Demi" pitchFamily="34" charset="0"/>
              </a:defRPr>
            </a:lvl9pPr>
          </a:lstStyle>
          <a:p>
            <a:pPr>
              <a:buNone/>
            </a:pPr>
            <a:r>
              <a:rPr lang="en-US" dirty="0" smtClean="0"/>
              <a:t>Recent Bond Transaction Overview</a:t>
            </a:r>
          </a:p>
        </p:txBody>
      </p:sp>
      <p:sp>
        <p:nvSpPr>
          <p:cNvPr id="5" name="Rectangle 7"/>
          <p:cNvSpPr txBox="1">
            <a:spLocks noChangeArrowheads="1"/>
          </p:cNvSpPr>
          <p:nvPr>
            <p:custDataLst>
              <p:tags r:id="rId2"/>
            </p:custDataLst>
          </p:nvPr>
        </p:nvSpPr>
        <p:spPr>
          <a:xfrm>
            <a:off x="280574" y="1505864"/>
            <a:ext cx="8565042" cy="4920336"/>
          </a:xfrm>
          <a:prstGeom prst="rect">
            <a:avLst/>
          </a:prstGeom>
        </p:spPr>
        <p:txBody>
          <a:bodyPr rIns="0"/>
          <a:lstStyle>
            <a:lvl1pPr marL="176213" indent="-176213" algn="l" rtl="0" eaLnBrk="0" fontAlgn="base" hangingPunct="0">
              <a:lnSpc>
                <a:spcPct val="110000"/>
              </a:lnSpc>
              <a:spcBef>
                <a:spcPct val="35000"/>
              </a:spcBef>
              <a:spcAft>
                <a:spcPct val="0"/>
              </a:spcAft>
              <a:buClr>
                <a:schemeClr val="tx1"/>
              </a:buClr>
              <a:buSzPct val="80000"/>
              <a:buFont typeface="Wingdings" pitchFamily="2" charset="2"/>
              <a:buChar char="n"/>
              <a:defRPr sz="1400">
                <a:solidFill>
                  <a:srgbClr val="000000"/>
                </a:solidFill>
                <a:latin typeface="Arial" charset="0"/>
                <a:ea typeface="+mn-ea"/>
                <a:cs typeface="+mn-cs"/>
              </a:defRPr>
            </a:lvl1pPr>
            <a:lvl2pPr marL="485775" indent="-195263" algn="l" rtl="0" eaLnBrk="0" fontAlgn="base" hangingPunct="0">
              <a:spcBef>
                <a:spcPct val="0"/>
              </a:spcBef>
              <a:spcAft>
                <a:spcPct val="0"/>
              </a:spcAft>
              <a:buClr>
                <a:schemeClr val="tx1"/>
              </a:buClr>
              <a:buFont typeface="Arial" charset="0"/>
              <a:buChar char="•"/>
              <a:defRPr sz="1400">
                <a:solidFill>
                  <a:srgbClr val="000000"/>
                </a:solidFill>
                <a:latin typeface="Arial" charset="0"/>
              </a:defRPr>
            </a:lvl2pPr>
            <a:lvl3pPr marL="809625" indent="-209550" algn="l" rtl="0" eaLnBrk="0" fontAlgn="base" hangingPunct="0">
              <a:spcBef>
                <a:spcPct val="0"/>
              </a:spcBef>
              <a:spcAft>
                <a:spcPct val="0"/>
              </a:spcAft>
              <a:buClr>
                <a:schemeClr val="tx1"/>
              </a:buClr>
              <a:buSzPct val="90000"/>
              <a:buFont typeface="Arial" charset="0"/>
              <a:buChar char="–"/>
              <a:defRPr sz="1400">
                <a:solidFill>
                  <a:srgbClr val="000000"/>
                </a:solidFill>
                <a:latin typeface="Arial" charset="0"/>
              </a:defRPr>
            </a:lvl3pPr>
            <a:lvl4pPr marL="1123950" indent="-146050" algn="l" rtl="0" eaLnBrk="0" fontAlgn="base" hangingPunct="0">
              <a:spcBef>
                <a:spcPct val="50000"/>
              </a:spcBef>
              <a:spcAft>
                <a:spcPct val="0"/>
              </a:spcAft>
              <a:buFont typeface="Wingdings" pitchFamily="2" charset="2"/>
              <a:buChar char="w"/>
              <a:defRPr sz="1200">
                <a:solidFill>
                  <a:schemeClr val="tx1"/>
                </a:solidFill>
                <a:latin typeface="Arial" charset="0"/>
              </a:defRPr>
            </a:lvl4pPr>
            <a:lvl5pPr marL="2057400" indent="-228600" algn="l" rtl="0" eaLnBrk="0" fontAlgn="base" hangingPunct="0">
              <a:spcBef>
                <a:spcPct val="0"/>
              </a:spcBef>
              <a:spcAft>
                <a:spcPct val="0"/>
              </a:spcAft>
              <a:buChar char="»"/>
              <a:defRPr sz="1200">
                <a:solidFill>
                  <a:schemeClr val="tx1"/>
                </a:solidFill>
                <a:latin typeface="Arial" charset="0"/>
              </a:defRPr>
            </a:lvl5pPr>
            <a:lvl6pPr marL="2514600" indent="-228600" algn="l" rtl="0" eaLnBrk="0" fontAlgn="base" hangingPunct="0">
              <a:spcBef>
                <a:spcPct val="0"/>
              </a:spcBef>
              <a:spcAft>
                <a:spcPct val="0"/>
              </a:spcAft>
              <a:buChar char="»"/>
              <a:defRPr sz="1200">
                <a:solidFill>
                  <a:schemeClr val="tx1"/>
                </a:solidFill>
                <a:latin typeface="Arial" charset="0"/>
              </a:defRPr>
            </a:lvl6pPr>
            <a:lvl7pPr marL="2971800" indent="-228600" algn="l" rtl="0" eaLnBrk="0" fontAlgn="base" hangingPunct="0">
              <a:spcBef>
                <a:spcPct val="0"/>
              </a:spcBef>
              <a:spcAft>
                <a:spcPct val="0"/>
              </a:spcAft>
              <a:buChar char="»"/>
              <a:defRPr sz="1200">
                <a:solidFill>
                  <a:schemeClr val="tx1"/>
                </a:solidFill>
                <a:latin typeface="Arial" charset="0"/>
              </a:defRPr>
            </a:lvl7pPr>
            <a:lvl8pPr marL="3429000" indent="-228600" algn="l" rtl="0" eaLnBrk="0" fontAlgn="base" hangingPunct="0">
              <a:spcBef>
                <a:spcPct val="0"/>
              </a:spcBef>
              <a:spcAft>
                <a:spcPct val="0"/>
              </a:spcAft>
              <a:buChar char="»"/>
              <a:defRPr sz="1200">
                <a:solidFill>
                  <a:schemeClr val="tx1"/>
                </a:solidFill>
                <a:latin typeface="Arial" charset="0"/>
              </a:defRPr>
            </a:lvl8pPr>
            <a:lvl9pPr marL="3886200" indent="-228600" algn="l" rtl="0" eaLnBrk="0" fontAlgn="base" hangingPunct="0">
              <a:spcBef>
                <a:spcPct val="0"/>
              </a:spcBef>
              <a:spcAft>
                <a:spcPct val="0"/>
              </a:spcAft>
              <a:buChar char="»"/>
              <a:defRPr sz="1200">
                <a:solidFill>
                  <a:schemeClr val="tx1"/>
                </a:solidFill>
                <a:latin typeface="Arial" charset="0"/>
              </a:defRPr>
            </a:lvl9pPr>
          </a:lstStyle>
          <a:p>
            <a:pPr>
              <a:lnSpc>
                <a:spcPct val="100000"/>
              </a:lnSpc>
              <a:spcBef>
                <a:spcPts val="800"/>
              </a:spcBef>
              <a:spcAft>
                <a:spcPts val="3000"/>
              </a:spcAft>
              <a:buFont typeface="Wingdings" pitchFamily="2" charset="2"/>
              <a:buChar char="§"/>
              <a:defRPr/>
            </a:pPr>
            <a:r>
              <a:rPr lang="en-US" sz="1600" b="0" dirty="0" smtClean="0"/>
              <a:t>Gray Television, Inc. (“Gray” or the “Company”) issued $375 million add-on to its existing 7.50% Senior Unsecured Notes due 2020 (the “Existing Notes”)</a:t>
            </a:r>
          </a:p>
          <a:p>
            <a:pPr marL="655637" lvl="1" indent="-346075">
              <a:spcBef>
                <a:spcPts val="800"/>
              </a:spcBef>
              <a:spcAft>
                <a:spcPts val="4500"/>
              </a:spcAft>
              <a:buFont typeface="Wingdings" pitchFamily="2" charset="2"/>
              <a:buChar char="§"/>
              <a:defRPr/>
            </a:pPr>
            <a:r>
              <a:rPr lang="en-US" sz="1600" b="0" dirty="0" smtClean="0"/>
              <a:t>Issue Price 102.125%</a:t>
            </a:r>
            <a:r>
              <a:rPr lang="en-US" sz="1600" b="0" dirty="0"/>
              <a:t> </a:t>
            </a:r>
            <a:r>
              <a:rPr lang="en-US" sz="1600" b="0" dirty="0" smtClean="0"/>
              <a:t>with </a:t>
            </a:r>
            <a:r>
              <a:rPr lang="en-US" sz="1600" b="0" dirty="0"/>
              <a:t>a</a:t>
            </a:r>
            <a:r>
              <a:rPr lang="en-US" sz="1600" b="0" dirty="0" smtClean="0"/>
              <a:t>ggregate </a:t>
            </a:r>
            <a:r>
              <a:rPr lang="en-US" sz="1600" b="0" dirty="0"/>
              <a:t>g</a:t>
            </a:r>
            <a:r>
              <a:rPr lang="en-US" sz="1600" b="0" dirty="0" smtClean="0"/>
              <a:t>ross </a:t>
            </a:r>
            <a:r>
              <a:rPr lang="en-US" sz="1600" b="0" dirty="0"/>
              <a:t>p</a:t>
            </a:r>
            <a:r>
              <a:rPr lang="en-US" sz="1600" b="0" dirty="0" smtClean="0"/>
              <a:t>roceeds approximately $383 million</a:t>
            </a:r>
          </a:p>
          <a:p>
            <a:pPr>
              <a:lnSpc>
                <a:spcPct val="100000"/>
              </a:lnSpc>
              <a:spcBef>
                <a:spcPts val="800"/>
              </a:spcBef>
              <a:spcAft>
                <a:spcPts val="4500"/>
              </a:spcAft>
              <a:buFont typeface="Wingdings" pitchFamily="2" charset="2"/>
              <a:buChar char="§"/>
              <a:defRPr/>
            </a:pPr>
            <a:r>
              <a:rPr lang="en-US" sz="1600" b="0" dirty="0" smtClean="0"/>
              <a:t>Net proceeds from the new Notes were used to refinance $376 million of Gray’s existing Term Loan B</a:t>
            </a:r>
          </a:p>
          <a:p>
            <a:pPr>
              <a:lnSpc>
                <a:spcPct val="100000"/>
              </a:lnSpc>
              <a:spcBef>
                <a:spcPts val="800"/>
              </a:spcBef>
              <a:spcAft>
                <a:spcPts val="4500"/>
              </a:spcAft>
              <a:buFont typeface="Wingdings" pitchFamily="2" charset="2"/>
              <a:buChar char="§"/>
              <a:defRPr/>
            </a:pPr>
            <a:r>
              <a:rPr lang="en-US" sz="1600" b="0" dirty="0"/>
              <a:t>The </a:t>
            </a:r>
            <a:r>
              <a:rPr lang="en-US" sz="1600" b="0" dirty="0" smtClean="0"/>
              <a:t>transaction was </a:t>
            </a:r>
            <a:r>
              <a:rPr lang="en-US" sz="1600" b="0" dirty="0"/>
              <a:t>leverage </a:t>
            </a:r>
            <a:r>
              <a:rPr lang="en-US" sz="1600" b="0" dirty="0" smtClean="0"/>
              <a:t>neutral, </a:t>
            </a:r>
            <a:r>
              <a:rPr lang="en-US" sz="1600" b="0" dirty="0"/>
              <a:t>with </a:t>
            </a:r>
            <a:r>
              <a:rPr lang="en-US" sz="1600" b="0" dirty="0" smtClean="0"/>
              <a:t>reduced </a:t>
            </a:r>
            <a:r>
              <a:rPr lang="en-US" sz="1600" b="0" dirty="0"/>
              <a:t>senior secured </a:t>
            </a:r>
            <a:r>
              <a:rPr lang="en-US" sz="1600" b="0" dirty="0" smtClean="0"/>
              <a:t>leverage </a:t>
            </a:r>
            <a:r>
              <a:rPr lang="en-US" sz="1600" b="0" dirty="0"/>
              <a:t>providing greater strategic </a:t>
            </a:r>
            <a:r>
              <a:rPr lang="en-US" sz="1600" b="0" dirty="0" smtClean="0"/>
              <a:t>flexibility</a:t>
            </a:r>
            <a:endParaRPr lang="en-US" sz="1600" b="0" baseline="30000" dirty="0" smtClean="0"/>
          </a:p>
          <a:p>
            <a:pPr>
              <a:lnSpc>
                <a:spcPct val="100000"/>
              </a:lnSpc>
              <a:spcBef>
                <a:spcPts val="800"/>
              </a:spcBef>
              <a:spcAft>
                <a:spcPts val="4500"/>
              </a:spcAft>
              <a:buFont typeface="Wingdings" pitchFamily="2" charset="2"/>
              <a:buChar char="§"/>
            </a:pPr>
            <a:r>
              <a:rPr lang="en-US" sz="1600" b="0" dirty="0"/>
              <a:t>T</a:t>
            </a:r>
            <a:r>
              <a:rPr lang="en-US" sz="1600" b="0" dirty="0" smtClean="0"/>
              <a:t>he corporate family ratings and Notes’ ratings are B3/B+ and Caa1/B+, respectively</a:t>
            </a:r>
            <a:endParaRPr lang="en-US" sz="1600" b="0" baseline="30000" dirty="0"/>
          </a:p>
        </p:txBody>
      </p:sp>
    </p:spTree>
    <p:extLst>
      <p:ext uri="{BB962C8B-B14F-4D97-AF65-F5344CB8AC3E}">
        <p14:creationId xmlns:p14="http://schemas.microsoft.com/office/powerpoint/2010/main" val="5294194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custDataLst>
              <p:tags r:id="rId1"/>
            </p:custDataLst>
          </p:nvPr>
        </p:nvSpPr>
        <p:spPr>
          <a:xfrm>
            <a:off x="473075" y="571500"/>
            <a:ext cx="6911975" cy="390525"/>
          </a:xfrm>
          <a:prstGeom prst="rect">
            <a:avLst/>
          </a:prstGeom>
        </p:spPr>
        <p:txBody>
          <a:bodyPr/>
          <a:lstStyle>
            <a:lvl1pPr algn="l" rtl="0" eaLnBrk="0" fontAlgn="base" hangingPunct="0">
              <a:spcBef>
                <a:spcPct val="0"/>
              </a:spcBef>
              <a:spcAft>
                <a:spcPct val="0"/>
              </a:spcAft>
              <a:defRPr sz="2000" b="1">
                <a:solidFill>
                  <a:schemeClr val="bg1"/>
                </a:solidFill>
                <a:latin typeface="Arial" charset="0"/>
                <a:ea typeface="+mj-ea"/>
                <a:cs typeface="+mj-cs"/>
              </a:defRPr>
            </a:lvl1pPr>
            <a:lvl2pPr algn="l" rtl="0" eaLnBrk="0" fontAlgn="base" hangingPunct="0">
              <a:spcBef>
                <a:spcPct val="0"/>
              </a:spcBef>
              <a:spcAft>
                <a:spcPct val="0"/>
              </a:spcAft>
              <a:defRPr sz="2000" b="1">
                <a:solidFill>
                  <a:schemeClr val="bg1"/>
                </a:solidFill>
                <a:latin typeface="Arial" charset="0"/>
              </a:defRPr>
            </a:lvl2pPr>
            <a:lvl3pPr algn="l" rtl="0" eaLnBrk="0" fontAlgn="base" hangingPunct="0">
              <a:spcBef>
                <a:spcPct val="0"/>
              </a:spcBef>
              <a:spcAft>
                <a:spcPct val="0"/>
              </a:spcAft>
              <a:defRPr sz="2000" b="1">
                <a:solidFill>
                  <a:schemeClr val="bg1"/>
                </a:solidFill>
                <a:latin typeface="Arial" charset="0"/>
              </a:defRPr>
            </a:lvl3pPr>
            <a:lvl4pPr algn="l" rtl="0" eaLnBrk="0" fontAlgn="base" hangingPunct="0">
              <a:spcBef>
                <a:spcPct val="0"/>
              </a:spcBef>
              <a:spcAft>
                <a:spcPct val="0"/>
              </a:spcAft>
              <a:defRPr sz="2000" b="1">
                <a:solidFill>
                  <a:schemeClr val="bg1"/>
                </a:solidFill>
                <a:latin typeface="Arial" charset="0"/>
              </a:defRPr>
            </a:lvl4pPr>
            <a:lvl5pPr algn="l" rtl="0" eaLnBrk="0" fontAlgn="base" hangingPunct="0">
              <a:spcBef>
                <a:spcPct val="0"/>
              </a:spcBef>
              <a:spcAft>
                <a:spcPct val="0"/>
              </a:spcAft>
              <a:defRPr sz="2000" b="1">
                <a:solidFill>
                  <a:schemeClr val="bg1"/>
                </a:solidFill>
                <a:latin typeface="Arial" charset="0"/>
              </a:defRPr>
            </a:lvl5pPr>
            <a:lvl6pPr marL="457200" algn="l" rtl="0" eaLnBrk="0" fontAlgn="base" hangingPunct="0">
              <a:spcBef>
                <a:spcPct val="0"/>
              </a:spcBef>
              <a:spcAft>
                <a:spcPct val="0"/>
              </a:spcAft>
              <a:defRPr sz="2700">
                <a:solidFill>
                  <a:schemeClr val="tx1"/>
                </a:solidFill>
                <a:latin typeface="Franklin Gothic Demi" pitchFamily="34" charset="0"/>
              </a:defRPr>
            </a:lvl6pPr>
            <a:lvl7pPr marL="914400" algn="l" rtl="0" eaLnBrk="0" fontAlgn="base" hangingPunct="0">
              <a:spcBef>
                <a:spcPct val="0"/>
              </a:spcBef>
              <a:spcAft>
                <a:spcPct val="0"/>
              </a:spcAft>
              <a:defRPr sz="2700">
                <a:solidFill>
                  <a:schemeClr val="tx1"/>
                </a:solidFill>
                <a:latin typeface="Franklin Gothic Demi" pitchFamily="34" charset="0"/>
              </a:defRPr>
            </a:lvl7pPr>
            <a:lvl8pPr marL="1371600" algn="l" rtl="0" eaLnBrk="0" fontAlgn="base" hangingPunct="0">
              <a:spcBef>
                <a:spcPct val="0"/>
              </a:spcBef>
              <a:spcAft>
                <a:spcPct val="0"/>
              </a:spcAft>
              <a:defRPr sz="2700">
                <a:solidFill>
                  <a:schemeClr val="tx1"/>
                </a:solidFill>
                <a:latin typeface="Franklin Gothic Demi" pitchFamily="34" charset="0"/>
              </a:defRPr>
            </a:lvl8pPr>
            <a:lvl9pPr marL="1828800" algn="l" rtl="0" eaLnBrk="0" fontAlgn="base" hangingPunct="0">
              <a:spcBef>
                <a:spcPct val="0"/>
              </a:spcBef>
              <a:spcAft>
                <a:spcPct val="0"/>
              </a:spcAft>
              <a:defRPr sz="2700">
                <a:solidFill>
                  <a:schemeClr val="tx1"/>
                </a:solidFill>
                <a:latin typeface="Franklin Gothic Demi" pitchFamily="34" charset="0"/>
              </a:defRPr>
            </a:lvl9pPr>
          </a:lstStyle>
          <a:p>
            <a:pPr>
              <a:buNone/>
            </a:pPr>
            <a:r>
              <a:rPr lang="en-US" dirty="0" smtClean="0"/>
              <a:t>Recent </a:t>
            </a:r>
            <a:r>
              <a:rPr lang="en-US" dirty="0" err="1" smtClean="0"/>
              <a:t>Acqusitions</a:t>
            </a:r>
            <a:r>
              <a:rPr lang="en-US" dirty="0" smtClean="0"/>
              <a:t>/Investments</a:t>
            </a:r>
          </a:p>
        </p:txBody>
      </p:sp>
      <p:sp>
        <p:nvSpPr>
          <p:cNvPr id="5" name="Rectangle 7"/>
          <p:cNvSpPr txBox="1">
            <a:spLocks noChangeArrowheads="1"/>
          </p:cNvSpPr>
          <p:nvPr>
            <p:custDataLst>
              <p:tags r:id="rId2"/>
            </p:custDataLst>
          </p:nvPr>
        </p:nvSpPr>
        <p:spPr>
          <a:xfrm>
            <a:off x="280574" y="1505864"/>
            <a:ext cx="8565042" cy="4920336"/>
          </a:xfrm>
          <a:prstGeom prst="rect">
            <a:avLst/>
          </a:prstGeom>
        </p:spPr>
        <p:txBody>
          <a:bodyPr rIns="0"/>
          <a:lstStyle>
            <a:lvl1pPr marL="176213" indent="-176213" algn="l" rtl="0" eaLnBrk="0" fontAlgn="base" hangingPunct="0">
              <a:lnSpc>
                <a:spcPct val="110000"/>
              </a:lnSpc>
              <a:spcBef>
                <a:spcPct val="35000"/>
              </a:spcBef>
              <a:spcAft>
                <a:spcPct val="0"/>
              </a:spcAft>
              <a:buClr>
                <a:schemeClr val="tx1"/>
              </a:buClr>
              <a:buSzPct val="80000"/>
              <a:buFont typeface="Wingdings" pitchFamily="2" charset="2"/>
              <a:buChar char="n"/>
              <a:defRPr sz="1400">
                <a:solidFill>
                  <a:srgbClr val="000000"/>
                </a:solidFill>
                <a:latin typeface="Arial" charset="0"/>
                <a:ea typeface="+mn-ea"/>
                <a:cs typeface="+mn-cs"/>
              </a:defRPr>
            </a:lvl1pPr>
            <a:lvl2pPr marL="485775" indent="-195263" algn="l" rtl="0" eaLnBrk="0" fontAlgn="base" hangingPunct="0">
              <a:spcBef>
                <a:spcPct val="0"/>
              </a:spcBef>
              <a:spcAft>
                <a:spcPct val="0"/>
              </a:spcAft>
              <a:buClr>
                <a:schemeClr val="tx1"/>
              </a:buClr>
              <a:buFont typeface="Arial" charset="0"/>
              <a:buChar char="•"/>
              <a:defRPr sz="1400">
                <a:solidFill>
                  <a:srgbClr val="000000"/>
                </a:solidFill>
                <a:latin typeface="Arial" charset="0"/>
              </a:defRPr>
            </a:lvl2pPr>
            <a:lvl3pPr marL="809625" indent="-209550" algn="l" rtl="0" eaLnBrk="0" fontAlgn="base" hangingPunct="0">
              <a:spcBef>
                <a:spcPct val="0"/>
              </a:spcBef>
              <a:spcAft>
                <a:spcPct val="0"/>
              </a:spcAft>
              <a:buClr>
                <a:schemeClr val="tx1"/>
              </a:buClr>
              <a:buSzPct val="90000"/>
              <a:buFont typeface="Arial" charset="0"/>
              <a:buChar char="–"/>
              <a:defRPr sz="1400">
                <a:solidFill>
                  <a:srgbClr val="000000"/>
                </a:solidFill>
                <a:latin typeface="Arial" charset="0"/>
              </a:defRPr>
            </a:lvl3pPr>
            <a:lvl4pPr marL="1123950" indent="-146050" algn="l" rtl="0" eaLnBrk="0" fontAlgn="base" hangingPunct="0">
              <a:spcBef>
                <a:spcPct val="50000"/>
              </a:spcBef>
              <a:spcAft>
                <a:spcPct val="0"/>
              </a:spcAft>
              <a:buFont typeface="Wingdings" pitchFamily="2" charset="2"/>
              <a:buChar char="w"/>
              <a:defRPr sz="1200">
                <a:solidFill>
                  <a:schemeClr val="tx1"/>
                </a:solidFill>
                <a:latin typeface="Arial" charset="0"/>
              </a:defRPr>
            </a:lvl4pPr>
            <a:lvl5pPr marL="2057400" indent="-228600" algn="l" rtl="0" eaLnBrk="0" fontAlgn="base" hangingPunct="0">
              <a:spcBef>
                <a:spcPct val="0"/>
              </a:spcBef>
              <a:spcAft>
                <a:spcPct val="0"/>
              </a:spcAft>
              <a:buChar char="»"/>
              <a:defRPr sz="1200">
                <a:solidFill>
                  <a:schemeClr val="tx1"/>
                </a:solidFill>
                <a:latin typeface="Arial" charset="0"/>
              </a:defRPr>
            </a:lvl5pPr>
            <a:lvl6pPr marL="2514600" indent="-228600" algn="l" rtl="0" eaLnBrk="0" fontAlgn="base" hangingPunct="0">
              <a:spcBef>
                <a:spcPct val="0"/>
              </a:spcBef>
              <a:spcAft>
                <a:spcPct val="0"/>
              </a:spcAft>
              <a:buChar char="»"/>
              <a:defRPr sz="1200">
                <a:solidFill>
                  <a:schemeClr val="tx1"/>
                </a:solidFill>
                <a:latin typeface="Arial" charset="0"/>
              </a:defRPr>
            </a:lvl6pPr>
            <a:lvl7pPr marL="2971800" indent="-228600" algn="l" rtl="0" eaLnBrk="0" fontAlgn="base" hangingPunct="0">
              <a:spcBef>
                <a:spcPct val="0"/>
              </a:spcBef>
              <a:spcAft>
                <a:spcPct val="0"/>
              </a:spcAft>
              <a:buChar char="»"/>
              <a:defRPr sz="1200">
                <a:solidFill>
                  <a:schemeClr val="tx1"/>
                </a:solidFill>
                <a:latin typeface="Arial" charset="0"/>
              </a:defRPr>
            </a:lvl7pPr>
            <a:lvl8pPr marL="3429000" indent="-228600" algn="l" rtl="0" eaLnBrk="0" fontAlgn="base" hangingPunct="0">
              <a:spcBef>
                <a:spcPct val="0"/>
              </a:spcBef>
              <a:spcAft>
                <a:spcPct val="0"/>
              </a:spcAft>
              <a:buChar char="»"/>
              <a:defRPr sz="1200">
                <a:solidFill>
                  <a:schemeClr val="tx1"/>
                </a:solidFill>
                <a:latin typeface="Arial" charset="0"/>
              </a:defRPr>
            </a:lvl8pPr>
            <a:lvl9pPr marL="3886200" indent="-228600" algn="l" rtl="0" eaLnBrk="0" fontAlgn="base" hangingPunct="0">
              <a:spcBef>
                <a:spcPct val="0"/>
              </a:spcBef>
              <a:spcAft>
                <a:spcPct val="0"/>
              </a:spcAft>
              <a:buChar char="»"/>
              <a:defRPr sz="1200">
                <a:solidFill>
                  <a:schemeClr val="tx1"/>
                </a:solidFill>
                <a:latin typeface="Arial" charset="0"/>
              </a:defRPr>
            </a:lvl9pPr>
          </a:lstStyle>
          <a:p>
            <a:pPr>
              <a:lnSpc>
                <a:spcPct val="100000"/>
              </a:lnSpc>
              <a:spcBef>
                <a:spcPts val="0"/>
              </a:spcBef>
              <a:spcAft>
                <a:spcPts val="0"/>
              </a:spcAft>
              <a:buFont typeface="Wingdings" pitchFamily="2" charset="2"/>
              <a:buChar char="§"/>
              <a:defRPr/>
            </a:pPr>
            <a:r>
              <a:rPr lang="en-US" sz="1600" b="0" dirty="0" smtClean="0"/>
              <a:t>Gray and Excalibur Broadcasting closed KJCT acquisitions October 31, 2013.</a:t>
            </a:r>
          </a:p>
          <a:p>
            <a:pPr marL="0" indent="0">
              <a:lnSpc>
                <a:spcPct val="100000"/>
              </a:lnSpc>
              <a:spcBef>
                <a:spcPts val="0"/>
              </a:spcBef>
              <a:spcAft>
                <a:spcPts val="0"/>
              </a:spcAft>
              <a:buNone/>
              <a:defRPr/>
            </a:pPr>
            <a:endParaRPr lang="en-US" sz="1600" b="0" dirty="0" smtClean="0"/>
          </a:p>
          <a:p>
            <a:pPr lvl="1">
              <a:spcBef>
                <a:spcPts val="0"/>
              </a:spcBef>
              <a:spcAft>
                <a:spcPts val="0"/>
              </a:spcAft>
              <a:buFont typeface="Wingdings" pitchFamily="2" charset="2"/>
              <a:buChar char="§"/>
              <a:defRPr/>
            </a:pPr>
            <a:r>
              <a:rPr lang="en-US" sz="1600" b="0" dirty="0" smtClean="0"/>
              <a:t>KJCT-ABC Grand Junction</a:t>
            </a:r>
          </a:p>
          <a:p>
            <a:pPr lvl="1">
              <a:spcBef>
                <a:spcPts val="0"/>
              </a:spcBef>
              <a:spcAft>
                <a:spcPts val="0"/>
              </a:spcAft>
              <a:buFont typeface="Wingdings" pitchFamily="2" charset="2"/>
              <a:buChar char="§"/>
              <a:defRPr/>
            </a:pPr>
            <a:r>
              <a:rPr lang="en-US" sz="1600" b="0" dirty="0" smtClean="0"/>
              <a:t>Gray has SSA with Excalibur</a:t>
            </a:r>
          </a:p>
          <a:p>
            <a:pPr marL="290512" lvl="1" indent="0">
              <a:spcBef>
                <a:spcPts val="0"/>
              </a:spcBef>
              <a:spcAft>
                <a:spcPts val="0"/>
              </a:spcAft>
              <a:buNone/>
              <a:defRPr/>
            </a:pPr>
            <a:endParaRPr lang="en-US" sz="2000" b="0" dirty="0" smtClean="0"/>
          </a:p>
          <a:p>
            <a:pPr>
              <a:lnSpc>
                <a:spcPct val="100000"/>
              </a:lnSpc>
              <a:spcBef>
                <a:spcPts val="0"/>
              </a:spcBef>
              <a:spcAft>
                <a:spcPts val="0"/>
              </a:spcAft>
              <a:buFont typeface="Wingdings" pitchFamily="2" charset="2"/>
              <a:buChar char="§"/>
              <a:defRPr/>
            </a:pPr>
            <a:r>
              <a:rPr lang="en-US" sz="1600" b="0" dirty="0" smtClean="0"/>
              <a:t>Yellowstone Television – November 1, 2013</a:t>
            </a:r>
          </a:p>
          <a:p>
            <a:pPr marL="0" indent="0">
              <a:lnSpc>
                <a:spcPct val="100000"/>
              </a:lnSpc>
              <a:spcBef>
                <a:spcPts val="0"/>
              </a:spcBef>
              <a:spcAft>
                <a:spcPts val="0"/>
              </a:spcAft>
              <a:buNone/>
              <a:defRPr/>
            </a:pPr>
            <a:endParaRPr lang="en-US" sz="1600" b="0" dirty="0" smtClean="0"/>
          </a:p>
          <a:p>
            <a:pPr lvl="1">
              <a:spcBef>
                <a:spcPts val="0"/>
              </a:spcBef>
              <a:spcAft>
                <a:spcPts val="0"/>
              </a:spcAft>
              <a:buFont typeface="Wingdings" pitchFamily="2" charset="2"/>
              <a:buChar char="§"/>
              <a:defRPr/>
            </a:pPr>
            <a:r>
              <a:rPr lang="en-US" sz="1600" b="0" dirty="0" smtClean="0"/>
              <a:t>$23 million investment for 99% non-voting interest</a:t>
            </a:r>
          </a:p>
          <a:p>
            <a:pPr lvl="1">
              <a:spcBef>
                <a:spcPts val="0"/>
              </a:spcBef>
              <a:spcAft>
                <a:spcPts val="0"/>
              </a:spcAft>
              <a:buFont typeface="Wingdings" pitchFamily="2" charset="2"/>
              <a:buChar char="§"/>
              <a:defRPr/>
            </a:pPr>
            <a:r>
              <a:rPr lang="en-US" sz="1600" b="0" dirty="0" smtClean="0"/>
              <a:t>Yellowstone owns KGNS-NBC Laredo, TX / KGWN-CBS and KCHY-NBC Cheyenne, WY and Scottsbluff, NE / KCWY-NBC Casper, WY</a:t>
            </a:r>
          </a:p>
          <a:p>
            <a:pPr marL="290512" lvl="1" indent="0">
              <a:spcBef>
                <a:spcPts val="0"/>
              </a:spcBef>
              <a:spcAft>
                <a:spcPts val="0"/>
              </a:spcAft>
              <a:buNone/>
              <a:defRPr/>
            </a:pPr>
            <a:endParaRPr lang="en-US" sz="2000" b="0" dirty="0" smtClean="0"/>
          </a:p>
          <a:p>
            <a:pPr>
              <a:lnSpc>
                <a:spcPct val="100000"/>
              </a:lnSpc>
              <a:spcBef>
                <a:spcPts val="0"/>
              </a:spcBef>
              <a:spcAft>
                <a:spcPts val="0"/>
              </a:spcAft>
              <a:buFont typeface="Wingdings" pitchFamily="2" charset="2"/>
              <a:buChar char="§"/>
              <a:defRPr/>
            </a:pPr>
            <a:r>
              <a:rPr lang="en-US" sz="1600" b="0" dirty="0" smtClean="0"/>
              <a:t>Gray has LMA agreement with Yellowstone for the stations.</a:t>
            </a:r>
          </a:p>
          <a:p>
            <a:pPr marL="0" indent="0">
              <a:lnSpc>
                <a:spcPct val="100000"/>
              </a:lnSpc>
              <a:spcBef>
                <a:spcPts val="0"/>
              </a:spcBef>
              <a:spcAft>
                <a:spcPts val="0"/>
              </a:spcAft>
              <a:buNone/>
              <a:defRPr/>
            </a:pPr>
            <a:endParaRPr lang="en-US" sz="2000" b="0" dirty="0" smtClean="0"/>
          </a:p>
          <a:p>
            <a:pPr>
              <a:lnSpc>
                <a:spcPct val="100000"/>
              </a:lnSpc>
              <a:spcBef>
                <a:spcPts val="0"/>
              </a:spcBef>
              <a:spcAft>
                <a:spcPts val="0"/>
              </a:spcAft>
              <a:buFont typeface="Wingdings" pitchFamily="2" charset="2"/>
              <a:buChar char="§"/>
              <a:defRPr/>
            </a:pPr>
            <a:r>
              <a:rPr lang="en-US" sz="1600" b="0" dirty="0" smtClean="0"/>
              <a:t>Gray expects FCC approval Q4, 2013 or Q1, 2014 for change in control; with FCC approval Gray’s interest becomes voting interest.</a:t>
            </a:r>
          </a:p>
          <a:p>
            <a:pPr marL="0" indent="0">
              <a:lnSpc>
                <a:spcPct val="100000"/>
              </a:lnSpc>
              <a:spcBef>
                <a:spcPts val="0"/>
              </a:spcBef>
              <a:spcAft>
                <a:spcPts val="0"/>
              </a:spcAft>
              <a:buNone/>
              <a:defRPr/>
            </a:pPr>
            <a:endParaRPr lang="en-US" sz="2000" b="0" dirty="0" smtClean="0"/>
          </a:p>
          <a:p>
            <a:pPr>
              <a:lnSpc>
                <a:spcPct val="100000"/>
              </a:lnSpc>
              <a:spcBef>
                <a:spcPts val="0"/>
              </a:spcBef>
              <a:spcAft>
                <a:spcPts val="0"/>
              </a:spcAft>
              <a:buFont typeface="Wingdings" pitchFamily="2" charset="2"/>
              <a:buChar char="§"/>
            </a:pPr>
            <a:r>
              <a:rPr lang="en-US" sz="1600" b="0" dirty="0" smtClean="0"/>
              <a:t>Laredo intends to launch ABC multicast Q1, 2014</a:t>
            </a:r>
            <a:endParaRPr lang="en-US" sz="1600" b="0" baseline="30000" dirty="0"/>
          </a:p>
        </p:txBody>
      </p:sp>
    </p:spTree>
    <p:extLst>
      <p:ext uri="{BB962C8B-B14F-4D97-AF65-F5344CB8AC3E}">
        <p14:creationId xmlns:p14="http://schemas.microsoft.com/office/powerpoint/2010/main" val="38992833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Capitalization Overview</a:t>
            </a:r>
            <a:endParaRPr lang="en-US" dirty="0"/>
          </a:p>
        </p:txBody>
      </p:sp>
      <p:sp>
        <p:nvSpPr>
          <p:cNvPr id="5" name="Rectangle 18"/>
          <p:cNvSpPr>
            <a:spLocks noChangeArrowheads="1"/>
          </p:cNvSpPr>
          <p:nvPr>
            <p:custDataLst>
              <p:tags r:id="rId1"/>
            </p:custDataLst>
          </p:nvPr>
        </p:nvSpPr>
        <p:spPr bwMode="gray">
          <a:xfrm>
            <a:off x="749808" y="1346743"/>
            <a:ext cx="7644384" cy="317500"/>
          </a:xfrm>
          <a:prstGeom prst="rect">
            <a:avLst/>
          </a:prstGeom>
          <a:solidFill>
            <a:schemeClr val="accent1"/>
          </a:solidFill>
          <a:ln>
            <a:noFill/>
          </a:ln>
          <a:effectLst/>
          <a:extLst>
            <a:ext uri="{91240B29-F687-4F45-9708-019B960494DF}">
              <a14:hiddenLine xmlns:a14="http://schemas.microsoft.com/office/drawing/2010/main" w="127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b"/>
          <a:lstStyle/>
          <a:p>
            <a:pPr algn="ctr" fontAlgn="base">
              <a:spcBef>
                <a:spcPct val="0"/>
              </a:spcBef>
              <a:spcAft>
                <a:spcPct val="0"/>
              </a:spcAft>
              <a:buNone/>
            </a:pPr>
            <a:r>
              <a:rPr lang="en-US" sz="1400" b="1" dirty="0" smtClean="0">
                <a:solidFill>
                  <a:srgbClr val="FFFFFF"/>
                </a:solidFill>
                <a:latin typeface="Arial" charset="0"/>
              </a:rPr>
              <a:t>Current and Pro Forma Capitalization</a:t>
            </a:r>
            <a:endParaRPr lang="en-US" sz="1400" b="1" dirty="0">
              <a:solidFill>
                <a:srgbClr val="FFFFFF"/>
              </a:solidFill>
              <a:latin typeface="Arial" charset="0"/>
            </a:endParaRPr>
          </a:p>
        </p:txBody>
      </p:sp>
      <p:sp>
        <p:nvSpPr>
          <p:cNvPr id="193" name="Rectangle 105"/>
          <p:cNvSpPr>
            <a:spLocks noChangeArrowheads="1"/>
          </p:cNvSpPr>
          <p:nvPr/>
        </p:nvSpPr>
        <p:spPr bwMode="auto">
          <a:xfrm>
            <a:off x="1270792" y="5419092"/>
            <a:ext cx="203100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dirty="0" smtClean="0">
                <a:solidFill>
                  <a:srgbClr val="FFFFFF"/>
                </a:solidFill>
                <a:latin typeface="Verdana" pitchFamily="34" charset="0"/>
                <a:cs typeface="Arial" pitchFamily="34" charset="0"/>
              </a:rPr>
              <a:t>Total Debt + Preferred / L8QA OCF</a:t>
            </a:r>
            <a:endParaRPr lang="en-US" dirty="0" smtClean="0">
              <a:solidFill>
                <a:srgbClr val="000000"/>
              </a:solidFill>
              <a:latin typeface="Arial" pitchFamily="34" charset="0"/>
              <a:cs typeface="Arial" pitchFamily="34" charset="0"/>
            </a:endParaRPr>
          </a:p>
        </p:txBody>
      </p:sp>
      <p:sp>
        <p:nvSpPr>
          <p:cNvPr id="194" name="Rectangle 110"/>
          <p:cNvSpPr>
            <a:spLocks noChangeArrowheads="1"/>
          </p:cNvSpPr>
          <p:nvPr/>
        </p:nvSpPr>
        <p:spPr bwMode="auto">
          <a:xfrm>
            <a:off x="5033133" y="5420679"/>
            <a:ext cx="33182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dirty="0" smtClean="0">
                <a:solidFill>
                  <a:srgbClr val="FFFFFF"/>
                </a:solidFill>
                <a:latin typeface="Verdana" pitchFamily="34" charset="0"/>
                <a:cs typeface="Arial" pitchFamily="34" charset="0"/>
              </a:rPr>
              <a:t>6.33x</a:t>
            </a:r>
            <a:endParaRPr lang="en-US" dirty="0" smtClean="0">
              <a:solidFill>
                <a:srgbClr val="000000"/>
              </a:solidFill>
              <a:latin typeface="Arial" pitchFamily="34" charset="0"/>
              <a:cs typeface="Arial" pitchFamily="34" charset="0"/>
            </a:endParaRPr>
          </a:p>
        </p:txBody>
      </p:sp>
      <p:grpSp>
        <p:nvGrpSpPr>
          <p:cNvPr id="3" name="Group 4"/>
          <p:cNvGrpSpPr>
            <a:grpSpLocks noChangeAspect="1"/>
          </p:cNvGrpSpPr>
          <p:nvPr/>
        </p:nvGrpSpPr>
        <p:grpSpPr bwMode="auto">
          <a:xfrm>
            <a:off x="776288" y="1704975"/>
            <a:ext cx="7648577" cy="4706938"/>
            <a:chOff x="471" y="1074"/>
            <a:chExt cx="4818" cy="2965"/>
          </a:xfrm>
        </p:grpSpPr>
        <p:sp>
          <p:nvSpPr>
            <p:cNvPr id="6" name="AutoShape 3"/>
            <p:cNvSpPr>
              <a:spLocks noChangeAspect="1" noChangeArrowheads="1" noTextEdit="1"/>
            </p:cNvSpPr>
            <p:nvPr/>
          </p:nvSpPr>
          <p:spPr bwMode="auto">
            <a:xfrm>
              <a:off x="471" y="1074"/>
              <a:ext cx="4818" cy="2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5"/>
            <p:cNvSpPr>
              <a:spLocks noChangeArrowheads="1"/>
            </p:cNvSpPr>
            <p:nvPr/>
          </p:nvSpPr>
          <p:spPr bwMode="auto">
            <a:xfrm>
              <a:off x="471" y="3020"/>
              <a:ext cx="4818" cy="485"/>
            </a:xfrm>
            <a:prstGeom prst="rect">
              <a:avLst/>
            </a:prstGeom>
            <a:solidFill>
              <a:srgbClr val="CF6E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6"/>
            <p:cNvSpPr>
              <a:spLocks noChangeArrowheads="1"/>
            </p:cNvSpPr>
            <p:nvPr/>
          </p:nvSpPr>
          <p:spPr bwMode="auto">
            <a:xfrm>
              <a:off x="489" y="1092"/>
              <a:ext cx="509"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10100"/>
                  </a:solidFill>
                  <a:effectLst/>
                  <a:latin typeface="Arial" pitchFamily="34" charset="0"/>
                  <a:cs typeface="Arial" pitchFamily="34" charset="0"/>
                </a:rPr>
                <a:t>($ in Millions)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7"/>
            <p:cNvSpPr>
              <a:spLocks noChangeArrowheads="1"/>
            </p:cNvSpPr>
            <p:nvPr/>
          </p:nvSpPr>
          <p:spPr bwMode="auto">
            <a:xfrm>
              <a:off x="3442" y="1080"/>
              <a:ext cx="258"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10100"/>
                  </a:solidFill>
                  <a:effectLst/>
                  <a:latin typeface="Arial" pitchFamily="34" charset="0"/>
                  <a:cs typeface="Arial" pitchFamily="34" charset="0"/>
                </a:rPr>
                <a:t>Actual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8"/>
            <p:cNvSpPr>
              <a:spLocks noChangeArrowheads="1"/>
            </p:cNvSpPr>
            <p:nvPr/>
          </p:nvSpPr>
          <p:spPr bwMode="auto">
            <a:xfrm>
              <a:off x="4522" y="1092"/>
              <a:ext cx="436"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10100"/>
                  </a:solidFill>
                  <a:effectLst/>
                  <a:latin typeface="Arial" pitchFamily="34" charset="0"/>
                  <a:cs typeface="Arial" pitchFamily="34" charset="0"/>
                </a:rPr>
                <a:t>Pro Forma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9"/>
            <p:cNvSpPr>
              <a:spLocks noChangeArrowheads="1"/>
            </p:cNvSpPr>
            <p:nvPr/>
          </p:nvSpPr>
          <p:spPr bwMode="auto">
            <a:xfrm>
              <a:off x="4921" y="1080"/>
              <a:ext cx="55"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10100"/>
                  </a:solidFill>
                  <a:effectLst/>
                  <a:latin typeface="Arial"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10"/>
            <p:cNvSpPr>
              <a:spLocks noChangeArrowheads="1"/>
            </p:cNvSpPr>
            <p:nvPr/>
          </p:nvSpPr>
          <p:spPr bwMode="auto">
            <a:xfrm>
              <a:off x="3380" y="1197"/>
              <a:ext cx="35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000" b="0" dirty="0">
                  <a:solidFill>
                    <a:srgbClr val="010100"/>
                  </a:solidFill>
                  <a:latin typeface="Arial" pitchFamily="34" charset="0"/>
                  <a:cs typeface="Arial" pitchFamily="34" charset="0"/>
                </a:rPr>
                <a:t>9</a:t>
              </a:r>
              <a:r>
                <a:rPr kumimoji="0" lang="en-US" sz="1000" b="0" i="0" u="none" strike="noStrike" cap="none" normalizeH="0" baseline="0" dirty="0" smtClean="0">
                  <a:ln>
                    <a:noFill/>
                  </a:ln>
                  <a:solidFill>
                    <a:srgbClr val="010100"/>
                  </a:solidFill>
                  <a:effectLst/>
                  <a:latin typeface="Arial" pitchFamily="34" charset="0"/>
                  <a:cs typeface="Arial" pitchFamily="34" charset="0"/>
                </a:rPr>
                <a:t>/30/2013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ctangle 11"/>
            <p:cNvSpPr>
              <a:spLocks noChangeArrowheads="1"/>
            </p:cNvSpPr>
            <p:nvPr/>
          </p:nvSpPr>
          <p:spPr bwMode="auto">
            <a:xfrm>
              <a:off x="4559" y="1197"/>
              <a:ext cx="35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000" b="0" dirty="0">
                  <a:solidFill>
                    <a:srgbClr val="010100"/>
                  </a:solidFill>
                  <a:latin typeface="Arial" pitchFamily="34" charset="0"/>
                  <a:cs typeface="Arial" pitchFamily="34" charset="0"/>
                </a:rPr>
                <a:t>9</a:t>
              </a:r>
              <a:r>
                <a:rPr kumimoji="0" lang="en-US" sz="1000" b="0" i="0" u="none" strike="noStrike" cap="none" normalizeH="0" baseline="0" dirty="0" smtClean="0">
                  <a:ln>
                    <a:noFill/>
                  </a:ln>
                  <a:solidFill>
                    <a:srgbClr val="010100"/>
                  </a:solidFill>
                  <a:effectLst/>
                  <a:latin typeface="Arial" pitchFamily="34" charset="0"/>
                  <a:cs typeface="Arial" pitchFamily="34" charset="0"/>
                </a:rPr>
                <a:t>/30/2013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12"/>
            <p:cNvSpPr>
              <a:spLocks noChangeArrowheads="1"/>
            </p:cNvSpPr>
            <p:nvPr/>
          </p:nvSpPr>
          <p:spPr bwMode="auto">
            <a:xfrm>
              <a:off x="489" y="1375"/>
              <a:ext cx="1019"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10100"/>
                  </a:solidFill>
                  <a:effectLst/>
                  <a:latin typeface="Arial" pitchFamily="34" charset="0"/>
                  <a:cs typeface="Arial" pitchFamily="34" charset="0"/>
                </a:rPr>
                <a:t>Cash and Cash Equivalents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3"/>
            <p:cNvSpPr>
              <a:spLocks noChangeArrowheads="1"/>
            </p:cNvSpPr>
            <p:nvPr/>
          </p:nvSpPr>
          <p:spPr bwMode="auto">
            <a:xfrm>
              <a:off x="3485" y="1375"/>
              <a:ext cx="20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10100"/>
                  </a:solidFill>
                  <a:effectLst/>
                  <a:latin typeface="Arial" pitchFamily="34" charset="0"/>
                  <a:cs typeface="Arial" pitchFamily="34" charset="0"/>
                </a:rPr>
                <a:t>$43.3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Rectangle 14"/>
            <p:cNvSpPr>
              <a:spLocks noChangeArrowheads="1"/>
            </p:cNvSpPr>
            <p:nvPr/>
          </p:nvSpPr>
          <p:spPr bwMode="auto">
            <a:xfrm>
              <a:off x="4663" y="1375"/>
              <a:ext cx="20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10100"/>
                  </a:solidFill>
                  <a:effectLst/>
                  <a:latin typeface="Arial" pitchFamily="34" charset="0"/>
                  <a:cs typeface="Arial" pitchFamily="34" charset="0"/>
                </a:rPr>
                <a:t>$</a:t>
              </a:r>
              <a:r>
                <a:rPr kumimoji="0" lang="en-US" sz="1000" b="0" i="0" u="none" strike="noStrike" cap="none" normalizeH="0" baseline="0" dirty="0" smtClean="0">
                  <a:ln>
                    <a:noFill/>
                  </a:ln>
                  <a:solidFill>
                    <a:srgbClr val="010100"/>
                  </a:solidFill>
                  <a:effectLst/>
                  <a:latin typeface="Arial" pitchFamily="34" charset="0"/>
                  <a:cs typeface="Arial" pitchFamily="34" charset="0"/>
                </a:rPr>
                <a:t>12.0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Rectangle 15"/>
            <p:cNvSpPr>
              <a:spLocks noChangeArrowheads="1"/>
            </p:cNvSpPr>
            <p:nvPr/>
          </p:nvSpPr>
          <p:spPr bwMode="auto">
            <a:xfrm>
              <a:off x="489" y="1584"/>
              <a:ext cx="994"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10100"/>
                  </a:solidFill>
                  <a:effectLst/>
                  <a:latin typeface="Arial" pitchFamily="34" charset="0"/>
                  <a:cs typeface="Arial" pitchFamily="34" charset="0"/>
                </a:rPr>
                <a:t>$40MM Revolver due 2017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16"/>
            <p:cNvSpPr>
              <a:spLocks noChangeArrowheads="1"/>
            </p:cNvSpPr>
            <p:nvPr/>
          </p:nvSpPr>
          <p:spPr bwMode="auto">
            <a:xfrm>
              <a:off x="3528" y="1584"/>
              <a:ext cx="190"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10100"/>
                  </a:solidFill>
                  <a:effectLst/>
                  <a:latin typeface="Arial" pitchFamily="34" charset="0"/>
                  <a:cs typeface="Arial" pitchFamily="34" charset="0"/>
                </a:rPr>
                <a:t>$0.0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7"/>
            <p:cNvSpPr>
              <a:spLocks noChangeArrowheads="1"/>
            </p:cNvSpPr>
            <p:nvPr/>
          </p:nvSpPr>
          <p:spPr bwMode="auto">
            <a:xfrm>
              <a:off x="4706" y="1584"/>
              <a:ext cx="190"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10100"/>
                  </a:solidFill>
                  <a:effectLst/>
                  <a:latin typeface="Arial" pitchFamily="34" charset="0"/>
                  <a:cs typeface="Arial" pitchFamily="34" charset="0"/>
                </a:rPr>
                <a:t>$0.0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Rectangle 18"/>
            <p:cNvSpPr>
              <a:spLocks noChangeArrowheads="1"/>
            </p:cNvSpPr>
            <p:nvPr/>
          </p:nvSpPr>
          <p:spPr bwMode="auto">
            <a:xfrm>
              <a:off x="489" y="1700"/>
              <a:ext cx="1142"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10100"/>
                  </a:solidFill>
                  <a:effectLst/>
                  <a:latin typeface="Arial" pitchFamily="34" charset="0"/>
                  <a:cs typeface="Arial" pitchFamily="34" charset="0"/>
                </a:rPr>
                <a:t>Term Loan B due 2019 (L+350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Rectangle 19"/>
            <p:cNvSpPr>
              <a:spLocks noChangeArrowheads="1"/>
            </p:cNvSpPr>
            <p:nvPr/>
          </p:nvSpPr>
          <p:spPr bwMode="auto">
            <a:xfrm>
              <a:off x="1588" y="1688"/>
              <a:ext cx="55"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10100"/>
                  </a:solidFill>
                  <a:effectLst/>
                  <a:latin typeface="Arial" pitchFamily="34"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Rectangle 20"/>
            <p:cNvSpPr>
              <a:spLocks noChangeArrowheads="1"/>
            </p:cNvSpPr>
            <p:nvPr/>
          </p:nvSpPr>
          <p:spPr bwMode="auto">
            <a:xfrm>
              <a:off x="1619" y="1700"/>
              <a:ext cx="773"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10100"/>
                  </a:solidFill>
                  <a:effectLst/>
                  <a:latin typeface="Arial" pitchFamily="34" charset="0"/>
                  <a:cs typeface="Arial" pitchFamily="34" charset="0"/>
                </a:rPr>
                <a:t> / 1.0% LIBOR Floor)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Rectangle 21"/>
            <p:cNvSpPr>
              <a:spLocks noChangeArrowheads="1"/>
            </p:cNvSpPr>
            <p:nvPr/>
          </p:nvSpPr>
          <p:spPr bwMode="auto">
            <a:xfrm>
              <a:off x="3485" y="1700"/>
              <a:ext cx="233"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10100"/>
                  </a:solidFill>
                  <a:effectLst/>
                  <a:latin typeface="Arial" pitchFamily="34" charset="0"/>
                  <a:cs typeface="Arial" pitchFamily="34" charset="0"/>
                </a:rPr>
                <a:t>535.0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Rectangle 22"/>
            <p:cNvSpPr>
              <a:spLocks noChangeArrowheads="1"/>
            </p:cNvSpPr>
            <p:nvPr/>
          </p:nvSpPr>
          <p:spPr bwMode="auto">
            <a:xfrm>
              <a:off x="4663" y="1700"/>
              <a:ext cx="233"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10100"/>
                  </a:solidFill>
                  <a:effectLst/>
                  <a:latin typeface="Arial" pitchFamily="34" charset="0"/>
                  <a:cs typeface="Arial" pitchFamily="34" charset="0"/>
                </a:rPr>
                <a:t>159.0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23"/>
            <p:cNvSpPr>
              <a:spLocks noChangeArrowheads="1"/>
            </p:cNvSpPr>
            <p:nvPr/>
          </p:nvSpPr>
          <p:spPr bwMode="auto">
            <a:xfrm>
              <a:off x="545" y="1805"/>
              <a:ext cx="810"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10100"/>
                  </a:solidFill>
                  <a:effectLst/>
                  <a:latin typeface="Arial" pitchFamily="34" charset="0"/>
                  <a:cs typeface="Arial" pitchFamily="34" charset="0"/>
                </a:rPr>
                <a:t>Total First Lien Debt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Rectangle 24"/>
            <p:cNvSpPr>
              <a:spLocks noChangeArrowheads="1"/>
            </p:cNvSpPr>
            <p:nvPr/>
          </p:nvSpPr>
          <p:spPr bwMode="auto">
            <a:xfrm>
              <a:off x="3442" y="1805"/>
              <a:ext cx="276"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10100"/>
                  </a:solidFill>
                  <a:effectLst/>
                  <a:latin typeface="Arial" pitchFamily="34" charset="0"/>
                  <a:cs typeface="Arial" pitchFamily="34" charset="0"/>
                </a:rPr>
                <a:t>$535.0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Rectangle 25"/>
            <p:cNvSpPr>
              <a:spLocks noChangeArrowheads="1"/>
            </p:cNvSpPr>
            <p:nvPr/>
          </p:nvSpPr>
          <p:spPr bwMode="auto">
            <a:xfrm>
              <a:off x="4620" y="1805"/>
              <a:ext cx="276"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10100"/>
                  </a:solidFill>
                  <a:effectLst/>
                  <a:latin typeface="Arial" pitchFamily="34" charset="0"/>
                  <a:cs typeface="Arial" pitchFamily="34" charset="0"/>
                </a:rPr>
                <a:t>$159.0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Rectangle 26"/>
            <p:cNvSpPr>
              <a:spLocks noChangeArrowheads="1"/>
            </p:cNvSpPr>
            <p:nvPr/>
          </p:nvSpPr>
          <p:spPr bwMode="auto">
            <a:xfrm>
              <a:off x="489" y="2013"/>
              <a:ext cx="1547"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10100"/>
                  </a:solidFill>
                  <a:effectLst/>
                  <a:latin typeface="Arial" pitchFamily="34" charset="0"/>
                  <a:cs typeface="Arial" pitchFamily="34" charset="0"/>
                </a:rPr>
                <a:t>7.500% Senior Unsecured Notes due 2020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Rectangle 27"/>
            <p:cNvSpPr>
              <a:spLocks noChangeArrowheads="1"/>
            </p:cNvSpPr>
            <p:nvPr/>
          </p:nvSpPr>
          <p:spPr bwMode="auto">
            <a:xfrm>
              <a:off x="3485" y="2013"/>
              <a:ext cx="233"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10100"/>
                  </a:solidFill>
                  <a:effectLst/>
                  <a:latin typeface="Arial" pitchFamily="34" charset="0"/>
                  <a:cs typeface="Arial" pitchFamily="34" charset="0"/>
                </a:rPr>
                <a:t>300.0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Rectangle 28"/>
            <p:cNvSpPr>
              <a:spLocks noChangeArrowheads="1"/>
            </p:cNvSpPr>
            <p:nvPr/>
          </p:nvSpPr>
          <p:spPr bwMode="auto">
            <a:xfrm>
              <a:off x="4663" y="2013"/>
              <a:ext cx="233"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10100"/>
                  </a:solidFill>
                  <a:effectLst/>
                  <a:latin typeface="Arial" pitchFamily="34" charset="0"/>
                  <a:cs typeface="Arial" pitchFamily="34" charset="0"/>
                </a:rPr>
                <a:t>675.0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 name="Rectangle 29"/>
            <p:cNvSpPr>
              <a:spLocks noChangeArrowheads="1"/>
            </p:cNvSpPr>
            <p:nvPr/>
          </p:nvSpPr>
          <p:spPr bwMode="auto">
            <a:xfrm>
              <a:off x="545" y="2118"/>
              <a:ext cx="430"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10100"/>
                  </a:solidFill>
                  <a:effectLst/>
                  <a:latin typeface="Arial" pitchFamily="34" charset="0"/>
                  <a:cs typeface="Arial" pitchFamily="34" charset="0"/>
                </a:rPr>
                <a:t>Total Debt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2" name="Rectangle 30"/>
            <p:cNvSpPr>
              <a:spLocks noChangeArrowheads="1"/>
            </p:cNvSpPr>
            <p:nvPr/>
          </p:nvSpPr>
          <p:spPr bwMode="auto">
            <a:xfrm>
              <a:off x="3442" y="2118"/>
              <a:ext cx="276"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10100"/>
                  </a:solidFill>
                  <a:effectLst/>
                  <a:latin typeface="Arial" pitchFamily="34" charset="0"/>
                  <a:cs typeface="Arial" pitchFamily="34" charset="0"/>
                </a:rPr>
                <a:t>$835.0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5" name="Rectangle 31"/>
            <p:cNvSpPr>
              <a:spLocks noChangeArrowheads="1"/>
            </p:cNvSpPr>
            <p:nvPr/>
          </p:nvSpPr>
          <p:spPr bwMode="auto">
            <a:xfrm>
              <a:off x="4620" y="2118"/>
              <a:ext cx="276"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10100"/>
                  </a:solidFill>
                  <a:effectLst/>
                  <a:latin typeface="Arial" pitchFamily="34" charset="0"/>
                  <a:cs typeface="Arial" pitchFamily="34" charset="0"/>
                </a:rPr>
                <a:t>$834.0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6" name="Rectangle 32"/>
            <p:cNvSpPr>
              <a:spLocks noChangeArrowheads="1"/>
            </p:cNvSpPr>
            <p:nvPr/>
          </p:nvSpPr>
          <p:spPr bwMode="auto">
            <a:xfrm>
              <a:off x="489" y="2558"/>
              <a:ext cx="368"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dirty="0" smtClean="0">
                  <a:ln>
                    <a:noFill/>
                  </a:ln>
                  <a:solidFill>
                    <a:srgbClr val="010100"/>
                  </a:solidFill>
                  <a:effectLst/>
                  <a:latin typeface="Arial" pitchFamily="34" charset="0"/>
                  <a:cs typeface="Arial" pitchFamily="34" charset="0"/>
                </a:rPr>
                <a:t>Net Debt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7" name="Rectangle 33"/>
            <p:cNvSpPr>
              <a:spLocks noChangeArrowheads="1"/>
            </p:cNvSpPr>
            <p:nvPr/>
          </p:nvSpPr>
          <p:spPr bwMode="auto">
            <a:xfrm>
              <a:off x="3443" y="2530"/>
              <a:ext cx="2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u="none" strike="noStrike" cap="none" normalizeH="0" baseline="0" dirty="0" smtClean="0">
                  <a:ln>
                    <a:noFill/>
                  </a:ln>
                  <a:solidFill>
                    <a:srgbClr val="010100"/>
                  </a:solidFill>
                  <a:effectLst/>
                  <a:latin typeface="Arial" pitchFamily="34" charset="0"/>
                  <a:cs typeface="Arial" pitchFamily="34" charset="0"/>
                </a:rPr>
                <a:t>$</a:t>
              </a:r>
              <a:r>
                <a:rPr lang="en-US" sz="1000" dirty="0" smtClean="0">
                  <a:solidFill>
                    <a:srgbClr val="010100"/>
                  </a:solidFill>
                  <a:latin typeface="Arial" pitchFamily="34" charset="0"/>
                  <a:cs typeface="Arial" pitchFamily="34" charset="0"/>
                </a:rPr>
                <a:t>791.7</a:t>
              </a:r>
              <a:endParaRPr kumimoji="0" lang="en-US" sz="1800" b="0" u="none" strike="noStrike" cap="none" normalizeH="0" baseline="0" dirty="0" smtClean="0">
                <a:ln>
                  <a:noFill/>
                </a:ln>
                <a:solidFill>
                  <a:schemeClr val="tx1"/>
                </a:solidFill>
                <a:effectLst/>
                <a:latin typeface="Arial" pitchFamily="34" charset="0"/>
                <a:cs typeface="Arial" pitchFamily="34" charset="0"/>
              </a:endParaRPr>
            </a:p>
          </p:txBody>
        </p:sp>
        <p:sp>
          <p:nvSpPr>
            <p:cNvPr id="198" name="Rectangle 34"/>
            <p:cNvSpPr>
              <a:spLocks noChangeArrowheads="1"/>
            </p:cNvSpPr>
            <p:nvPr/>
          </p:nvSpPr>
          <p:spPr bwMode="auto">
            <a:xfrm>
              <a:off x="4608" y="2283"/>
              <a:ext cx="2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u="none" strike="noStrike" cap="none" normalizeH="0" baseline="0" dirty="0" smtClean="0">
                  <a:ln>
                    <a:noFill/>
                  </a:ln>
                  <a:solidFill>
                    <a:srgbClr val="010100"/>
                  </a:solidFill>
                  <a:effectLst/>
                  <a:latin typeface="Arial" pitchFamily="34" charset="0"/>
                  <a:cs typeface="Arial" pitchFamily="34" charset="0"/>
                </a:rPr>
                <a:t>$</a:t>
              </a:r>
              <a:r>
                <a:rPr lang="en-US" sz="1000" b="0" dirty="0" smtClean="0">
                  <a:solidFill>
                    <a:srgbClr val="010100"/>
                  </a:solidFill>
                  <a:latin typeface="Arial" pitchFamily="34" charset="0"/>
                  <a:cs typeface="Arial" pitchFamily="34" charset="0"/>
                </a:rPr>
                <a:t>484.1</a:t>
              </a:r>
              <a:endParaRPr kumimoji="0" lang="en-US" sz="1800" b="0" u="none" strike="noStrike" cap="none" normalizeH="0" baseline="0" dirty="0" smtClean="0">
                <a:ln>
                  <a:noFill/>
                </a:ln>
                <a:solidFill>
                  <a:schemeClr val="tx1"/>
                </a:solidFill>
                <a:effectLst/>
                <a:latin typeface="Arial" pitchFamily="34" charset="0"/>
                <a:cs typeface="Arial" pitchFamily="34" charset="0"/>
              </a:endParaRPr>
            </a:p>
          </p:txBody>
        </p:sp>
        <p:sp>
          <p:nvSpPr>
            <p:cNvPr id="199" name="Rectangle 35"/>
            <p:cNvSpPr>
              <a:spLocks noChangeArrowheads="1"/>
            </p:cNvSpPr>
            <p:nvPr/>
          </p:nvSpPr>
          <p:spPr bwMode="auto">
            <a:xfrm>
              <a:off x="489" y="2283"/>
              <a:ext cx="804"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10100"/>
                  </a:solidFill>
                  <a:effectLst/>
                  <a:latin typeface="Arial" pitchFamily="34" charset="0"/>
                  <a:cs typeface="Arial" pitchFamily="34" charset="0"/>
                </a:rPr>
                <a:t>Market Capitalization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0" name="Rectangle 36"/>
            <p:cNvSpPr>
              <a:spLocks noChangeArrowheads="1"/>
            </p:cNvSpPr>
            <p:nvPr/>
          </p:nvSpPr>
          <p:spPr bwMode="auto">
            <a:xfrm>
              <a:off x="1225" y="2260"/>
              <a:ext cx="55"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10100"/>
                  </a:solidFill>
                  <a:effectLst/>
                  <a:latin typeface="Arial" pitchFamily="34" charset="0"/>
                  <a:cs typeface="Arial" pitchFamily="34" charset="0"/>
                </a:rPr>
                <a:t>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1" name="Rectangle 37"/>
            <p:cNvSpPr>
              <a:spLocks noChangeArrowheads="1"/>
            </p:cNvSpPr>
            <p:nvPr/>
          </p:nvSpPr>
          <p:spPr bwMode="auto">
            <a:xfrm>
              <a:off x="3442" y="2282"/>
              <a:ext cx="276"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10100"/>
                  </a:solidFill>
                  <a:effectLst/>
                  <a:latin typeface="Arial" pitchFamily="34" charset="0"/>
                  <a:cs typeface="Arial" pitchFamily="34" charset="0"/>
                </a:rPr>
                <a:t>$484.1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2" name="Rectangle 38"/>
            <p:cNvSpPr>
              <a:spLocks noChangeArrowheads="1"/>
            </p:cNvSpPr>
            <p:nvPr/>
          </p:nvSpPr>
          <p:spPr bwMode="auto">
            <a:xfrm>
              <a:off x="4614" y="2528"/>
              <a:ext cx="2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i="0" u="none" strike="noStrike" cap="none" normalizeH="0" baseline="0" dirty="0" smtClean="0">
                  <a:ln>
                    <a:noFill/>
                  </a:ln>
                  <a:solidFill>
                    <a:srgbClr val="010100"/>
                  </a:solidFill>
                  <a:effectLst/>
                  <a:latin typeface="Arial" pitchFamily="34" charset="0"/>
                  <a:cs typeface="Arial" pitchFamily="34" charset="0"/>
                </a:rPr>
                <a:t>$</a:t>
              </a:r>
              <a:r>
                <a:rPr kumimoji="0" lang="en-US" sz="1000" i="0" u="none" strike="noStrike" cap="none" normalizeH="0" baseline="0" dirty="0" smtClean="0">
                  <a:ln>
                    <a:noFill/>
                  </a:ln>
                  <a:solidFill>
                    <a:srgbClr val="010100"/>
                  </a:solidFill>
                  <a:effectLst/>
                  <a:latin typeface="Arial" pitchFamily="34" charset="0"/>
                  <a:cs typeface="Arial" pitchFamily="34" charset="0"/>
                </a:rPr>
                <a:t>822.0</a:t>
              </a:r>
              <a:endParaRPr kumimoji="0" lang="en-US" sz="1800" i="0" u="none" strike="noStrike" cap="none" normalizeH="0" baseline="0" dirty="0" smtClean="0">
                <a:ln>
                  <a:noFill/>
                </a:ln>
                <a:solidFill>
                  <a:schemeClr val="tx1"/>
                </a:solidFill>
                <a:effectLst/>
                <a:latin typeface="Arial" pitchFamily="34" charset="0"/>
                <a:cs typeface="Arial" pitchFamily="34" charset="0"/>
              </a:endParaRPr>
            </a:p>
          </p:txBody>
        </p:sp>
        <p:sp>
          <p:nvSpPr>
            <p:cNvPr id="203" name="Rectangle 39"/>
            <p:cNvSpPr>
              <a:spLocks noChangeArrowheads="1"/>
            </p:cNvSpPr>
            <p:nvPr/>
          </p:nvSpPr>
          <p:spPr bwMode="auto">
            <a:xfrm>
              <a:off x="534" y="2384"/>
              <a:ext cx="739"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10100"/>
                  </a:solidFill>
                  <a:effectLst/>
                  <a:latin typeface="Arial" pitchFamily="34" charset="0"/>
                  <a:cs typeface="Arial" pitchFamily="34" charset="0"/>
                </a:rPr>
                <a:t>Total Capitalization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4" name="Rectangle 40"/>
            <p:cNvSpPr>
              <a:spLocks noChangeArrowheads="1"/>
            </p:cNvSpPr>
            <p:nvPr/>
          </p:nvSpPr>
          <p:spPr bwMode="auto">
            <a:xfrm>
              <a:off x="3381" y="2380"/>
              <a:ext cx="344"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10100"/>
                  </a:solidFill>
                  <a:effectLst/>
                  <a:latin typeface="Arial" pitchFamily="34" charset="0"/>
                  <a:cs typeface="Arial" pitchFamily="34" charset="0"/>
                </a:rPr>
                <a:t>$1,319.1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 name="Rectangle 41"/>
            <p:cNvSpPr>
              <a:spLocks noChangeArrowheads="1"/>
            </p:cNvSpPr>
            <p:nvPr/>
          </p:nvSpPr>
          <p:spPr bwMode="auto">
            <a:xfrm>
              <a:off x="4542" y="2379"/>
              <a:ext cx="344"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10100"/>
                  </a:solidFill>
                  <a:effectLst/>
                  <a:latin typeface="Arial" pitchFamily="34" charset="0"/>
                  <a:cs typeface="Arial" pitchFamily="34" charset="0"/>
                </a:rPr>
                <a:t>$1,318.1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6" name="Rectangle 42"/>
            <p:cNvSpPr>
              <a:spLocks noChangeArrowheads="1"/>
            </p:cNvSpPr>
            <p:nvPr/>
          </p:nvSpPr>
          <p:spPr bwMode="auto">
            <a:xfrm>
              <a:off x="489" y="2744"/>
              <a:ext cx="79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000" b="0" dirty="0">
                  <a:solidFill>
                    <a:srgbClr val="010100"/>
                  </a:solidFill>
                  <a:latin typeface="Arial" pitchFamily="34" charset="0"/>
                  <a:cs typeface="Arial" pitchFamily="34" charset="0"/>
                </a:rPr>
                <a:t>9</a:t>
              </a:r>
              <a:r>
                <a:rPr kumimoji="0" lang="en-US" sz="1000" b="0" i="0" u="none" strike="noStrike" cap="none" normalizeH="0" baseline="0" dirty="0" smtClean="0">
                  <a:ln>
                    <a:noFill/>
                  </a:ln>
                  <a:solidFill>
                    <a:srgbClr val="010100"/>
                  </a:solidFill>
                  <a:effectLst/>
                  <a:latin typeface="Arial" pitchFamily="34" charset="0"/>
                  <a:cs typeface="Arial" pitchFamily="34" charset="0"/>
                </a:rPr>
                <a:t>/30/2013 L8QA OCF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7" name="Rectangle 43"/>
            <p:cNvSpPr>
              <a:spLocks noChangeArrowheads="1"/>
            </p:cNvSpPr>
            <p:nvPr/>
          </p:nvSpPr>
          <p:spPr bwMode="auto">
            <a:xfrm>
              <a:off x="1281" y="2731"/>
              <a:ext cx="55"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10100"/>
                  </a:solidFill>
                  <a:effectLst/>
                  <a:latin typeface="Arial" pitchFamily="34"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8" name="Rectangle 44"/>
            <p:cNvSpPr>
              <a:spLocks noChangeArrowheads="1"/>
            </p:cNvSpPr>
            <p:nvPr/>
          </p:nvSpPr>
          <p:spPr bwMode="auto">
            <a:xfrm>
              <a:off x="3442" y="2744"/>
              <a:ext cx="2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10100"/>
                  </a:solidFill>
                  <a:effectLst/>
                  <a:latin typeface="Arial" pitchFamily="34" charset="0"/>
                  <a:cs typeface="Arial" pitchFamily="34" charset="0"/>
                </a:rPr>
                <a:t>$143.5</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9" name="Rectangle 45"/>
            <p:cNvSpPr>
              <a:spLocks noChangeArrowheads="1"/>
            </p:cNvSpPr>
            <p:nvPr/>
          </p:nvSpPr>
          <p:spPr bwMode="auto">
            <a:xfrm>
              <a:off x="4620" y="2744"/>
              <a:ext cx="31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10100"/>
                  </a:solidFill>
                  <a:effectLst/>
                  <a:latin typeface="Arial" pitchFamily="34" charset="0"/>
                  <a:cs typeface="Arial" pitchFamily="34" charset="0"/>
                </a:rPr>
                <a:t>$</a:t>
              </a:r>
              <a:r>
                <a:rPr lang="en-US" sz="1000" b="0" dirty="0" smtClean="0">
                  <a:solidFill>
                    <a:srgbClr val="010100"/>
                  </a:solidFill>
                  <a:latin typeface="Arial" pitchFamily="34" charset="0"/>
                  <a:cs typeface="Arial" pitchFamily="34" charset="0"/>
                </a:rPr>
                <a:t>148</a:t>
              </a:r>
              <a:r>
                <a:rPr kumimoji="0" lang="en-US" sz="1000" b="0" i="0" u="none" strike="noStrike" cap="none" normalizeH="0" baseline="0" dirty="0" smtClean="0">
                  <a:ln>
                    <a:noFill/>
                  </a:ln>
                  <a:solidFill>
                    <a:srgbClr val="010100"/>
                  </a:solidFill>
                  <a:effectLst/>
                  <a:latin typeface="Arial" pitchFamily="34" charset="0"/>
                  <a:cs typeface="Arial" pitchFamily="34" charset="0"/>
                </a:rPr>
                <a:t>.4</a:t>
              </a:r>
              <a:r>
                <a:rPr kumimoji="0" lang="en-US" sz="1000" b="0" i="0" u="none" strike="noStrike" cap="none" normalizeH="0" baseline="30000" dirty="0" smtClean="0">
                  <a:ln>
                    <a:noFill/>
                  </a:ln>
                  <a:solidFill>
                    <a:srgbClr val="010100"/>
                  </a:solidFill>
                  <a:effectLst/>
                  <a:latin typeface="Arial" pitchFamily="34" charset="0"/>
                  <a:cs typeface="Arial" pitchFamily="34" charset="0"/>
                </a:rPr>
                <a:t>(6)</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0" name="Rectangle 46"/>
            <p:cNvSpPr>
              <a:spLocks noChangeArrowheads="1"/>
            </p:cNvSpPr>
            <p:nvPr/>
          </p:nvSpPr>
          <p:spPr bwMode="auto">
            <a:xfrm>
              <a:off x="489" y="2860"/>
              <a:ext cx="75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000" b="0" dirty="0">
                  <a:solidFill>
                    <a:srgbClr val="010100"/>
                  </a:solidFill>
                  <a:latin typeface="Arial" pitchFamily="34" charset="0"/>
                  <a:cs typeface="Arial" pitchFamily="34" charset="0"/>
                </a:rPr>
                <a:t>9</a:t>
              </a:r>
              <a:r>
                <a:rPr kumimoji="0" lang="en-US" sz="1000" b="0" i="0" u="none" strike="noStrike" cap="none" normalizeH="0" baseline="0" dirty="0" smtClean="0">
                  <a:ln>
                    <a:noFill/>
                  </a:ln>
                  <a:solidFill>
                    <a:srgbClr val="010100"/>
                  </a:solidFill>
                  <a:effectLst/>
                  <a:latin typeface="Arial" pitchFamily="34" charset="0"/>
                  <a:cs typeface="Arial" pitchFamily="34" charset="0"/>
                </a:rPr>
                <a:t>/30/2013 LTM OCF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1" name="Rectangle 47"/>
            <p:cNvSpPr>
              <a:spLocks noChangeArrowheads="1"/>
            </p:cNvSpPr>
            <p:nvPr/>
          </p:nvSpPr>
          <p:spPr bwMode="auto">
            <a:xfrm>
              <a:off x="1232" y="2848"/>
              <a:ext cx="55"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10100"/>
                  </a:solidFill>
                  <a:effectLst/>
                  <a:latin typeface="Arial" pitchFamily="34"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2" name="Rectangle 48"/>
            <p:cNvSpPr>
              <a:spLocks noChangeArrowheads="1"/>
            </p:cNvSpPr>
            <p:nvPr/>
          </p:nvSpPr>
          <p:spPr bwMode="auto">
            <a:xfrm>
              <a:off x="3442" y="2860"/>
              <a:ext cx="2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10100"/>
                  </a:solidFill>
                  <a:effectLst/>
                  <a:latin typeface="Arial" pitchFamily="34" charset="0"/>
                  <a:cs typeface="Arial" pitchFamily="34" charset="0"/>
                </a:rPr>
                <a:t>$144.5</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3" name="Rectangle 49"/>
            <p:cNvSpPr>
              <a:spLocks noChangeArrowheads="1"/>
            </p:cNvSpPr>
            <p:nvPr/>
          </p:nvSpPr>
          <p:spPr bwMode="auto">
            <a:xfrm>
              <a:off x="4620" y="2860"/>
              <a:ext cx="31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10100"/>
                  </a:solidFill>
                  <a:effectLst/>
                  <a:latin typeface="Arial" pitchFamily="34" charset="0"/>
                  <a:cs typeface="Arial" pitchFamily="34" charset="0"/>
                </a:rPr>
                <a:t>$149.4</a:t>
              </a:r>
              <a:r>
                <a:rPr kumimoji="0" lang="en-US" sz="1000" b="0" i="0" u="none" strike="noStrike" cap="none" normalizeH="0" baseline="30000" dirty="0" smtClean="0">
                  <a:ln>
                    <a:noFill/>
                  </a:ln>
                  <a:solidFill>
                    <a:srgbClr val="010100"/>
                  </a:solidFill>
                  <a:effectLst/>
                  <a:latin typeface="Arial" pitchFamily="34" charset="0"/>
                  <a:cs typeface="Arial" pitchFamily="34" charset="0"/>
                </a:rPr>
                <a:t>(6)</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4" name="Rectangle 50"/>
            <p:cNvSpPr>
              <a:spLocks noChangeArrowheads="1"/>
            </p:cNvSpPr>
            <p:nvPr/>
          </p:nvSpPr>
          <p:spPr bwMode="auto">
            <a:xfrm>
              <a:off x="489" y="3026"/>
              <a:ext cx="1663"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Arial" pitchFamily="34" charset="0"/>
                  <a:cs typeface="Arial" pitchFamily="34" charset="0"/>
                </a:rPr>
                <a:t>Total First Lien Debt, Net Cash / L8QA OCF</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 name="Rectangle 51"/>
            <p:cNvSpPr>
              <a:spLocks noChangeArrowheads="1"/>
            </p:cNvSpPr>
            <p:nvPr/>
          </p:nvSpPr>
          <p:spPr bwMode="auto">
            <a:xfrm>
              <a:off x="3546" y="3026"/>
              <a:ext cx="15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FFFF"/>
                  </a:solidFill>
                  <a:effectLst/>
                  <a:latin typeface="Arial" pitchFamily="34" charset="0"/>
                  <a:cs typeface="Arial" pitchFamily="34" charset="0"/>
                </a:rPr>
                <a:t>3.4x</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6" name="Rectangle 52"/>
            <p:cNvSpPr>
              <a:spLocks noChangeArrowheads="1"/>
            </p:cNvSpPr>
            <p:nvPr/>
          </p:nvSpPr>
          <p:spPr bwMode="auto">
            <a:xfrm>
              <a:off x="4724" y="3026"/>
              <a:ext cx="15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000" dirty="0" smtClean="0">
                  <a:solidFill>
                    <a:srgbClr val="FFFFFF"/>
                  </a:solidFill>
                  <a:latin typeface="Arial" pitchFamily="34" charset="0"/>
                  <a:cs typeface="Arial" pitchFamily="34" charset="0"/>
                </a:rPr>
                <a:t>1</a:t>
              </a:r>
              <a:r>
                <a:rPr kumimoji="0" lang="en-US" sz="1000" b="1" i="0" u="none" strike="noStrike" cap="none" normalizeH="0" baseline="0" dirty="0" smtClean="0">
                  <a:ln>
                    <a:noFill/>
                  </a:ln>
                  <a:solidFill>
                    <a:srgbClr val="FFFFFF"/>
                  </a:solidFill>
                  <a:effectLst/>
                  <a:latin typeface="Arial" pitchFamily="34" charset="0"/>
                  <a:cs typeface="Arial" pitchFamily="34" charset="0"/>
                </a:rPr>
                <a:t>.0x</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7" name="Rectangle 53"/>
            <p:cNvSpPr>
              <a:spLocks noChangeArrowheads="1"/>
            </p:cNvSpPr>
            <p:nvPr/>
          </p:nvSpPr>
          <p:spPr bwMode="auto">
            <a:xfrm>
              <a:off x="489" y="3131"/>
              <a:ext cx="1283"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Arial" pitchFamily="34" charset="0"/>
                  <a:cs typeface="Arial" pitchFamily="34" charset="0"/>
                </a:rPr>
                <a:t>Total Debt, Net Cash / L8QA OCF</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8" name="Rectangle 54"/>
            <p:cNvSpPr>
              <a:spLocks noChangeArrowheads="1"/>
            </p:cNvSpPr>
            <p:nvPr/>
          </p:nvSpPr>
          <p:spPr bwMode="auto">
            <a:xfrm>
              <a:off x="3546" y="3131"/>
              <a:ext cx="15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FFFF"/>
                  </a:solidFill>
                  <a:effectLst/>
                  <a:latin typeface="Arial" pitchFamily="34" charset="0"/>
                  <a:cs typeface="Arial" pitchFamily="34" charset="0"/>
                </a:rPr>
                <a:t>5.5x</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9" name="Rectangle 55"/>
            <p:cNvSpPr>
              <a:spLocks noChangeArrowheads="1"/>
            </p:cNvSpPr>
            <p:nvPr/>
          </p:nvSpPr>
          <p:spPr bwMode="auto">
            <a:xfrm>
              <a:off x="4724" y="3131"/>
              <a:ext cx="15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FFFF"/>
                  </a:solidFill>
                  <a:effectLst/>
                  <a:latin typeface="Arial" pitchFamily="34" charset="0"/>
                  <a:cs typeface="Arial" pitchFamily="34" charset="0"/>
                </a:rPr>
                <a:t>5.5x</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0" name="Rectangle 56"/>
            <p:cNvSpPr>
              <a:spLocks noChangeArrowheads="1"/>
            </p:cNvSpPr>
            <p:nvPr/>
          </p:nvSpPr>
          <p:spPr bwMode="auto">
            <a:xfrm>
              <a:off x="489" y="3296"/>
              <a:ext cx="1620"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Arial" pitchFamily="34" charset="0"/>
                  <a:cs typeface="Arial" pitchFamily="34" charset="0"/>
                </a:rPr>
                <a:t>Total First Lien Debt, Net Cash / LTM OCF</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1" name="Rectangle 57"/>
            <p:cNvSpPr>
              <a:spLocks noChangeArrowheads="1"/>
            </p:cNvSpPr>
            <p:nvPr/>
          </p:nvSpPr>
          <p:spPr bwMode="auto">
            <a:xfrm>
              <a:off x="3546" y="3296"/>
              <a:ext cx="15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FFFF"/>
                  </a:solidFill>
                  <a:effectLst/>
                  <a:latin typeface="Arial" pitchFamily="34" charset="0"/>
                  <a:cs typeface="Arial" pitchFamily="34" charset="0"/>
                </a:rPr>
                <a:t>3.4x</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2" name="Rectangle 58"/>
            <p:cNvSpPr>
              <a:spLocks noChangeArrowheads="1"/>
            </p:cNvSpPr>
            <p:nvPr/>
          </p:nvSpPr>
          <p:spPr bwMode="auto">
            <a:xfrm>
              <a:off x="4724" y="3296"/>
              <a:ext cx="15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FFFF"/>
                  </a:solidFill>
                  <a:effectLst/>
                  <a:latin typeface="Arial" pitchFamily="34" charset="0"/>
                  <a:cs typeface="Arial" pitchFamily="34" charset="0"/>
                </a:rPr>
                <a:t>1.0x</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3" name="Rectangle 59"/>
            <p:cNvSpPr>
              <a:spLocks noChangeArrowheads="1"/>
            </p:cNvSpPr>
            <p:nvPr/>
          </p:nvSpPr>
          <p:spPr bwMode="auto">
            <a:xfrm>
              <a:off x="489" y="3401"/>
              <a:ext cx="1240"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FFFF"/>
                  </a:solidFill>
                  <a:effectLst/>
                  <a:latin typeface="Arial" pitchFamily="34" charset="0"/>
                  <a:cs typeface="Arial" pitchFamily="34" charset="0"/>
                </a:rPr>
                <a:t>Total Debt, Net Cash / LTM OCF</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4" name="Rectangle 60"/>
            <p:cNvSpPr>
              <a:spLocks noChangeArrowheads="1"/>
            </p:cNvSpPr>
            <p:nvPr/>
          </p:nvSpPr>
          <p:spPr bwMode="auto">
            <a:xfrm>
              <a:off x="3546" y="3401"/>
              <a:ext cx="15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FFFF"/>
                  </a:solidFill>
                  <a:effectLst/>
                  <a:latin typeface="Arial" pitchFamily="34" charset="0"/>
                  <a:cs typeface="Arial" pitchFamily="34" charset="0"/>
                </a:rPr>
                <a:t>5.5x</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5" name="Rectangle 61"/>
            <p:cNvSpPr>
              <a:spLocks noChangeArrowheads="1"/>
            </p:cNvSpPr>
            <p:nvPr/>
          </p:nvSpPr>
          <p:spPr bwMode="auto">
            <a:xfrm>
              <a:off x="4724" y="3401"/>
              <a:ext cx="15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FFFF"/>
                  </a:solidFill>
                  <a:effectLst/>
                  <a:latin typeface="Arial" pitchFamily="34" charset="0"/>
                  <a:cs typeface="Arial" pitchFamily="34" charset="0"/>
                </a:rPr>
                <a:t>5.5x</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6" name="Line 72"/>
            <p:cNvSpPr>
              <a:spLocks noChangeShapeType="1"/>
            </p:cNvSpPr>
            <p:nvPr/>
          </p:nvSpPr>
          <p:spPr bwMode="auto">
            <a:xfrm>
              <a:off x="3000" y="1307"/>
              <a:ext cx="111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7" name="Rectangle 73"/>
            <p:cNvSpPr>
              <a:spLocks noChangeArrowheads="1"/>
            </p:cNvSpPr>
            <p:nvPr/>
          </p:nvSpPr>
          <p:spPr bwMode="auto">
            <a:xfrm>
              <a:off x="3000" y="1307"/>
              <a:ext cx="1111"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Line 74"/>
            <p:cNvSpPr>
              <a:spLocks noChangeShapeType="1"/>
            </p:cNvSpPr>
            <p:nvPr/>
          </p:nvSpPr>
          <p:spPr bwMode="auto">
            <a:xfrm>
              <a:off x="3000" y="1798"/>
              <a:ext cx="111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9" name="Rectangle 75"/>
            <p:cNvSpPr>
              <a:spLocks noChangeArrowheads="1"/>
            </p:cNvSpPr>
            <p:nvPr/>
          </p:nvSpPr>
          <p:spPr bwMode="auto">
            <a:xfrm>
              <a:off x="3000" y="1798"/>
              <a:ext cx="1111"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Line 76"/>
            <p:cNvSpPr>
              <a:spLocks noChangeShapeType="1"/>
            </p:cNvSpPr>
            <p:nvPr/>
          </p:nvSpPr>
          <p:spPr bwMode="auto">
            <a:xfrm>
              <a:off x="3000" y="2111"/>
              <a:ext cx="111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1" name="Rectangle 77"/>
            <p:cNvSpPr>
              <a:spLocks noChangeArrowheads="1"/>
            </p:cNvSpPr>
            <p:nvPr/>
          </p:nvSpPr>
          <p:spPr bwMode="auto">
            <a:xfrm>
              <a:off x="3000" y="2111"/>
              <a:ext cx="1111"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Line 78"/>
            <p:cNvSpPr>
              <a:spLocks noChangeShapeType="1"/>
            </p:cNvSpPr>
            <p:nvPr/>
          </p:nvSpPr>
          <p:spPr bwMode="auto">
            <a:xfrm>
              <a:off x="4178" y="1307"/>
              <a:ext cx="111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3" name="Rectangle 79"/>
            <p:cNvSpPr>
              <a:spLocks noChangeArrowheads="1"/>
            </p:cNvSpPr>
            <p:nvPr/>
          </p:nvSpPr>
          <p:spPr bwMode="auto">
            <a:xfrm>
              <a:off x="4178" y="1307"/>
              <a:ext cx="1111"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Line 80"/>
            <p:cNvSpPr>
              <a:spLocks noChangeShapeType="1"/>
            </p:cNvSpPr>
            <p:nvPr/>
          </p:nvSpPr>
          <p:spPr bwMode="auto">
            <a:xfrm>
              <a:off x="4178" y="1798"/>
              <a:ext cx="111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5" name="Rectangle 81"/>
            <p:cNvSpPr>
              <a:spLocks noChangeArrowheads="1"/>
            </p:cNvSpPr>
            <p:nvPr/>
          </p:nvSpPr>
          <p:spPr bwMode="auto">
            <a:xfrm>
              <a:off x="4178" y="1798"/>
              <a:ext cx="1111"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Line 82"/>
            <p:cNvSpPr>
              <a:spLocks noChangeShapeType="1"/>
            </p:cNvSpPr>
            <p:nvPr/>
          </p:nvSpPr>
          <p:spPr bwMode="auto">
            <a:xfrm>
              <a:off x="4178" y="2111"/>
              <a:ext cx="111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7" name="Rectangle 83"/>
            <p:cNvSpPr>
              <a:spLocks noChangeArrowheads="1"/>
            </p:cNvSpPr>
            <p:nvPr/>
          </p:nvSpPr>
          <p:spPr bwMode="auto">
            <a:xfrm>
              <a:off x="4178" y="2111"/>
              <a:ext cx="1111"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Line 84"/>
            <p:cNvSpPr>
              <a:spLocks noChangeShapeType="1"/>
            </p:cNvSpPr>
            <p:nvPr/>
          </p:nvSpPr>
          <p:spPr bwMode="auto">
            <a:xfrm>
              <a:off x="471" y="3536"/>
              <a:ext cx="481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 name="Rectangle 85"/>
            <p:cNvSpPr>
              <a:spLocks noChangeArrowheads="1"/>
            </p:cNvSpPr>
            <p:nvPr/>
          </p:nvSpPr>
          <p:spPr bwMode="auto">
            <a:xfrm>
              <a:off x="471" y="3536"/>
              <a:ext cx="4818"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52" name="TextBox 251"/>
          <p:cNvSpPr txBox="1"/>
          <p:nvPr/>
        </p:nvSpPr>
        <p:spPr>
          <a:xfrm>
            <a:off x="669608" y="5613400"/>
            <a:ext cx="7648577" cy="954107"/>
          </a:xfrm>
          <a:prstGeom prst="rect">
            <a:avLst/>
          </a:prstGeom>
          <a:noFill/>
        </p:spPr>
        <p:txBody>
          <a:bodyPr wrap="square" rtlCol="0">
            <a:spAutoFit/>
          </a:bodyPr>
          <a:lstStyle/>
          <a:p>
            <a:pPr marL="228600" indent="-228600" algn="l">
              <a:buAutoNum type="arabicParenBoth"/>
            </a:pPr>
            <a:r>
              <a:rPr lang="en-US" sz="800" b="0" dirty="0" smtClean="0">
                <a:solidFill>
                  <a:schemeClr val="tx1"/>
                </a:solidFill>
              </a:rPr>
              <a:t>Pro forma for: October 18, 2013 $375 million add-on to the 7.500% Senior Notes; October 31, 2013 KJCT Grand Junction Acquisitions and related SSA; November 1, 2013 Yellowstone Television Investment, Station Acquisitions and related LMA</a:t>
            </a:r>
          </a:p>
          <a:p>
            <a:pPr marL="228600" indent="-228600" algn="l">
              <a:buAutoNum type="arabicParenBoth"/>
            </a:pPr>
            <a:r>
              <a:rPr lang="en-US" sz="800" b="0" dirty="0" smtClean="0">
                <a:solidFill>
                  <a:schemeClr val="tx1"/>
                </a:solidFill>
              </a:rPr>
              <a:t>Step down from L+375 at 12/31/13A due to </a:t>
            </a:r>
            <a:r>
              <a:rPr lang="en-US" sz="800" b="0" dirty="0" err="1" smtClean="0">
                <a:solidFill>
                  <a:schemeClr val="tx1"/>
                </a:solidFill>
              </a:rPr>
              <a:t>paydown</a:t>
            </a:r>
            <a:r>
              <a:rPr lang="en-US" sz="800" b="0" dirty="0" smtClean="0">
                <a:solidFill>
                  <a:schemeClr val="tx1"/>
                </a:solidFill>
              </a:rPr>
              <a:t> of Term Loan B</a:t>
            </a:r>
          </a:p>
          <a:p>
            <a:pPr marL="228600" indent="-228600" algn="l">
              <a:buAutoNum type="arabicParenBoth"/>
            </a:pPr>
            <a:r>
              <a:rPr lang="en-US" sz="800" b="0" dirty="0" smtClean="0">
                <a:solidFill>
                  <a:schemeClr val="tx1"/>
                </a:solidFill>
              </a:rPr>
              <a:t>Based on 10/31/2013 GTN share price of $8.33 and 58.0 million shares outstanding (combines GTN and GTN.A)</a:t>
            </a:r>
          </a:p>
          <a:p>
            <a:pPr marL="228600" indent="-228600" algn="l">
              <a:buAutoNum type="arabicParenBoth"/>
            </a:pPr>
            <a:r>
              <a:rPr lang="en-US" sz="800" b="0" dirty="0" smtClean="0">
                <a:solidFill>
                  <a:schemeClr val="tx1"/>
                </a:solidFill>
              </a:rPr>
              <a:t>OCF as defined in the existing Credit Agreement for the last eight quarters on an annualized basis</a:t>
            </a:r>
          </a:p>
          <a:p>
            <a:pPr marL="228600" indent="-228600" algn="l">
              <a:buAutoNum type="arabicParenBoth"/>
            </a:pPr>
            <a:r>
              <a:rPr lang="en-US" sz="800" b="0" dirty="0" smtClean="0">
                <a:solidFill>
                  <a:schemeClr val="tx1"/>
                </a:solidFill>
              </a:rPr>
              <a:t>OCF as defined in the existing Credit Agreement for the last twelve months</a:t>
            </a:r>
          </a:p>
          <a:p>
            <a:pPr marL="228600" indent="-228600" algn="l">
              <a:buAutoNum type="arabicParenBoth"/>
            </a:pPr>
            <a:r>
              <a:rPr lang="en-US" sz="800" b="0" dirty="0" smtClean="0">
                <a:solidFill>
                  <a:schemeClr val="tx1"/>
                </a:solidFill>
              </a:rPr>
              <a:t>Includes expected pro forma synergies</a:t>
            </a:r>
            <a:endParaRPr lang="en-US" sz="800" b="0" dirty="0">
              <a:solidFill>
                <a:schemeClr val="tx1"/>
              </a:solidFill>
            </a:endParaRPr>
          </a:p>
        </p:txBody>
      </p:sp>
    </p:spTree>
    <p:extLst>
      <p:ext uri="{BB962C8B-B14F-4D97-AF65-F5344CB8AC3E}">
        <p14:creationId xmlns:p14="http://schemas.microsoft.com/office/powerpoint/2010/main" val="12235044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GB" dirty="0" smtClean="0"/>
              <a:t>SAFE-HARBOR</a:t>
            </a:r>
          </a:p>
        </p:txBody>
      </p:sp>
      <p:sp>
        <p:nvSpPr>
          <p:cNvPr id="28675" name="Rectangle 3"/>
          <p:cNvSpPr>
            <a:spLocks noGrp="1" noChangeArrowheads="1"/>
          </p:cNvSpPr>
          <p:nvPr>
            <p:ph type="body" idx="1"/>
          </p:nvPr>
        </p:nvSpPr>
        <p:spPr>
          <a:xfrm>
            <a:off x="487363" y="1477963"/>
            <a:ext cx="8380412" cy="2173287"/>
          </a:xfrm>
        </p:spPr>
        <p:txBody>
          <a:bodyPr/>
          <a:lstStyle/>
          <a:p>
            <a:pPr marL="0" indent="0">
              <a:buFont typeface="Wingdings" pitchFamily="2" charset="2"/>
              <a:buNone/>
            </a:pPr>
            <a:r>
              <a:rPr lang="en-GB" sz="2000" dirty="0" smtClean="0">
                <a:cs typeface="Arial" charset="0"/>
              </a:rPr>
              <a:t>Certain statements in this presentation constitute “forward-looking statements” within the meaning of and subject to the protections the Private Securities Litigation Reform Act of 1995 and other federal and state securities laws.  Such forward-looking statements involve known and unknown risks, uncertainties and other factors which may cause the actual results, performance or achievements of the Company to be materially different from any future results, performance or achievements expressed or implied by such “forward-looking statements.”</a:t>
            </a:r>
          </a:p>
          <a:p>
            <a:pPr marL="0" indent="0">
              <a:buFont typeface="Wingdings" pitchFamily="2" charset="2"/>
              <a:buNone/>
            </a:pPr>
            <a:endParaRPr lang="en-GB" sz="2000" dirty="0" smtClean="0">
              <a:cs typeface="Arial" charset="0"/>
            </a:endParaRPr>
          </a:p>
          <a:p>
            <a:pPr marL="0" indent="0">
              <a:buFont typeface="Wingdings" pitchFamily="2" charset="2"/>
              <a:buNone/>
            </a:pPr>
            <a:endParaRPr lang="en-GB" sz="2000" dirty="0" smtClean="0">
              <a:cs typeface="Arial" charset="0"/>
            </a:endParaRPr>
          </a:p>
        </p:txBody>
      </p:sp>
      <p:sp>
        <p:nvSpPr>
          <p:cNvPr id="28676" name="Text Box 4"/>
          <p:cNvSpPr txBox="1">
            <a:spLocks noChangeArrowheads="1"/>
          </p:cNvSpPr>
          <p:nvPr/>
        </p:nvSpPr>
        <p:spPr bwMode="auto">
          <a:xfrm>
            <a:off x="533400" y="4419600"/>
            <a:ext cx="184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algn="ctr" eaLnBrk="0" fontAlgn="base" hangingPunct="0">
              <a:spcBef>
                <a:spcPct val="0"/>
              </a:spcBef>
              <a:spcAft>
                <a:spcPct val="0"/>
              </a:spcAft>
              <a:buChar char="•"/>
              <a:defRPr sz="1600" b="1">
                <a:solidFill>
                  <a:schemeClr val="bg1"/>
                </a:solidFill>
                <a:latin typeface="Arial" charset="0"/>
              </a:defRPr>
            </a:lvl6pPr>
            <a:lvl7pPr marL="2971800" indent="-228600" algn="ctr" eaLnBrk="0" fontAlgn="base" hangingPunct="0">
              <a:spcBef>
                <a:spcPct val="0"/>
              </a:spcBef>
              <a:spcAft>
                <a:spcPct val="0"/>
              </a:spcAft>
              <a:buChar char="•"/>
              <a:defRPr sz="1600" b="1">
                <a:solidFill>
                  <a:schemeClr val="bg1"/>
                </a:solidFill>
                <a:latin typeface="Arial" charset="0"/>
              </a:defRPr>
            </a:lvl7pPr>
            <a:lvl8pPr marL="3429000" indent="-228600" algn="ctr" eaLnBrk="0" fontAlgn="base" hangingPunct="0">
              <a:spcBef>
                <a:spcPct val="0"/>
              </a:spcBef>
              <a:spcAft>
                <a:spcPct val="0"/>
              </a:spcAft>
              <a:buChar char="•"/>
              <a:defRPr sz="1600" b="1">
                <a:solidFill>
                  <a:schemeClr val="bg1"/>
                </a:solidFill>
                <a:latin typeface="Arial" charset="0"/>
              </a:defRPr>
            </a:lvl8pPr>
            <a:lvl9pPr marL="3886200" indent="-228600" algn="ctr" eaLnBrk="0" fontAlgn="base" hangingPunct="0">
              <a:spcBef>
                <a:spcPct val="0"/>
              </a:spcBef>
              <a:spcAft>
                <a:spcPct val="0"/>
              </a:spcAft>
              <a:buChar char="•"/>
              <a:defRPr sz="1600" b="1">
                <a:solidFill>
                  <a:schemeClr val="bg1"/>
                </a:solidFill>
                <a:latin typeface="Arial" charset="0"/>
              </a:defRPr>
            </a:lvl9pPr>
          </a:lstStyle>
          <a:p>
            <a:pPr algn="l">
              <a:buFontTx/>
              <a:buNone/>
            </a:pPr>
            <a:endParaRPr lang="en-GB" dirty="0">
              <a:solidFill>
                <a:schemeClr val="tx1"/>
              </a:solidFill>
            </a:endParaRPr>
          </a:p>
        </p:txBody>
      </p:sp>
      <p:sp>
        <p:nvSpPr>
          <p:cNvPr id="28677" name="Text Box 5"/>
          <p:cNvSpPr txBox="1">
            <a:spLocks noChangeArrowheads="1"/>
          </p:cNvSpPr>
          <p:nvPr/>
        </p:nvSpPr>
        <p:spPr bwMode="auto">
          <a:xfrm>
            <a:off x="360363" y="4700588"/>
            <a:ext cx="8783637"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algn="ctr" eaLnBrk="0" fontAlgn="base" hangingPunct="0">
              <a:spcBef>
                <a:spcPct val="0"/>
              </a:spcBef>
              <a:spcAft>
                <a:spcPct val="0"/>
              </a:spcAft>
              <a:buChar char="•"/>
              <a:defRPr sz="1600" b="1">
                <a:solidFill>
                  <a:schemeClr val="bg1"/>
                </a:solidFill>
                <a:latin typeface="Arial" charset="0"/>
              </a:defRPr>
            </a:lvl6pPr>
            <a:lvl7pPr marL="2971800" indent="-228600" algn="ctr" eaLnBrk="0" fontAlgn="base" hangingPunct="0">
              <a:spcBef>
                <a:spcPct val="0"/>
              </a:spcBef>
              <a:spcAft>
                <a:spcPct val="0"/>
              </a:spcAft>
              <a:buChar char="•"/>
              <a:defRPr sz="1600" b="1">
                <a:solidFill>
                  <a:schemeClr val="bg1"/>
                </a:solidFill>
                <a:latin typeface="Arial" charset="0"/>
              </a:defRPr>
            </a:lvl7pPr>
            <a:lvl8pPr marL="3429000" indent="-228600" algn="ctr" eaLnBrk="0" fontAlgn="base" hangingPunct="0">
              <a:spcBef>
                <a:spcPct val="0"/>
              </a:spcBef>
              <a:spcAft>
                <a:spcPct val="0"/>
              </a:spcAft>
              <a:buChar char="•"/>
              <a:defRPr sz="1600" b="1">
                <a:solidFill>
                  <a:schemeClr val="bg1"/>
                </a:solidFill>
                <a:latin typeface="Arial" charset="0"/>
              </a:defRPr>
            </a:lvl8pPr>
            <a:lvl9pPr marL="3886200" indent="-228600" algn="ctr" eaLnBrk="0" fontAlgn="base" hangingPunct="0">
              <a:spcBef>
                <a:spcPct val="0"/>
              </a:spcBef>
              <a:spcAft>
                <a:spcPct val="0"/>
              </a:spcAft>
              <a:buChar char="•"/>
              <a:defRPr sz="1600" b="1">
                <a:solidFill>
                  <a:schemeClr val="bg1"/>
                </a:solidFill>
                <a:latin typeface="Arial" charset="0"/>
              </a:defRPr>
            </a:lvl9pPr>
          </a:lstStyle>
          <a:p>
            <a:pPr algn="l">
              <a:buFontTx/>
              <a:buNone/>
            </a:pPr>
            <a:r>
              <a:rPr lang="en-US" sz="2000" dirty="0">
                <a:solidFill>
                  <a:schemeClr val="tx1"/>
                </a:solidFill>
                <a:latin typeface="Times New Roman" pitchFamily="18" charset="0"/>
              </a:rPr>
              <a:t>See the Company’s website </a:t>
            </a:r>
            <a:r>
              <a:rPr lang="en-US" sz="2000" dirty="0">
                <a:solidFill>
                  <a:schemeClr val="tx1"/>
                </a:solidFill>
                <a:latin typeface="Times New Roman" pitchFamily="18" charset="0"/>
                <a:hlinkClick r:id="rId3"/>
              </a:rPr>
              <a:t>www.gray.tv</a:t>
            </a:r>
            <a:r>
              <a:rPr lang="en-US" sz="2000" dirty="0">
                <a:solidFill>
                  <a:schemeClr val="tx1"/>
                </a:solidFill>
                <a:latin typeface="Times New Roman" pitchFamily="18" charset="0"/>
              </a:rPr>
              <a:t> for reconciliations of GAAP to </a:t>
            </a:r>
            <a:r>
              <a:rPr lang="en-US" sz="2000" dirty="0" smtClean="0">
                <a:solidFill>
                  <a:schemeClr val="tx1"/>
                </a:solidFill>
                <a:latin typeface="Times New Roman" pitchFamily="18" charset="0"/>
              </a:rPr>
              <a:t>non- </a:t>
            </a:r>
            <a:r>
              <a:rPr lang="en-US" sz="2000" dirty="0">
                <a:solidFill>
                  <a:schemeClr val="tx1"/>
                </a:solidFill>
                <a:latin typeface="Times New Roman" pitchFamily="18" charset="0"/>
              </a:rPr>
              <a:t>GAAP data. Reconciliations of broadcast cash </a:t>
            </a:r>
            <a:r>
              <a:rPr lang="en-US" sz="2000" dirty="0" smtClean="0">
                <a:solidFill>
                  <a:schemeClr val="tx1"/>
                </a:solidFill>
                <a:latin typeface="Times New Roman" pitchFamily="18" charset="0"/>
              </a:rPr>
              <a:t>flow, broadcast </a:t>
            </a:r>
            <a:r>
              <a:rPr lang="en-US" sz="2000" dirty="0">
                <a:solidFill>
                  <a:schemeClr val="tx1"/>
                </a:solidFill>
                <a:latin typeface="Times New Roman" pitchFamily="18" charset="0"/>
              </a:rPr>
              <a:t>cash flow less cash corporate </a:t>
            </a:r>
            <a:r>
              <a:rPr lang="en-US" sz="2000" dirty="0" smtClean="0">
                <a:solidFill>
                  <a:schemeClr val="tx1"/>
                </a:solidFill>
                <a:latin typeface="Times New Roman" pitchFamily="18" charset="0"/>
              </a:rPr>
              <a:t>expenses and free cash flow </a:t>
            </a:r>
            <a:r>
              <a:rPr lang="en-US" sz="2000" dirty="0">
                <a:solidFill>
                  <a:schemeClr val="tx1"/>
                </a:solidFill>
                <a:latin typeface="Times New Roman" pitchFamily="18" charset="0"/>
              </a:rPr>
              <a:t>to GAAP data is included in the financial reports  section of the </a:t>
            </a:r>
            <a:r>
              <a:rPr lang="en-US" sz="2000" dirty="0">
                <a:solidFill>
                  <a:schemeClr val="tx1"/>
                </a:solidFill>
                <a:latin typeface="Times New Roman" pitchFamily="18" charset="0"/>
                <a:hlinkClick r:id="rId4"/>
              </a:rPr>
              <a:t>www.gray.tv</a:t>
            </a:r>
            <a:r>
              <a:rPr lang="en-US" sz="2000" dirty="0">
                <a:solidFill>
                  <a:schemeClr val="tx1"/>
                </a:solidFill>
                <a:latin typeface="Times New Roman" pitchFamily="18" charset="0"/>
              </a:rPr>
              <a:t> website.  </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3" hidden="1"/>
          <p:cNvSpPr txBox="1">
            <a:spLocks noChangeArrowheads="1"/>
          </p:cNvSpPr>
          <p:nvPr>
            <p:custDataLst>
              <p:tags r:id="rId2"/>
            </p:custDataLst>
          </p:nvPr>
        </p:nvSpPr>
        <p:spPr bwMode="auto">
          <a:xfrm>
            <a:off x="4445000" y="6400800"/>
            <a:ext cx="2540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50800" rIns="0" bIns="50800">
            <a:spAutoFit/>
          </a:bodyPr>
          <a:lstStyle>
            <a:lvl1pPr defTabSz="820738" eaLnBrk="0" hangingPunct="0">
              <a:defRPr sz="1600" b="1">
                <a:solidFill>
                  <a:schemeClr val="bg1"/>
                </a:solidFill>
                <a:latin typeface="Arial" charset="0"/>
              </a:defRPr>
            </a:lvl1pPr>
            <a:lvl2pPr marL="742950" indent="-285750" defTabSz="820738" eaLnBrk="0" hangingPunct="0">
              <a:defRPr sz="1600" b="1">
                <a:solidFill>
                  <a:schemeClr val="bg1"/>
                </a:solidFill>
                <a:latin typeface="Arial" charset="0"/>
              </a:defRPr>
            </a:lvl2pPr>
            <a:lvl3pPr marL="1143000" indent="-228600" defTabSz="820738" eaLnBrk="0" hangingPunct="0">
              <a:defRPr sz="1600" b="1">
                <a:solidFill>
                  <a:schemeClr val="bg1"/>
                </a:solidFill>
                <a:latin typeface="Arial" charset="0"/>
              </a:defRPr>
            </a:lvl3pPr>
            <a:lvl4pPr marL="1600200" indent="-228600" defTabSz="820738" eaLnBrk="0" hangingPunct="0">
              <a:defRPr sz="1600" b="1">
                <a:solidFill>
                  <a:schemeClr val="bg1"/>
                </a:solidFill>
                <a:latin typeface="Arial" charset="0"/>
              </a:defRPr>
            </a:lvl4pPr>
            <a:lvl5pPr marL="2057400" indent="-228600" defTabSz="820738" eaLnBrk="0" hangingPunct="0">
              <a:defRPr sz="1600" b="1">
                <a:solidFill>
                  <a:schemeClr val="bg1"/>
                </a:solidFill>
                <a:latin typeface="Arial" charset="0"/>
              </a:defRPr>
            </a:lvl5pPr>
            <a:lvl6pPr marL="2514600" indent="-228600" algn="ctr" defTabSz="820738" eaLnBrk="0" fontAlgn="base" hangingPunct="0">
              <a:spcBef>
                <a:spcPct val="0"/>
              </a:spcBef>
              <a:spcAft>
                <a:spcPct val="0"/>
              </a:spcAft>
              <a:buChar char="•"/>
              <a:defRPr sz="1600" b="1">
                <a:solidFill>
                  <a:schemeClr val="bg1"/>
                </a:solidFill>
                <a:latin typeface="Arial" charset="0"/>
              </a:defRPr>
            </a:lvl6pPr>
            <a:lvl7pPr marL="2971800" indent="-228600" algn="ctr" defTabSz="820738" eaLnBrk="0" fontAlgn="base" hangingPunct="0">
              <a:spcBef>
                <a:spcPct val="0"/>
              </a:spcBef>
              <a:spcAft>
                <a:spcPct val="0"/>
              </a:spcAft>
              <a:buChar char="•"/>
              <a:defRPr sz="1600" b="1">
                <a:solidFill>
                  <a:schemeClr val="bg1"/>
                </a:solidFill>
                <a:latin typeface="Arial" charset="0"/>
              </a:defRPr>
            </a:lvl7pPr>
            <a:lvl8pPr marL="3429000" indent="-228600" algn="ctr" defTabSz="820738" eaLnBrk="0" fontAlgn="base" hangingPunct="0">
              <a:spcBef>
                <a:spcPct val="0"/>
              </a:spcBef>
              <a:spcAft>
                <a:spcPct val="0"/>
              </a:spcAft>
              <a:buChar char="•"/>
              <a:defRPr sz="1600" b="1">
                <a:solidFill>
                  <a:schemeClr val="bg1"/>
                </a:solidFill>
                <a:latin typeface="Arial" charset="0"/>
              </a:defRPr>
            </a:lvl8pPr>
            <a:lvl9pPr marL="3886200" indent="-228600" algn="ctr" defTabSz="820738" eaLnBrk="0" fontAlgn="base" hangingPunct="0">
              <a:spcBef>
                <a:spcPct val="0"/>
              </a:spcBef>
              <a:spcAft>
                <a:spcPct val="0"/>
              </a:spcAft>
              <a:buChar char="•"/>
              <a:defRPr sz="1600" b="1">
                <a:solidFill>
                  <a:schemeClr val="bg1"/>
                </a:solidFill>
                <a:latin typeface="Arial" charset="0"/>
              </a:defRPr>
            </a:lvl9pPr>
          </a:lstStyle>
          <a:p>
            <a:pPr>
              <a:buFontTx/>
              <a:buNone/>
            </a:pPr>
            <a:r>
              <a:rPr lang="en-US" sz="1000" dirty="0">
                <a:solidFill>
                  <a:srgbClr val="000000"/>
                </a:solidFill>
              </a:rPr>
              <a:t>5</a:t>
            </a:r>
          </a:p>
        </p:txBody>
      </p:sp>
      <p:sp>
        <p:nvSpPr>
          <p:cNvPr id="8" name="Rectangle 4"/>
          <p:cNvSpPr txBox="1">
            <a:spLocks noChangeArrowheads="1"/>
          </p:cNvSpPr>
          <p:nvPr>
            <p:custDataLst>
              <p:tags r:id="rId3"/>
            </p:custDataLst>
          </p:nvPr>
        </p:nvSpPr>
        <p:spPr bwMode="auto">
          <a:xfrm>
            <a:off x="353891" y="1529131"/>
            <a:ext cx="8436219" cy="4147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6" tIns="50943" rIns="101886" bIns="50943"/>
          <a:lstStyle>
            <a:lvl1pPr marL="300038" indent="-31591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lnSpc>
                <a:spcPct val="110000"/>
              </a:lnSpc>
              <a:spcBef>
                <a:spcPts val="1100"/>
              </a:spcBef>
              <a:spcAft>
                <a:spcPts val="1100"/>
              </a:spcAft>
              <a:buFont typeface="Wingdings" pitchFamily="2" charset="2"/>
              <a:buChar char="ü"/>
            </a:pPr>
            <a:r>
              <a:rPr lang="en-US" sz="1500" b="0" dirty="0" smtClean="0"/>
              <a:t>A Leading Television Broadcaster in Diverse Mid Markets with Dominant Market Positions</a:t>
            </a:r>
          </a:p>
          <a:p>
            <a:pPr lvl="1" algn="l" eaLnBrk="1" hangingPunct="1">
              <a:lnSpc>
                <a:spcPct val="110000"/>
              </a:lnSpc>
              <a:spcBef>
                <a:spcPts val="1100"/>
              </a:spcBef>
              <a:spcAft>
                <a:spcPts val="1100"/>
              </a:spcAft>
              <a:buFont typeface="Wingdings" pitchFamily="2" charset="2"/>
              <a:buChar char="ü"/>
            </a:pPr>
            <a:r>
              <a:rPr lang="en-US" sz="1500" b="0" dirty="0" smtClean="0"/>
              <a:t>#1 or #2 market share in 32 out of 34 markets</a:t>
            </a:r>
            <a:endParaRPr lang="en-US" sz="1500" b="0" baseline="30000" dirty="0" smtClean="0"/>
          </a:p>
          <a:p>
            <a:pPr algn="l" eaLnBrk="1" hangingPunct="1">
              <a:lnSpc>
                <a:spcPct val="110000"/>
              </a:lnSpc>
              <a:spcBef>
                <a:spcPts val="1100"/>
              </a:spcBef>
              <a:spcAft>
                <a:spcPts val="1100"/>
              </a:spcAft>
              <a:buFont typeface="Wingdings" pitchFamily="2" charset="2"/>
              <a:buChar char="ü"/>
            </a:pPr>
            <a:r>
              <a:rPr lang="en-US" sz="1500" b="0" dirty="0" smtClean="0"/>
              <a:t>Improving Advertising Market and Diversification of Revenue Mix</a:t>
            </a:r>
          </a:p>
          <a:p>
            <a:pPr algn="l" eaLnBrk="1" hangingPunct="1">
              <a:lnSpc>
                <a:spcPct val="110000"/>
              </a:lnSpc>
              <a:spcBef>
                <a:spcPts val="1100"/>
              </a:spcBef>
              <a:spcAft>
                <a:spcPts val="1100"/>
              </a:spcAft>
              <a:buFont typeface="Wingdings" pitchFamily="2" charset="2"/>
              <a:buChar char="ü"/>
            </a:pPr>
            <a:r>
              <a:rPr lang="en-US" sz="1500" b="0" dirty="0" smtClean="0"/>
              <a:t>Strategic Acquisition and Duopoly Opportunities </a:t>
            </a:r>
          </a:p>
          <a:p>
            <a:pPr algn="l" eaLnBrk="1" hangingPunct="1">
              <a:lnSpc>
                <a:spcPct val="110000"/>
              </a:lnSpc>
              <a:spcBef>
                <a:spcPts val="1100"/>
              </a:spcBef>
              <a:spcAft>
                <a:spcPts val="1100"/>
              </a:spcAft>
              <a:buFont typeface="Wingdings" pitchFamily="2" charset="2"/>
              <a:buChar char="ü"/>
            </a:pPr>
            <a:r>
              <a:rPr lang="en-US" sz="1500" b="0" dirty="0" smtClean="0"/>
              <a:t>Large Political Upside in Election Years with Presence in Key States</a:t>
            </a:r>
          </a:p>
          <a:p>
            <a:pPr algn="l" eaLnBrk="1" hangingPunct="1">
              <a:lnSpc>
                <a:spcPct val="110000"/>
              </a:lnSpc>
              <a:spcBef>
                <a:spcPts val="1100"/>
              </a:spcBef>
              <a:spcAft>
                <a:spcPts val="1100"/>
              </a:spcAft>
              <a:buFont typeface="Wingdings" pitchFamily="2" charset="2"/>
              <a:buChar char="ü"/>
            </a:pPr>
            <a:r>
              <a:rPr lang="en-US" sz="1500" b="0" dirty="0" smtClean="0"/>
              <a:t>Strong Growth in Net Retransmission Revenue and Increasing Leverage With Networks</a:t>
            </a:r>
          </a:p>
          <a:p>
            <a:pPr algn="l" eaLnBrk="1" hangingPunct="1">
              <a:lnSpc>
                <a:spcPct val="110000"/>
              </a:lnSpc>
              <a:spcBef>
                <a:spcPts val="1100"/>
              </a:spcBef>
              <a:spcAft>
                <a:spcPts val="1100"/>
              </a:spcAft>
              <a:buFont typeface="Wingdings" pitchFamily="2" charset="2"/>
              <a:buChar char="ü"/>
            </a:pPr>
            <a:r>
              <a:rPr lang="en-US" sz="1500" b="0" dirty="0" smtClean="0"/>
              <a:t>Successful New Media Initiatives and Spectrum Upside</a:t>
            </a:r>
          </a:p>
          <a:p>
            <a:pPr algn="l" eaLnBrk="1" hangingPunct="1">
              <a:lnSpc>
                <a:spcPct val="110000"/>
              </a:lnSpc>
              <a:spcBef>
                <a:spcPts val="1100"/>
              </a:spcBef>
              <a:spcAft>
                <a:spcPts val="1100"/>
              </a:spcAft>
              <a:buFont typeface="Wingdings" pitchFamily="2" charset="2"/>
              <a:buChar char="ü"/>
            </a:pPr>
            <a:r>
              <a:rPr lang="en-US" sz="1500" b="0" dirty="0"/>
              <a:t>Robust Free Cash Flow Generation Over a Two Year Cycle</a:t>
            </a:r>
          </a:p>
          <a:p>
            <a:pPr algn="l" eaLnBrk="1" hangingPunct="1">
              <a:lnSpc>
                <a:spcPct val="110000"/>
              </a:lnSpc>
              <a:spcBef>
                <a:spcPts val="1100"/>
              </a:spcBef>
              <a:spcAft>
                <a:spcPts val="1100"/>
              </a:spcAft>
              <a:buFont typeface="Wingdings" pitchFamily="2" charset="2"/>
              <a:buChar char="ü"/>
            </a:pPr>
            <a:r>
              <a:rPr lang="en-US" sz="1500" b="0" dirty="0" smtClean="0"/>
              <a:t>Experienced Management </a:t>
            </a:r>
            <a:r>
              <a:rPr lang="en-US" sz="1500" b="0" dirty="0"/>
              <a:t>Team With Healthy Track Record of Equity Value Creation</a:t>
            </a:r>
          </a:p>
        </p:txBody>
      </p:sp>
      <p:sp>
        <p:nvSpPr>
          <p:cNvPr id="9" name="Title 1"/>
          <p:cNvSpPr txBox="1">
            <a:spLocks/>
          </p:cNvSpPr>
          <p:nvPr/>
        </p:nvSpPr>
        <p:spPr bwMode="auto">
          <a:xfrm>
            <a:off x="473075" y="571445"/>
            <a:ext cx="6911975" cy="390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1029" rIns="82058" bIns="41029" numCol="1" anchor="ctr" anchorCtr="0" compatLnSpc="1">
            <a:prstTxWarp prst="textNoShape">
              <a:avLst/>
            </a:prstTxWarp>
            <a:spAutoFit/>
          </a:bodyPr>
          <a:lstStyle>
            <a:lvl1pPr algn="l" rtl="0" eaLnBrk="0" fontAlgn="base" hangingPunct="0">
              <a:spcBef>
                <a:spcPct val="0"/>
              </a:spcBef>
              <a:spcAft>
                <a:spcPct val="0"/>
              </a:spcAft>
              <a:defRPr sz="2000" b="1">
                <a:solidFill>
                  <a:schemeClr val="bg1"/>
                </a:solidFill>
                <a:latin typeface="Arial" charset="0"/>
                <a:ea typeface="+mj-ea"/>
                <a:cs typeface="+mj-cs"/>
              </a:defRPr>
            </a:lvl1pPr>
            <a:lvl2pPr algn="l" rtl="0" eaLnBrk="0" fontAlgn="base" hangingPunct="0">
              <a:spcBef>
                <a:spcPct val="0"/>
              </a:spcBef>
              <a:spcAft>
                <a:spcPct val="0"/>
              </a:spcAft>
              <a:defRPr sz="2000" b="1">
                <a:solidFill>
                  <a:schemeClr val="bg1"/>
                </a:solidFill>
                <a:latin typeface="Arial" charset="0"/>
              </a:defRPr>
            </a:lvl2pPr>
            <a:lvl3pPr algn="l" rtl="0" eaLnBrk="0" fontAlgn="base" hangingPunct="0">
              <a:spcBef>
                <a:spcPct val="0"/>
              </a:spcBef>
              <a:spcAft>
                <a:spcPct val="0"/>
              </a:spcAft>
              <a:defRPr sz="2000" b="1">
                <a:solidFill>
                  <a:schemeClr val="bg1"/>
                </a:solidFill>
                <a:latin typeface="Arial" charset="0"/>
              </a:defRPr>
            </a:lvl3pPr>
            <a:lvl4pPr algn="l" rtl="0" eaLnBrk="0" fontAlgn="base" hangingPunct="0">
              <a:spcBef>
                <a:spcPct val="0"/>
              </a:spcBef>
              <a:spcAft>
                <a:spcPct val="0"/>
              </a:spcAft>
              <a:defRPr sz="2000" b="1">
                <a:solidFill>
                  <a:schemeClr val="bg1"/>
                </a:solidFill>
                <a:latin typeface="Arial" charset="0"/>
              </a:defRPr>
            </a:lvl4pPr>
            <a:lvl5pPr algn="l" rtl="0" eaLnBrk="0" fontAlgn="base" hangingPunct="0">
              <a:spcBef>
                <a:spcPct val="0"/>
              </a:spcBef>
              <a:spcAft>
                <a:spcPct val="0"/>
              </a:spcAft>
              <a:defRPr sz="2000" b="1">
                <a:solidFill>
                  <a:schemeClr val="bg1"/>
                </a:solidFill>
                <a:latin typeface="Arial" charset="0"/>
              </a:defRPr>
            </a:lvl5pPr>
            <a:lvl6pPr marL="457200" algn="l" rtl="0" eaLnBrk="0" fontAlgn="base" hangingPunct="0">
              <a:spcBef>
                <a:spcPct val="0"/>
              </a:spcBef>
              <a:spcAft>
                <a:spcPct val="0"/>
              </a:spcAft>
              <a:defRPr sz="2700">
                <a:solidFill>
                  <a:schemeClr val="tx1"/>
                </a:solidFill>
                <a:latin typeface="Franklin Gothic Demi" pitchFamily="34" charset="0"/>
              </a:defRPr>
            </a:lvl6pPr>
            <a:lvl7pPr marL="914400" algn="l" rtl="0" eaLnBrk="0" fontAlgn="base" hangingPunct="0">
              <a:spcBef>
                <a:spcPct val="0"/>
              </a:spcBef>
              <a:spcAft>
                <a:spcPct val="0"/>
              </a:spcAft>
              <a:defRPr sz="2700">
                <a:solidFill>
                  <a:schemeClr val="tx1"/>
                </a:solidFill>
                <a:latin typeface="Franklin Gothic Demi" pitchFamily="34" charset="0"/>
              </a:defRPr>
            </a:lvl7pPr>
            <a:lvl8pPr marL="1371600" algn="l" rtl="0" eaLnBrk="0" fontAlgn="base" hangingPunct="0">
              <a:spcBef>
                <a:spcPct val="0"/>
              </a:spcBef>
              <a:spcAft>
                <a:spcPct val="0"/>
              </a:spcAft>
              <a:defRPr sz="2700">
                <a:solidFill>
                  <a:schemeClr val="tx1"/>
                </a:solidFill>
                <a:latin typeface="Franklin Gothic Demi" pitchFamily="34" charset="0"/>
              </a:defRPr>
            </a:lvl8pPr>
            <a:lvl9pPr marL="1828800" algn="l" rtl="0" eaLnBrk="0" fontAlgn="base" hangingPunct="0">
              <a:spcBef>
                <a:spcPct val="0"/>
              </a:spcBef>
              <a:spcAft>
                <a:spcPct val="0"/>
              </a:spcAft>
              <a:defRPr sz="2700">
                <a:solidFill>
                  <a:schemeClr val="tx1"/>
                </a:solidFill>
                <a:latin typeface="Franklin Gothic Demi" pitchFamily="34" charset="0"/>
              </a:defRPr>
            </a:lvl9pPr>
          </a:lstStyle>
          <a:p>
            <a:pPr>
              <a:buNone/>
            </a:pPr>
            <a:r>
              <a:rPr lang="en-US" dirty="0"/>
              <a:t>Key Investment </a:t>
            </a:r>
            <a:r>
              <a:rPr lang="en-US" dirty="0" smtClean="0"/>
              <a:t>Highlights</a:t>
            </a:r>
            <a:endParaRPr lang="en-US" dirty="0"/>
          </a:p>
        </p:txBody>
      </p:sp>
    </p:spTree>
    <p:custDataLst>
      <p:tags r:id="rId1"/>
    </p:custDataLst>
    <p:extLst>
      <p:ext uri="{BB962C8B-B14F-4D97-AF65-F5344CB8AC3E}">
        <p14:creationId xmlns:p14="http://schemas.microsoft.com/office/powerpoint/2010/main" val="18422731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7"/>
          <p:cNvGraphicFramePr>
            <a:graphicFrameLocks noChangeAspect="1"/>
          </p:cNvGraphicFramePr>
          <p:nvPr>
            <p:custDataLst>
              <p:tags r:id="rId2"/>
            </p:custDataLst>
            <p:extLst>
              <p:ext uri="{D42A27DB-BD31-4B8C-83A1-F6EECF244321}">
                <p14:modId xmlns:p14="http://schemas.microsoft.com/office/powerpoint/2010/main" val="3478001703"/>
              </p:ext>
            </p:extLst>
          </p:nvPr>
        </p:nvGraphicFramePr>
        <p:xfrm>
          <a:off x="4829175" y="4352925"/>
          <a:ext cx="3937000" cy="2079625"/>
        </p:xfrm>
        <a:graphic>
          <a:graphicData uri="http://schemas.openxmlformats.org/drawingml/2006/chart">
            <c:chart xmlns:c="http://schemas.openxmlformats.org/drawingml/2006/chart" xmlns:r="http://schemas.openxmlformats.org/officeDocument/2006/relationships" r:id="rId17"/>
          </a:graphicData>
        </a:graphic>
      </p:graphicFrame>
      <p:sp>
        <p:nvSpPr>
          <p:cNvPr id="6158" name="Text Box 25"/>
          <p:cNvSpPr txBox="1">
            <a:spLocks noChangeArrowheads="1"/>
          </p:cNvSpPr>
          <p:nvPr>
            <p:custDataLst>
              <p:tags r:id="rId3"/>
            </p:custDataLst>
          </p:nvPr>
        </p:nvSpPr>
        <p:spPr bwMode="gray">
          <a:xfrm>
            <a:off x="6731794" y="4316730"/>
            <a:ext cx="173196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b">
            <a:spAutoFit/>
          </a:bodyPr>
          <a:lstStyle>
            <a:lvl1pPr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algn="ctr" eaLnBrk="0" fontAlgn="base" hangingPunct="0">
              <a:spcBef>
                <a:spcPct val="0"/>
              </a:spcBef>
              <a:spcAft>
                <a:spcPct val="0"/>
              </a:spcAft>
              <a:buChar char="•"/>
              <a:defRPr sz="1600" b="1">
                <a:solidFill>
                  <a:schemeClr val="bg1"/>
                </a:solidFill>
                <a:latin typeface="Arial" charset="0"/>
              </a:defRPr>
            </a:lvl6pPr>
            <a:lvl7pPr marL="2971800" indent="-228600" algn="ctr" eaLnBrk="0" fontAlgn="base" hangingPunct="0">
              <a:spcBef>
                <a:spcPct val="0"/>
              </a:spcBef>
              <a:spcAft>
                <a:spcPct val="0"/>
              </a:spcAft>
              <a:buChar char="•"/>
              <a:defRPr sz="1600" b="1">
                <a:solidFill>
                  <a:schemeClr val="bg1"/>
                </a:solidFill>
                <a:latin typeface="Arial" charset="0"/>
              </a:defRPr>
            </a:lvl7pPr>
            <a:lvl8pPr marL="3429000" indent="-228600" algn="ctr" eaLnBrk="0" fontAlgn="base" hangingPunct="0">
              <a:spcBef>
                <a:spcPct val="0"/>
              </a:spcBef>
              <a:spcAft>
                <a:spcPct val="0"/>
              </a:spcAft>
              <a:buChar char="•"/>
              <a:defRPr sz="1600" b="1">
                <a:solidFill>
                  <a:schemeClr val="bg1"/>
                </a:solidFill>
                <a:latin typeface="Arial" charset="0"/>
              </a:defRPr>
            </a:lvl8pPr>
            <a:lvl9pPr marL="3886200" indent="-228600" algn="ctr" eaLnBrk="0" fontAlgn="base" hangingPunct="0">
              <a:spcBef>
                <a:spcPct val="0"/>
              </a:spcBef>
              <a:spcAft>
                <a:spcPct val="0"/>
              </a:spcAft>
              <a:buChar char="•"/>
              <a:defRPr sz="1600" b="1">
                <a:solidFill>
                  <a:schemeClr val="bg1"/>
                </a:solidFill>
                <a:latin typeface="Arial" charset="0"/>
              </a:defRPr>
            </a:lvl9pPr>
          </a:lstStyle>
          <a:p>
            <a:pPr algn="l" eaLnBrk="1" hangingPunct="1">
              <a:buFontTx/>
              <a:buNone/>
            </a:pPr>
            <a:r>
              <a:rPr lang="en-US" sz="900" dirty="0" smtClean="0">
                <a:solidFill>
                  <a:schemeClr val="tx1"/>
                </a:solidFill>
              </a:rPr>
              <a:t>Other</a:t>
            </a:r>
            <a:endParaRPr lang="en-US" sz="900" dirty="0">
              <a:solidFill>
                <a:schemeClr val="tx1"/>
              </a:solidFill>
            </a:endParaRPr>
          </a:p>
        </p:txBody>
      </p:sp>
      <p:sp>
        <p:nvSpPr>
          <p:cNvPr id="6146" name="Rectangle 4"/>
          <p:cNvSpPr>
            <a:spLocks noGrp="1" noChangeArrowheads="1"/>
          </p:cNvSpPr>
          <p:nvPr>
            <p:ph type="title"/>
            <p:custDataLst>
              <p:tags r:id="rId4"/>
            </p:custDataLst>
          </p:nvPr>
        </p:nvSpPr>
        <p:spPr>
          <a:xfrm>
            <a:off x="473075" y="255632"/>
            <a:ext cx="6911975" cy="698412"/>
          </a:xfrm>
        </p:spPr>
        <p:txBody>
          <a:bodyPr/>
          <a:lstStyle/>
          <a:p>
            <a:r>
              <a:rPr lang="en-US" dirty="0" smtClean="0"/>
              <a:t>Gray Television is a Dominant Mid-Market </a:t>
            </a:r>
            <a:br>
              <a:rPr lang="en-US" dirty="0" smtClean="0"/>
            </a:br>
            <a:r>
              <a:rPr lang="en-US" dirty="0" smtClean="0"/>
              <a:t>TV Platform</a:t>
            </a:r>
          </a:p>
        </p:txBody>
      </p:sp>
      <p:sp>
        <p:nvSpPr>
          <p:cNvPr id="6151" name="Rectangle 18"/>
          <p:cNvSpPr>
            <a:spLocks noChangeArrowheads="1"/>
          </p:cNvSpPr>
          <p:nvPr>
            <p:custDataLst>
              <p:tags r:id="rId5"/>
            </p:custDataLst>
          </p:nvPr>
        </p:nvSpPr>
        <p:spPr bwMode="gray">
          <a:xfrm>
            <a:off x="4886325" y="1333500"/>
            <a:ext cx="3835644" cy="317500"/>
          </a:xfrm>
          <a:prstGeom prst="rect">
            <a:avLst/>
          </a:prstGeom>
          <a:solidFill>
            <a:schemeClr val="accent1"/>
          </a:solidFill>
          <a:ln>
            <a:noFill/>
          </a:ln>
          <a:effectLst/>
          <a:extLst>
            <a:ext uri="{91240B29-F687-4F45-9708-019B960494DF}">
              <a14:hiddenLine xmlns:a14="http://schemas.microsoft.com/office/drawing/2010/main" w="127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b"/>
          <a:lstStyle/>
          <a:p>
            <a:pPr>
              <a:buFontTx/>
              <a:buNone/>
            </a:pPr>
            <a:r>
              <a:rPr lang="en-US" sz="1400" dirty="0" smtClean="0"/>
              <a:t>“Big 4” Channels by Affiliate: 51</a:t>
            </a:r>
            <a:r>
              <a:rPr lang="en-US" sz="1400" baseline="30000" dirty="0" smtClean="0"/>
              <a:t>(1)</a:t>
            </a:r>
            <a:endParaRPr lang="en-US" sz="1400" baseline="30000" dirty="0"/>
          </a:p>
        </p:txBody>
      </p:sp>
      <p:sp>
        <p:nvSpPr>
          <p:cNvPr id="6152" name="Rectangle 19"/>
          <p:cNvSpPr>
            <a:spLocks noChangeArrowheads="1"/>
          </p:cNvSpPr>
          <p:nvPr>
            <p:custDataLst>
              <p:tags r:id="rId6"/>
            </p:custDataLst>
          </p:nvPr>
        </p:nvSpPr>
        <p:spPr bwMode="gray">
          <a:xfrm>
            <a:off x="4886325" y="3908425"/>
            <a:ext cx="3835644" cy="317500"/>
          </a:xfrm>
          <a:prstGeom prst="rect">
            <a:avLst/>
          </a:prstGeom>
          <a:solidFill>
            <a:schemeClr val="accent1"/>
          </a:solidFill>
          <a:ln>
            <a:noFill/>
          </a:ln>
          <a:effectLst/>
          <a:extLst>
            <a:ext uri="{91240B29-F687-4F45-9708-019B960494DF}">
              <a14:hiddenLine xmlns:a14="http://schemas.microsoft.com/office/drawing/2010/main" w="127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b"/>
          <a:lstStyle/>
          <a:p>
            <a:pPr>
              <a:buFontTx/>
              <a:buNone/>
            </a:pPr>
            <a:r>
              <a:rPr lang="en-US" sz="1400" dirty="0" smtClean="0"/>
              <a:t>2012 Revenue </a:t>
            </a:r>
            <a:r>
              <a:rPr lang="en-US" sz="1400" dirty="0"/>
              <a:t>by </a:t>
            </a:r>
            <a:r>
              <a:rPr lang="en-US" sz="1400" dirty="0" smtClean="0"/>
              <a:t>Affiliate: $405 mm</a:t>
            </a:r>
            <a:endParaRPr lang="en-US" sz="1400" dirty="0"/>
          </a:p>
        </p:txBody>
      </p:sp>
      <p:pic>
        <p:nvPicPr>
          <p:cNvPr id="6153" name="Picture 20" descr="nbcnat~3"/>
          <p:cNvPicPr>
            <a:picLocks noChangeAspect="1" noChangeArrowheads="1"/>
          </p:cNvPicPr>
          <p:nvPr>
            <p:custDataLst>
              <p:tags r:id="rId7"/>
            </p:custDataLst>
          </p:nvPr>
        </p:nvPicPr>
        <p:blipFill>
          <a:blip r:embed="rId18" cstate="print">
            <a:extLst>
              <a:ext uri="{28A0092B-C50C-407E-A947-70E740481C1C}">
                <a14:useLocalDpi xmlns:a14="http://schemas.microsoft.com/office/drawing/2010/main" val="0"/>
              </a:ext>
            </a:extLst>
          </a:blip>
          <a:srcRect b="36400"/>
          <a:stretch>
            <a:fillRect/>
          </a:stretch>
        </p:blipFill>
        <p:spPr bwMode="auto">
          <a:xfrm>
            <a:off x="5702300" y="5722938"/>
            <a:ext cx="393700"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4" name="Picture 21" descr="cbscor~1"/>
          <p:cNvPicPr>
            <a:picLocks noChangeAspect="1" noChangeArrowheads="1"/>
          </p:cNvPicPr>
          <p:nvPr>
            <p:custDataLst>
              <p:tags r:id="rId8"/>
            </p:custDataLst>
          </p:nvPr>
        </p:nvPicPr>
        <p:blipFill>
          <a:blip r:embed="rId19" cstate="print">
            <a:extLst>
              <a:ext uri="{28A0092B-C50C-407E-A947-70E740481C1C}">
                <a14:useLocalDpi xmlns:a14="http://schemas.microsoft.com/office/drawing/2010/main" val="0"/>
              </a:ext>
            </a:extLst>
          </a:blip>
          <a:srcRect b="30968"/>
          <a:stretch>
            <a:fillRect/>
          </a:stretch>
        </p:blipFill>
        <p:spPr bwMode="auto">
          <a:xfrm>
            <a:off x="7597775" y="5016500"/>
            <a:ext cx="461963" cy="14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5" name="Picture 22" descr="fox2"/>
          <p:cNvPicPr>
            <a:picLocks noChangeAspect="1" noChangeArrowheads="1"/>
          </p:cNvPicPr>
          <p:nvPr>
            <p:custDataLst>
              <p:tags r:id="rId9"/>
            </p:custDataLst>
          </p:nvPr>
        </p:nvPicPr>
        <p:blipFill>
          <a:blip r:embed="rId20" cstate="print">
            <a:extLst>
              <a:ext uri="{28A0092B-C50C-407E-A947-70E740481C1C}">
                <a14:useLocalDpi xmlns:a14="http://schemas.microsoft.com/office/drawing/2010/main" val="0"/>
              </a:ext>
            </a:extLst>
          </a:blip>
          <a:srcRect/>
          <a:stretch>
            <a:fillRect/>
          </a:stretch>
        </p:blipFill>
        <p:spPr bwMode="auto">
          <a:xfrm>
            <a:off x="6388100" y="4286250"/>
            <a:ext cx="3175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6" name="Picture 23" descr="am5200~1"/>
          <p:cNvPicPr>
            <a:picLocks noChangeAspect="1" noChangeArrowheads="1"/>
          </p:cNvPicPr>
          <p:nvPr>
            <p:custDataLst>
              <p:tags r:id="rId10"/>
            </p:custDataLst>
          </p:nvPr>
        </p:nvPicPr>
        <p:blipFill>
          <a:blip r:embed="rId21" cstate="print">
            <a:extLst>
              <a:ext uri="{28A0092B-C50C-407E-A947-70E740481C1C}">
                <a14:useLocalDpi xmlns:a14="http://schemas.microsoft.com/office/drawing/2010/main" val="0"/>
              </a:ext>
            </a:extLst>
          </a:blip>
          <a:srcRect/>
          <a:stretch>
            <a:fillRect/>
          </a:stretch>
        </p:blipFill>
        <p:spPr bwMode="auto">
          <a:xfrm>
            <a:off x="5973763" y="4356100"/>
            <a:ext cx="31115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94004" y="6072505"/>
            <a:ext cx="7425056" cy="507831"/>
          </a:xfrm>
          <a:prstGeom prst="rect">
            <a:avLst/>
          </a:prstGeom>
          <a:noFill/>
        </p:spPr>
        <p:txBody>
          <a:bodyPr wrap="square" rtlCol="0">
            <a:spAutoFit/>
          </a:bodyPr>
          <a:lstStyle/>
          <a:p>
            <a:pPr algn="l">
              <a:buNone/>
            </a:pPr>
            <a:r>
              <a:rPr lang="en-US" sz="800" b="0" dirty="0" smtClean="0">
                <a:solidFill>
                  <a:schemeClr val="tx1"/>
                </a:solidFill>
              </a:rPr>
              <a:t>_______________</a:t>
            </a:r>
          </a:p>
          <a:p>
            <a:pPr marL="228600" indent="-228600" algn="l">
              <a:buAutoNum type="arabicParenBoth"/>
            </a:pPr>
            <a:r>
              <a:rPr lang="en-US" sz="800" b="0" dirty="0">
                <a:solidFill>
                  <a:schemeClr val="tx1"/>
                </a:solidFill>
              </a:rPr>
              <a:t>Certain additional channels are affiliated with more than one network simultaneously.  As a result, Gray has 42 additional channels with 49 </a:t>
            </a:r>
            <a:r>
              <a:rPr lang="en-US" sz="800" b="0" dirty="0" smtClean="0">
                <a:solidFill>
                  <a:schemeClr val="tx1"/>
                </a:solidFill>
              </a:rPr>
              <a:t>affiliations</a:t>
            </a:r>
          </a:p>
          <a:p>
            <a:pPr algn="l">
              <a:buNone/>
            </a:pPr>
            <a:endParaRPr lang="en-US" sz="300" b="0" dirty="0" smtClean="0">
              <a:solidFill>
                <a:schemeClr val="tx1"/>
              </a:solidFill>
            </a:endParaRPr>
          </a:p>
          <a:p>
            <a:pPr algn="l">
              <a:buNone/>
            </a:pPr>
            <a:r>
              <a:rPr lang="en-US" sz="800" b="0" dirty="0" smtClean="0">
                <a:solidFill>
                  <a:schemeClr val="tx1"/>
                </a:solidFill>
              </a:rPr>
              <a:t>Non-revenue information includes stations under LMA or SSA agreements with Gray.</a:t>
            </a:r>
          </a:p>
        </p:txBody>
      </p:sp>
      <p:pic>
        <p:nvPicPr>
          <p:cNvPr id="35" name="Picture 22" descr="fox2"/>
          <p:cNvPicPr>
            <a:picLocks noChangeAspect="1" noChangeArrowheads="1"/>
          </p:cNvPicPr>
          <p:nvPr>
            <p:custDataLst>
              <p:tags r:id="rId11"/>
            </p:custDataLst>
          </p:nvPr>
        </p:nvPicPr>
        <p:blipFill>
          <a:blip r:embed="rId20" cstate="print">
            <a:extLst>
              <a:ext uri="{28A0092B-C50C-407E-A947-70E740481C1C}">
                <a14:useLocalDpi xmlns:a14="http://schemas.microsoft.com/office/drawing/2010/main" val="0"/>
              </a:ext>
            </a:extLst>
          </a:blip>
          <a:srcRect/>
          <a:stretch>
            <a:fillRect/>
          </a:stretch>
        </p:blipFill>
        <p:spPr bwMode="auto">
          <a:xfrm>
            <a:off x="6281738" y="1707812"/>
            <a:ext cx="3175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23" descr="am5200~1"/>
          <p:cNvPicPr>
            <a:picLocks noChangeAspect="1" noChangeArrowheads="1"/>
          </p:cNvPicPr>
          <p:nvPr>
            <p:custDataLst>
              <p:tags r:id="rId12"/>
            </p:custDataLst>
          </p:nvPr>
        </p:nvPicPr>
        <p:blipFill>
          <a:blip r:embed="rId21" cstate="print">
            <a:extLst>
              <a:ext uri="{28A0092B-C50C-407E-A947-70E740481C1C}">
                <a14:useLocalDpi xmlns:a14="http://schemas.microsoft.com/office/drawing/2010/main" val="0"/>
              </a:ext>
            </a:extLst>
          </a:blip>
          <a:srcRect/>
          <a:stretch>
            <a:fillRect/>
          </a:stretch>
        </p:blipFill>
        <p:spPr bwMode="auto">
          <a:xfrm>
            <a:off x="5688013" y="2105425"/>
            <a:ext cx="31115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20" descr="nbcnat~3"/>
          <p:cNvPicPr>
            <a:picLocks noChangeAspect="1" noChangeArrowheads="1"/>
          </p:cNvPicPr>
          <p:nvPr>
            <p:custDataLst>
              <p:tags r:id="rId13"/>
            </p:custDataLst>
          </p:nvPr>
        </p:nvPicPr>
        <p:blipFill>
          <a:blip r:embed="rId18" cstate="print">
            <a:extLst>
              <a:ext uri="{28A0092B-C50C-407E-A947-70E740481C1C}">
                <a14:useLocalDpi xmlns:a14="http://schemas.microsoft.com/office/drawing/2010/main" val="0"/>
              </a:ext>
            </a:extLst>
          </a:blip>
          <a:srcRect b="36400"/>
          <a:stretch>
            <a:fillRect/>
          </a:stretch>
        </p:blipFill>
        <p:spPr bwMode="auto">
          <a:xfrm>
            <a:off x="5835650" y="3351613"/>
            <a:ext cx="393700"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21" descr="cbscor~1"/>
          <p:cNvPicPr>
            <a:picLocks noChangeAspect="1" noChangeArrowheads="1"/>
          </p:cNvPicPr>
          <p:nvPr>
            <p:custDataLst>
              <p:tags r:id="rId14"/>
            </p:custDataLst>
          </p:nvPr>
        </p:nvPicPr>
        <p:blipFill>
          <a:blip r:embed="rId19" cstate="print">
            <a:extLst>
              <a:ext uri="{28A0092B-C50C-407E-A947-70E740481C1C}">
                <a14:useLocalDpi xmlns:a14="http://schemas.microsoft.com/office/drawing/2010/main" val="0"/>
              </a:ext>
            </a:extLst>
          </a:blip>
          <a:srcRect b="30968"/>
          <a:stretch>
            <a:fillRect/>
          </a:stretch>
        </p:blipFill>
        <p:spPr bwMode="auto">
          <a:xfrm>
            <a:off x="7597775" y="2530875"/>
            <a:ext cx="461963" cy="14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68898" y="1314450"/>
            <a:ext cx="4388827" cy="4670509"/>
          </a:xfrm>
          <a:prstGeom prst="rect">
            <a:avLst/>
          </a:prstGeom>
          <a:noFill/>
        </p:spPr>
        <p:txBody>
          <a:bodyPr wrap="square" rtlCol="0">
            <a:spAutoFit/>
          </a:bodyPr>
          <a:lstStyle/>
          <a:p>
            <a:pPr marL="285750" indent="-285750" algn="l">
              <a:spcBef>
                <a:spcPts val="800"/>
              </a:spcBef>
              <a:spcAft>
                <a:spcPts val="700"/>
              </a:spcAft>
              <a:buFont typeface="Wingdings" pitchFamily="2" charset="2"/>
              <a:buChar char="§"/>
            </a:pPr>
            <a:r>
              <a:rPr lang="en-US" sz="1500" b="0" dirty="0" smtClean="0">
                <a:solidFill>
                  <a:schemeClr val="tx1"/>
                </a:solidFill>
              </a:rPr>
              <a:t>98 total channels of programming spread across 34 attractive markets</a:t>
            </a:r>
          </a:p>
          <a:p>
            <a:pPr marL="742950" lvl="1" indent="-285750" algn="l">
              <a:spcBef>
                <a:spcPts val="800"/>
              </a:spcBef>
              <a:spcAft>
                <a:spcPts val="700"/>
              </a:spcAft>
              <a:buFont typeface="Wingdings" pitchFamily="2" charset="2"/>
              <a:buChar char="§"/>
            </a:pPr>
            <a:r>
              <a:rPr lang="en-US" sz="1500" b="0" dirty="0" smtClean="0">
                <a:solidFill>
                  <a:schemeClr val="tx1"/>
                </a:solidFill>
              </a:rPr>
              <a:t>51 channels affiliated with a “Big 4” network and 47 additional channels</a:t>
            </a:r>
            <a:r>
              <a:rPr lang="en-US" sz="1500" b="0" baseline="30000" dirty="0" smtClean="0">
                <a:solidFill>
                  <a:schemeClr val="tx1"/>
                </a:solidFill>
              </a:rPr>
              <a:t>1</a:t>
            </a:r>
          </a:p>
          <a:p>
            <a:pPr marL="285750" indent="-285750" algn="l">
              <a:spcBef>
                <a:spcPts val="800"/>
              </a:spcBef>
              <a:spcAft>
                <a:spcPts val="700"/>
              </a:spcAft>
              <a:buFont typeface="Wingdings" pitchFamily="2" charset="2"/>
              <a:buChar char="§"/>
            </a:pPr>
            <a:r>
              <a:rPr lang="en-US" sz="1500" b="0" dirty="0" smtClean="0">
                <a:solidFill>
                  <a:schemeClr val="tx1"/>
                </a:solidFill>
              </a:rPr>
              <a:t>Reaches 6.5% of U.S. TV households, significantly below FCC cap</a:t>
            </a:r>
          </a:p>
          <a:p>
            <a:pPr marL="285750" indent="-285750" algn="l">
              <a:spcBef>
                <a:spcPts val="800"/>
              </a:spcBef>
              <a:spcAft>
                <a:spcPts val="700"/>
              </a:spcAft>
              <a:buFont typeface="Wingdings" pitchFamily="2" charset="2"/>
              <a:buChar char="§"/>
            </a:pPr>
            <a:r>
              <a:rPr lang="en-US" sz="1500" b="0" dirty="0" smtClean="0">
                <a:solidFill>
                  <a:schemeClr val="tx1"/>
                </a:solidFill>
              </a:rPr>
              <a:t>#1 news rating in 26 markets and leading franchises</a:t>
            </a:r>
          </a:p>
          <a:p>
            <a:pPr marL="285750" indent="-285750" algn="l">
              <a:spcBef>
                <a:spcPts val="800"/>
              </a:spcBef>
              <a:spcAft>
                <a:spcPts val="700"/>
              </a:spcAft>
              <a:buFont typeface="Wingdings" pitchFamily="2" charset="2"/>
              <a:buChar char="§"/>
            </a:pPr>
            <a:r>
              <a:rPr lang="en-US" sz="1500" b="0" dirty="0" smtClean="0">
                <a:solidFill>
                  <a:schemeClr val="tx1"/>
                </a:solidFill>
              </a:rPr>
              <a:t>#1 channel in 25 markets</a:t>
            </a:r>
          </a:p>
          <a:p>
            <a:pPr marL="285750" indent="-285750" algn="l">
              <a:spcBef>
                <a:spcPts val="800"/>
              </a:spcBef>
              <a:spcAft>
                <a:spcPts val="700"/>
              </a:spcAft>
              <a:buFont typeface="Wingdings" pitchFamily="2" charset="2"/>
              <a:buChar char="§"/>
            </a:pPr>
            <a:r>
              <a:rPr lang="en-US" sz="1500" b="0" dirty="0" smtClean="0">
                <a:solidFill>
                  <a:schemeClr val="tx1"/>
                </a:solidFill>
              </a:rPr>
              <a:t>Strong market and network diversification </a:t>
            </a:r>
          </a:p>
          <a:p>
            <a:pPr marL="285750" indent="-285750" algn="l">
              <a:spcBef>
                <a:spcPts val="800"/>
              </a:spcBef>
              <a:spcAft>
                <a:spcPts val="700"/>
              </a:spcAft>
              <a:buFont typeface="Wingdings" pitchFamily="2" charset="2"/>
              <a:buChar char="§"/>
            </a:pPr>
            <a:r>
              <a:rPr lang="en-US" sz="1500" b="0" dirty="0" smtClean="0">
                <a:solidFill>
                  <a:schemeClr val="tx1"/>
                </a:solidFill>
              </a:rPr>
              <a:t>18 collegiate markets and 9 state capitals provide stability</a:t>
            </a:r>
          </a:p>
          <a:p>
            <a:pPr marL="285750" indent="-285750" algn="l">
              <a:spcBef>
                <a:spcPts val="800"/>
              </a:spcBef>
              <a:spcAft>
                <a:spcPts val="700"/>
              </a:spcAft>
              <a:buFont typeface="Wingdings" pitchFamily="2" charset="2"/>
              <a:buChar char="§"/>
            </a:pPr>
            <a:r>
              <a:rPr lang="en-US" sz="1500" b="0" dirty="0" smtClean="0">
                <a:solidFill>
                  <a:schemeClr val="tx1"/>
                </a:solidFill>
              </a:rPr>
              <a:t>Dominance in political revenue through presence in key states</a:t>
            </a:r>
            <a:endParaRPr lang="en-US" sz="1500" b="0" dirty="0">
              <a:solidFill>
                <a:schemeClr val="tx1"/>
              </a:solidFill>
            </a:endParaRPr>
          </a:p>
        </p:txBody>
      </p:sp>
      <p:grpSp>
        <p:nvGrpSpPr>
          <p:cNvPr id="5" name="Group 4"/>
          <p:cNvGrpSpPr>
            <a:grpSpLocks noChangeAspect="1"/>
          </p:cNvGrpSpPr>
          <p:nvPr/>
        </p:nvGrpSpPr>
        <p:grpSpPr bwMode="auto">
          <a:xfrm>
            <a:off x="5681672" y="1717677"/>
            <a:ext cx="2368554" cy="2220915"/>
            <a:chOff x="3579" y="1082"/>
            <a:chExt cx="1492" cy="1399"/>
          </a:xfrm>
        </p:grpSpPr>
        <p:sp>
          <p:nvSpPr>
            <p:cNvPr id="6" name="AutoShape 3"/>
            <p:cNvSpPr>
              <a:spLocks noChangeAspect="1" noChangeArrowheads="1" noTextEdit="1"/>
            </p:cNvSpPr>
            <p:nvPr/>
          </p:nvSpPr>
          <p:spPr bwMode="auto">
            <a:xfrm>
              <a:off x="3579" y="1082"/>
              <a:ext cx="1492" cy="1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5"/>
            <p:cNvSpPr>
              <a:spLocks/>
            </p:cNvSpPr>
            <p:nvPr/>
          </p:nvSpPr>
          <p:spPr bwMode="auto">
            <a:xfrm>
              <a:off x="4278" y="1330"/>
              <a:ext cx="526" cy="982"/>
            </a:xfrm>
            <a:custGeom>
              <a:avLst/>
              <a:gdLst>
                <a:gd name="T0" fmla="*/ 0 w 1810"/>
                <a:gd name="T1" fmla="*/ 1697 h 3379"/>
                <a:gd name="T2" fmla="*/ 232 w 1810"/>
                <a:gd name="T3" fmla="*/ 3379 h 3379"/>
                <a:gd name="T4" fmla="*/ 1682 w 1810"/>
                <a:gd name="T5" fmla="*/ 1466 h 3379"/>
                <a:gd name="T6" fmla="*/ 0 w 1810"/>
                <a:gd name="T7" fmla="*/ 0 h 3379"/>
                <a:gd name="T8" fmla="*/ 0 w 1810"/>
                <a:gd name="T9" fmla="*/ 1697 h 3379"/>
              </a:gdLst>
              <a:ahLst/>
              <a:cxnLst>
                <a:cxn ang="0">
                  <a:pos x="T0" y="T1"/>
                </a:cxn>
                <a:cxn ang="0">
                  <a:pos x="T2" y="T3"/>
                </a:cxn>
                <a:cxn ang="0">
                  <a:pos x="T4" y="T5"/>
                </a:cxn>
                <a:cxn ang="0">
                  <a:pos x="T6" y="T7"/>
                </a:cxn>
                <a:cxn ang="0">
                  <a:pos x="T8" y="T9"/>
                </a:cxn>
              </a:cxnLst>
              <a:rect l="0" t="0" r="r" b="b"/>
              <a:pathLst>
                <a:path w="1810" h="3379">
                  <a:moveTo>
                    <a:pt x="0" y="1697"/>
                  </a:moveTo>
                  <a:lnTo>
                    <a:pt x="232" y="3379"/>
                  </a:lnTo>
                  <a:cubicBezTo>
                    <a:pt x="1160" y="3251"/>
                    <a:pt x="1810" y="2395"/>
                    <a:pt x="1682" y="1466"/>
                  </a:cubicBezTo>
                  <a:cubicBezTo>
                    <a:pt x="1567" y="626"/>
                    <a:pt x="849" y="0"/>
                    <a:pt x="0" y="0"/>
                  </a:cubicBezTo>
                  <a:lnTo>
                    <a:pt x="0" y="1697"/>
                  </a:lnTo>
                  <a:close/>
                </a:path>
              </a:pathLst>
            </a:custGeom>
            <a:solidFill>
              <a:srgbClr val="2E44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6"/>
            <p:cNvSpPr>
              <a:spLocks/>
            </p:cNvSpPr>
            <p:nvPr/>
          </p:nvSpPr>
          <p:spPr bwMode="auto">
            <a:xfrm>
              <a:off x="3796" y="1823"/>
              <a:ext cx="550" cy="524"/>
            </a:xfrm>
            <a:custGeom>
              <a:avLst/>
              <a:gdLst>
                <a:gd name="T0" fmla="*/ 1661 w 1893"/>
                <a:gd name="T1" fmla="*/ 0 h 1804"/>
                <a:gd name="T2" fmla="*/ 0 w 1893"/>
                <a:gd name="T3" fmla="*/ 346 h 1804"/>
                <a:gd name="T4" fmla="*/ 1893 w 1893"/>
                <a:gd name="T5" fmla="*/ 1682 h 1804"/>
                <a:gd name="T6" fmla="*/ 1661 w 1893"/>
                <a:gd name="T7" fmla="*/ 0 h 1804"/>
              </a:gdLst>
              <a:ahLst/>
              <a:cxnLst>
                <a:cxn ang="0">
                  <a:pos x="T0" y="T1"/>
                </a:cxn>
                <a:cxn ang="0">
                  <a:pos x="T2" y="T3"/>
                </a:cxn>
                <a:cxn ang="0">
                  <a:pos x="T4" y="T5"/>
                </a:cxn>
                <a:cxn ang="0">
                  <a:pos x="T6" y="T7"/>
                </a:cxn>
              </a:cxnLst>
              <a:rect l="0" t="0" r="r" b="b"/>
              <a:pathLst>
                <a:path w="1893" h="1804">
                  <a:moveTo>
                    <a:pt x="1661" y="0"/>
                  </a:moveTo>
                  <a:lnTo>
                    <a:pt x="0" y="346"/>
                  </a:lnTo>
                  <a:cubicBezTo>
                    <a:pt x="181" y="1220"/>
                    <a:pt x="1008" y="1804"/>
                    <a:pt x="1893" y="1682"/>
                  </a:cubicBezTo>
                  <a:lnTo>
                    <a:pt x="1661" y="0"/>
                  </a:lnTo>
                  <a:close/>
                </a:path>
              </a:pathLst>
            </a:custGeom>
            <a:solidFill>
              <a:srgbClr val="CF6E0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7"/>
            <p:cNvSpPr>
              <a:spLocks/>
            </p:cNvSpPr>
            <p:nvPr/>
          </p:nvSpPr>
          <p:spPr bwMode="auto">
            <a:xfrm>
              <a:off x="3759" y="1441"/>
              <a:ext cx="519" cy="483"/>
            </a:xfrm>
            <a:custGeom>
              <a:avLst/>
              <a:gdLst>
                <a:gd name="T0" fmla="*/ 1790 w 1790"/>
                <a:gd name="T1" fmla="*/ 1316 h 1662"/>
                <a:gd name="T2" fmla="*/ 719 w 1790"/>
                <a:gd name="T3" fmla="*/ 0 h 1662"/>
                <a:gd name="T4" fmla="*/ 129 w 1790"/>
                <a:gd name="T5" fmla="*/ 1662 h 1662"/>
                <a:gd name="T6" fmla="*/ 1790 w 1790"/>
                <a:gd name="T7" fmla="*/ 1316 h 1662"/>
              </a:gdLst>
              <a:ahLst/>
              <a:cxnLst>
                <a:cxn ang="0">
                  <a:pos x="T0" y="T1"/>
                </a:cxn>
                <a:cxn ang="0">
                  <a:pos x="T2" y="T3"/>
                </a:cxn>
                <a:cxn ang="0">
                  <a:pos x="T4" y="T5"/>
                </a:cxn>
                <a:cxn ang="0">
                  <a:pos x="T6" y="T7"/>
                </a:cxn>
              </a:cxnLst>
              <a:rect l="0" t="0" r="r" b="b"/>
              <a:pathLst>
                <a:path w="1790" h="1662">
                  <a:moveTo>
                    <a:pt x="1790" y="1316"/>
                  </a:moveTo>
                  <a:lnTo>
                    <a:pt x="719" y="0"/>
                  </a:lnTo>
                  <a:cubicBezTo>
                    <a:pt x="227" y="400"/>
                    <a:pt x="0" y="1041"/>
                    <a:pt x="129" y="1662"/>
                  </a:cubicBezTo>
                  <a:lnTo>
                    <a:pt x="1790" y="1316"/>
                  </a:lnTo>
                  <a:close/>
                </a:path>
              </a:pathLst>
            </a:custGeom>
            <a:solidFill>
              <a:srgbClr val="00A56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8"/>
            <p:cNvSpPr>
              <a:spLocks/>
            </p:cNvSpPr>
            <p:nvPr/>
          </p:nvSpPr>
          <p:spPr bwMode="auto">
            <a:xfrm>
              <a:off x="3967" y="1330"/>
              <a:ext cx="311" cy="493"/>
            </a:xfrm>
            <a:custGeom>
              <a:avLst/>
              <a:gdLst>
                <a:gd name="T0" fmla="*/ 1071 w 1071"/>
                <a:gd name="T1" fmla="*/ 1697 h 1697"/>
                <a:gd name="T2" fmla="*/ 1071 w 1071"/>
                <a:gd name="T3" fmla="*/ 0 h 1697"/>
                <a:gd name="T4" fmla="*/ 0 w 1071"/>
                <a:gd name="T5" fmla="*/ 381 h 1697"/>
                <a:gd name="T6" fmla="*/ 1071 w 1071"/>
                <a:gd name="T7" fmla="*/ 1697 h 1697"/>
              </a:gdLst>
              <a:ahLst/>
              <a:cxnLst>
                <a:cxn ang="0">
                  <a:pos x="T0" y="T1"/>
                </a:cxn>
                <a:cxn ang="0">
                  <a:pos x="T2" y="T3"/>
                </a:cxn>
                <a:cxn ang="0">
                  <a:pos x="T4" y="T5"/>
                </a:cxn>
                <a:cxn ang="0">
                  <a:pos x="T6" y="T7"/>
                </a:cxn>
              </a:cxnLst>
              <a:rect l="0" t="0" r="r" b="b"/>
              <a:pathLst>
                <a:path w="1071" h="1697">
                  <a:moveTo>
                    <a:pt x="1071" y="1697"/>
                  </a:moveTo>
                  <a:lnTo>
                    <a:pt x="1071" y="0"/>
                  </a:lnTo>
                  <a:cubicBezTo>
                    <a:pt x="681" y="0"/>
                    <a:pt x="303" y="135"/>
                    <a:pt x="0" y="381"/>
                  </a:cubicBezTo>
                  <a:lnTo>
                    <a:pt x="1071" y="1697"/>
                  </a:lnTo>
                  <a:close/>
                </a:path>
              </a:pathLst>
            </a:custGeom>
            <a:solidFill>
              <a:srgbClr val="C5494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9"/>
            <p:cNvSpPr>
              <a:spLocks noChangeArrowheads="1"/>
            </p:cNvSpPr>
            <p:nvPr/>
          </p:nvSpPr>
          <p:spPr bwMode="auto">
            <a:xfrm>
              <a:off x="4940" y="1699"/>
              <a:ext cx="8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Arial" pitchFamily="34" charset="0"/>
                  <a:cs typeface="Arial" pitchFamily="34" charset="0"/>
                </a:rPr>
                <a:t>23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10"/>
            <p:cNvSpPr>
              <a:spLocks noChangeArrowheads="1"/>
            </p:cNvSpPr>
            <p:nvPr/>
          </p:nvSpPr>
          <p:spPr bwMode="auto">
            <a:xfrm>
              <a:off x="4921" y="1782"/>
              <a:ext cx="14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Arial" pitchFamily="34" charset="0"/>
                  <a:cs typeface="Arial" pitchFamily="34" charset="0"/>
                </a:rPr>
                <a:t>45%</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ctangle 11"/>
            <p:cNvSpPr>
              <a:spLocks noChangeArrowheads="1"/>
            </p:cNvSpPr>
            <p:nvPr/>
          </p:nvSpPr>
          <p:spPr bwMode="auto">
            <a:xfrm>
              <a:off x="3756" y="2274"/>
              <a:ext cx="8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Arial" pitchFamily="34" charset="0"/>
                  <a:cs typeface="Arial" pitchFamily="34" charset="0"/>
                </a:rPr>
                <a:t>14</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12"/>
            <p:cNvSpPr>
              <a:spLocks noChangeArrowheads="1"/>
            </p:cNvSpPr>
            <p:nvPr/>
          </p:nvSpPr>
          <p:spPr bwMode="auto">
            <a:xfrm>
              <a:off x="3737" y="2358"/>
              <a:ext cx="14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Arial" pitchFamily="34" charset="0"/>
                  <a:cs typeface="Arial" pitchFamily="34" charset="0"/>
                </a:rPr>
                <a:t>27%</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Rectangle 13"/>
            <p:cNvSpPr>
              <a:spLocks noChangeArrowheads="1"/>
            </p:cNvSpPr>
            <p:nvPr/>
          </p:nvSpPr>
          <p:spPr bwMode="auto">
            <a:xfrm>
              <a:off x="3653" y="1535"/>
              <a:ext cx="4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Arial" pitchFamily="34" charset="0"/>
                  <a:cs typeface="Arial" pitchFamily="34" charset="0"/>
                </a:rPr>
                <a:t>9</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Rectangle 14"/>
            <p:cNvSpPr>
              <a:spLocks noChangeArrowheads="1"/>
            </p:cNvSpPr>
            <p:nvPr/>
          </p:nvSpPr>
          <p:spPr bwMode="auto">
            <a:xfrm>
              <a:off x="3616" y="1618"/>
              <a:ext cx="14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Arial" pitchFamily="34" charset="0"/>
                  <a:cs typeface="Arial" pitchFamily="34" charset="0"/>
                </a:rPr>
                <a:t>18%</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Rectangle 15"/>
            <p:cNvSpPr>
              <a:spLocks noChangeArrowheads="1"/>
            </p:cNvSpPr>
            <p:nvPr/>
          </p:nvSpPr>
          <p:spPr bwMode="auto">
            <a:xfrm>
              <a:off x="4033" y="1194"/>
              <a:ext cx="79"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Arial" pitchFamily="34"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16"/>
            <p:cNvSpPr>
              <a:spLocks noChangeArrowheads="1"/>
            </p:cNvSpPr>
            <p:nvPr/>
          </p:nvSpPr>
          <p:spPr bwMode="auto">
            <a:xfrm>
              <a:off x="4000" y="1277"/>
              <a:ext cx="14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Arial" pitchFamily="34" charset="0"/>
                  <a:cs typeface="Arial" pitchFamily="34" charset="0"/>
                </a:rPr>
                <a:t>10%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Tree>
    <p:custDataLst>
      <p:tags r:id="rId1"/>
    </p:custDataLst>
    <p:extLst>
      <p:ext uri="{BB962C8B-B14F-4D97-AF65-F5344CB8AC3E}">
        <p14:creationId xmlns:p14="http://schemas.microsoft.com/office/powerpoint/2010/main" val="28950885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custDataLst>
              <p:tags r:id="rId2"/>
            </p:custDataLst>
          </p:nvPr>
        </p:nvGrpSpPr>
        <p:grpSpPr bwMode="auto">
          <a:xfrm>
            <a:off x="1367790" y="2014912"/>
            <a:ext cx="5832475" cy="3567113"/>
            <a:chOff x="374" y="644"/>
            <a:chExt cx="5329" cy="3337"/>
          </a:xfrm>
        </p:grpSpPr>
        <p:sp>
          <p:nvSpPr>
            <p:cNvPr id="7354" name="Freeform 3"/>
            <p:cNvSpPr>
              <a:spLocks noChangeAspect="1"/>
            </p:cNvSpPr>
            <p:nvPr>
              <p:custDataLst>
                <p:tags r:id="rId220"/>
              </p:custDataLst>
            </p:nvPr>
          </p:nvSpPr>
          <p:spPr bwMode="auto">
            <a:xfrm>
              <a:off x="448" y="953"/>
              <a:ext cx="824" cy="692"/>
            </a:xfrm>
            <a:custGeom>
              <a:avLst/>
              <a:gdLst>
                <a:gd name="T0" fmla="*/ 1 w 1646"/>
                <a:gd name="T1" fmla="*/ 1 h 1384"/>
                <a:gd name="T2" fmla="*/ 1 w 1646"/>
                <a:gd name="T3" fmla="*/ 1 h 1384"/>
                <a:gd name="T4" fmla="*/ 1 w 1646"/>
                <a:gd name="T5" fmla="*/ 1 h 1384"/>
                <a:gd name="T6" fmla="*/ 1 w 1646"/>
                <a:gd name="T7" fmla="*/ 1 h 1384"/>
                <a:gd name="T8" fmla="*/ 1 w 1646"/>
                <a:gd name="T9" fmla="*/ 1 h 1384"/>
                <a:gd name="T10" fmla="*/ 1 w 1646"/>
                <a:gd name="T11" fmla="*/ 1 h 1384"/>
                <a:gd name="T12" fmla="*/ 1 w 1646"/>
                <a:gd name="T13" fmla="*/ 1 h 1384"/>
                <a:gd name="T14" fmla="*/ 1 w 1646"/>
                <a:gd name="T15" fmla="*/ 1 h 1384"/>
                <a:gd name="T16" fmla="*/ 1 w 1646"/>
                <a:gd name="T17" fmla="*/ 1 h 1384"/>
                <a:gd name="T18" fmla="*/ 1 w 1646"/>
                <a:gd name="T19" fmla="*/ 1 h 1384"/>
                <a:gd name="T20" fmla="*/ 1 w 1646"/>
                <a:gd name="T21" fmla="*/ 1 h 1384"/>
                <a:gd name="T22" fmla="*/ 1 w 1646"/>
                <a:gd name="T23" fmla="*/ 1 h 1384"/>
                <a:gd name="T24" fmla="*/ 1 w 1646"/>
                <a:gd name="T25" fmla="*/ 1 h 1384"/>
                <a:gd name="T26" fmla="*/ 1 w 1646"/>
                <a:gd name="T27" fmla="*/ 1 h 1384"/>
                <a:gd name="T28" fmla="*/ 1 w 1646"/>
                <a:gd name="T29" fmla="*/ 1 h 1384"/>
                <a:gd name="T30" fmla="*/ 1 w 1646"/>
                <a:gd name="T31" fmla="*/ 1 h 1384"/>
                <a:gd name="T32" fmla="*/ 1 w 1646"/>
                <a:gd name="T33" fmla="*/ 1 h 1384"/>
                <a:gd name="T34" fmla="*/ 1 w 1646"/>
                <a:gd name="T35" fmla="*/ 1 h 1384"/>
                <a:gd name="T36" fmla="*/ 1 w 1646"/>
                <a:gd name="T37" fmla="*/ 1 h 1384"/>
                <a:gd name="T38" fmla="*/ 1 w 1646"/>
                <a:gd name="T39" fmla="*/ 1 h 1384"/>
                <a:gd name="T40" fmla="*/ 1 w 1646"/>
                <a:gd name="T41" fmla="*/ 1 h 1384"/>
                <a:gd name="T42" fmla="*/ 1 w 1646"/>
                <a:gd name="T43" fmla="*/ 1 h 1384"/>
                <a:gd name="T44" fmla="*/ 1 w 1646"/>
                <a:gd name="T45" fmla="*/ 1 h 1384"/>
                <a:gd name="T46" fmla="*/ 1 w 1646"/>
                <a:gd name="T47" fmla="*/ 1 h 1384"/>
                <a:gd name="T48" fmla="*/ 1 w 1646"/>
                <a:gd name="T49" fmla="*/ 1 h 1384"/>
                <a:gd name="T50" fmla="*/ 1 w 1646"/>
                <a:gd name="T51" fmla="*/ 1 h 1384"/>
                <a:gd name="T52" fmla="*/ 1 w 1646"/>
                <a:gd name="T53" fmla="*/ 1 h 1384"/>
                <a:gd name="T54" fmla="*/ 1 w 1646"/>
                <a:gd name="T55" fmla="*/ 1 h 1384"/>
                <a:gd name="T56" fmla="*/ 1 w 1646"/>
                <a:gd name="T57" fmla="*/ 1 h 1384"/>
                <a:gd name="T58" fmla="*/ 1 w 1646"/>
                <a:gd name="T59" fmla="*/ 1 h 1384"/>
                <a:gd name="T60" fmla="*/ 1 w 1646"/>
                <a:gd name="T61" fmla="*/ 1 h 1384"/>
                <a:gd name="T62" fmla="*/ 1 w 1646"/>
                <a:gd name="T63" fmla="*/ 1 h 1384"/>
                <a:gd name="T64" fmla="*/ 1 w 1646"/>
                <a:gd name="T65" fmla="*/ 1 h 1384"/>
                <a:gd name="T66" fmla="*/ 1 w 1646"/>
                <a:gd name="T67" fmla="*/ 1 h 1384"/>
                <a:gd name="T68" fmla="*/ 1 w 1646"/>
                <a:gd name="T69" fmla="*/ 1 h 1384"/>
                <a:gd name="T70" fmla="*/ 1 w 1646"/>
                <a:gd name="T71" fmla="*/ 0 h 1384"/>
                <a:gd name="T72" fmla="*/ 1 w 1646"/>
                <a:gd name="T73" fmla="*/ 1 h 1384"/>
                <a:gd name="T74" fmla="*/ 1 w 1646"/>
                <a:gd name="T75" fmla="*/ 1 h 1384"/>
                <a:gd name="T76" fmla="*/ 1 w 1646"/>
                <a:gd name="T77" fmla="*/ 1 h 1384"/>
                <a:gd name="T78" fmla="*/ 1 w 1646"/>
                <a:gd name="T79" fmla="*/ 1 h 1384"/>
                <a:gd name="T80" fmla="*/ 1 w 1646"/>
                <a:gd name="T81" fmla="*/ 1 h 1384"/>
                <a:gd name="T82" fmla="*/ 1 w 1646"/>
                <a:gd name="T83" fmla="*/ 1 h 1384"/>
                <a:gd name="T84" fmla="*/ 1 w 1646"/>
                <a:gd name="T85" fmla="*/ 1 h 1384"/>
                <a:gd name="T86" fmla="*/ 1 w 1646"/>
                <a:gd name="T87" fmla="*/ 1 h 1384"/>
                <a:gd name="T88" fmla="*/ 1 w 1646"/>
                <a:gd name="T89" fmla="*/ 1 h 1384"/>
                <a:gd name="T90" fmla="*/ 1 w 1646"/>
                <a:gd name="T91" fmla="*/ 1 h 1384"/>
                <a:gd name="T92" fmla="*/ 1 w 1646"/>
                <a:gd name="T93" fmla="*/ 1 h 1384"/>
                <a:gd name="T94" fmla="*/ 1 w 1646"/>
                <a:gd name="T95" fmla="*/ 1 h 1384"/>
                <a:gd name="T96" fmla="*/ 1 w 1646"/>
                <a:gd name="T97" fmla="*/ 1 h 1384"/>
                <a:gd name="T98" fmla="*/ 1 w 1646"/>
                <a:gd name="T99" fmla="*/ 1 h 1384"/>
                <a:gd name="T100" fmla="*/ 1 w 1646"/>
                <a:gd name="T101" fmla="*/ 1 h 1384"/>
                <a:gd name="T102" fmla="*/ 1 w 1646"/>
                <a:gd name="T103" fmla="*/ 1 h 1384"/>
                <a:gd name="T104" fmla="*/ 1 w 1646"/>
                <a:gd name="T105" fmla="*/ 1 h 1384"/>
                <a:gd name="T106" fmla="*/ 1 w 1646"/>
                <a:gd name="T107" fmla="*/ 1 h 1384"/>
                <a:gd name="T108" fmla="*/ 1 w 1646"/>
                <a:gd name="T109" fmla="*/ 1 h 1384"/>
                <a:gd name="T110" fmla="*/ 1 w 1646"/>
                <a:gd name="T111" fmla="*/ 1 h 1384"/>
                <a:gd name="T112" fmla="*/ 1 w 1646"/>
                <a:gd name="T113" fmla="*/ 1 h 1384"/>
                <a:gd name="T114" fmla="*/ 1 w 1646"/>
                <a:gd name="T115" fmla="*/ 1 h 1384"/>
                <a:gd name="T116" fmla="*/ 1 w 1646"/>
                <a:gd name="T117" fmla="*/ 1 h 1384"/>
                <a:gd name="T118" fmla="*/ 1 w 1646"/>
                <a:gd name="T119" fmla="*/ 1 h 1384"/>
                <a:gd name="T120" fmla="*/ 1 w 1646"/>
                <a:gd name="T121" fmla="*/ 1 h 13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646" h="1384">
                  <a:moveTo>
                    <a:pt x="1593" y="404"/>
                  </a:moveTo>
                  <a:lnTo>
                    <a:pt x="1594" y="415"/>
                  </a:lnTo>
                  <a:lnTo>
                    <a:pt x="1597" y="423"/>
                  </a:lnTo>
                  <a:lnTo>
                    <a:pt x="1604" y="432"/>
                  </a:lnTo>
                  <a:lnTo>
                    <a:pt x="1615" y="443"/>
                  </a:lnTo>
                  <a:lnTo>
                    <a:pt x="1632" y="460"/>
                  </a:lnTo>
                  <a:lnTo>
                    <a:pt x="1637" y="466"/>
                  </a:lnTo>
                  <a:lnTo>
                    <a:pt x="1638" y="471"/>
                  </a:lnTo>
                  <a:lnTo>
                    <a:pt x="1640" y="484"/>
                  </a:lnTo>
                  <a:lnTo>
                    <a:pt x="1643" y="503"/>
                  </a:lnTo>
                  <a:lnTo>
                    <a:pt x="1646" y="509"/>
                  </a:lnTo>
                  <a:lnTo>
                    <a:pt x="1641" y="512"/>
                  </a:lnTo>
                  <a:lnTo>
                    <a:pt x="1634" y="519"/>
                  </a:lnTo>
                  <a:lnTo>
                    <a:pt x="1625" y="531"/>
                  </a:lnTo>
                  <a:lnTo>
                    <a:pt x="1622" y="537"/>
                  </a:lnTo>
                  <a:lnTo>
                    <a:pt x="1619" y="543"/>
                  </a:lnTo>
                  <a:lnTo>
                    <a:pt x="1613" y="547"/>
                  </a:lnTo>
                  <a:lnTo>
                    <a:pt x="1601" y="567"/>
                  </a:lnTo>
                  <a:lnTo>
                    <a:pt x="1594" y="573"/>
                  </a:lnTo>
                  <a:lnTo>
                    <a:pt x="1546" y="645"/>
                  </a:lnTo>
                  <a:lnTo>
                    <a:pt x="1526" y="682"/>
                  </a:lnTo>
                  <a:lnTo>
                    <a:pt x="1513" y="698"/>
                  </a:lnTo>
                  <a:lnTo>
                    <a:pt x="1499" y="699"/>
                  </a:lnTo>
                  <a:lnTo>
                    <a:pt x="1482" y="714"/>
                  </a:lnTo>
                  <a:lnTo>
                    <a:pt x="1463" y="745"/>
                  </a:lnTo>
                  <a:lnTo>
                    <a:pt x="1448" y="757"/>
                  </a:lnTo>
                  <a:lnTo>
                    <a:pt x="1438" y="776"/>
                  </a:lnTo>
                  <a:lnTo>
                    <a:pt x="1439" y="784"/>
                  </a:lnTo>
                  <a:lnTo>
                    <a:pt x="1445" y="793"/>
                  </a:lnTo>
                  <a:lnTo>
                    <a:pt x="1438" y="800"/>
                  </a:lnTo>
                  <a:lnTo>
                    <a:pt x="1435" y="807"/>
                  </a:lnTo>
                  <a:lnTo>
                    <a:pt x="1442" y="817"/>
                  </a:lnTo>
                  <a:lnTo>
                    <a:pt x="1457" y="820"/>
                  </a:lnTo>
                  <a:lnTo>
                    <a:pt x="1464" y="826"/>
                  </a:lnTo>
                  <a:lnTo>
                    <a:pt x="1473" y="840"/>
                  </a:lnTo>
                  <a:lnTo>
                    <a:pt x="1484" y="847"/>
                  </a:lnTo>
                  <a:lnTo>
                    <a:pt x="1478" y="859"/>
                  </a:lnTo>
                  <a:lnTo>
                    <a:pt x="1467" y="865"/>
                  </a:lnTo>
                  <a:lnTo>
                    <a:pt x="1469" y="876"/>
                  </a:lnTo>
                  <a:lnTo>
                    <a:pt x="1469" y="887"/>
                  </a:lnTo>
                  <a:lnTo>
                    <a:pt x="1454" y="909"/>
                  </a:lnTo>
                  <a:lnTo>
                    <a:pt x="1441" y="927"/>
                  </a:lnTo>
                  <a:lnTo>
                    <a:pt x="1433" y="965"/>
                  </a:lnTo>
                  <a:lnTo>
                    <a:pt x="1393" y="1139"/>
                  </a:lnTo>
                  <a:lnTo>
                    <a:pt x="1339" y="1384"/>
                  </a:lnTo>
                  <a:lnTo>
                    <a:pt x="1063" y="1316"/>
                  </a:lnTo>
                  <a:lnTo>
                    <a:pt x="788" y="1247"/>
                  </a:lnTo>
                  <a:lnTo>
                    <a:pt x="403" y="1136"/>
                  </a:lnTo>
                  <a:lnTo>
                    <a:pt x="17" y="1021"/>
                  </a:lnTo>
                  <a:lnTo>
                    <a:pt x="6" y="1004"/>
                  </a:lnTo>
                  <a:lnTo>
                    <a:pt x="2" y="995"/>
                  </a:lnTo>
                  <a:lnTo>
                    <a:pt x="0" y="987"/>
                  </a:lnTo>
                  <a:lnTo>
                    <a:pt x="2" y="980"/>
                  </a:lnTo>
                  <a:lnTo>
                    <a:pt x="2" y="971"/>
                  </a:lnTo>
                  <a:lnTo>
                    <a:pt x="5" y="962"/>
                  </a:lnTo>
                  <a:lnTo>
                    <a:pt x="2" y="946"/>
                  </a:lnTo>
                  <a:lnTo>
                    <a:pt x="2" y="928"/>
                  </a:lnTo>
                  <a:lnTo>
                    <a:pt x="8" y="919"/>
                  </a:lnTo>
                  <a:lnTo>
                    <a:pt x="17" y="887"/>
                  </a:lnTo>
                  <a:lnTo>
                    <a:pt x="27" y="876"/>
                  </a:lnTo>
                  <a:lnTo>
                    <a:pt x="34" y="857"/>
                  </a:lnTo>
                  <a:lnTo>
                    <a:pt x="30" y="828"/>
                  </a:lnTo>
                  <a:lnTo>
                    <a:pt x="24" y="820"/>
                  </a:lnTo>
                  <a:lnTo>
                    <a:pt x="23" y="797"/>
                  </a:lnTo>
                  <a:lnTo>
                    <a:pt x="29" y="787"/>
                  </a:lnTo>
                  <a:lnTo>
                    <a:pt x="49" y="769"/>
                  </a:lnTo>
                  <a:lnTo>
                    <a:pt x="74" y="726"/>
                  </a:lnTo>
                  <a:lnTo>
                    <a:pt x="92" y="701"/>
                  </a:lnTo>
                  <a:lnTo>
                    <a:pt x="90" y="690"/>
                  </a:lnTo>
                  <a:lnTo>
                    <a:pt x="95" y="683"/>
                  </a:lnTo>
                  <a:lnTo>
                    <a:pt x="104" y="683"/>
                  </a:lnTo>
                  <a:lnTo>
                    <a:pt x="114" y="670"/>
                  </a:lnTo>
                  <a:lnTo>
                    <a:pt x="129" y="654"/>
                  </a:lnTo>
                  <a:lnTo>
                    <a:pt x="146" y="630"/>
                  </a:lnTo>
                  <a:lnTo>
                    <a:pt x="161" y="600"/>
                  </a:lnTo>
                  <a:lnTo>
                    <a:pt x="179" y="567"/>
                  </a:lnTo>
                  <a:lnTo>
                    <a:pt x="201" y="518"/>
                  </a:lnTo>
                  <a:lnTo>
                    <a:pt x="222" y="468"/>
                  </a:lnTo>
                  <a:lnTo>
                    <a:pt x="259" y="386"/>
                  </a:lnTo>
                  <a:lnTo>
                    <a:pt x="268" y="360"/>
                  </a:lnTo>
                  <a:lnTo>
                    <a:pt x="268" y="348"/>
                  </a:lnTo>
                  <a:lnTo>
                    <a:pt x="274" y="338"/>
                  </a:lnTo>
                  <a:lnTo>
                    <a:pt x="281" y="327"/>
                  </a:lnTo>
                  <a:lnTo>
                    <a:pt x="294" y="304"/>
                  </a:lnTo>
                  <a:lnTo>
                    <a:pt x="301" y="285"/>
                  </a:lnTo>
                  <a:lnTo>
                    <a:pt x="306" y="279"/>
                  </a:lnTo>
                  <a:lnTo>
                    <a:pt x="315" y="260"/>
                  </a:lnTo>
                  <a:lnTo>
                    <a:pt x="330" y="221"/>
                  </a:lnTo>
                  <a:lnTo>
                    <a:pt x="328" y="215"/>
                  </a:lnTo>
                  <a:lnTo>
                    <a:pt x="339" y="189"/>
                  </a:lnTo>
                  <a:lnTo>
                    <a:pt x="346" y="172"/>
                  </a:lnTo>
                  <a:lnTo>
                    <a:pt x="351" y="162"/>
                  </a:lnTo>
                  <a:lnTo>
                    <a:pt x="360" y="142"/>
                  </a:lnTo>
                  <a:lnTo>
                    <a:pt x="363" y="124"/>
                  </a:lnTo>
                  <a:lnTo>
                    <a:pt x="362" y="113"/>
                  </a:lnTo>
                  <a:lnTo>
                    <a:pt x="366" y="109"/>
                  </a:lnTo>
                  <a:lnTo>
                    <a:pt x="371" y="90"/>
                  </a:lnTo>
                  <a:lnTo>
                    <a:pt x="374" y="83"/>
                  </a:lnTo>
                  <a:lnTo>
                    <a:pt x="372" y="77"/>
                  </a:lnTo>
                  <a:lnTo>
                    <a:pt x="372" y="71"/>
                  </a:lnTo>
                  <a:lnTo>
                    <a:pt x="378" y="65"/>
                  </a:lnTo>
                  <a:lnTo>
                    <a:pt x="384" y="65"/>
                  </a:lnTo>
                  <a:lnTo>
                    <a:pt x="387" y="57"/>
                  </a:lnTo>
                  <a:lnTo>
                    <a:pt x="392" y="38"/>
                  </a:lnTo>
                  <a:lnTo>
                    <a:pt x="392" y="25"/>
                  </a:lnTo>
                  <a:lnTo>
                    <a:pt x="389" y="4"/>
                  </a:lnTo>
                  <a:lnTo>
                    <a:pt x="389" y="0"/>
                  </a:lnTo>
                  <a:lnTo>
                    <a:pt x="393" y="0"/>
                  </a:lnTo>
                  <a:lnTo>
                    <a:pt x="400" y="7"/>
                  </a:lnTo>
                  <a:lnTo>
                    <a:pt x="403" y="17"/>
                  </a:lnTo>
                  <a:lnTo>
                    <a:pt x="408" y="19"/>
                  </a:lnTo>
                  <a:lnTo>
                    <a:pt x="415" y="16"/>
                  </a:lnTo>
                  <a:lnTo>
                    <a:pt x="431" y="20"/>
                  </a:lnTo>
                  <a:lnTo>
                    <a:pt x="431" y="28"/>
                  </a:lnTo>
                  <a:lnTo>
                    <a:pt x="439" y="32"/>
                  </a:lnTo>
                  <a:lnTo>
                    <a:pt x="458" y="32"/>
                  </a:lnTo>
                  <a:lnTo>
                    <a:pt x="467" y="29"/>
                  </a:lnTo>
                  <a:lnTo>
                    <a:pt x="480" y="23"/>
                  </a:lnTo>
                  <a:lnTo>
                    <a:pt x="486" y="28"/>
                  </a:lnTo>
                  <a:lnTo>
                    <a:pt x="486" y="34"/>
                  </a:lnTo>
                  <a:lnTo>
                    <a:pt x="489" y="53"/>
                  </a:lnTo>
                  <a:lnTo>
                    <a:pt x="517" y="56"/>
                  </a:lnTo>
                  <a:lnTo>
                    <a:pt x="533" y="62"/>
                  </a:lnTo>
                  <a:lnTo>
                    <a:pt x="550" y="75"/>
                  </a:lnTo>
                  <a:lnTo>
                    <a:pt x="564" y="107"/>
                  </a:lnTo>
                  <a:lnTo>
                    <a:pt x="567" y="149"/>
                  </a:lnTo>
                  <a:lnTo>
                    <a:pt x="557" y="207"/>
                  </a:lnTo>
                  <a:lnTo>
                    <a:pt x="568" y="223"/>
                  </a:lnTo>
                  <a:lnTo>
                    <a:pt x="582" y="226"/>
                  </a:lnTo>
                  <a:lnTo>
                    <a:pt x="592" y="230"/>
                  </a:lnTo>
                  <a:lnTo>
                    <a:pt x="616" y="248"/>
                  </a:lnTo>
                  <a:lnTo>
                    <a:pt x="623" y="255"/>
                  </a:lnTo>
                  <a:lnTo>
                    <a:pt x="635" y="257"/>
                  </a:lnTo>
                  <a:lnTo>
                    <a:pt x="651" y="257"/>
                  </a:lnTo>
                  <a:lnTo>
                    <a:pt x="670" y="254"/>
                  </a:lnTo>
                  <a:lnTo>
                    <a:pt x="694" y="246"/>
                  </a:lnTo>
                  <a:lnTo>
                    <a:pt x="709" y="239"/>
                  </a:lnTo>
                  <a:lnTo>
                    <a:pt x="725" y="239"/>
                  </a:lnTo>
                  <a:lnTo>
                    <a:pt x="734" y="246"/>
                  </a:lnTo>
                  <a:lnTo>
                    <a:pt x="749" y="251"/>
                  </a:lnTo>
                  <a:lnTo>
                    <a:pt x="765" y="248"/>
                  </a:lnTo>
                  <a:lnTo>
                    <a:pt x="775" y="251"/>
                  </a:lnTo>
                  <a:lnTo>
                    <a:pt x="782" y="257"/>
                  </a:lnTo>
                  <a:lnTo>
                    <a:pt x="803" y="265"/>
                  </a:lnTo>
                  <a:lnTo>
                    <a:pt x="819" y="277"/>
                  </a:lnTo>
                  <a:lnTo>
                    <a:pt x="824" y="292"/>
                  </a:lnTo>
                  <a:lnTo>
                    <a:pt x="830" y="295"/>
                  </a:lnTo>
                  <a:lnTo>
                    <a:pt x="845" y="291"/>
                  </a:lnTo>
                  <a:lnTo>
                    <a:pt x="859" y="295"/>
                  </a:lnTo>
                  <a:lnTo>
                    <a:pt x="872" y="298"/>
                  </a:lnTo>
                  <a:lnTo>
                    <a:pt x="890" y="292"/>
                  </a:lnTo>
                  <a:lnTo>
                    <a:pt x="905" y="295"/>
                  </a:lnTo>
                  <a:lnTo>
                    <a:pt x="914" y="295"/>
                  </a:lnTo>
                  <a:lnTo>
                    <a:pt x="917" y="289"/>
                  </a:lnTo>
                  <a:lnTo>
                    <a:pt x="931" y="289"/>
                  </a:lnTo>
                  <a:lnTo>
                    <a:pt x="939" y="292"/>
                  </a:lnTo>
                  <a:lnTo>
                    <a:pt x="942" y="304"/>
                  </a:lnTo>
                  <a:lnTo>
                    <a:pt x="949" y="307"/>
                  </a:lnTo>
                  <a:lnTo>
                    <a:pt x="976" y="308"/>
                  </a:lnTo>
                  <a:lnTo>
                    <a:pt x="999" y="313"/>
                  </a:lnTo>
                  <a:lnTo>
                    <a:pt x="1007" y="307"/>
                  </a:lnTo>
                  <a:lnTo>
                    <a:pt x="1011" y="305"/>
                  </a:lnTo>
                  <a:lnTo>
                    <a:pt x="1019" y="307"/>
                  </a:lnTo>
                  <a:lnTo>
                    <a:pt x="1047" y="300"/>
                  </a:lnTo>
                  <a:lnTo>
                    <a:pt x="1053" y="301"/>
                  </a:lnTo>
                  <a:lnTo>
                    <a:pt x="1063" y="304"/>
                  </a:lnTo>
                  <a:lnTo>
                    <a:pt x="1075" y="301"/>
                  </a:lnTo>
                  <a:lnTo>
                    <a:pt x="1082" y="304"/>
                  </a:lnTo>
                  <a:lnTo>
                    <a:pt x="1092" y="307"/>
                  </a:lnTo>
                  <a:lnTo>
                    <a:pt x="1101" y="304"/>
                  </a:lnTo>
                  <a:lnTo>
                    <a:pt x="1109" y="297"/>
                  </a:lnTo>
                  <a:lnTo>
                    <a:pt x="1115" y="295"/>
                  </a:lnTo>
                  <a:lnTo>
                    <a:pt x="1127" y="301"/>
                  </a:lnTo>
                  <a:lnTo>
                    <a:pt x="1141" y="304"/>
                  </a:lnTo>
                  <a:lnTo>
                    <a:pt x="1169" y="304"/>
                  </a:lnTo>
                  <a:lnTo>
                    <a:pt x="1177" y="310"/>
                  </a:lnTo>
                  <a:lnTo>
                    <a:pt x="1190" y="313"/>
                  </a:lnTo>
                  <a:lnTo>
                    <a:pt x="1203" y="313"/>
                  </a:lnTo>
                  <a:lnTo>
                    <a:pt x="1219" y="310"/>
                  </a:lnTo>
                  <a:lnTo>
                    <a:pt x="1233" y="300"/>
                  </a:lnTo>
                  <a:lnTo>
                    <a:pt x="1588" y="386"/>
                  </a:lnTo>
                  <a:lnTo>
                    <a:pt x="1588" y="388"/>
                  </a:lnTo>
                  <a:lnTo>
                    <a:pt x="1588" y="394"/>
                  </a:lnTo>
                  <a:lnTo>
                    <a:pt x="1593" y="404"/>
                  </a:lnTo>
                </a:path>
              </a:pathLst>
            </a:custGeom>
            <a:solidFill>
              <a:schemeClr val="bg2"/>
            </a:solidFill>
            <a:ln w="9525" cmpd="sng">
              <a:solidFill>
                <a:srgbClr val="909090"/>
              </a:solidFill>
              <a:prstDash val="solid"/>
              <a:round/>
              <a:headEnd/>
              <a:tailEnd/>
            </a:ln>
          </p:spPr>
          <p:txBody>
            <a:bodyPr/>
            <a:lstStyle/>
            <a:p>
              <a:endParaRPr lang="en-US" dirty="0"/>
            </a:p>
          </p:txBody>
        </p:sp>
        <p:sp>
          <p:nvSpPr>
            <p:cNvPr id="7355" name="Freeform 4"/>
            <p:cNvSpPr>
              <a:spLocks noChangeAspect="1"/>
            </p:cNvSpPr>
            <p:nvPr>
              <p:custDataLst>
                <p:tags r:id="rId221"/>
              </p:custDataLst>
            </p:nvPr>
          </p:nvSpPr>
          <p:spPr bwMode="auto">
            <a:xfrm>
              <a:off x="374" y="1464"/>
              <a:ext cx="821" cy="1394"/>
            </a:xfrm>
            <a:custGeom>
              <a:avLst/>
              <a:gdLst>
                <a:gd name="T0" fmla="*/ 1 w 1642"/>
                <a:gd name="T1" fmla="*/ 0 h 2789"/>
                <a:gd name="T2" fmla="*/ 1 w 1642"/>
                <a:gd name="T3" fmla="*/ 0 h 2789"/>
                <a:gd name="T4" fmla="*/ 1 w 1642"/>
                <a:gd name="T5" fmla="*/ 0 h 2789"/>
                <a:gd name="T6" fmla="*/ 1 w 1642"/>
                <a:gd name="T7" fmla="*/ 0 h 2789"/>
                <a:gd name="T8" fmla="*/ 1 w 1642"/>
                <a:gd name="T9" fmla="*/ 0 h 2789"/>
                <a:gd name="T10" fmla="*/ 0 w 1642"/>
                <a:gd name="T11" fmla="*/ 0 h 2789"/>
                <a:gd name="T12" fmla="*/ 1 w 1642"/>
                <a:gd name="T13" fmla="*/ 0 h 2789"/>
                <a:gd name="T14" fmla="*/ 1 w 1642"/>
                <a:gd name="T15" fmla="*/ 0 h 2789"/>
                <a:gd name="T16" fmla="*/ 1 w 1642"/>
                <a:gd name="T17" fmla="*/ 0 h 2789"/>
                <a:gd name="T18" fmla="*/ 1 w 1642"/>
                <a:gd name="T19" fmla="*/ 0 h 2789"/>
                <a:gd name="T20" fmla="*/ 1 w 1642"/>
                <a:gd name="T21" fmla="*/ 0 h 2789"/>
                <a:gd name="T22" fmla="*/ 1 w 1642"/>
                <a:gd name="T23" fmla="*/ 0 h 2789"/>
                <a:gd name="T24" fmla="*/ 1 w 1642"/>
                <a:gd name="T25" fmla="*/ 0 h 2789"/>
                <a:gd name="T26" fmla="*/ 1 w 1642"/>
                <a:gd name="T27" fmla="*/ 0 h 2789"/>
                <a:gd name="T28" fmla="*/ 1 w 1642"/>
                <a:gd name="T29" fmla="*/ 0 h 2789"/>
                <a:gd name="T30" fmla="*/ 1 w 1642"/>
                <a:gd name="T31" fmla="*/ 0 h 2789"/>
                <a:gd name="T32" fmla="*/ 1 w 1642"/>
                <a:gd name="T33" fmla="*/ 0 h 2789"/>
                <a:gd name="T34" fmla="*/ 1 w 1642"/>
                <a:gd name="T35" fmla="*/ 0 h 2789"/>
                <a:gd name="T36" fmla="*/ 1 w 1642"/>
                <a:gd name="T37" fmla="*/ 0 h 2789"/>
                <a:gd name="T38" fmla="*/ 1 w 1642"/>
                <a:gd name="T39" fmla="*/ 0 h 2789"/>
                <a:gd name="T40" fmla="*/ 1 w 1642"/>
                <a:gd name="T41" fmla="*/ 0 h 2789"/>
                <a:gd name="T42" fmla="*/ 1 w 1642"/>
                <a:gd name="T43" fmla="*/ 0 h 2789"/>
                <a:gd name="T44" fmla="*/ 1 w 1642"/>
                <a:gd name="T45" fmla="*/ 0 h 2789"/>
                <a:gd name="T46" fmla="*/ 1 w 1642"/>
                <a:gd name="T47" fmla="*/ 0 h 2789"/>
                <a:gd name="T48" fmla="*/ 1 w 1642"/>
                <a:gd name="T49" fmla="*/ 0 h 2789"/>
                <a:gd name="T50" fmla="*/ 1 w 1642"/>
                <a:gd name="T51" fmla="*/ 0 h 2789"/>
                <a:gd name="T52" fmla="*/ 1 w 1642"/>
                <a:gd name="T53" fmla="*/ 0 h 2789"/>
                <a:gd name="T54" fmla="*/ 1 w 1642"/>
                <a:gd name="T55" fmla="*/ 0 h 2789"/>
                <a:gd name="T56" fmla="*/ 1 w 1642"/>
                <a:gd name="T57" fmla="*/ 0 h 2789"/>
                <a:gd name="T58" fmla="*/ 1 w 1642"/>
                <a:gd name="T59" fmla="*/ 0 h 2789"/>
                <a:gd name="T60" fmla="*/ 1 w 1642"/>
                <a:gd name="T61" fmla="*/ 0 h 2789"/>
                <a:gd name="T62" fmla="*/ 1 w 1642"/>
                <a:gd name="T63" fmla="*/ 0 h 2789"/>
                <a:gd name="T64" fmla="*/ 1 w 1642"/>
                <a:gd name="T65" fmla="*/ 0 h 2789"/>
                <a:gd name="T66" fmla="*/ 1 w 1642"/>
                <a:gd name="T67" fmla="*/ 0 h 2789"/>
                <a:gd name="T68" fmla="*/ 1 w 1642"/>
                <a:gd name="T69" fmla="*/ 0 h 2789"/>
                <a:gd name="T70" fmla="*/ 1 w 1642"/>
                <a:gd name="T71" fmla="*/ 0 h 2789"/>
                <a:gd name="T72" fmla="*/ 1 w 1642"/>
                <a:gd name="T73" fmla="*/ 0 h 2789"/>
                <a:gd name="T74" fmla="*/ 1 w 1642"/>
                <a:gd name="T75" fmla="*/ 0 h 2789"/>
                <a:gd name="T76" fmla="*/ 1 w 1642"/>
                <a:gd name="T77" fmla="*/ 0 h 2789"/>
                <a:gd name="T78" fmla="*/ 1 w 1642"/>
                <a:gd name="T79" fmla="*/ 0 h 2789"/>
                <a:gd name="T80" fmla="*/ 1 w 1642"/>
                <a:gd name="T81" fmla="*/ 0 h 2789"/>
                <a:gd name="T82" fmla="*/ 1 w 1642"/>
                <a:gd name="T83" fmla="*/ 0 h 2789"/>
                <a:gd name="T84" fmla="*/ 1 w 1642"/>
                <a:gd name="T85" fmla="*/ 0 h 2789"/>
                <a:gd name="T86" fmla="*/ 1 w 1642"/>
                <a:gd name="T87" fmla="*/ 0 h 2789"/>
                <a:gd name="T88" fmla="*/ 1 w 1642"/>
                <a:gd name="T89" fmla="*/ 0 h 2789"/>
                <a:gd name="T90" fmla="*/ 1 w 1642"/>
                <a:gd name="T91" fmla="*/ 0 h 2789"/>
                <a:gd name="T92" fmla="*/ 1 w 1642"/>
                <a:gd name="T93" fmla="*/ 0 h 2789"/>
                <a:gd name="T94" fmla="*/ 1 w 1642"/>
                <a:gd name="T95" fmla="*/ 0 h 2789"/>
                <a:gd name="T96" fmla="*/ 1 w 1642"/>
                <a:gd name="T97" fmla="*/ 0 h 2789"/>
                <a:gd name="T98" fmla="*/ 1 w 1642"/>
                <a:gd name="T99" fmla="*/ 0 h 2789"/>
                <a:gd name="T100" fmla="*/ 1 w 1642"/>
                <a:gd name="T101" fmla="*/ 0 h 2789"/>
                <a:gd name="T102" fmla="*/ 1 w 1642"/>
                <a:gd name="T103" fmla="*/ 0 h 2789"/>
                <a:gd name="T104" fmla="*/ 1 w 1642"/>
                <a:gd name="T105" fmla="*/ 0 h 2789"/>
                <a:gd name="T106" fmla="*/ 1 w 1642"/>
                <a:gd name="T107" fmla="*/ 0 h 2789"/>
                <a:gd name="T108" fmla="*/ 1 w 1642"/>
                <a:gd name="T109" fmla="*/ 0 h 2789"/>
                <a:gd name="T110" fmla="*/ 1 w 1642"/>
                <a:gd name="T111" fmla="*/ 0 h 2789"/>
                <a:gd name="T112" fmla="*/ 1 w 1642"/>
                <a:gd name="T113" fmla="*/ 0 h 2789"/>
                <a:gd name="T114" fmla="*/ 1 w 1642"/>
                <a:gd name="T115" fmla="*/ 0 h 278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642" h="2789">
                  <a:moveTo>
                    <a:pt x="1579" y="2205"/>
                  </a:moveTo>
                  <a:lnTo>
                    <a:pt x="1576" y="2201"/>
                  </a:lnTo>
                  <a:lnTo>
                    <a:pt x="1573" y="2196"/>
                  </a:lnTo>
                  <a:lnTo>
                    <a:pt x="1155" y="1576"/>
                  </a:lnTo>
                  <a:lnTo>
                    <a:pt x="944" y="1265"/>
                  </a:lnTo>
                  <a:lnTo>
                    <a:pt x="739" y="962"/>
                  </a:lnTo>
                  <a:lnTo>
                    <a:pt x="840" y="593"/>
                  </a:lnTo>
                  <a:lnTo>
                    <a:pt x="938" y="226"/>
                  </a:lnTo>
                  <a:lnTo>
                    <a:pt x="553" y="115"/>
                  </a:lnTo>
                  <a:lnTo>
                    <a:pt x="167" y="0"/>
                  </a:lnTo>
                  <a:lnTo>
                    <a:pt x="159" y="15"/>
                  </a:lnTo>
                  <a:lnTo>
                    <a:pt x="143" y="33"/>
                  </a:lnTo>
                  <a:lnTo>
                    <a:pt x="140" y="46"/>
                  </a:lnTo>
                  <a:lnTo>
                    <a:pt x="149" y="83"/>
                  </a:lnTo>
                  <a:lnTo>
                    <a:pt x="146" y="121"/>
                  </a:lnTo>
                  <a:lnTo>
                    <a:pt x="146" y="129"/>
                  </a:lnTo>
                  <a:lnTo>
                    <a:pt x="147" y="139"/>
                  </a:lnTo>
                  <a:lnTo>
                    <a:pt x="141" y="150"/>
                  </a:lnTo>
                  <a:lnTo>
                    <a:pt x="137" y="159"/>
                  </a:lnTo>
                  <a:lnTo>
                    <a:pt x="133" y="170"/>
                  </a:lnTo>
                  <a:lnTo>
                    <a:pt x="124" y="176"/>
                  </a:lnTo>
                  <a:lnTo>
                    <a:pt x="109" y="197"/>
                  </a:lnTo>
                  <a:lnTo>
                    <a:pt x="103" y="200"/>
                  </a:lnTo>
                  <a:lnTo>
                    <a:pt x="103" y="205"/>
                  </a:lnTo>
                  <a:lnTo>
                    <a:pt x="100" y="220"/>
                  </a:lnTo>
                  <a:lnTo>
                    <a:pt x="97" y="244"/>
                  </a:lnTo>
                  <a:lnTo>
                    <a:pt x="12" y="338"/>
                  </a:lnTo>
                  <a:lnTo>
                    <a:pt x="4" y="350"/>
                  </a:lnTo>
                  <a:lnTo>
                    <a:pt x="1" y="366"/>
                  </a:lnTo>
                  <a:lnTo>
                    <a:pt x="0" y="390"/>
                  </a:lnTo>
                  <a:lnTo>
                    <a:pt x="10" y="421"/>
                  </a:lnTo>
                  <a:lnTo>
                    <a:pt x="26" y="449"/>
                  </a:lnTo>
                  <a:lnTo>
                    <a:pt x="35" y="484"/>
                  </a:lnTo>
                  <a:lnTo>
                    <a:pt x="41" y="505"/>
                  </a:lnTo>
                  <a:lnTo>
                    <a:pt x="49" y="521"/>
                  </a:lnTo>
                  <a:lnTo>
                    <a:pt x="49" y="533"/>
                  </a:lnTo>
                  <a:lnTo>
                    <a:pt x="58" y="563"/>
                  </a:lnTo>
                  <a:lnTo>
                    <a:pt x="56" y="574"/>
                  </a:lnTo>
                  <a:lnTo>
                    <a:pt x="55" y="598"/>
                  </a:lnTo>
                  <a:lnTo>
                    <a:pt x="43" y="626"/>
                  </a:lnTo>
                  <a:lnTo>
                    <a:pt x="26" y="661"/>
                  </a:lnTo>
                  <a:lnTo>
                    <a:pt x="22" y="681"/>
                  </a:lnTo>
                  <a:lnTo>
                    <a:pt x="26" y="703"/>
                  </a:lnTo>
                  <a:lnTo>
                    <a:pt x="16" y="751"/>
                  </a:lnTo>
                  <a:lnTo>
                    <a:pt x="29" y="792"/>
                  </a:lnTo>
                  <a:lnTo>
                    <a:pt x="32" y="806"/>
                  </a:lnTo>
                  <a:lnTo>
                    <a:pt x="41" y="822"/>
                  </a:lnTo>
                  <a:lnTo>
                    <a:pt x="44" y="831"/>
                  </a:lnTo>
                  <a:lnTo>
                    <a:pt x="59" y="874"/>
                  </a:lnTo>
                  <a:lnTo>
                    <a:pt x="79" y="905"/>
                  </a:lnTo>
                  <a:lnTo>
                    <a:pt x="88" y="924"/>
                  </a:lnTo>
                  <a:lnTo>
                    <a:pt x="97" y="955"/>
                  </a:lnTo>
                  <a:lnTo>
                    <a:pt x="103" y="988"/>
                  </a:lnTo>
                  <a:lnTo>
                    <a:pt x="103" y="999"/>
                  </a:lnTo>
                  <a:lnTo>
                    <a:pt x="102" y="1014"/>
                  </a:lnTo>
                  <a:lnTo>
                    <a:pt x="109" y="1036"/>
                  </a:lnTo>
                  <a:lnTo>
                    <a:pt x="121" y="1058"/>
                  </a:lnTo>
                  <a:lnTo>
                    <a:pt x="129" y="1064"/>
                  </a:lnTo>
                  <a:lnTo>
                    <a:pt x="147" y="1085"/>
                  </a:lnTo>
                  <a:lnTo>
                    <a:pt x="159" y="1095"/>
                  </a:lnTo>
                  <a:lnTo>
                    <a:pt x="167" y="1106"/>
                  </a:lnTo>
                  <a:lnTo>
                    <a:pt x="173" y="1107"/>
                  </a:lnTo>
                  <a:lnTo>
                    <a:pt x="174" y="1101"/>
                  </a:lnTo>
                  <a:lnTo>
                    <a:pt x="179" y="1098"/>
                  </a:lnTo>
                  <a:lnTo>
                    <a:pt x="186" y="1101"/>
                  </a:lnTo>
                  <a:lnTo>
                    <a:pt x="189" y="1097"/>
                  </a:lnTo>
                  <a:lnTo>
                    <a:pt x="183" y="1089"/>
                  </a:lnTo>
                  <a:lnTo>
                    <a:pt x="180" y="1082"/>
                  </a:lnTo>
                  <a:lnTo>
                    <a:pt x="183" y="1076"/>
                  </a:lnTo>
                  <a:lnTo>
                    <a:pt x="186" y="1064"/>
                  </a:lnTo>
                  <a:lnTo>
                    <a:pt x="193" y="1045"/>
                  </a:lnTo>
                  <a:lnTo>
                    <a:pt x="205" y="1033"/>
                  </a:lnTo>
                  <a:lnTo>
                    <a:pt x="212" y="1032"/>
                  </a:lnTo>
                  <a:lnTo>
                    <a:pt x="218" y="1036"/>
                  </a:lnTo>
                  <a:lnTo>
                    <a:pt x="224" y="1042"/>
                  </a:lnTo>
                  <a:lnTo>
                    <a:pt x="230" y="1060"/>
                  </a:lnTo>
                  <a:lnTo>
                    <a:pt x="223" y="1073"/>
                  </a:lnTo>
                  <a:lnTo>
                    <a:pt x="211" y="1071"/>
                  </a:lnTo>
                  <a:lnTo>
                    <a:pt x="207" y="1077"/>
                  </a:lnTo>
                  <a:lnTo>
                    <a:pt x="201" y="1082"/>
                  </a:lnTo>
                  <a:lnTo>
                    <a:pt x="199" y="1089"/>
                  </a:lnTo>
                  <a:lnTo>
                    <a:pt x="207" y="1095"/>
                  </a:lnTo>
                  <a:lnTo>
                    <a:pt x="212" y="1107"/>
                  </a:lnTo>
                  <a:lnTo>
                    <a:pt x="210" y="1119"/>
                  </a:lnTo>
                  <a:lnTo>
                    <a:pt x="208" y="1132"/>
                  </a:lnTo>
                  <a:lnTo>
                    <a:pt x="212" y="1141"/>
                  </a:lnTo>
                  <a:lnTo>
                    <a:pt x="218" y="1150"/>
                  </a:lnTo>
                  <a:lnTo>
                    <a:pt x="224" y="1167"/>
                  </a:lnTo>
                  <a:lnTo>
                    <a:pt x="226" y="1185"/>
                  </a:lnTo>
                  <a:lnTo>
                    <a:pt x="227" y="1200"/>
                  </a:lnTo>
                  <a:lnTo>
                    <a:pt x="230" y="1210"/>
                  </a:lnTo>
                  <a:lnTo>
                    <a:pt x="223" y="1212"/>
                  </a:lnTo>
                  <a:lnTo>
                    <a:pt x="212" y="1205"/>
                  </a:lnTo>
                  <a:lnTo>
                    <a:pt x="205" y="1193"/>
                  </a:lnTo>
                  <a:lnTo>
                    <a:pt x="196" y="1181"/>
                  </a:lnTo>
                  <a:lnTo>
                    <a:pt x="186" y="1159"/>
                  </a:lnTo>
                  <a:lnTo>
                    <a:pt x="183" y="1150"/>
                  </a:lnTo>
                  <a:lnTo>
                    <a:pt x="187" y="1144"/>
                  </a:lnTo>
                  <a:lnTo>
                    <a:pt x="192" y="1136"/>
                  </a:lnTo>
                  <a:lnTo>
                    <a:pt x="193" y="1126"/>
                  </a:lnTo>
                  <a:lnTo>
                    <a:pt x="180" y="1119"/>
                  </a:lnTo>
                  <a:lnTo>
                    <a:pt x="170" y="1120"/>
                  </a:lnTo>
                  <a:lnTo>
                    <a:pt x="164" y="1122"/>
                  </a:lnTo>
                  <a:lnTo>
                    <a:pt x="162" y="1142"/>
                  </a:lnTo>
                  <a:lnTo>
                    <a:pt x="158" y="1151"/>
                  </a:lnTo>
                  <a:lnTo>
                    <a:pt x="158" y="1163"/>
                  </a:lnTo>
                  <a:lnTo>
                    <a:pt x="150" y="1190"/>
                  </a:lnTo>
                  <a:lnTo>
                    <a:pt x="152" y="1209"/>
                  </a:lnTo>
                  <a:lnTo>
                    <a:pt x="155" y="1226"/>
                  </a:lnTo>
                  <a:lnTo>
                    <a:pt x="146" y="1253"/>
                  </a:lnTo>
                  <a:lnTo>
                    <a:pt x="143" y="1265"/>
                  </a:lnTo>
                  <a:lnTo>
                    <a:pt x="152" y="1294"/>
                  </a:lnTo>
                  <a:lnTo>
                    <a:pt x="161" y="1314"/>
                  </a:lnTo>
                  <a:lnTo>
                    <a:pt x="174" y="1334"/>
                  </a:lnTo>
                  <a:lnTo>
                    <a:pt x="183" y="1340"/>
                  </a:lnTo>
                  <a:lnTo>
                    <a:pt x="212" y="1352"/>
                  </a:lnTo>
                  <a:lnTo>
                    <a:pt x="223" y="1352"/>
                  </a:lnTo>
                  <a:lnTo>
                    <a:pt x="233" y="1362"/>
                  </a:lnTo>
                  <a:lnTo>
                    <a:pt x="237" y="1373"/>
                  </a:lnTo>
                  <a:lnTo>
                    <a:pt x="240" y="1390"/>
                  </a:lnTo>
                  <a:lnTo>
                    <a:pt x="232" y="1411"/>
                  </a:lnTo>
                  <a:lnTo>
                    <a:pt x="224" y="1426"/>
                  </a:lnTo>
                  <a:lnTo>
                    <a:pt x="212" y="1437"/>
                  </a:lnTo>
                  <a:lnTo>
                    <a:pt x="183" y="1463"/>
                  </a:lnTo>
                  <a:lnTo>
                    <a:pt x="186" y="1478"/>
                  </a:lnTo>
                  <a:lnTo>
                    <a:pt x="186" y="1496"/>
                  </a:lnTo>
                  <a:lnTo>
                    <a:pt x="180" y="1510"/>
                  </a:lnTo>
                  <a:lnTo>
                    <a:pt x="186" y="1523"/>
                  </a:lnTo>
                  <a:lnTo>
                    <a:pt x="195" y="1538"/>
                  </a:lnTo>
                  <a:lnTo>
                    <a:pt x="236" y="1637"/>
                  </a:lnTo>
                  <a:lnTo>
                    <a:pt x="248" y="1656"/>
                  </a:lnTo>
                  <a:lnTo>
                    <a:pt x="269" y="1710"/>
                  </a:lnTo>
                  <a:lnTo>
                    <a:pt x="273" y="1718"/>
                  </a:lnTo>
                  <a:lnTo>
                    <a:pt x="293" y="1750"/>
                  </a:lnTo>
                  <a:lnTo>
                    <a:pt x="301" y="1773"/>
                  </a:lnTo>
                  <a:lnTo>
                    <a:pt x="311" y="1793"/>
                  </a:lnTo>
                  <a:lnTo>
                    <a:pt x="314" y="1818"/>
                  </a:lnTo>
                  <a:lnTo>
                    <a:pt x="323" y="1850"/>
                  </a:lnTo>
                  <a:lnTo>
                    <a:pt x="337" y="1888"/>
                  </a:lnTo>
                  <a:lnTo>
                    <a:pt x="334" y="1926"/>
                  </a:lnTo>
                  <a:lnTo>
                    <a:pt x="332" y="1950"/>
                  </a:lnTo>
                  <a:lnTo>
                    <a:pt x="325" y="1984"/>
                  </a:lnTo>
                  <a:lnTo>
                    <a:pt x="328" y="2019"/>
                  </a:lnTo>
                  <a:lnTo>
                    <a:pt x="351" y="2046"/>
                  </a:lnTo>
                  <a:lnTo>
                    <a:pt x="387" y="2061"/>
                  </a:lnTo>
                  <a:lnTo>
                    <a:pt x="437" y="2078"/>
                  </a:lnTo>
                  <a:lnTo>
                    <a:pt x="462" y="2091"/>
                  </a:lnTo>
                  <a:lnTo>
                    <a:pt x="486" y="2097"/>
                  </a:lnTo>
                  <a:lnTo>
                    <a:pt x="498" y="2106"/>
                  </a:lnTo>
                  <a:lnTo>
                    <a:pt x="512" y="2106"/>
                  </a:lnTo>
                  <a:lnTo>
                    <a:pt x="519" y="2105"/>
                  </a:lnTo>
                  <a:lnTo>
                    <a:pt x="533" y="2109"/>
                  </a:lnTo>
                  <a:lnTo>
                    <a:pt x="543" y="2117"/>
                  </a:lnTo>
                  <a:lnTo>
                    <a:pt x="558" y="2141"/>
                  </a:lnTo>
                  <a:lnTo>
                    <a:pt x="568" y="2152"/>
                  </a:lnTo>
                  <a:lnTo>
                    <a:pt x="580" y="2162"/>
                  </a:lnTo>
                  <a:lnTo>
                    <a:pt x="583" y="2189"/>
                  </a:lnTo>
                  <a:lnTo>
                    <a:pt x="590" y="2204"/>
                  </a:lnTo>
                  <a:lnTo>
                    <a:pt x="598" y="2211"/>
                  </a:lnTo>
                  <a:lnTo>
                    <a:pt x="614" y="2217"/>
                  </a:lnTo>
                  <a:lnTo>
                    <a:pt x="626" y="2226"/>
                  </a:lnTo>
                  <a:lnTo>
                    <a:pt x="648" y="2242"/>
                  </a:lnTo>
                  <a:lnTo>
                    <a:pt x="673" y="2249"/>
                  </a:lnTo>
                  <a:lnTo>
                    <a:pt x="694" y="2254"/>
                  </a:lnTo>
                  <a:lnTo>
                    <a:pt x="712" y="2258"/>
                  </a:lnTo>
                  <a:lnTo>
                    <a:pt x="721" y="2267"/>
                  </a:lnTo>
                  <a:lnTo>
                    <a:pt x="727" y="2284"/>
                  </a:lnTo>
                  <a:lnTo>
                    <a:pt x="733" y="2301"/>
                  </a:lnTo>
                  <a:lnTo>
                    <a:pt x="733" y="2316"/>
                  </a:lnTo>
                  <a:lnTo>
                    <a:pt x="729" y="2323"/>
                  </a:lnTo>
                  <a:lnTo>
                    <a:pt x="730" y="2338"/>
                  </a:lnTo>
                  <a:lnTo>
                    <a:pt x="761" y="2342"/>
                  </a:lnTo>
                  <a:lnTo>
                    <a:pt x="775" y="2342"/>
                  </a:lnTo>
                  <a:lnTo>
                    <a:pt x="785" y="2348"/>
                  </a:lnTo>
                  <a:lnTo>
                    <a:pt x="792" y="2355"/>
                  </a:lnTo>
                  <a:lnTo>
                    <a:pt x="804" y="2369"/>
                  </a:lnTo>
                  <a:lnTo>
                    <a:pt x="822" y="2394"/>
                  </a:lnTo>
                  <a:lnTo>
                    <a:pt x="841" y="2416"/>
                  </a:lnTo>
                  <a:lnTo>
                    <a:pt x="849" y="2431"/>
                  </a:lnTo>
                  <a:lnTo>
                    <a:pt x="857" y="2445"/>
                  </a:lnTo>
                  <a:lnTo>
                    <a:pt x="873" y="2468"/>
                  </a:lnTo>
                  <a:lnTo>
                    <a:pt x="884" y="2480"/>
                  </a:lnTo>
                  <a:lnTo>
                    <a:pt x="897" y="2498"/>
                  </a:lnTo>
                  <a:lnTo>
                    <a:pt x="906" y="2522"/>
                  </a:lnTo>
                  <a:lnTo>
                    <a:pt x="918" y="2558"/>
                  </a:lnTo>
                  <a:lnTo>
                    <a:pt x="921" y="2584"/>
                  </a:lnTo>
                  <a:lnTo>
                    <a:pt x="919" y="2602"/>
                  </a:lnTo>
                  <a:lnTo>
                    <a:pt x="908" y="2629"/>
                  </a:lnTo>
                  <a:lnTo>
                    <a:pt x="908" y="2645"/>
                  </a:lnTo>
                  <a:lnTo>
                    <a:pt x="908" y="2658"/>
                  </a:lnTo>
                  <a:lnTo>
                    <a:pt x="918" y="2674"/>
                  </a:lnTo>
                  <a:lnTo>
                    <a:pt x="925" y="2688"/>
                  </a:lnTo>
                  <a:lnTo>
                    <a:pt x="922" y="2706"/>
                  </a:lnTo>
                  <a:lnTo>
                    <a:pt x="1447" y="2778"/>
                  </a:lnTo>
                  <a:lnTo>
                    <a:pt x="1450" y="2779"/>
                  </a:lnTo>
                  <a:lnTo>
                    <a:pt x="1452" y="2779"/>
                  </a:lnTo>
                  <a:lnTo>
                    <a:pt x="1456" y="2782"/>
                  </a:lnTo>
                  <a:lnTo>
                    <a:pt x="1464" y="2782"/>
                  </a:lnTo>
                  <a:lnTo>
                    <a:pt x="1471" y="2788"/>
                  </a:lnTo>
                  <a:lnTo>
                    <a:pt x="1479" y="2789"/>
                  </a:lnTo>
                  <a:lnTo>
                    <a:pt x="1486" y="2785"/>
                  </a:lnTo>
                  <a:lnTo>
                    <a:pt x="1486" y="2783"/>
                  </a:lnTo>
                  <a:lnTo>
                    <a:pt x="1486" y="2780"/>
                  </a:lnTo>
                  <a:lnTo>
                    <a:pt x="1489" y="2776"/>
                  </a:lnTo>
                  <a:lnTo>
                    <a:pt x="1492" y="2769"/>
                  </a:lnTo>
                  <a:lnTo>
                    <a:pt x="1505" y="2754"/>
                  </a:lnTo>
                  <a:lnTo>
                    <a:pt x="1506" y="2747"/>
                  </a:lnTo>
                  <a:lnTo>
                    <a:pt x="1506" y="2739"/>
                  </a:lnTo>
                  <a:lnTo>
                    <a:pt x="1508" y="2726"/>
                  </a:lnTo>
                  <a:lnTo>
                    <a:pt x="1508" y="2718"/>
                  </a:lnTo>
                  <a:lnTo>
                    <a:pt x="1502" y="2708"/>
                  </a:lnTo>
                  <a:lnTo>
                    <a:pt x="1496" y="2703"/>
                  </a:lnTo>
                  <a:lnTo>
                    <a:pt x="1486" y="2700"/>
                  </a:lnTo>
                  <a:lnTo>
                    <a:pt x="1474" y="2697"/>
                  </a:lnTo>
                  <a:lnTo>
                    <a:pt x="1468" y="2691"/>
                  </a:lnTo>
                  <a:lnTo>
                    <a:pt x="1465" y="2686"/>
                  </a:lnTo>
                  <a:lnTo>
                    <a:pt x="1467" y="2679"/>
                  </a:lnTo>
                  <a:lnTo>
                    <a:pt x="1471" y="2662"/>
                  </a:lnTo>
                  <a:lnTo>
                    <a:pt x="1474" y="2654"/>
                  </a:lnTo>
                  <a:lnTo>
                    <a:pt x="1476" y="2645"/>
                  </a:lnTo>
                  <a:lnTo>
                    <a:pt x="1474" y="2639"/>
                  </a:lnTo>
                  <a:lnTo>
                    <a:pt x="1471" y="2633"/>
                  </a:lnTo>
                  <a:lnTo>
                    <a:pt x="1470" y="2630"/>
                  </a:lnTo>
                  <a:lnTo>
                    <a:pt x="1471" y="2624"/>
                  </a:lnTo>
                  <a:lnTo>
                    <a:pt x="1474" y="2620"/>
                  </a:lnTo>
                  <a:lnTo>
                    <a:pt x="1474" y="2612"/>
                  </a:lnTo>
                  <a:lnTo>
                    <a:pt x="1476" y="2608"/>
                  </a:lnTo>
                  <a:lnTo>
                    <a:pt x="1480" y="2606"/>
                  </a:lnTo>
                  <a:lnTo>
                    <a:pt x="1486" y="2601"/>
                  </a:lnTo>
                  <a:lnTo>
                    <a:pt x="1493" y="2598"/>
                  </a:lnTo>
                  <a:lnTo>
                    <a:pt x="1497" y="2595"/>
                  </a:lnTo>
                  <a:lnTo>
                    <a:pt x="1500" y="2590"/>
                  </a:lnTo>
                  <a:lnTo>
                    <a:pt x="1505" y="2586"/>
                  </a:lnTo>
                  <a:lnTo>
                    <a:pt x="1508" y="2581"/>
                  </a:lnTo>
                  <a:lnTo>
                    <a:pt x="1512" y="2581"/>
                  </a:lnTo>
                  <a:lnTo>
                    <a:pt x="1518" y="2578"/>
                  </a:lnTo>
                  <a:lnTo>
                    <a:pt x="1520" y="2574"/>
                  </a:lnTo>
                  <a:lnTo>
                    <a:pt x="1523" y="2566"/>
                  </a:lnTo>
                  <a:lnTo>
                    <a:pt x="1526" y="2566"/>
                  </a:lnTo>
                  <a:lnTo>
                    <a:pt x="1529" y="2561"/>
                  </a:lnTo>
                  <a:lnTo>
                    <a:pt x="1529" y="2556"/>
                  </a:lnTo>
                  <a:lnTo>
                    <a:pt x="1530" y="2549"/>
                  </a:lnTo>
                  <a:lnTo>
                    <a:pt x="1532" y="2540"/>
                  </a:lnTo>
                  <a:lnTo>
                    <a:pt x="1538" y="2534"/>
                  </a:lnTo>
                  <a:lnTo>
                    <a:pt x="1538" y="2528"/>
                  </a:lnTo>
                  <a:lnTo>
                    <a:pt x="1536" y="2519"/>
                  </a:lnTo>
                  <a:lnTo>
                    <a:pt x="1542" y="2507"/>
                  </a:lnTo>
                  <a:lnTo>
                    <a:pt x="1548" y="2483"/>
                  </a:lnTo>
                  <a:lnTo>
                    <a:pt x="1552" y="2477"/>
                  </a:lnTo>
                  <a:lnTo>
                    <a:pt x="1561" y="2474"/>
                  </a:lnTo>
                  <a:lnTo>
                    <a:pt x="1566" y="2471"/>
                  </a:lnTo>
                  <a:lnTo>
                    <a:pt x="1564" y="2466"/>
                  </a:lnTo>
                  <a:lnTo>
                    <a:pt x="1567" y="2463"/>
                  </a:lnTo>
                  <a:lnTo>
                    <a:pt x="1568" y="2460"/>
                  </a:lnTo>
                  <a:lnTo>
                    <a:pt x="1571" y="2459"/>
                  </a:lnTo>
                  <a:lnTo>
                    <a:pt x="1576" y="2453"/>
                  </a:lnTo>
                  <a:lnTo>
                    <a:pt x="1585" y="2444"/>
                  </a:lnTo>
                  <a:lnTo>
                    <a:pt x="1592" y="2441"/>
                  </a:lnTo>
                  <a:lnTo>
                    <a:pt x="1598" y="2440"/>
                  </a:lnTo>
                  <a:lnTo>
                    <a:pt x="1604" y="2437"/>
                  </a:lnTo>
                  <a:lnTo>
                    <a:pt x="1613" y="2437"/>
                  </a:lnTo>
                  <a:lnTo>
                    <a:pt x="1619" y="2432"/>
                  </a:lnTo>
                  <a:lnTo>
                    <a:pt x="1625" y="2426"/>
                  </a:lnTo>
                  <a:lnTo>
                    <a:pt x="1632" y="2419"/>
                  </a:lnTo>
                  <a:lnTo>
                    <a:pt x="1635" y="2419"/>
                  </a:lnTo>
                  <a:lnTo>
                    <a:pt x="1639" y="2418"/>
                  </a:lnTo>
                  <a:lnTo>
                    <a:pt x="1642" y="2410"/>
                  </a:lnTo>
                  <a:lnTo>
                    <a:pt x="1637" y="2401"/>
                  </a:lnTo>
                  <a:lnTo>
                    <a:pt x="1635" y="2395"/>
                  </a:lnTo>
                  <a:lnTo>
                    <a:pt x="1634" y="2388"/>
                  </a:lnTo>
                  <a:lnTo>
                    <a:pt x="1631" y="2379"/>
                  </a:lnTo>
                  <a:lnTo>
                    <a:pt x="1616" y="2363"/>
                  </a:lnTo>
                  <a:lnTo>
                    <a:pt x="1610" y="2355"/>
                  </a:lnTo>
                  <a:lnTo>
                    <a:pt x="1608" y="2348"/>
                  </a:lnTo>
                  <a:lnTo>
                    <a:pt x="1610" y="2339"/>
                  </a:lnTo>
                  <a:lnTo>
                    <a:pt x="1610" y="2326"/>
                  </a:lnTo>
                  <a:lnTo>
                    <a:pt x="1607" y="2320"/>
                  </a:lnTo>
                  <a:lnTo>
                    <a:pt x="1607" y="2314"/>
                  </a:lnTo>
                  <a:lnTo>
                    <a:pt x="1605" y="2296"/>
                  </a:lnTo>
                  <a:lnTo>
                    <a:pt x="1599" y="2287"/>
                  </a:lnTo>
                  <a:lnTo>
                    <a:pt x="1588" y="2269"/>
                  </a:lnTo>
                  <a:lnTo>
                    <a:pt x="1585" y="2266"/>
                  </a:lnTo>
                  <a:lnTo>
                    <a:pt x="1586" y="2263"/>
                  </a:lnTo>
                  <a:lnTo>
                    <a:pt x="1591" y="2255"/>
                  </a:lnTo>
                  <a:lnTo>
                    <a:pt x="1589" y="2252"/>
                  </a:lnTo>
                  <a:lnTo>
                    <a:pt x="1580" y="2243"/>
                  </a:lnTo>
                  <a:lnTo>
                    <a:pt x="1579" y="2234"/>
                  </a:lnTo>
                  <a:lnTo>
                    <a:pt x="1579" y="2226"/>
                  </a:lnTo>
                  <a:lnTo>
                    <a:pt x="1580" y="2212"/>
                  </a:lnTo>
                  <a:lnTo>
                    <a:pt x="1579" y="2205"/>
                  </a:lnTo>
                </a:path>
              </a:pathLst>
            </a:custGeom>
            <a:solidFill>
              <a:schemeClr val="bg2"/>
            </a:solidFill>
            <a:ln w="9525" cmpd="sng">
              <a:solidFill>
                <a:srgbClr val="909090"/>
              </a:solidFill>
              <a:prstDash val="solid"/>
              <a:round/>
              <a:headEnd/>
              <a:tailEnd/>
            </a:ln>
          </p:spPr>
          <p:txBody>
            <a:bodyPr/>
            <a:lstStyle/>
            <a:p>
              <a:endParaRPr lang="en-US" dirty="0"/>
            </a:p>
          </p:txBody>
        </p:sp>
        <p:sp>
          <p:nvSpPr>
            <p:cNvPr id="7356" name="Freeform 5"/>
            <p:cNvSpPr>
              <a:spLocks noChangeAspect="1"/>
            </p:cNvSpPr>
            <p:nvPr>
              <p:custDataLst>
                <p:tags r:id="rId222"/>
              </p:custDataLst>
            </p:nvPr>
          </p:nvSpPr>
          <p:spPr bwMode="auto">
            <a:xfrm>
              <a:off x="1081" y="2331"/>
              <a:ext cx="692" cy="805"/>
            </a:xfrm>
            <a:custGeom>
              <a:avLst/>
              <a:gdLst>
                <a:gd name="T0" fmla="*/ 0 w 1386"/>
                <a:gd name="T1" fmla="*/ 1 h 1610"/>
                <a:gd name="T2" fmla="*/ 0 w 1386"/>
                <a:gd name="T3" fmla="*/ 1 h 1610"/>
                <a:gd name="T4" fmla="*/ 0 w 1386"/>
                <a:gd name="T5" fmla="*/ 1 h 1610"/>
                <a:gd name="T6" fmla="*/ 0 w 1386"/>
                <a:gd name="T7" fmla="*/ 1 h 1610"/>
                <a:gd name="T8" fmla="*/ 0 w 1386"/>
                <a:gd name="T9" fmla="*/ 1 h 1610"/>
                <a:gd name="T10" fmla="*/ 0 w 1386"/>
                <a:gd name="T11" fmla="*/ 1 h 1610"/>
                <a:gd name="T12" fmla="*/ 0 w 1386"/>
                <a:gd name="T13" fmla="*/ 1 h 1610"/>
                <a:gd name="T14" fmla="*/ 0 w 1386"/>
                <a:gd name="T15" fmla="*/ 1 h 1610"/>
                <a:gd name="T16" fmla="*/ 0 w 1386"/>
                <a:gd name="T17" fmla="*/ 1 h 1610"/>
                <a:gd name="T18" fmla="*/ 0 w 1386"/>
                <a:gd name="T19" fmla="*/ 1 h 1610"/>
                <a:gd name="T20" fmla="*/ 0 w 1386"/>
                <a:gd name="T21" fmla="*/ 1 h 1610"/>
                <a:gd name="T22" fmla="*/ 0 w 1386"/>
                <a:gd name="T23" fmla="*/ 1 h 1610"/>
                <a:gd name="T24" fmla="*/ 0 w 1386"/>
                <a:gd name="T25" fmla="*/ 1 h 1610"/>
                <a:gd name="T26" fmla="*/ 0 w 1386"/>
                <a:gd name="T27" fmla="*/ 1 h 1610"/>
                <a:gd name="T28" fmla="*/ 0 w 1386"/>
                <a:gd name="T29" fmla="*/ 1 h 1610"/>
                <a:gd name="T30" fmla="*/ 0 w 1386"/>
                <a:gd name="T31" fmla="*/ 1 h 1610"/>
                <a:gd name="T32" fmla="*/ 0 w 1386"/>
                <a:gd name="T33" fmla="*/ 1 h 1610"/>
                <a:gd name="T34" fmla="*/ 0 w 1386"/>
                <a:gd name="T35" fmla="*/ 1 h 1610"/>
                <a:gd name="T36" fmla="*/ 0 w 1386"/>
                <a:gd name="T37" fmla="*/ 1 h 1610"/>
                <a:gd name="T38" fmla="*/ 0 w 1386"/>
                <a:gd name="T39" fmla="*/ 1 h 1610"/>
                <a:gd name="T40" fmla="*/ 0 w 1386"/>
                <a:gd name="T41" fmla="*/ 1 h 1610"/>
                <a:gd name="T42" fmla="*/ 0 w 1386"/>
                <a:gd name="T43" fmla="*/ 1 h 1610"/>
                <a:gd name="T44" fmla="*/ 0 w 1386"/>
                <a:gd name="T45" fmla="*/ 1 h 1610"/>
                <a:gd name="T46" fmla="*/ 0 w 1386"/>
                <a:gd name="T47" fmla="*/ 1 h 1610"/>
                <a:gd name="T48" fmla="*/ 0 w 1386"/>
                <a:gd name="T49" fmla="*/ 1 h 1610"/>
                <a:gd name="T50" fmla="*/ 0 w 1386"/>
                <a:gd name="T51" fmla="*/ 1 h 1610"/>
                <a:gd name="T52" fmla="*/ 0 w 1386"/>
                <a:gd name="T53" fmla="*/ 1 h 1610"/>
                <a:gd name="T54" fmla="*/ 0 w 1386"/>
                <a:gd name="T55" fmla="*/ 1 h 1610"/>
                <a:gd name="T56" fmla="*/ 0 w 1386"/>
                <a:gd name="T57" fmla="*/ 1 h 1610"/>
                <a:gd name="T58" fmla="*/ 0 w 1386"/>
                <a:gd name="T59" fmla="*/ 1 h 1610"/>
                <a:gd name="T60" fmla="*/ 0 w 1386"/>
                <a:gd name="T61" fmla="*/ 1 h 1610"/>
                <a:gd name="T62" fmla="*/ 0 w 1386"/>
                <a:gd name="T63" fmla="*/ 1 h 1610"/>
                <a:gd name="T64" fmla="*/ 0 w 1386"/>
                <a:gd name="T65" fmla="*/ 1 h 1610"/>
                <a:gd name="T66" fmla="*/ 0 w 1386"/>
                <a:gd name="T67" fmla="*/ 1 h 1610"/>
                <a:gd name="T68" fmla="*/ 0 w 1386"/>
                <a:gd name="T69" fmla="*/ 1 h 1610"/>
                <a:gd name="T70" fmla="*/ 0 w 1386"/>
                <a:gd name="T71" fmla="*/ 1 h 1610"/>
                <a:gd name="T72" fmla="*/ 0 w 1386"/>
                <a:gd name="T73" fmla="*/ 1 h 1610"/>
                <a:gd name="T74" fmla="*/ 0 w 1386"/>
                <a:gd name="T75" fmla="*/ 1 h 1610"/>
                <a:gd name="T76" fmla="*/ 0 w 1386"/>
                <a:gd name="T77" fmla="*/ 1 h 1610"/>
                <a:gd name="T78" fmla="*/ 0 w 1386"/>
                <a:gd name="T79" fmla="*/ 1 h 1610"/>
                <a:gd name="T80" fmla="*/ 0 w 1386"/>
                <a:gd name="T81" fmla="*/ 1 h 1610"/>
                <a:gd name="T82" fmla="*/ 0 w 1386"/>
                <a:gd name="T83" fmla="*/ 1 h 1610"/>
                <a:gd name="T84" fmla="*/ 0 w 1386"/>
                <a:gd name="T85" fmla="*/ 0 h 1610"/>
                <a:gd name="T86" fmla="*/ 0 w 1386"/>
                <a:gd name="T87" fmla="*/ 1 h 1610"/>
                <a:gd name="T88" fmla="*/ 0 w 1386"/>
                <a:gd name="T89" fmla="*/ 1 h 1610"/>
                <a:gd name="T90" fmla="*/ 0 w 1386"/>
                <a:gd name="T91" fmla="*/ 1 h 1610"/>
                <a:gd name="T92" fmla="*/ 0 w 1386"/>
                <a:gd name="T93" fmla="*/ 1 h 1610"/>
                <a:gd name="T94" fmla="*/ 0 w 1386"/>
                <a:gd name="T95" fmla="*/ 1 h 1610"/>
                <a:gd name="T96" fmla="*/ 0 w 1386"/>
                <a:gd name="T97" fmla="*/ 1 h 1610"/>
                <a:gd name="T98" fmla="*/ 0 w 1386"/>
                <a:gd name="T99" fmla="*/ 1 h 1610"/>
                <a:gd name="T100" fmla="*/ 0 w 1386"/>
                <a:gd name="T101" fmla="*/ 1 h 1610"/>
                <a:gd name="T102" fmla="*/ 0 w 1386"/>
                <a:gd name="T103" fmla="*/ 1 h 161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386" h="1610">
                  <a:moveTo>
                    <a:pt x="36" y="1046"/>
                  </a:moveTo>
                  <a:lnTo>
                    <a:pt x="38" y="1046"/>
                  </a:lnTo>
                  <a:lnTo>
                    <a:pt x="42" y="1049"/>
                  </a:lnTo>
                  <a:lnTo>
                    <a:pt x="50" y="1049"/>
                  </a:lnTo>
                  <a:lnTo>
                    <a:pt x="57" y="1055"/>
                  </a:lnTo>
                  <a:lnTo>
                    <a:pt x="65" y="1056"/>
                  </a:lnTo>
                  <a:lnTo>
                    <a:pt x="72" y="1052"/>
                  </a:lnTo>
                  <a:lnTo>
                    <a:pt x="72" y="1050"/>
                  </a:lnTo>
                  <a:lnTo>
                    <a:pt x="72" y="1047"/>
                  </a:lnTo>
                  <a:lnTo>
                    <a:pt x="75" y="1043"/>
                  </a:lnTo>
                  <a:lnTo>
                    <a:pt x="78" y="1036"/>
                  </a:lnTo>
                  <a:lnTo>
                    <a:pt x="91" y="1021"/>
                  </a:lnTo>
                  <a:lnTo>
                    <a:pt x="92" y="1014"/>
                  </a:lnTo>
                  <a:lnTo>
                    <a:pt x="92" y="1006"/>
                  </a:lnTo>
                  <a:lnTo>
                    <a:pt x="94" y="993"/>
                  </a:lnTo>
                  <a:lnTo>
                    <a:pt x="94" y="985"/>
                  </a:lnTo>
                  <a:lnTo>
                    <a:pt x="88" y="975"/>
                  </a:lnTo>
                  <a:lnTo>
                    <a:pt x="82" y="970"/>
                  </a:lnTo>
                  <a:lnTo>
                    <a:pt x="72" y="967"/>
                  </a:lnTo>
                  <a:lnTo>
                    <a:pt x="60" y="964"/>
                  </a:lnTo>
                  <a:lnTo>
                    <a:pt x="54" y="958"/>
                  </a:lnTo>
                  <a:lnTo>
                    <a:pt x="51" y="953"/>
                  </a:lnTo>
                  <a:lnTo>
                    <a:pt x="53" y="946"/>
                  </a:lnTo>
                  <a:lnTo>
                    <a:pt x="57" y="929"/>
                  </a:lnTo>
                  <a:lnTo>
                    <a:pt x="60" y="921"/>
                  </a:lnTo>
                  <a:lnTo>
                    <a:pt x="62" y="912"/>
                  </a:lnTo>
                  <a:lnTo>
                    <a:pt x="60" y="906"/>
                  </a:lnTo>
                  <a:lnTo>
                    <a:pt x="57" y="900"/>
                  </a:lnTo>
                  <a:lnTo>
                    <a:pt x="56" y="897"/>
                  </a:lnTo>
                  <a:lnTo>
                    <a:pt x="57" y="891"/>
                  </a:lnTo>
                  <a:lnTo>
                    <a:pt x="60" y="887"/>
                  </a:lnTo>
                  <a:lnTo>
                    <a:pt x="60" y="879"/>
                  </a:lnTo>
                  <a:lnTo>
                    <a:pt x="62" y="875"/>
                  </a:lnTo>
                  <a:lnTo>
                    <a:pt x="66" y="873"/>
                  </a:lnTo>
                  <a:lnTo>
                    <a:pt x="72" y="868"/>
                  </a:lnTo>
                  <a:lnTo>
                    <a:pt x="79" y="865"/>
                  </a:lnTo>
                  <a:lnTo>
                    <a:pt x="83" y="862"/>
                  </a:lnTo>
                  <a:lnTo>
                    <a:pt x="86" y="857"/>
                  </a:lnTo>
                  <a:lnTo>
                    <a:pt x="91" y="853"/>
                  </a:lnTo>
                  <a:lnTo>
                    <a:pt x="94" y="848"/>
                  </a:lnTo>
                  <a:lnTo>
                    <a:pt x="98" y="848"/>
                  </a:lnTo>
                  <a:lnTo>
                    <a:pt x="104" y="845"/>
                  </a:lnTo>
                  <a:lnTo>
                    <a:pt x="106" y="841"/>
                  </a:lnTo>
                  <a:lnTo>
                    <a:pt x="109" y="833"/>
                  </a:lnTo>
                  <a:lnTo>
                    <a:pt x="112" y="833"/>
                  </a:lnTo>
                  <a:lnTo>
                    <a:pt x="115" y="828"/>
                  </a:lnTo>
                  <a:lnTo>
                    <a:pt x="115" y="823"/>
                  </a:lnTo>
                  <a:lnTo>
                    <a:pt x="116" y="816"/>
                  </a:lnTo>
                  <a:lnTo>
                    <a:pt x="118" y="807"/>
                  </a:lnTo>
                  <a:lnTo>
                    <a:pt x="124" y="801"/>
                  </a:lnTo>
                  <a:lnTo>
                    <a:pt x="124" y="795"/>
                  </a:lnTo>
                  <a:lnTo>
                    <a:pt x="122" y="786"/>
                  </a:lnTo>
                  <a:lnTo>
                    <a:pt x="128" y="774"/>
                  </a:lnTo>
                  <a:lnTo>
                    <a:pt x="134" y="750"/>
                  </a:lnTo>
                  <a:lnTo>
                    <a:pt x="138" y="744"/>
                  </a:lnTo>
                  <a:lnTo>
                    <a:pt x="147" y="741"/>
                  </a:lnTo>
                  <a:lnTo>
                    <a:pt x="152" y="738"/>
                  </a:lnTo>
                  <a:lnTo>
                    <a:pt x="150" y="733"/>
                  </a:lnTo>
                  <a:lnTo>
                    <a:pt x="153" y="730"/>
                  </a:lnTo>
                  <a:lnTo>
                    <a:pt x="154" y="727"/>
                  </a:lnTo>
                  <a:lnTo>
                    <a:pt x="157" y="726"/>
                  </a:lnTo>
                  <a:lnTo>
                    <a:pt x="162" y="720"/>
                  </a:lnTo>
                  <a:lnTo>
                    <a:pt x="171" y="711"/>
                  </a:lnTo>
                  <a:lnTo>
                    <a:pt x="178" y="708"/>
                  </a:lnTo>
                  <a:lnTo>
                    <a:pt x="184" y="707"/>
                  </a:lnTo>
                  <a:lnTo>
                    <a:pt x="190" y="704"/>
                  </a:lnTo>
                  <a:lnTo>
                    <a:pt x="199" y="704"/>
                  </a:lnTo>
                  <a:lnTo>
                    <a:pt x="205" y="699"/>
                  </a:lnTo>
                  <a:lnTo>
                    <a:pt x="211" y="693"/>
                  </a:lnTo>
                  <a:lnTo>
                    <a:pt x="218" y="686"/>
                  </a:lnTo>
                  <a:lnTo>
                    <a:pt x="221" y="686"/>
                  </a:lnTo>
                  <a:lnTo>
                    <a:pt x="225" y="685"/>
                  </a:lnTo>
                  <a:lnTo>
                    <a:pt x="228" y="677"/>
                  </a:lnTo>
                  <a:lnTo>
                    <a:pt x="223" y="668"/>
                  </a:lnTo>
                  <a:lnTo>
                    <a:pt x="221" y="662"/>
                  </a:lnTo>
                  <a:lnTo>
                    <a:pt x="220" y="655"/>
                  </a:lnTo>
                  <a:lnTo>
                    <a:pt x="217" y="646"/>
                  </a:lnTo>
                  <a:lnTo>
                    <a:pt x="202" y="630"/>
                  </a:lnTo>
                  <a:lnTo>
                    <a:pt x="196" y="622"/>
                  </a:lnTo>
                  <a:lnTo>
                    <a:pt x="194" y="615"/>
                  </a:lnTo>
                  <a:lnTo>
                    <a:pt x="196" y="606"/>
                  </a:lnTo>
                  <a:lnTo>
                    <a:pt x="196" y="593"/>
                  </a:lnTo>
                  <a:lnTo>
                    <a:pt x="193" y="587"/>
                  </a:lnTo>
                  <a:lnTo>
                    <a:pt x="193" y="581"/>
                  </a:lnTo>
                  <a:lnTo>
                    <a:pt x="191" y="563"/>
                  </a:lnTo>
                  <a:lnTo>
                    <a:pt x="185" y="554"/>
                  </a:lnTo>
                  <a:lnTo>
                    <a:pt x="174" y="536"/>
                  </a:lnTo>
                  <a:lnTo>
                    <a:pt x="171" y="533"/>
                  </a:lnTo>
                  <a:lnTo>
                    <a:pt x="172" y="530"/>
                  </a:lnTo>
                  <a:lnTo>
                    <a:pt x="177" y="522"/>
                  </a:lnTo>
                  <a:lnTo>
                    <a:pt x="175" y="519"/>
                  </a:lnTo>
                  <a:lnTo>
                    <a:pt x="166" y="510"/>
                  </a:lnTo>
                  <a:lnTo>
                    <a:pt x="165" y="501"/>
                  </a:lnTo>
                  <a:lnTo>
                    <a:pt x="165" y="493"/>
                  </a:lnTo>
                  <a:lnTo>
                    <a:pt x="166" y="479"/>
                  </a:lnTo>
                  <a:lnTo>
                    <a:pt x="165" y="472"/>
                  </a:lnTo>
                  <a:lnTo>
                    <a:pt x="162" y="468"/>
                  </a:lnTo>
                  <a:lnTo>
                    <a:pt x="162" y="466"/>
                  </a:lnTo>
                  <a:lnTo>
                    <a:pt x="163" y="465"/>
                  </a:lnTo>
                  <a:lnTo>
                    <a:pt x="165" y="459"/>
                  </a:lnTo>
                  <a:lnTo>
                    <a:pt x="168" y="456"/>
                  </a:lnTo>
                  <a:lnTo>
                    <a:pt x="172" y="456"/>
                  </a:lnTo>
                  <a:lnTo>
                    <a:pt x="177" y="456"/>
                  </a:lnTo>
                  <a:lnTo>
                    <a:pt x="182" y="453"/>
                  </a:lnTo>
                  <a:lnTo>
                    <a:pt x="184" y="444"/>
                  </a:lnTo>
                  <a:lnTo>
                    <a:pt x="182" y="438"/>
                  </a:lnTo>
                  <a:lnTo>
                    <a:pt x="181" y="431"/>
                  </a:lnTo>
                  <a:lnTo>
                    <a:pt x="182" y="425"/>
                  </a:lnTo>
                  <a:lnTo>
                    <a:pt x="184" y="411"/>
                  </a:lnTo>
                  <a:lnTo>
                    <a:pt x="187" y="398"/>
                  </a:lnTo>
                  <a:lnTo>
                    <a:pt x="184" y="382"/>
                  </a:lnTo>
                  <a:lnTo>
                    <a:pt x="181" y="376"/>
                  </a:lnTo>
                  <a:lnTo>
                    <a:pt x="178" y="367"/>
                  </a:lnTo>
                  <a:lnTo>
                    <a:pt x="177" y="358"/>
                  </a:lnTo>
                  <a:lnTo>
                    <a:pt x="177" y="351"/>
                  </a:lnTo>
                  <a:lnTo>
                    <a:pt x="181" y="345"/>
                  </a:lnTo>
                  <a:lnTo>
                    <a:pt x="182" y="339"/>
                  </a:lnTo>
                  <a:lnTo>
                    <a:pt x="184" y="332"/>
                  </a:lnTo>
                  <a:lnTo>
                    <a:pt x="185" y="328"/>
                  </a:lnTo>
                  <a:lnTo>
                    <a:pt x="184" y="322"/>
                  </a:lnTo>
                  <a:lnTo>
                    <a:pt x="181" y="316"/>
                  </a:lnTo>
                  <a:lnTo>
                    <a:pt x="185" y="282"/>
                  </a:lnTo>
                  <a:lnTo>
                    <a:pt x="185" y="276"/>
                  </a:lnTo>
                  <a:lnTo>
                    <a:pt x="187" y="271"/>
                  </a:lnTo>
                  <a:lnTo>
                    <a:pt x="185" y="268"/>
                  </a:lnTo>
                  <a:lnTo>
                    <a:pt x="188" y="262"/>
                  </a:lnTo>
                  <a:lnTo>
                    <a:pt x="193" y="262"/>
                  </a:lnTo>
                  <a:lnTo>
                    <a:pt x="196" y="261"/>
                  </a:lnTo>
                  <a:lnTo>
                    <a:pt x="193" y="260"/>
                  </a:lnTo>
                  <a:lnTo>
                    <a:pt x="190" y="255"/>
                  </a:lnTo>
                  <a:lnTo>
                    <a:pt x="190" y="252"/>
                  </a:lnTo>
                  <a:lnTo>
                    <a:pt x="190" y="246"/>
                  </a:lnTo>
                  <a:lnTo>
                    <a:pt x="185" y="240"/>
                  </a:lnTo>
                  <a:lnTo>
                    <a:pt x="184" y="236"/>
                  </a:lnTo>
                  <a:lnTo>
                    <a:pt x="184" y="227"/>
                  </a:lnTo>
                  <a:lnTo>
                    <a:pt x="187" y="224"/>
                  </a:lnTo>
                  <a:lnTo>
                    <a:pt x="190" y="223"/>
                  </a:lnTo>
                  <a:lnTo>
                    <a:pt x="190" y="217"/>
                  </a:lnTo>
                  <a:lnTo>
                    <a:pt x="188" y="212"/>
                  </a:lnTo>
                  <a:lnTo>
                    <a:pt x="187" y="205"/>
                  </a:lnTo>
                  <a:lnTo>
                    <a:pt x="190" y="200"/>
                  </a:lnTo>
                  <a:lnTo>
                    <a:pt x="199" y="197"/>
                  </a:lnTo>
                  <a:lnTo>
                    <a:pt x="203" y="196"/>
                  </a:lnTo>
                  <a:lnTo>
                    <a:pt x="206" y="197"/>
                  </a:lnTo>
                  <a:lnTo>
                    <a:pt x="211" y="193"/>
                  </a:lnTo>
                  <a:lnTo>
                    <a:pt x="217" y="193"/>
                  </a:lnTo>
                  <a:lnTo>
                    <a:pt x="223" y="193"/>
                  </a:lnTo>
                  <a:lnTo>
                    <a:pt x="230" y="193"/>
                  </a:lnTo>
                  <a:lnTo>
                    <a:pt x="235" y="194"/>
                  </a:lnTo>
                  <a:lnTo>
                    <a:pt x="241" y="197"/>
                  </a:lnTo>
                  <a:lnTo>
                    <a:pt x="244" y="202"/>
                  </a:lnTo>
                  <a:lnTo>
                    <a:pt x="250" y="202"/>
                  </a:lnTo>
                  <a:lnTo>
                    <a:pt x="256" y="202"/>
                  </a:lnTo>
                  <a:lnTo>
                    <a:pt x="262" y="202"/>
                  </a:lnTo>
                  <a:lnTo>
                    <a:pt x="268" y="205"/>
                  </a:lnTo>
                  <a:lnTo>
                    <a:pt x="273" y="211"/>
                  </a:lnTo>
                  <a:lnTo>
                    <a:pt x="274" y="218"/>
                  </a:lnTo>
                  <a:lnTo>
                    <a:pt x="277" y="223"/>
                  </a:lnTo>
                  <a:lnTo>
                    <a:pt x="282" y="231"/>
                  </a:lnTo>
                  <a:lnTo>
                    <a:pt x="284" y="236"/>
                  </a:lnTo>
                  <a:lnTo>
                    <a:pt x="289" y="242"/>
                  </a:lnTo>
                  <a:lnTo>
                    <a:pt x="299" y="242"/>
                  </a:lnTo>
                  <a:lnTo>
                    <a:pt x="308" y="242"/>
                  </a:lnTo>
                  <a:lnTo>
                    <a:pt x="312" y="236"/>
                  </a:lnTo>
                  <a:lnTo>
                    <a:pt x="315" y="229"/>
                  </a:lnTo>
                  <a:lnTo>
                    <a:pt x="321" y="221"/>
                  </a:lnTo>
                  <a:lnTo>
                    <a:pt x="326" y="217"/>
                  </a:lnTo>
                  <a:lnTo>
                    <a:pt x="332" y="208"/>
                  </a:lnTo>
                  <a:lnTo>
                    <a:pt x="337" y="209"/>
                  </a:lnTo>
                  <a:lnTo>
                    <a:pt x="339" y="200"/>
                  </a:lnTo>
                  <a:lnTo>
                    <a:pt x="343" y="180"/>
                  </a:lnTo>
                  <a:lnTo>
                    <a:pt x="376" y="0"/>
                  </a:lnTo>
                  <a:lnTo>
                    <a:pt x="640" y="50"/>
                  </a:lnTo>
                  <a:lnTo>
                    <a:pt x="832" y="82"/>
                  </a:lnTo>
                  <a:lnTo>
                    <a:pt x="879" y="91"/>
                  </a:lnTo>
                  <a:lnTo>
                    <a:pt x="1093" y="119"/>
                  </a:lnTo>
                  <a:lnTo>
                    <a:pt x="1094" y="126"/>
                  </a:lnTo>
                  <a:lnTo>
                    <a:pt x="1386" y="167"/>
                  </a:lnTo>
                  <a:lnTo>
                    <a:pt x="1338" y="515"/>
                  </a:lnTo>
                  <a:lnTo>
                    <a:pt x="1314" y="677"/>
                  </a:lnTo>
                  <a:lnTo>
                    <a:pt x="1291" y="850"/>
                  </a:lnTo>
                  <a:lnTo>
                    <a:pt x="1273" y="970"/>
                  </a:lnTo>
                  <a:lnTo>
                    <a:pt x="1236" y="1241"/>
                  </a:lnTo>
                  <a:lnTo>
                    <a:pt x="1222" y="1331"/>
                  </a:lnTo>
                  <a:lnTo>
                    <a:pt x="1183" y="1610"/>
                  </a:lnTo>
                  <a:lnTo>
                    <a:pt x="1115" y="1601"/>
                  </a:lnTo>
                  <a:lnTo>
                    <a:pt x="745" y="1544"/>
                  </a:lnTo>
                  <a:lnTo>
                    <a:pt x="686" y="1508"/>
                  </a:lnTo>
                  <a:lnTo>
                    <a:pt x="423" y="1356"/>
                  </a:lnTo>
                  <a:lnTo>
                    <a:pt x="345" y="1312"/>
                  </a:lnTo>
                  <a:lnTo>
                    <a:pt x="289" y="1279"/>
                  </a:lnTo>
                  <a:lnTo>
                    <a:pt x="138" y="1187"/>
                  </a:lnTo>
                  <a:lnTo>
                    <a:pt x="0" y="1102"/>
                  </a:lnTo>
                  <a:lnTo>
                    <a:pt x="1" y="1098"/>
                  </a:lnTo>
                  <a:lnTo>
                    <a:pt x="1" y="1093"/>
                  </a:lnTo>
                  <a:lnTo>
                    <a:pt x="3" y="1090"/>
                  </a:lnTo>
                  <a:lnTo>
                    <a:pt x="7" y="1089"/>
                  </a:lnTo>
                  <a:lnTo>
                    <a:pt x="7" y="1086"/>
                  </a:lnTo>
                  <a:lnTo>
                    <a:pt x="6" y="1079"/>
                  </a:lnTo>
                  <a:lnTo>
                    <a:pt x="9" y="1076"/>
                  </a:lnTo>
                  <a:lnTo>
                    <a:pt x="11" y="1073"/>
                  </a:lnTo>
                  <a:lnTo>
                    <a:pt x="13" y="1068"/>
                  </a:lnTo>
                  <a:lnTo>
                    <a:pt x="17" y="1068"/>
                  </a:lnTo>
                  <a:lnTo>
                    <a:pt x="19" y="1064"/>
                  </a:lnTo>
                  <a:lnTo>
                    <a:pt x="23" y="1059"/>
                  </a:lnTo>
                  <a:lnTo>
                    <a:pt x="26" y="1056"/>
                  </a:lnTo>
                  <a:lnTo>
                    <a:pt x="30" y="1052"/>
                  </a:lnTo>
                  <a:lnTo>
                    <a:pt x="33" y="1049"/>
                  </a:lnTo>
                  <a:lnTo>
                    <a:pt x="36" y="1046"/>
                  </a:lnTo>
                </a:path>
              </a:pathLst>
            </a:custGeom>
            <a:solidFill>
              <a:schemeClr val="bg2"/>
            </a:solidFill>
            <a:ln w="9525" cmpd="sng">
              <a:solidFill>
                <a:srgbClr val="909090"/>
              </a:solidFill>
              <a:prstDash val="solid"/>
              <a:round/>
              <a:headEnd/>
              <a:tailEnd/>
            </a:ln>
          </p:spPr>
          <p:txBody>
            <a:bodyPr/>
            <a:lstStyle/>
            <a:p>
              <a:endParaRPr lang="en-US" dirty="0"/>
            </a:p>
          </p:txBody>
        </p:sp>
        <p:sp>
          <p:nvSpPr>
            <p:cNvPr id="7357" name="Freeform 6"/>
            <p:cNvSpPr>
              <a:spLocks noChangeAspect="1"/>
            </p:cNvSpPr>
            <p:nvPr>
              <p:custDataLst>
                <p:tags r:id="rId223"/>
              </p:custDataLst>
            </p:nvPr>
          </p:nvSpPr>
          <p:spPr bwMode="auto">
            <a:xfrm>
              <a:off x="1376" y="789"/>
              <a:ext cx="1039" cy="671"/>
            </a:xfrm>
            <a:custGeom>
              <a:avLst/>
              <a:gdLst>
                <a:gd name="T0" fmla="*/ 0 w 2079"/>
                <a:gd name="T1" fmla="*/ 0 h 1343"/>
                <a:gd name="T2" fmla="*/ 0 w 2079"/>
                <a:gd name="T3" fmla="*/ 0 h 1343"/>
                <a:gd name="T4" fmla="*/ 0 w 2079"/>
                <a:gd name="T5" fmla="*/ 0 h 1343"/>
                <a:gd name="T6" fmla="*/ 0 w 2079"/>
                <a:gd name="T7" fmla="*/ 0 h 1343"/>
                <a:gd name="T8" fmla="*/ 0 w 2079"/>
                <a:gd name="T9" fmla="*/ 0 h 1343"/>
                <a:gd name="T10" fmla="*/ 0 w 2079"/>
                <a:gd name="T11" fmla="*/ 0 h 1343"/>
                <a:gd name="T12" fmla="*/ 0 w 2079"/>
                <a:gd name="T13" fmla="*/ 0 h 1343"/>
                <a:gd name="T14" fmla="*/ 0 w 2079"/>
                <a:gd name="T15" fmla="*/ 0 h 1343"/>
                <a:gd name="T16" fmla="*/ 0 w 2079"/>
                <a:gd name="T17" fmla="*/ 0 h 1343"/>
                <a:gd name="T18" fmla="*/ 0 w 2079"/>
                <a:gd name="T19" fmla="*/ 0 h 1343"/>
                <a:gd name="T20" fmla="*/ 0 w 2079"/>
                <a:gd name="T21" fmla="*/ 0 h 1343"/>
                <a:gd name="T22" fmla="*/ 0 w 2079"/>
                <a:gd name="T23" fmla="*/ 0 h 1343"/>
                <a:gd name="T24" fmla="*/ 0 w 2079"/>
                <a:gd name="T25" fmla="*/ 0 h 1343"/>
                <a:gd name="T26" fmla="*/ 0 w 2079"/>
                <a:gd name="T27" fmla="*/ 0 h 1343"/>
                <a:gd name="T28" fmla="*/ 0 w 2079"/>
                <a:gd name="T29" fmla="*/ 0 h 1343"/>
                <a:gd name="T30" fmla="*/ 0 w 2079"/>
                <a:gd name="T31" fmla="*/ 0 h 1343"/>
                <a:gd name="T32" fmla="*/ 0 w 2079"/>
                <a:gd name="T33" fmla="*/ 0 h 1343"/>
                <a:gd name="T34" fmla="*/ 0 w 2079"/>
                <a:gd name="T35" fmla="*/ 0 h 1343"/>
                <a:gd name="T36" fmla="*/ 0 w 2079"/>
                <a:gd name="T37" fmla="*/ 0 h 1343"/>
                <a:gd name="T38" fmla="*/ 0 w 2079"/>
                <a:gd name="T39" fmla="*/ 0 h 1343"/>
                <a:gd name="T40" fmla="*/ 0 w 2079"/>
                <a:gd name="T41" fmla="*/ 0 h 1343"/>
                <a:gd name="T42" fmla="*/ 0 w 2079"/>
                <a:gd name="T43" fmla="*/ 0 h 1343"/>
                <a:gd name="T44" fmla="*/ 0 w 2079"/>
                <a:gd name="T45" fmla="*/ 0 h 1343"/>
                <a:gd name="T46" fmla="*/ 0 w 2079"/>
                <a:gd name="T47" fmla="*/ 0 h 1343"/>
                <a:gd name="T48" fmla="*/ 0 w 2079"/>
                <a:gd name="T49" fmla="*/ 0 h 1343"/>
                <a:gd name="T50" fmla="*/ 0 w 2079"/>
                <a:gd name="T51" fmla="*/ 0 h 1343"/>
                <a:gd name="T52" fmla="*/ 0 w 2079"/>
                <a:gd name="T53" fmla="*/ 0 h 1343"/>
                <a:gd name="T54" fmla="*/ 0 w 2079"/>
                <a:gd name="T55" fmla="*/ 0 h 1343"/>
                <a:gd name="T56" fmla="*/ 0 w 2079"/>
                <a:gd name="T57" fmla="*/ 0 h 1343"/>
                <a:gd name="T58" fmla="*/ 0 w 2079"/>
                <a:gd name="T59" fmla="*/ 0 h 1343"/>
                <a:gd name="T60" fmla="*/ 0 w 2079"/>
                <a:gd name="T61" fmla="*/ 0 h 1343"/>
                <a:gd name="T62" fmla="*/ 0 w 2079"/>
                <a:gd name="T63" fmla="*/ 0 h 1343"/>
                <a:gd name="T64" fmla="*/ 0 w 2079"/>
                <a:gd name="T65" fmla="*/ 0 h 1343"/>
                <a:gd name="T66" fmla="*/ 0 w 2079"/>
                <a:gd name="T67" fmla="*/ 0 h 1343"/>
                <a:gd name="T68" fmla="*/ 0 w 2079"/>
                <a:gd name="T69" fmla="*/ 0 h 1343"/>
                <a:gd name="T70" fmla="*/ 0 w 2079"/>
                <a:gd name="T71" fmla="*/ 0 h 1343"/>
                <a:gd name="T72" fmla="*/ 0 w 2079"/>
                <a:gd name="T73" fmla="*/ 0 h 1343"/>
                <a:gd name="T74" fmla="*/ 0 w 2079"/>
                <a:gd name="T75" fmla="*/ 0 h 1343"/>
                <a:gd name="T76" fmla="*/ 0 w 2079"/>
                <a:gd name="T77" fmla="*/ 0 h 1343"/>
                <a:gd name="T78" fmla="*/ 0 w 2079"/>
                <a:gd name="T79" fmla="*/ 0 h 1343"/>
                <a:gd name="T80" fmla="*/ 0 w 2079"/>
                <a:gd name="T81" fmla="*/ 0 h 1343"/>
                <a:gd name="T82" fmla="*/ 0 w 2079"/>
                <a:gd name="T83" fmla="*/ 0 h 1343"/>
                <a:gd name="T84" fmla="*/ 0 w 2079"/>
                <a:gd name="T85" fmla="*/ 0 h 1343"/>
                <a:gd name="T86" fmla="*/ 0 w 2079"/>
                <a:gd name="T87" fmla="*/ 0 h 1343"/>
                <a:gd name="T88" fmla="*/ 0 w 2079"/>
                <a:gd name="T89" fmla="*/ 0 h 1343"/>
                <a:gd name="T90" fmla="*/ 0 w 2079"/>
                <a:gd name="T91" fmla="*/ 0 h 1343"/>
                <a:gd name="T92" fmla="*/ 0 w 2079"/>
                <a:gd name="T93" fmla="*/ 0 h 1343"/>
                <a:gd name="T94" fmla="*/ 0 w 2079"/>
                <a:gd name="T95" fmla="*/ 0 h 1343"/>
                <a:gd name="T96" fmla="*/ 0 w 2079"/>
                <a:gd name="T97" fmla="*/ 0 h 1343"/>
                <a:gd name="T98" fmla="*/ 0 w 2079"/>
                <a:gd name="T99" fmla="*/ 0 h 1343"/>
                <a:gd name="T100" fmla="*/ 0 w 2079"/>
                <a:gd name="T101" fmla="*/ 0 h 1343"/>
                <a:gd name="T102" fmla="*/ 0 w 2079"/>
                <a:gd name="T103" fmla="*/ 0 h 1343"/>
                <a:gd name="T104" fmla="*/ 0 w 2079"/>
                <a:gd name="T105" fmla="*/ 0 h 1343"/>
                <a:gd name="T106" fmla="*/ 0 w 2079"/>
                <a:gd name="T107" fmla="*/ 0 h 1343"/>
                <a:gd name="T108" fmla="*/ 0 w 2079"/>
                <a:gd name="T109" fmla="*/ 0 h 1343"/>
                <a:gd name="T110" fmla="*/ 0 w 2079"/>
                <a:gd name="T111" fmla="*/ 0 h 1343"/>
                <a:gd name="T112" fmla="*/ 0 w 2079"/>
                <a:gd name="T113" fmla="*/ 0 h 1343"/>
                <a:gd name="T114" fmla="*/ 0 w 2079"/>
                <a:gd name="T115" fmla="*/ 0 h 1343"/>
                <a:gd name="T116" fmla="*/ 0 w 2079"/>
                <a:gd name="T117" fmla="*/ 0 h 1343"/>
                <a:gd name="T118" fmla="*/ 0 w 2079"/>
                <a:gd name="T119" fmla="*/ 0 h 1343"/>
                <a:gd name="T120" fmla="*/ 0 w 2079"/>
                <a:gd name="T121" fmla="*/ 0 h 134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079" h="1343">
                  <a:moveTo>
                    <a:pt x="704" y="1312"/>
                  </a:moveTo>
                  <a:lnTo>
                    <a:pt x="724" y="1182"/>
                  </a:lnTo>
                  <a:lnTo>
                    <a:pt x="1039" y="1229"/>
                  </a:lnTo>
                  <a:lnTo>
                    <a:pt x="1353" y="1272"/>
                  </a:lnTo>
                  <a:lnTo>
                    <a:pt x="1670" y="1310"/>
                  </a:lnTo>
                  <a:lnTo>
                    <a:pt x="1988" y="1343"/>
                  </a:lnTo>
                  <a:lnTo>
                    <a:pt x="2011" y="1101"/>
                  </a:lnTo>
                  <a:lnTo>
                    <a:pt x="2046" y="709"/>
                  </a:lnTo>
                  <a:lnTo>
                    <a:pt x="2079" y="314"/>
                  </a:lnTo>
                  <a:lnTo>
                    <a:pt x="1850" y="299"/>
                  </a:lnTo>
                  <a:lnTo>
                    <a:pt x="1570" y="269"/>
                  </a:lnTo>
                  <a:lnTo>
                    <a:pt x="1072" y="203"/>
                  </a:lnTo>
                  <a:lnTo>
                    <a:pt x="769" y="155"/>
                  </a:lnTo>
                  <a:lnTo>
                    <a:pt x="347" y="70"/>
                  </a:lnTo>
                  <a:lnTo>
                    <a:pt x="58" y="0"/>
                  </a:lnTo>
                  <a:lnTo>
                    <a:pt x="0" y="258"/>
                  </a:lnTo>
                  <a:lnTo>
                    <a:pt x="4" y="266"/>
                  </a:lnTo>
                  <a:lnTo>
                    <a:pt x="4" y="273"/>
                  </a:lnTo>
                  <a:lnTo>
                    <a:pt x="11" y="275"/>
                  </a:lnTo>
                  <a:lnTo>
                    <a:pt x="13" y="281"/>
                  </a:lnTo>
                  <a:lnTo>
                    <a:pt x="13" y="289"/>
                  </a:lnTo>
                  <a:lnTo>
                    <a:pt x="17" y="295"/>
                  </a:lnTo>
                  <a:lnTo>
                    <a:pt x="19" y="299"/>
                  </a:lnTo>
                  <a:lnTo>
                    <a:pt x="23" y="302"/>
                  </a:lnTo>
                  <a:lnTo>
                    <a:pt x="26" y="305"/>
                  </a:lnTo>
                  <a:lnTo>
                    <a:pt x="26" y="308"/>
                  </a:lnTo>
                  <a:lnTo>
                    <a:pt x="25" y="317"/>
                  </a:lnTo>
                  <a:lnTo>
                    <a:pt x="26" y="323"/>
                  </a:lnTo>
                  <a:lnTo>
                    <a:pt x="31" y="323"/>
                  </a:lnTo>
                  <a:lnTo>
                    <a:pt x="34" y="329"/>
                  </a:lnTo>
                  <a:lnTo>
                    <a:pt x="34" y="336"/>
                  </a:lnTo>
                  <a:lnTo>
                    <a:pt x="40" y="339"/>
                  </a:lnTo>
                  <a:lnTo>
                    <a:pt x="40" y="344"/>
                  </a:lnTo>
                  <a:lnTo>
                    <a:pt x="37" y="349"/>
                  </a:lnTo>
                  <a:lnTo>
                    <a:pt x="37" y="358"/>
                  </a:lnTo>
                  <a:lnTo>
                    <a:pt x="41" y="363"/>
                  </a:lnTo>
                  <a:lnTo>
                    <a:pt x="38" y="369"/>
                  </a:lnTo>
                  <a:lnTo>
                    <a:pt x="32" y="375"/>
                  </a:lnTo>
                  <a:lnTo>
                    <a:pt x="31" y="382"/>
                  </a:lnTo>
                  <a:lnTo>
                    <a:pt x="34" y="385"/>
                  </a:lnTo>
                  <a:lnTo>
                    <a:pt x="35" y="389"/>
                  </a:lnTo>
                  <a:lnTo>
                    <a:pt x="37" y="394"/>
                  </a:lnTo>
                  <a:lnTo>
                    <a:pt x="40" y="395"/>
                  </a:lnTo>
                  <a:lnTo>
                    <a:pt x="43" y="400"/>
                  </a:lnTo>
                  <a:lnTo>
                    <a:pt x="41" y="403"/>
                  </a:lnTo>
                  <a:lnTo>
                    <a:pt x="37" y="406"/>
                  </a:lnTo>
                  <a:lnTo>
                    <a:pt x="29" y="404"/>
                  </a:lnTo>
                  <a:lnTo>
                    <a:pt x="23" y="406"/>
                  </a:lnTo>
                  <a:lnTo>
                    <a:pt x="22" y="412"/>
                  </a:lnTo>
                  <a:lnTo>
                    <a:pt x="23" y="416"/>
                  </a:lnTo>
                  <a:lnTo>
                    <a:pt x="31" y="416"/>
                  </a:lnTo>
                  <a:lnTo>
                    <a:pt x="35" y="420"/>
                  </a:lnTo>
                  <a:lnTo>
                    <a:pt x="40" y="428"/>
                  </a:lnTo>
                  <a:lnTo>
                    <a:pt x="47" y="432"/>
                  </a:lnTo>
                  <a:lnTo>
                    <a:pt x="50" y="442"/>
                  </a:lnTo>
                  <a:lnTo>
                    <a:pt x="53" y="450"/>
                  </a:lnTo>
                  <a:lnTo>
                    <a:pt x="58" y="456"/>
                  </a:lnTo>
                  <a:lnTo>
                    <a:pt x="64" y="457"/>
                  </a:lnTo>
                  <a:lnTo>
                    <a:pt x="73" y="462"/>
                  </a:lnTo>
                  <a:lnTo>
                    <a:pt x="79" y="468"/>
                  </a:lnTo>
                  <a:lnTo>
                    <a:pt x="85" y="474"/>
                  </a:lnTo>
                  <a:lnTo>
                    <a:pt x="85" y="481"/>
                  </a:lnTo>
                  <a:lnTo>
                    <a:pt x="93" y="495"/>
                  </a:lnTo>
                  <a:lnTo>
                    <a:pt x="100" y="504"/>
                  </a:lnTo>
                  <a:lnTo>
                    <a:pt x="102" y="510"/>
                  </a:lnTo>
                  <a:lnTo>
                    <a:pt x="105" y="515"/>
                  </a:lnTo>
                  <a:lnTo>
                    <a:pt x="108" y="516"/>
                  </a:lnTo>
                  <a:lnTo>
                    <a:pt x="106" y="525"/>
                  </a:lnTo>
                  <a:lnTo>
                    <a:pt x="113" y="530"/>
                  </a:lnTo>
                  <a:lnTo>
                    <a:pt x="118" y="538"/>
                  </a:lnTo>
                  <a:lnTo>
                    <a:pt x="113" y="541"/>
                  </a:lnTo>
                  <a:lnTo>
                    <a:pt x="116" y="546"/>
                  </a:lnTo>
                  <a:lnTo>
                    <a:pt x="118" y="550"/>
                  </a:lnTo>
                  <a:lnTo>
                    <a:pt x="125" y="553"/>
                  </a:lnTo>
                  <a:lnTo>
                    <a:pt x="133" y="571"/>
                  </a:lnTo>
                  <a:lnTo>
                    <a:pt x="128" y="583"/>
                  </a:lnTo>
                  <a:lnTo>
                    <a:pt x="133" y="596"/>
                  </a:lnTo>
                  <a:lnTo>
                    <a:pt x="138" y="599"/>
                  </a:lnTo>
                  <a:lnTo>
                    <a:pt x="141" y="600"/>
                  </a:lnTo>
                  <a:lnTo>
                    <a:pt x="144" y="606"/>
                  </a:lnTo>
                  <a:lnTo>
                    <a:pt x="150" y="611"/>
                  </a:lnTo>
                  <a:lnTo>
                    <a:pt x="153" y="615"/>
                  </a:lnTo>
                  <a:lnTo>
                    <a:pt x="147" y="621"/>
                  </a:lnTo>
                  <a:lnTo>
                    <a:pt x="150" y="630"/>
                  </a:lnTo>
                  <a:lnTo>
                    <a:pt x="161" y="627"/>
                  </a:lnTo>
                  <a:lnTo>
                    <a:pt x="166" y="621"/>
                  </a:lnTo>
                  <a:lnTo>
                    <a:pt x="174" y="624"/>
                  </a:lnTo>
                  <a:lnTo>
                    <a:pt x="177" y="631"/>
                  </a:lnTo>
                  <a:lnTo>
                    <a:pt x="172" y="639"/>
                  </a:lnTo>
                  <a:lnTo>
                    <a:pt x="172" y="643"/>
                  </a:lnTo>
                  <a:lnTo>
                    <a:pt x="175" y="649"/>
                  </a:lnTo>
                  <a:lnTo>
                    <a:pt x="180" y="652"/>
                  </a:lnTo>
                  <a:lnTo>
                    <a:pt x="187" y="649"/>
                  </a:lnTo>
                  <a:lnTo>
                    <a:pt x="196" y="655"/>
                  </a:lnTo>
                  <a:lnTo>
                    <a:pt x="202" y="656"/>
                  </a:lnTo>
                  <a:lnTo>
                    <a:pt x="218" y="652"/>
                  </a:lnTo>
                  <a:lnTo>
                    <a:pt x="227" y="658"/>
                  </a:lnTo>
                  <a:lnTo>
                    <a:pt x="225" y="667"/>
                  </a:lnTo>
                  <a:lnTo>
                    <a:pt x="218" y="685"/>
                  </a:lnTo>
                  <a:lnTo>
                    <a:pt x="209" y="694"/>
                  </a:lnTo>
                  <a:lnTo>
                    <a:pt x="205" y="701"/>
                  </a:lnTo>
                  <a:lnTo>
                    <a:pt x="208" y="706"/>
                  </a:lnTo>
                  <a:lnTo>
                    <a:pt x="202" y="717"/>
                  </a:lnTo>
                  <a:lnTo>
                    <a:pt x="196" y="726"/>
                  </a:lnTo>
                  <a:lnTo>
                    <a:pt x="192" y="738"/>
                  </a:lnTo>
                  <a:lnTo>
                    <a:pt x="190" y="745"/>
                  </a:lnTo>
                  <a:lnTo>
                    <a:pt x="186" y="752"/>
                  </a:lnTo>
                  <a:lnTo>
                    <a:pt x="183" y="755"/>
                  </a:lnTo>
                  <a:lnTo>
                    <a:pt x="184" y="761"/>
                  </a:lnTo>
                  <a:lnTo>
                    <a:pt x="178" y="773"/>
                  </a:lnTo>
                  <a:lnTo>
                    <a:pt x="172" y="776"/>
                  </a:lnTo>
                  <a:lnTo>
                    <a:pt x="169" y="786"/>
                  </a:lnTo>
                  <a:lnTo>
                    <a:pt x="175" y="791"/>
                  </a:lnTo>
                  <a:lnTo>
                    <a:pt x="172" y="800"/>
                  </a:lnTo>
                  <a:lnTo>
                    <a:pt x="166" y="803"/>
                  </a:lnTo>
                  <a:lnTo>
                    <a:pt x="168" y="814"/>
                  </a:lnTo>
                  <a:lnTo>
                    <a:pt x="169" y="823"/>
                  </a:lnTo>
                  <a:lnTo>
                    <a:pt x="177" y="826"/>
                  </a:lnTo>
                  <a:lnTo>
                    <a:pt x="172" y="834"/>
                  </a:lnTo>
                  <a:lnTo>
                    <a:pt x="174" y="841"/>
                  </a:lnTo>
                  <a:lnTo>
                    <a:pt x="174" y="851"/>
                  </a:lnTo>
                  <a:lnTo>
                    <a:pt x="169" y="854"/>
                  </a:lnTo>
                  <a:lnTo>
                    <a:pt x="156" y="853"/>
                  </a:lnTo>
                  <a:lnTo>
                    <a:pt x="147" y="861"/>
                  </a:lnTo>
                  <a:lnTo>
                    <a:pt x="137" y="870"/>
                  </a:lnTo>
                  <a:lnTo>
                    <a:pt x="138" y="881"/>
                  </a:lnTo>
                  <a:lnTo>
                    <a:pt x="146" y="885"/>
                  </a:lnTo>
                  <a:lnTo>
                    <a:pt x="144" y="890"/>
                  </a:lnTo>
                  <a:lnTo>
                    <a:pt x="144" y="896"/>
                  </a:lnTo>
                  <a:lnTo>
                    <a:pt x="143" y="900"/>
                  </a:lnTo>
                  <a:lnTo>
                    <a:pt x="140" y="902"/>
                  </a:lnTo>
                  <a:lnTo>
                    <a:pt x="135" y="899"/>
                  </a:lnTo>
                  <a:lnTo>
                    <a:pt x="133" y="900"/>
                  </a:lnTo>
                  <a:lnTo>
                    <a:pt x="135" y="908"/>
                  </a:lnTo>
                  <a:lnTo>
                    <a:pt x="130" y="915"/>
                  </a:lnTo>
                  <a:lnTo>
                    <a:pt x="131" y="919"/>
                  </a:lnTo>
                  <a:lnTo>
                    <a:pt x="131" y="923"/>
                  </a:lnTo>
                  <a:lnTo>
                    <a:pt x="138" y="925"/>
                  </a:lnTo>
                  <a:lnTo>
                    <a:pt x="144" y="926"/>
                  </a:lnTo>
                  <a:lnTo>
                    <a:pt x="146" y="928"/>
                  </a:lnTo>
                  <a:lnTo>
                    <a:pt x="146" y="931"/>
                  </a:lnTo>
                  <a:lnTo>
                    <a:pt x="146" y="935"/>
                  </a:lnTo>
                  <a:lnTo>
                    <a:pt x="150" y="938"/>
                  </a:lnTo>
                  <a:lnTo>
                    <a:pt x="155" y="944"/>
                  </a:lnTo>
                  <a:lnTo>
                    <a:pt x="159" y="949"/>
                  </a:lnTo>
                  <a:lnTo>
                    <a:pt x="162" y="955"/>
                  </a:lnTo>
                  <a:lnTo>
                    <a:pt x="169" y="953"/>
                  </a:lnTo>
                  <a:lnTo>
                    <a:pt x="175" y="953"/>
                  </a:lnTo>
                  <a:lnTo>
                    <a:pt x="181" y="947"/>
                  </a:lnTo>
                  <a:lnTo>
                    <a:pt x="187" y="941"/>
                  </a:lnTo>
                  <a:lnTo>
                    <a:pt x="193" y="935"/>
                  </a:lnTo>
                  <a:lnTo>
                    <a:pt x="205" y="932"/>
                  </a:lnTo>
                  <a:lnTo>
                    <a:pt x="230" y="912"/>
                  </a:lnTo>
                  <a:lnTo>
                    <a:pt x="236" y="905"/>
                  </a:lnTo>
                  <a:lnTo>
                    <a:pt x="242" y="908"/>
                  </a:lnTo>
                  <a:lnTo>
                    <a:pt x="245" y="909"/>
                  </a:lnTo>
                  <a:lnTo>
                    <a:pt x="246" y="915"/>
                  </a:lnTo>
                  <a:lnTo>
                    <a:pt x="246" y="919"/>
                  </a:lnTo>
                  <a:lnTo>
                    <a:pt x="249" y="923"/>
                  </a:lnTo>
                  <a:lnTo>
                    <a:pt x="251" y="929"/>
                  </a:lnTo>
                  <a:lnTo>
                    <a:pt x="254" y="932"/>
                  </a:lnTo>
                  <a:lnTo>
                    <a:pt x="258" y="932"/>
                  </a:lnTo>
                  <a:lnTo>
                    <a:pt x="263" y="938"/>
                  </a:lnTo>
                  <a:lnTo>
                    <a:pt x="263" y="943"/>
                  </a:lnTo>
                  <a:lnTo>
                    <a:pt x="260" y="950"/>
                  </a:lnTo>
                  <a:lnTo>
                    <a:pt x="258" y="956"/>
                  </a:lnTo>
                  <a:lnTo>
                    <a:pt x="263" y="962"/>
                  </a:lnTo>
                  <a:lnTo>
                    <a:pt x="266" y="968"/>
                  </a:lnTo>
                  <a:lnTo>
                    <a:pt x="264" y="974"/>
                  </a:lnTo>
                  <a:lnTo>
                    <a:pt x="261" y="980"/>
                  </a:lnTo>
                  <a:lnTo>
                    <a:pt x="263" y="986"/>
                  </a:lnTo>
                  <a:lnTo>
                    <a:pt x="264" y="988"/>
                  </a:lnTo>
                  <a:lnTo>
                    <a:pt x="266" y="994"/>
                  </a:lnTo>
                  <a:lnTo>
                    <a:pt x="264" y="1003"/>
                  </a:lnTo>
                  <a:lnTo>
                    <a:pt x="263" y="1015"/>
                  </a:lnTo>
                  <a:lnTo>
                    <a:pt x="266" y="1019"/>
                  </a:lnTo>
                  <a:lnTo>
                    <a:pt x="270" y="1022"/>
                  </a:lnTo>
                  <a:lnTo>
                    <a:pt x="270" y="1031"/>
                  </a:lnTo>
                  <a:lnTo>
                    <a:pt x="276" y="1039"/>
                  </a:lnTo>
                  <a:lnTo>
                    <a:pt x="281" y="1049"/>
                  </a:lnTo>
                  <a:lnTo>
                    <a:pt x="284" y="1055"/>
                  </a:lnTo>
                  <a:lnTo>
                    <a:pt x="286" y="1062"/>
                  </a:lnTo>
                  <a:lnTo>
                    <a:pt x="287" y="1070"/>
                  </a:lnTo>
                  <a:lnTo>
                    <a:pt x="292" y="1072"/>
                  </a:lnTo>
                  <a:lnTo>
                    <a:pt x="296" y="1080"/>
                  </a:lnTo>
                  <a:lnTo>
                    <a:pt x="298" y="1087"/>
                  </a:lnTo>
                  <a:lnTo>
                    <a:pt x="301" y="1090"/>
                  </a:lnTo>
                  <a:lnTo>
                    <a:pt x="301" y="1096"/>
                  </a:lnTo>
                  <a:lnTo>
                    <a:pt x="299" y="1105"/>
                  </a:lnTo>
                  <a:lnTo>
                    <a:pt x="295" y="1129"/>
                  </a:lnTo>
                  <a:lnTo>
                    <a:pt x="298" y="1140"/>
                  </a:lnTo>
                  <a:lnTo>
                    <a:pt x="301" y="1148"/>
                  </a:lnTo>
                  <a:lnTo>
                    <a:pt x="307" y="1157"/>
                  </a:lnTo>
                  <a:lnTo>
                    <a:pt x="313" y="1161"/>
                  </a:lnTo>
                  <a:lnTo>
                    <a:pt x="323" y="1157"/>
                  </a:lnTo>
                  <a:lnTo>
                    <a:pt x="326" y="1157"/>
                  </a:lnTo>
                  <a:lnTo>
                    <a:pt x="332" y="1157"/>
                  </a:lnTo>
                  <a:lnTo>
                    <a:pt x="339" y="1169"/>
                  </a:lnTo>
                  <a:lnTo>
                    <a:pt x="344" y="1175"/>
                  </a:lnTo>
                  <a:lnTo>
                    <a:pt x="347" y="1189"/>
                  </a:lnTo>
                  <a:lnTo>
                    <a:pt x="351" y="1200"/>
                  </a:lnTo>
                  <a:lnTo>
                    <a:pt x="349" y="1207"/>
                  </a:lnTo>
                  <a:lnTo>
                    <a:pt x="349" y="1213"/>
                  </a:lnTo>
                  <a:lnTo>
                    <a:pt x="345" y="1214"/>
                  </a:lnTo>
                  <a:lnTo>
                    <a:pt x="345" y="1219"/>
                  </a:lnTo>
                  <a:lnTo>
                    <a:pt x="352" y="1233"/>
                  </a:lnTo>
                  <a:lnTo>
                    <a:pt x="354" y="1239"/>
                  </a:lnTo>
                  <a:lnTo>
                    <a:pt x="351" y="1245"/>
                  </a:lnTo>
                  <a:lnTo>
                    <a:pt x="349" y="1251"/>
                  </a:lnTo>
                  <a:lnTo>
                    <a:pt x="349" y="1253"/>
                  </a:lnTo>
                  <a:lnTo>
                    <a:pt x="355" y="1263"/>
                  </a:lnTo>
                  <a:lnTo>
                    <a:pt x="360" y="1269"/>
                  </a:lnTo>
                  <a:lnTo>
                    <a:pt x="369" y="1272"/>
                  </a:lnTo>
                  <a:lnTo>
                    <a:pt x="370" y="1279"/>
                  </a:lnTo>
                  <a:lnTo>
                    <a:pt x="374" y="1282"/>
                  </a:lnTo>
                  <a:lnTo>
                    <a:pt x="383" y="1286"/>
                  </a:lnTo>
                  <a:lnTo>
                    <a:pt x="383" y="1279"/>
                  </a:lnTo>
                  <a:lnTo>
                    <a:pt x="380" y="1276"/>
                  </a:lnTo>
                  <a:lnTo>
                    <a:pt x="382" y="1265"/>
                  </a:lnTo>
                  <a:lnTo>
                    <a:pt x="401" y="1253"/>
                  </a:lnTo>
                  <a:lnTo>
                    <a:pt x="407" y="1253"/>
                  </a:lnTo>
                  <a:lnTo>
                    <a:pt x="444" y="1266"/>
                  </a:lnTo>
                  <a:lnTo>
                    <a:pt x="456" y="1275"/>
                  </a:lnTo>
                  <a:lnTo>
                    <a:pt x="468" y="1275"/>
                  </a:lnTo>
                  <a:lnTo>
                    <a:pt x="472" y="1263"/>
                  </a:lnTo>
                  <a:lnTo>
                    <a:pt x="481" y="1251"/>
                  </a:lnTo>
                  <a:lnTo>
                    <a:pt x="491" y="1251"/>
                  </a:lnTo>
                  <a:lnTo>
                    <a:pt x="507" y="1262"/>
                  </a:lnTo>
                  <a:lnTo>
                    <a:pt x="531" y="1266"/>
                  </a:lnTo>
                  <a:lnTo>
                    <a:pt x="556" y="1266"/>
                  </a:lnTo>
                  <a:lnTo>
                    <a:pt x="563" y="1272"/>
                  </a:lnTo>
                  <a:lnTo>
                    <a:pt x="575" y="1278"/>
                  </a:lnTo>
                  <a:lnTo>
                    <a:pt x="597" y="1272"/>
                  </a:lnTo>
                  <a:lnTo>
                    <a:pt x="614" y="1275"/>
                  </a:lnTo>
                  <a:lnTo>
                    <a:pt x="624" y="1282"/>
                  </a:lnTo>
                  <a:lnTo>
                    <a:pt x="630" y="1279"/>
                  </a:lnTo>
                  <a:lnTo>
                    <a:pt x="624" y="1268"/>
                  </a:lnTo>
                  <a:lnTo>
                    <a:pt x="630" y="1256"/>
                  </a:lnTo>
                  <a:lnTo>
                    <a:pt x="637" y="1241"/>
                  </a:lnTo>
                  <a:lnTo>
                    <a:pt x="653" y="1233"/>
                  </a:lnTo>
                  <a:lnTo>
                    <a:pt x="662" y="1239"/>
                  </a:lnTo>
                  <a:lnTo>
                    <a:pt x="667" y="1251"/>
                  </a:lnTo>
                  <a:lnTo>
                    <a:pt x="674" y="1263"/>
                  </a:lnTo>
                  <a:lnTo>
                    <a:pt x="676" y="1281"/>
                  </a:lnTo>
                  <a:lnTo>
                    <a:pt x="689" y="1292"/>
                  </a:lnTo>
                  <a:lnTo>
                    <a:pt x="690" y="1304"/>
                  </a:lnTo>
                  <a:lnTo>
                    <a:pt x="704" y="1312"/>
                  </a:lnTo>
                </a:path>
              </a:pathLst>
            </a:custGeom>
            <a:solidFill>
              <a:schemeClr val="bg2"/>
            </a:solidFill>
            <a:ln w="9525" cmpd="sng">
              <a:solidFill>
                <a:srgbClr val="909090"/>
              </a:solidFill>
              <a:prstDash val="solid"/>
              <a:round/>
              <a:headEnd/>
              <a:tailEnd/>
            </a:ln>
          </p:spPr>
          <p:txBody>
            <a:bodyPr/>
            <a:lstStyle/>
            <a:p>
              <a:endParaRPr lang="en-US" dirty="0"/>
            </a:p>
          </p:txBody>
        </p:sp>
        <p:sp>
          <p:nvSpPr>
            <p:cNvPr id="7358" name="Freeform 7"/>
            <p:cNvSpPr>
              <a:spLocks noChangeAspect="1"/>
            </p:cNvSpPr>
            <p:nvPr>
              <p:custDataLst>
                <p:tags r:id="rId224"/>
              </p:custDataLst>
            </p:nvPr>
          </p:nvSpPr>
          <p:spPr bwMode="auto">
            <a:xfrm>
              <a:off x="1118" y="770"/>
              <a:ext cx="609" cy="987"/>
            </a:xfrm>
            <a:custGeom>
              <a:avLst/>
              <a:gdLst>
                <a:gd name="T0" fmla="*/ 0 w 1219"/>
                <a:gd name="T1" fmla="*/ 1 h 1974"/>
                <a:gd name="T2" fmla="*/ 0 w 1219"/>
                <a:gd name="T3" fmla="*/ 1 h 1974"/>
                <a:gd name="T4" fmla="*/ 0 w 1219"/>
                <a:gd name="T5" fmla="*/ 1 h 1974"/>
                <a:gd name="T6" fmla="*/ 0 w 1219"/>
                <a:gd name="T7" fmla="*/ 1 h 1974"/>
                <a:gd name="T8" fmla="*/ 0 w 1219"/>
                <a:gd name="T9" fmla="*/ 1 h 1974"/>
                <a:gd name="T10" fmla="*/ 0 w 1219"/>
                <a:gd name="T11" fmla="*/ 1 h 1974"/>
                <a:gd name="T12" fmla="*/ 0 w 1219"/>
                <a:gd name="T13" fmla="*/ 1 h 1974"/>
                <a:gd name="T14" fmla="*/ 0 w 1219"/>
                <a:gd name="T15" fmla="*/ 1 h 1974"/>
                <a:gd name="T16" fmla="*/ 0 w 1219"/>
                <a:gd name="T17" fmla="*/ 1 h 1974"/>
                <a:gd name="T18" fmla="*/ 0 w 1219"/>
                <a:gd name="T19" fmla="*/ 1 h 1974"/>
                <a:gd name="T20" fmla="*/ 0 w 1219"/>
                <a:gd name="T21" fmla="*/ 1 h 1974"/>
                <a:gd name="T22" fmla="*/ 0 w 1219"/>
                <a:gd name="T23" fmla="*/ 1 h 1974"/>
                <a:gd name="T24" fmla="*/ 0 w 1219"/>
                <a:gd name="T25" fmla="*/ 1 h 1974"/>
                <a:gd name="T26" fmla="*/ 0 w 1219"/>
                <a:gd name="T27" fmla="*/ 1 h 1974"/>
                <a:gd name="T28" fmla="*/ 0 w 1219"/>
                <a:gd name="T29" fmla="*/ 1 h 1974"/>
                <a:gd name="T30" fmla="*/ 0 w 1219"/>
                <a:gd name="T31" fmla="*/ 1 h 1974"/>
                <a:gd name="T32" fmla="*/ 0 w 1219"/>
                <a:gd name="T33" fmla="*/ 1 h 1974"/>
                <a:gd name="T34" fmla="*/ 0 w 1219"/>
                <a:gd name="T35" fmla="*/ 1 h 1974"/>
                <a:gd name="T36" fmla="*/ 0 w 1219"/>
                <a:gd name="T37" fmla="*/ 1 h 1974"/>
                <a:gd name="T38" fmla="*/ 0 w 1219"/>
                <a:gd name="T39" fmla="*/ 1 h 1974"/>
                <a:gd name="T40" fmla="*/ 0 w 1219"/>
                <a:gd name="T41" fmla="*/ 1 h 1974"/>
                <a:gd name="T42" fmla="*/ 0 w 1219"/>
                <a:gd name="T43" fmla="*/ 1 h 1974"/>
                <a:gd name="T44" fmla="*/ 0 w 1219"/>
                <a:gd name="T45" fmla="*/ 1 h 1974"/>
                <a:gd name="T46" fmla="*/ 0 w 1219"/>
                <a:gd name="T47" fmla="*/ 1 h 1974"/>
                <a:gd name="T48" fmla="*/ 0 w 1219"/>
                <a:gd name="T49" fmla="*/ 1 h 1974"/>
                <a:gd name="T50" fmla="*/ 0 w 1219"/>
                <a:gd name="T51" fmla="*/ 1 h 1974"/>
                <a:gd name="T52" fmla="*/ 0 w 1219"/>
                <a:gd name="T53" fmla="*/ 1 h 1974"/>
                <a:gd name="T54" fmla="*/ 0 w 1219"/>
                <a:gd name="T55" fmla="*/ 1 h 1974"/>
                <a:gd name="T56" fmla="*/ 0 w 1219"/>
                <a:gd name="T57" fmla="*/ 1 h 1974"/>
                <a:gd name="T58" fmla="*/ 0 w 1219"/>
                <a:gd name="T59" fmla="*/ 1 h 1974"/>
                <a:gd name="T60" fmla="*/ 0 w 1219"/>
                <a:gd name="T61" fmla="*/ 1 h 1974"/>
                <a:gd name="T62" fmla="*/ 0 w 1219"/>
                <a:gd name="T63" fmla="*/ 1 h 1974"/>
                <a:gd name="T64" fmla="*/ 0 w 1219"/>
                <a:gd name="T65" fmla="*/ 1 h 1974"/>
                <a:gd name="T66" fmla="*/ 0 w 1219"/>
                <a:gd name="T67" fmla="*/ 1 h 1974"/>
                <a:gd name="T68" fmla="*/ 0 w 1219"/>
                <a:gd name="T69" fmla="*/ 1 h 1974"/>
                <a:gd name="T70" fmla="*/ 0 w 1219"/>
                <a:gd name="T71" fmla="*/ 1 h 1974"/>
                <a:gd name="T72" fmla="*/ 0 w 1219"/>
                <a:gd name="T73" fmla="*/ 1 h 1974"/>
                <a:gd name="T74" fmla="*/ 0 w 1219"/>
                <a:gd name="T75" fmla="*/ 1 h 1974"/>
                <a:gd name="T76" fmla="*/ 0 w 1219"/>
                <a:gd name="T77" fmla="*/ 1 h 1974"/>
                <a:gd name="T78" fmla="*/ 0 w 1219"/>
                <a:gd name="T79" fmla="*/ 1 h 1974"/>
                <a:gd name="T80" fmla="*/ 0 w 1219"/>
                <a:gd name="T81" fmla="*/ 1 h 1974"/>
                <a:gd name="T82" fmla="*/ 0 w 1219"/>
                <a:gd name="T83" fmla="*/ 1 h 1974"/>
                <a:gd name="T84" fmla="*/ 0 w 1219"/>
                <a:gd name="T85" fmla="*/ 1 h 1974"/>
                <a:gd name="T86" fmla="*/ 0 w 1219"/>
                <a:gd name="T87" fmla="*/ 1 h 1974"/>
                <a:gd name="T88" fmla="*/ 0 w 1219"/>
                <a:gd name="T89" fmla="*/ 1 h 1974"/>
                <a:gd name="T90" fmla="*/ 0 w 1219"/>
                <a:gd name="T91" fmla="*/ 1 h 1974"/>
                <a:gd name="T92" fmla="*/ 0 w 1219"/>
                <a:gd name="T93" fmla="*/ 1 h 1974"/>
                <a:gd name="T94" fmla="*/ 0 w 1219"/>
                <a:gd name="T95" fmla="*/ 1 h 1974"/>
                <a:gd name="T96" fmla="*/ 0 w 1219"/>
                <a:gd name="T97" fmla="*/ 1 h 1974"/>
                <a:gd name="T98" fmla="*/ 0 w 1219"/>
                <a:gd name="T99" fmla="*/ 1 h 1974"/>
                <a:gd name="T100" fmla="*/ 0 w 1219"/>
                <a:gd name="T101" fmla="*/ 1 h 1974"/>
                <a:gd name="T102" fmla="*/ 0 w 1219"/>
                <a:gd name="T103" fmla="*/ 1 h 1974"/>
                <a:gd name="T104" fmla="*/ 0 w 1219"/>
                <a:gd name="T105" fmla="*/ 1 h 1974"/>
                <a:gd name="T106" fmla="*/ 0 w 1219"/>
                <a:gd name="T107" fmla="*/ 1 h 1974"/>
                <a:gd name="T108" fmla="*/ 0 w 1219"/>
                <a:gd name="T109" fmla="*/ 1 h 1974"/>
                <a:gd name="T110" fmla="*/ 0 w 1219"/>
                <a:gd name="T111" fmla="*/ 1 h 1974"/>
                <a:gd name="T112" fmla="*/ 0 w 1219"/>
                <a:gd name="T113" fmla="*/ 1 h 1974"/>
                <a:gd name="T114" fmla="*/ 0 w 1219"/>
                <a:gd name="T115" fmla="*/ 1 h 1974"/>
                <a:gd name="T116" fmla="*/ 0 w 1219"/>
                <a:gd name="T117" fmla="*/ 1 h 19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19" h="1974">
                  <a:moveTo>
                    <a:pt x="1115" y="1974"/>
                  </a:moveTo>
                  <a:lnTo>
                    <a:pt x="834" y="1924"/>
                  </a:lnTo>
                  <a:lnTo>
                    <a:pt x="555" y="1873"/>
                  </a:lnTo>
                  <a:lnTo>
                    <a:pt x="277" y="1813"/>
                  </a:lnTo>
                  <a:lnTo>
                    <a:pt x="0" y="1750"/>
                  </a:lnTo>
                  <a:lnTo>
                    <a:pt x="54" y="1505"/>
                  </a:lnTo>
                  <a:lnTo>
                    <a:pt x="94" y="1331"/>
                  </a:lnTo>
                  <a:lnTo>
                    <a:pt x="102" y="1293"/>
                  </a:lnTo>
                  <a:lnTo>
                    <a:pt x="115" y="1275"/>
                  </a:lnTo>
                  <a:lnTo>
                    <a:pt x="130" y="1253"/>
                  </a:lnTo>
                  <a:lnTo>
                    <a:pt x="130" y="1242"/>
                  </a:lnTo>
                  <a:lnTo>
                    <a:pt x="128" y="1231"/>
                  </a:lnTo>
                  <a:lnTo>
                    <a:pt x="139" y="1225"/>
                  </a:lnTo>
                  <a:lnTo>
                    <a:pt x="145" y="1213"/>
                  </a:lnTo>
                  <a:lnTo>
                    <a:pt x="134" y="1206"/>
                  </a:lnTo>
                  <a:lnTo>
                    <a:pt x="125" y="1192"/>
                  </a:lnTo>
                  <a:lnTo>
                    <a:pt x="118" y="1186"/>
                  </a:lnTo>
                  <a:lnTo>
                    <a:pt x="103" y="1183"/>
                  </a:lnTo>
                  <a:lnTo>
                    <a:pt x="96" y="1173"/>
                  </a:lnTo>
                  <a:lnTo>
                    <a:pt x="99" y="1166"/>
                  </a:lnTo>
                  <a:lnTo>
                    <a:pt x="106" y="1159"/>
                  </a:lnTo>
                  <a:lnTo>
                    <a:pt x="100" y="1150"/>
                  </a:lnTo>
                  <a:lnTo>
                    <a:pt x="99" y="1142"/>
                  </a:lnTo>
                  <a:lnTo>
                    <a:pt x="109" y="1123"/>
                  </a:lnTo>
                  <a:lnTo>
                    <a:pt x="124" y="1111"/>
                  </a:lnTo>
                  <a:lnTo>
                    <a:pt x="143" y="1080"/>
                  </a:lnTo>
                  <a:lnTo>
                    <a:pt x="160" y="1065"/>
                  </a:lnTo>
                  <a:lnTo>
                    <a:pt x="174" y="1064"/>
                  </a:lnTo>
                  <a:lnTo>
                    <a:pt x="187" y="1048"/>
                  </a:lnTo>
                  <a:lnTo>
                    <a:pt x="207" y="1011"/>
                  </a:lnTo>
                  <a:lnTo>
                    <a:pt x="255" y="939"/>
                  </a:lnTo>
                  <a:lnTo>
                    <a:pt x="262" y="933"/>
                  </a:lnTo>
                  <a:lnTo>
                    <a:pt x="274" y="913"/>
                  </a:lnTo>
                  <a:lnTo>
                    <a:pt x="280" y="909"/>
                  </a:lnTo>
                  <a:lnTo>
                    <a:pt x="283" y="903"/>
                  </a:lnTo>
                  <a:lnTo>
                    <a:pt x="286" y="897"/>
                  </a:lnTo>
                  <a:lnTo>
                    <a:pt x="295" y="885"/>
                  </a:lnTo>
                  <a:lnTo>
                    <a:pt x="302" y="878"/>
                  </a:lnTo>
                  <a:lnTo>
                    <a:pt x="307" y="875"/>
                  </a:lnTo>
                  <a:lnTo>
                    <a:pt x="304" y="869"/>
                  </a:lnTo>
                  <a:lnTo>
                    <a:pt x="301" y="850"/>
                  </a:lnTo>
                  <a:lnTo>
                    <a:pt x="299" y="837"/>
                  </a:lnTo>
                  <a:lnTo>
                    <a:pt x="298" y="832"/>
                  </a:lnTo>
                  <a:lnTo>
                    <a:pt x="293" y="826"/>
                  </a:lnTo>
                  <a:lnTo>
                    <a:pt x="276" y="809"/>
                  </a:lnTo>
                  <a:lnTo>
                    <a:pt x="265" y="798"/>
                  </a:lnTo>
                  <a:lnTo>
                    <a:pt x="258" y="789"/>
                  </a:lnTo>
                  <a:lnTo>
                    <a:pt x="255" y="781"/>
                  </a:lnTo>
                  <a:lnTo>
                    <a:pt x="254" y="770"/>
                  </a:lnTo>
                  <a:lnTo>
                    <a:pt x="249" y="760"/>
                  </a:lnTo>
                  <a:lnTo>
                    <a:pt x="249" y="754"/>
                  </a:lnTo>
                  <a:lnTo>
                    <a:pt x="248" y="748"/>
                  </a:lnTo>
                  <a:lnTo>
                    <a:pt x="249" y="740"/>
                  </a:lnTo>
                  <a:lnTo>
                    <a:pt x="246" y="736"/>
                  </a:lnTo>
                  <a:lnTo>
                    <a:pt x="245" y="735"/>
                  </a:lnTo>
                  <a:lnTo>
                    <a:pt x="245" y="729"/>
                  </a:lnTo>
                  <a:lnTo>
                    <a:pt x="249" y="728"/>
                  </a:lnTo>
                  <a:lnTo>
                    <a:pt x="252" y="701"/>
                  </a:lnTo>
                  <a:lnTo>
                    <a:pt x="248" y="677"/>
                  </a:lnTo>
                  <a:lnTo>
                    <a:pt x="249" y="671"/>
                  </a:lnTo>
                  <a:lnTo>
                    <a:pt x="249" y="658"/>
                  </a:lnTo>
                  <a:lnTo>
                    <a:pt x="252" y="649"/>
                  </a:lnTo>
                  <a:lnTo>
                    <a:pt x="332" y="330"/>
                  </a:lnTo>
                  <a:lnTo>
                    <a:pt x="410" y="0"/>
                  </a:lnTo>
                  <a:lnTo>
                    <a:pt x="573" y="37"/>
                  </a:lnTo>
                  <a:lnTo>
                    <a:pt x="515" y="295"/>
                  </a:lnTo>
                  <a:lnTo>
                    <a:pt x="519" y="303"/>
                  </a:lnTo>
                  <a:lnTo>
                    <a:pt x="519" y="310"/>
                  </a:lnTo>
                  <a:lnTo>
                    <a:pt x="526" y="312"/>
                  </a:lnTo>
                  <a:lnTo>
                    <a:pt x="528" y="318"/>
                  </a:lnTo>
                  <a:lnTo>
                    <a:pt x="528" y="326"/>
                  </a:lnTo>
                  <a:lnTo>
                    <a:pt x="532" y="332"/>
                  </a:lnTo>
                  <a:lnTo>
                    <a:pt x="534" y="336"/>
                  </a:lnTo>
                  <a:lnTo>
                    <a:pt x="538" y="339"/>
                  </a:lnTo>
                  <a:lnTo>
                    <a:pt x="541" y="342"/>
                  </a:lnTo>
                  <a:lnTo>
                    <a:pt x="541" y="345"/>
                  </a:lnTo>
                  <a:lnTo>
                    <a:pt x="540" y="354"/>
                  </a:lnTo>
                  <a:lnTo>
                    <a:pt x="541" y="360"/>
                  </a:lnTo>
                  <a:lnTo>
                    <a:pt x="546" y="360"/>
                  </a:lnTo>
                  <a:lnTo>
                    <a:pt x="549" y="366"/>
                  </a:lnTo>
                  <a:lnTo>
                    <a:pt x="549" y="373"/>
                  </a:lnTo>
                  <a:lnTo>
                    <a:pt x="555" y="376"/>
                  </a:lnTo>
                  <a:lnTo>
                    <a:pt x="555" y="381"/>
                  </a:lnTo>
                  <a:lnTo>
                    <a:pt x="552" y="386"/>
                  </a:lnTo>
                  <a:lnTo>
                    <a:pt x="552" y="395"/>
                  </a:lnTo>
                  <a:lnTo>
                    <a:pt x="556" y="400"/>
                  </a:lnTo>
                  <a:lnTo>
                    <a:pt x="553" y="406"/>
                  </a:lnTo>
                  <a:lnTo>
                    <a:pt x="547" y="412"/>
                  </a:lnTo>
                  <a:lnTo>
                    <a:pt x="546" y="419"/>
                  </a:lnTo>
                  <a:lnTo>
                    <a:pt x="549" y="422"/>
                  </a:lnTo>
                  <a:lnTo>
                    <a:pt x="550" y="426"/>
                  </a:lnTo>
                  <a:lnTo>
                    <a:pt x="552" y="431"/>
                  </a:lnTo>
                  <a:lnTo>
                    <a:pt x="555" y="432"/>
                  </a:lnTo>
                  <a:lnTo>
                    <a:pt x="558" y="437"/>
                  </a:lnTo>
                  <a:lnTo>
                    <a:pt x="556" y="440"/>
                  </a:lnTo>
                  <a:lnTo>
                    <a:pt x="552" y="443"/>
                  </a:lnTo>
                  <a:lnTo>
                    <a:pt x="544" y="441"/>
                  </a:lnTo>
                  <a:lnTo>
                    <a:pt x="538" y="443"/>
                  </a:lnTo>
                  <a:lnTo>
                    <a:pt x="537" y="449"/>
                  </a:lnTo>
                  <a:lnTo>
                    <a:pt x="538" y="453"/>
                  </a:lnTo>
                  <a:lnTo>
                    <a:pt x="546" y="453"/>
                  </a:lnTo>
                  <a:lnTo>
                    <a:pt x="550" y="457"/>
                  </a:lnTo>
                  <a:lnTo>
                    <a:pt x="555" y="465"/>
                  </a:lnTo>
                  <a:lnTo>
                    <a:pt x="562" y="469"/>
                  </a:lnTo>
                  <a:lnTo>
                    <a:pt x="565" y="479"/>
                  </a:lnTo>
                  <a:lnTo>
                    <a:pt x="568" y="487"/>
                  </a:lnTo>
                  <a:lnTo>
                    <a:pt x="573" y="493"/>
                  </a:lnTo>
                  <a:lnTo>
                    <a:pt x="579" y="494"/>
                  </a:lnTo>
                  <a:lnTo>
                    <a:pt x="588" y="499"/>
                  </a:lnTo>
                  <a:lnTo>
                    <a:pt x="594" y="505"/>
                  </a:lnTo>
                  <a:lnTo>
                    <a:pt x="600" y="511"/>
                  </a:lnTo>
                  <a:lnTo>
                    <a:pt x="600" y="518"/>
                  </a:lnTo>
                  <a:lnTo>
                    <a:pt x="608" y="532"/>
                  </a:lnTo>
                  <a:lnTo>
                    <a:pt x="615" y="541"/>
                  </a:lnTo>
                  <a:lnTo>
                    <a:pt x="617" y="547"/>
                  </a:lnTo>
                  <a:lnTo>
                    <a:pt x="620" y="552"/>
                  </a:lnTo>
                  <a:lnTo>
                    <a:pt x="623" y="553"/>
                  </a:lnTo>
                  <a:lnTo>
                    <a:pt x="621" y="562"/>
                  </a:lnTo>
                  <a:lnTo>
                    <a:pt x="628" y="567"/>
                  </a:lnTo>
                  <a:lnTo>
                    <a:pt x="633" y="575"/>
                  </a:lnTo>
                  <a:lnTo>
                    <a:pt x="628" y="578"/>
                  </a:lnTo>
                  <a:lnTo>
                    <a:pt x="631" y="583"/>
                  </a:lnTo>
                  <a:lnTo>
                    <a:pt x="633" y="587"/>
                  </a:lnTo>
                  <a:lnTo>
                    <a:pt x="640" y="590"/>
                  </a:lnTo>
                  <a:lnTo>
                    <a:pt x="648" y="608"/>
                  </a:lnTo>
                  <a:lnTo>
                    <a:pt x="643" y="620"/>
                  </a:lnTo>
                  <a:lnTo>
                    <a:pt x="648" y="633"/>
                  </a:lnTo>
                  <a:lnTo>
                    <a:pt x="653" y="636"/>
                  </a:lnTo>
                  <a:lnTo>
                    <a:pt x="656" y="637"/>
                  </a:lnTo>
                  <a:lnTo>
                    <a:pt x="659" y="643"/>
                  </a:lnTo>
                  <a:lnTo>
                    <a:pt x="665" y="648"/>
                  </a:lnTo>
                  <a:lnTo>
                    <a:pt x="668" y="652"/>
                  </a:lnTo>
                  <a:lnTo>
                    <a:pt x="662" y="658"/>
                  </a:lnTo>
                  <a:lnTo>
                    <a:pt x="665" y="667"/>
                  </a:lnTo>
                  <a:lnTo>
                    <a:pt x="676" y="664"/>
                  </a:lnTo>
                  <a:lnTo>
                    <a:pt x="681" y="658"/>
                  </a:lnTo>
                  <a:lnTo>
                    <a:pt x="689" y="661"/>
                  </a:lnTo>
                  <a:lnTo>
                    <a:pt x="692" y="668"/>
                  </a:lnTo>
                  <a:lnTo>
                    <a:pt x="687" y="676"/>
                  </a:lnTo>
                  <a:lnTo>
                    <a:pt x="687" y="680"/>
                  </a:lnTo>
                  <a:lnTo>
                    <a:pt x="690" y="686"/>
                  </a:lnTo>
                  <a:lnTo>
                    <a:pt x="695" y="689"/>
                  </a:lnTo>
                  <a:lnTo>
                    <a:pt x="702" y="686"/>
                  </a:lnTo>
                  <a:lnTo>
                    <a:pt x="711" y="692"/>
                  </a:lnTo>
                  <a:lnTo>
                    <a:pt x="717" y="693"/>
                  </a:lnTo>
                  <a:lnTo>
                    <a:pt x="733" y="689"/>
                  </a:lnTo>
                  <a:lnTo>
                    <a:pt x="742" y="695"/>
                  </a:lnTo>
                  <a:lnTo>
                    <a:pt x="740" y="704"/>
                  </a:lnTo>
                  <a:lnTo>
                    <a:pt x="733" y="722"/>
                  </a:lnTo>
                  <a:lnTo>
                    <a:pt x="724" y="731"/>
                  </a:lnTo>
                  <a:lnTo>
                    <a:pt x="720" y="738"/>
                  </a:lnTo>
                  <a:lnTo>
                    <a:pt x="723" y="743"/>
                  </a:lnTo>
                  <a:lnTo>
                    <a:pt x="717" y="754"/>
                  </a:lnTo>
                  <a:lnTo>
                    <a:pt x="711" y="763"/>
                  </a:lnTo>
                  <a:lnTo>
                    <a:pt x="707" y="775"/>
                  </a:lnTo>
                  <a:lnTo>
                    <a:pt x="705" y="782"/>
                  </a:lnTo>
                  <a:lnTo>
                    <a:pt x="701" y="789"/>
                  </a:lnTo>
                  <a:lnTo>
                    <a:pt x="698" y="792"/>
                  </a:lnTo>
                  <a:lnTo>
                    <a:pt x="699" y="798"/>
                  </a:lnTo>
                  <a:lnTo>
                    <a:pt x="693" y="810"/>
                  </a:lnTo>
                  <a:lnTo>
                    <a:pt x="687" y="813"/>
                  </a:lnTo>
                  <a:lnTo>
                    <a:pt x="684" y="823"/>
                  </a:lnTo>
                  <a:lnTo>
                    <a:pt x="690" y="828"/>
                  </a:lnTo>
                  <a:lnTo>
                    <a:pt x="687" y="837"/>
                  </a:lnTo>
                  <a:lnTo>
                    <a:pt x="681" y="840"/>
                  </a:lnTo>
                  <a:lnTo>
                    <a:pt x="683" y="851"/>
                  </a:lnTo>
                  <a:lnTo>
                    <a:pt x="684" y="860"/>
                  </a:lnTo>
                  <a:lnTo>
                    <a:pt x="692" y="863"/>
                  </a:lnTo>
                  <a:lnTo>
                    <a:pt x="687" y="871"/>
                  </a:lnTo>
                  <a:lnTo>
                    <a:pt x="689" y="878"/>
                  </a:lnTo>
                  <a:lnTo>
                    <a:pt x="689" y="888"/>
                  </a:lnTo>
                  <a:lnTo>
                    <a:pt x="684" y="891"/>
                  </a:lnTo>
                  <a:lnTo>
                    <a:pt x="671" y="890"/>
                  </a:lnTo>
                  <a:lnTo>
                    <a:pt x="662" y="898"/>
                  </a:lnTo>
                  <a:lnTo>
                    <a:pt x="652" y="907"/>
                  </a:lnTo>
                  <a:lnTo>
                    <a:pt x="653" y="918"/>
                  </a:lnTo>
                  <a:lnTo>
                    <a:pt x="661" y="922"/>
                  </a:lnTo>
                  <a:lnTo>
                    <a:pt x="659" y="927"/>
                  </a:lnTo>
                  <a:lnTo>
                    <a:pt x="659" y="933"/>
                  </a:lnTo>
                  <a:lnTo>
                    <a:pt x="658" y="937"/>
                  </a:lnTo>
                  <a:lnTo>
                    <a:pt x="655" y="939"/>
                  </a:lnTo>
                  <a:lnTo>
                    <a:pt x="650" y="936"/>
                  </a:lnTo>
                  <a:lnTo>
                    <a:pt x="648" y="937"/>
                  </a:lnTo>
                  <a:lnTo>
                    <a:pt x="650" y="945"/>
                  </a:lnTo>
                  <a:lnTo>
                    <a:pt x="645" y="952"/>
                  </a:lnTo>
                  <a:lnTo>
                    <a:pt x="646" y="956"/>
                  </a:lnTo>
                  <a:lnTo>
                    <a:pt x="646" y="960"/>
                  </a:lnTo>
                  <a:lnTo>
                    <a:pt x="653" y="962"/>
                  </a:lnTo>
                  <a:lnTo>
                    <a:pt x="659" y="963"/>
                  </a:lnTo>
                  <a:lnTo>
                    <a:pt x="661" y="965"/>
                  </a:lnTo>
                  <a:lnTo>
                    <a:pt x="661" y="968"/>
                  </a:lnTo>
                  <a:lnTo>
                    <a:pt x="661" y="972"/>
                  </a:lnTo>
                  <a:lnTo>
                    <a:pt x="665" y="975"/>
                  </a:lnTo>
                  <a:lnTo>
                    <a:pt x="670" y="981"/>
                  </a:lnTo>
                  <a:lnTo>
                    <a:pt x="674" y="986"/>
                  </a:lnTo>
                  <a:lnTo>
                    <a:pt x="677" y="992"/>
                  </a:lnTo>
                  <a:lnTo>
                    <a:pt x="684" y="990"/>
                  </a:lnTo>
                  <a:lnTo>
                    <a:pt x="690" y="990"/>
                  </a:lnTo>
                  <a:lnTo>
                    <a:pt x="696" y="984"/>
                  </a:lnTo>
                  <a:lnTo>
                    <a:pt x="702" y="978"/>
                  </a:lnTo>
                  <a:lnTo>
                    <a:pt x="708" y="972"/>
                  </a:lnTo>
                  <a:lnTo>
                    <a:pt x="720" y="969"/>
                  </a:lnTo>
                  <a:lnTo>
                    <a:pt x="745" y="949"/>
                  </a:lnTo>
                  <a:lnTo>
                    <a:pt x="751" y="942"/>
                  </a:lnTo>
                  <a:lnTo>
                    <a:pt x="757" y="945"/>
                  </a:lnTo>
                  <a:lnTo>
                    <a:pt x="760" y="946"/>
                  </a:lnTo>
                  <a:lnTo>
                    <a:pt x="761" y="952"/>
                  </a:lnTo>
                  <a:lnTo>
                    <a:pt x="761" y="956"/>
                  </a:lnTo>
                  <a:lnTo>
                    <a:pt x="764" y="960"/>
                  </a:lnTo>
                  <a:lnTo>
                    <a:pt x="766" y="966"/>
                  </a:lnTo>
                  <a:lnTo>
                    <a:pt x="769" y="969"/>
                  </a:lnTo>
                  <a:lnTo>
                    <a:pt x="773" y="969"/>
                  </a:lnTo>
                  <a:lnTo>
                    <a:pt x="778" y="975"/>
                  </a:lnTo>
                  <a:lnTo>
                    <a:pt x="778" y="980"/>
                  </a:lnTo>
                  <a:lnTo>
                    <a:pt x="775" y="987"/>
                  </a:lnTo>
                  <a:lnTo>
                    <a:pt x="773" y="993"/>
                  </a:lnTo>
                  <a:lnTo>
                    <a:pt x="778" y="999"/>
                  </a:lnTo>
                  <a:lnTo>
                    <a:pt x="781" y="1005"/>
                  </a:lnTo>
                  <a:lnTo>
                    <a:pt x="779" y="1011"/>
                  </a:lnTo>
                  <a:lnTo>
                    <a:pt x="776" y="1017"/>
                  </a:lnTo>
                  <a:lnTo>
                    <a:pt x="778" y="1023"/>
                  </a:lnTo>
                  <a:lnTo>
                    <a:pt x="779" y="1025"/>
                  </a:lnTo>
                  <a:lnTo>
                    <a:pt x="781" y="1031"/>
                  </a:lnTo>
                  <a:lnTo>
                    <a:pt x="779" y="1040"/>
                  </a:lnTo>
                  <a:lnTo>
                    <a:pt x="778" y="1052"/>
                  </a:lnTo>
                  <a:lnTo>
                    <a:pt x="781" y="1056"/>
                  </a:lnTo>
                  <a:lnTo>
                    <a:pt x="785" y="1059"/>
                  </a:lnTo>
                  <a:lnTo>
                    <a:pt x="785" y="1068"/>
                  </a:lnTo>
                  <a:lnTo>
                    <a:pt x="791" y="1076"/>
                  </a:lnTo>
                  <a:lnTo>
                    <a:pt x="796" y="1086"/>
                  </a:lnTo>
                  <a:lnTo>
                    <a:pt x="799" y="1092"/>
                  </a:lnTo>
                  <a:lnTo>
                    <a:pt x="801" y="1099"/>
                  </a:lnTo>
                  <a:lnTo>
                    <a:pt x="802" y="1107"/>
                  </a:lnTo>
                  <a:lnTo>
                    <a:pt x="807" y="1109"/>
                  </a:lnTo>
                  <a:lnTo>
                    <a:pt x="811" y="1117"/>
                  </a:lnTo>
                  <a:lnTo>
                    <a:pt x="813" y="1124"/>
                  </a:lnTo>
                  <a:lnTo>
                    <a:pt x="816" y="1127"/>
                  </a:lnTo>
                  <a:lnTo>
                    <a:pt x="816" y="1133"/>
                  </a:lnTo>
                  <a:lnTo>
                    <a:pt x="814" y="1142"/>
                  </a:lnTo>
                  <a:lnTo>
                    <a:pt x="810" y="1166"/>
                  </a:lnTo>
                  <a:lnTo>
                    <a:pt x="813" y="1177"/>
                  </a:lnTo>
                  <a:lnTo>
                    <a:pt x="816" y="1185"/>
                  </a:lnTo>
                  <a:lnTo>
                    <a:pt x="822" y="1194"/>
                  </a:lnTo>
                  <a:lnTo>
                    <a:pt x="828" y="1198"/>
                  </a:lnTo>
                  <a:lnTo>
                    <a:pt x="838" y="1194"/>
                  </a:lnTo>
                  <a:lnTo>
                    <a:pt x="841" y="1194"/>
                  </a:lnTo>
                  <a:lnTo>
                    <a:pt x="847" y="1194"/>
                  </a:lnTo>
                  <a:lnTo>
                    <a:pt x="854" y="1206"/>
                  </a:lnTo>
                  <a:lnTo>
                    <a:pt x="859" y="1212"/>
                  </a:lnTo>
                  <a:lnTo>
                    <a:pt x="862" y="1226"/>
                  </a:lnTo>
                  <a:lnTo>
                    <a:pt x="866" y="1237"/>
                  </a:lnTo>
                  <a:lnTo>
                    <a:pt x="864" y="1244"/>
                  </a:lnTo>
                  <a:lnTo>
                    <a:pt x="864" y="1250"/>
                  </a:lnTo>
                  <a:lnTo>
                    <a:pt x="860" y="1251"/>
                  </a:lnTo>
                  <a:lnTo>
                    <a:pt x="860" y="1256"/>
                  </a:lnTo>
                  <a:lnTo>
                    <a:pt x="867" y="1270"/>
                  </a:lnTo>
                  <a:lnTo>
                    <a:pt x="869" y="1276"/>
                  </a:lnTo>
                  <a:lnTo>
                    <a:pt x="866" y="1282"/>
                  </a:lnTo>
                  <a:lnTo>
                    <a:pt x="864" y="1288"/>
                  </a:lnTo>
                  <a:lnTo>
                    <a:pt x="864" y="1290"/>
                  </a:lnTo>
                  <a:lnTo>
                    <a:pt x="870" y="1300"/>
                  </a:lnTo>
                  <a:lnTo>
                    <a:pt x="875" y="1306"/>
                  </a:lnTo>
                  <a:lnTo>
                    <a:pt x="884" y="1309"/>
                  </a:lnTo>
                  <a:lnTo>
                    <a:pt x="885" y="1316"/>
                  </a:lnTo>
                  <a:lnTo>
                    <a:pt x="889" y="1319"/>
                  </a:lnTo>
                  <a:lnTo>
                    <a:pt x="898" y="1323"/>
                  </a:lnTo>
                  <a:lnTo>
                    <a:pt x="898" y="1316"/>
                  </a:lnTo>
                  <a:lnTo>
                    <a:pt x="895" y="1313"/>
                  </a:lnTo>
                  <a:lnTo>
                    <a:pt x="897" y="1302"/>
                  </a:lnTo>
                  <a:lnTo>
                    <a:pt x="916" y="1290"/>
                  </a:lnTo>
                  <a:lnTo>
                    <a:pt x="922" y="1290"/>
                  </a:lnTo>
                  <a:lnTo>
                    <a:pt x="959" y="1303"/>
                  </a:lnTo>
                  <a:lnTo>
                    <a:pt x="971" y="1312"/>
                  </a:lnTo>
                  <a:lnTo>
                    <a:pt x="983" y="1312"/>
                  </a:lnTo>
                  <a:lnTo>
                    <a:pt x="987" y="1300"/>
                  </a:lnTo>
                  <a:lnTo>
                    <a:pt x="996" y="1288"/>
                  </a:lnTo>
                  <a:lnTo>
                    <a:pt x="1006" y="1288"/>
                  </a:lnTo>
                  <a:lnTo>
                    <a:pt x="1022" y="1299"/>
                  </a:lnTo>
                  <a:lnTo>
                    <a:pt x="1046" y="1303"/>
                  </a:lnTo>
                  <a:lnTo>
                    <a:pt x="1071" y="1303"/>
                  </a:lnTo>
                  <a:lnTo>
                    <a:pt x="1078" y="1309"/>
                  </a:lnTo>
                  <a:lnTo>
                    <a:pt x="1090" y="1315"/>
                  </a:lnTo>
                  <a:lnTo>
                    <a:pt x="1112" y="1309"/>
                  </a:lnTo>
                  <a:lnTo>
                    <a:pt x="1129" y="1312"/>
                  </a:lnTo>
                  <a:lnTo>
                    <a:pt x="1139" y="1319"/>
                  </a:lnTo>
                  <a:lnTo>
                    <a:pt x="1145" y="1316"/>
                  </a:lnTo>
                  <a:lnTo>
                    <a:pt x="1139" y="1305"/>
                  </a:lnTo>
                  <a:lnTo>
                    <a:pt x="1145" y="1293"/>
                  </a:lnTo>
                  <a:lnTo>
                    <a:pt x="1152" y="1278"/>
                  </a:lnTo>
                  <a:lnTo>
                    <a:pt x="1168" y="1270"/>
                  </a:lnTo>
                  <a:lnTo>
                    <a:pt x="1177" y="1276"/>
                  </a:lnTo>
                  <a:lnTo>
                    <a:pt x="1182" y="1288"/>
                  </a:lnTo>
                  <a:lnTo>
                    <a:pt x="1189" y="1300"/>
                  </a:lnTo>
                  <a:lnTo>
                    <a:pt x="1191" y="1318"/>
                  </a:lnTo>
                  <a:lnTo>
                    <a:pt x="1204" y="1329"/>
                  </a:lnTo>
                  <a:lnTo>
                    <a:pt x="1205" y="1341"/>
                  </a:lnTo>
                  <a:lnTo>
                    <a:pt x="1219" y="1349"/>
                  </a:lnTo>
                  <a:lnTo>
                    <a:pt x="1167" y="1662"/>
                  </a:lnTo>
                  <a:lnTo>
                    <a:pt x="1115" y="1974"/>
                  </a:lnTo>
                </a:path>
              </a:pathLst>
            </a:custGeom>
            <a:solidFill>
              <a:schemeClr val="bg2"/>
            </a:solidFill>
            <a:ln w="9525" cmpd="sng">
              <a:solidFill>
                <a:srgbClr val="909090"/>
              </a:solidFill>
              <a:prstDash val="solid"/>
              <a:round/>
              <a:headEnd/>
              <a:tailEnd/>
            </a:ln>
          </p:spPr>
          <p:txBody>
            <a:bodyPr/>
            <a:lstStyle/>
            <a:p>
              <a:endParaRPr lang="en-US" dirty="0"/>
            </a:p>
          </p:txBody>
        </p:sp>
        <p:grpSp>
          <p:nvGrpSpPr>
            <p:cNvPr id="3" name="Group 8"/>
            <p:cNvGrpSpPr>
              <a:grpSpLocks noChangeAspect="1"/>
            </p:cNvGrpSpPr>
            <p:nvPr/>
          </p:nvGrpSpPr>
          <p:grpSpPr bwMode="auto">
            <a:xfrm>
              <a:off x="639" y="644"/>
              <a:ext cx="684" cy="502"/>
              <a:chOff x="639" y="644"/>
              <a:chExt cx="684" cy="502"/>
            </a:xfrm>
          </p:grpSpPr>
          <p:sp>
            <p:nvSpPr>
              <p:cNvPr id="7420" name="Freeform 9"/>
              <p:cNvSpPr>
                <a:spLocks noChangeAspect="1"/>
              </p:cNvSpPr>
              <p:nvPr>
                <p:custDataLst>
                  <p:tags r:id="rId280"/>
                </p:custDataLst>
              </p:nvPr>
            </p:nvSpPr>
            <p:spPr bwMode="auto">
              <a:xfrm>
                <a:off x="639" y="644"/>
                <a:ext cx="684" cy="502"/>
              </a:xfrm>
              <a:custGeom>
                <a:avLst/>
                <a:gdLst>
                  <a:gd name="T0" fmla="*/ 1 w 1368"/>
                  <a:gd name="T1" fmla="*/ 0 h 1005"/>
                  <a:gd name="T2" fmla="*/ 1 w 1368"/>
                  <a:gd name="T3" fmla="*/ 0 h 1005"/>
                  <a:gd name="T4" fmla="*/ 1 w 1368"/>
                  <a:gd name="T5" fmla="*/ 0 h 1005"/>
                  <a:gd name="T6" fmla="*/ 1 w 1368"/>
                  <a:gd name="T7" fmla="*/ 0 h 1005"/>
                  <a:gd name="T8" fmla="*/ 1 w 1368"/>
                  <a:gd name="T9" fmla="*/ 0 h 1005"/>
                  <a:gd name="T10" fmla="*/ 1 w 1368"/>
                  <a:gd name="T11" fmla="*/ 0 h 1005"/>
                  <a:gd name="T12" fmla="*/ 1 w 1368"/>
                  <a:gd name="T13" fmla="*/ 0 h 1005"/>
                  <a:gd name="T14" fmla="*/ 1 w 1368"/>
                  <a:gd name="T15" fmla="*/ 0 h 1005"/>
                  <a:gd name="T16" fmla="*/ 1 w 1368"/>
                  <a:gd name="T17" fmla="*/ 0 h 1005"/>
                  <a:gd name="T18" fmla="*/ 1 w 1368"/>
                  <a:gd name="T19" fmla="*/ 0 h 1005"/>
                  <a:gd name="T20" fmla="*/ 1 w 1368"/>
                  <a:gd name="T21" fmla="*/ 0 h 1005"/>
                  <a:gd name="T22" fmla="*/ 1 w 1368"/>
                  <a:gd name="T23" fmla="*/ 0 h 1005"/>
                  <a:gd name="T24" fmla="*/ 1 w 1368"/>
                  <a:gd name="T25" fmla="*/ 0 h 1005"/>
                  <a:gd name="T26" fmla="*/ 1 w 1368"/>
                  <a:gd name="T27" fmla="*/ 0 h 1005"/>
                  <a:gd name="T28" fmla="*/ 1 w 1368"/>
                  <a:gd name="T29" fmla="*/ 0 h 1005"/>
                  <a:gd name="T30" fmla="*/ 1 w 1368"/>
                  <a:gd name="T31" fmla="*/ 0 h 1005"/>
                  <a:gd name="T32" fmla="*/ 1 w 1368"/>
                  <a:gd name="T33" fmla="*/ 0 h 1005"/>
                  <a:gd name="T34" fmla="*/ 1 w 1368"/>
                  <a:gd name="T35" fmla="*/ 0 h 1005"/>
                  <a:gd name="T36" fmla="*/ 1 w 1368"/>
                  <a:gd name="T37" fmla="*/ 0 h 1005"/>
                  <a:gd name="T38" fmla="*/ 1 w 1368"/>
                  <a:gd name="T39" fmla="*/ 0 h 1005"/>
                  <a:gd name="T40" fmla="*/ 1 w 1368"/>
                  <a:gd name="T41" fmla="*/ 0 h 1005"/>
                  <a:gd name="T42" fmla="*/ 1 w 1368"/>
                  <a:gd name="T43" fmla="*/ 0 h 1005"/>
                  <a:gd name="T44" fmla="*/ 1 w 1368"/>
                  <a:gd name="T45" fmla="*/ 0 h 1005"/>
                  <a:gd name="T46" fmla="*/ 1 w 1368"/>
                  <a:gd name="T47" fmla="*/ 0 h 1005"/>
                  <a:gd name="T48" fmla="*/ 1 w 1368"/>
                  <a:gd name="T49" fmla="*/ 0 h 1005"/>
                  <a:gd name="T50" fmla="*/ 1 w 1368"/>
                  <a:gd name="T51" fmla="*/ 0 h 1005"/>
                  <a:gd name="T52" fmla="*/ 1 w 1368"/>
                  <a:gd name="T53" fmla="*/ 0 h 1005"/>
                  <a:gd name="T54" fmla="*/ 1 w 1368"/>
                  <a:gd name="T55" fmla="*/ 0 h 1005"/>
                  <a:gd name="T56" fmla="*/ 1 w 1368"/>
                  <a:gd name="T57" fmla="*/ 0 h 1005"/>
                  <a:gd name="T58" fmla="*/ 1 w 1368"/>
                  <a:gd name="T59" fmla="*/ 0 h 1005"/>
                  <a:gd name="T60" fmla="*/ 1 w 1368"/>
                  <a:gd name="T61" fmla="*/ 0 h 1005"/>
                  <a:gd name="T62" fmla="*/ 1 w 1368"/>
                  <a:gd name="T63" fmla="*/ 0 h 1005"/>
                  <a:gd name="T64" fmla="*/ 1 w 1368"/>
                  <a:gd name="T65" fmla="*/ 0 h 1005"/>
                  <a:gd name="T66" fmla="*/ 1 w 1368"/>
                  <a:gd name="T67" fmla="*/ 0 h 1005"/>
                  <a:gd name="T68" fmla="*/ 1 w 1368"/>
                  <a:gd name="T69" fmla="*/ 0 h 1005"/>
                  <a:gd name="T70" fmla="*/ 1 w 1368"/>
                  <a:gd name="T71" fmla="*/ 0 h 1005"/>
                  <a:gd name="T72" fmla="*/ 1 w 1368"/>
                  <a:gd name="T73" fmla="*/ 0 h 1005"/>
                  <a:gd name="T74" fmla="*/ 0 w 1368"/>
                  <a:gd name="T75" fmla="*/ 0 h 1005"/>
                  <a:gd name="T76" fmla="*/ 1 w 1368"/>
                  <a:gd name="T77" fmla="*/ 0 h 1005"/>
                  <a:gd name="T78" fmla="*/ 1 w 1368"/>
                  <a:gd name="T79" fmla="*/ 0 h 1005"/>
                  <a:gd name="T80" fmla="*/ 1 w 1368"/>
                  <a:gd name="T81" fmla="*/ 0 h 1005"/>
                  <a:gd name="T82" fmla="*/ 1 w 1368"/>
                  <a:gd name="T83" fmla="*/ 0 h 1005"/>
                  <a:gd name="T84" fmla="*/ 1 w 1368"/>
                  <a:gd name="T85" fmla="*/ 0 h 1005"/>
                  <a:gd name="T86" fmla="*/ 1 w 1368"/>
                  <a:gd name="T87" fmla="*/ 0 h 1005"/>
                  <a:gd name="T88" fmla="*/ 1 w 1368"/>
                  <a:gd name="T89" fmla="*/ 0 h 1005"/>
                  <a:gd name="T90" fmla="*/ 1 w 1368"/>
                  <a:gd name="T91" fmla="*/ 0 h 1005"/>
                  <a:gd name="T92" fmla="*/ 1 w 1368"/>
                  <a:gd name="T93" fmla="*/ 0 h 1005"/>
                  <a:gd name="T94" fmla="*/ 1 w 1368"/>
                  <a:gd name="T95" fmla="*/ 0 h 1005"/>
                  <a:gd name="T96" fmla="*/ 1 w 1368"/>
                  <a:gd name="T97" fmla="*/ 0 h 1005"/>
                  <a:gd name="T98" fmla="*/ 1 w 1368"/>
                  <a:gd name="T99" fmla="*/ 0 h 1005"/>
                  <a:gd name="T100" fmla="*/ 1 w 1368"/>
                  <a:gd name="T101" fmla="*/ 0 h 1005"/>
                  <a:gd name="T102" fmla="*/ 1 w 1368"/>
                  <a:gd name="T103" fmla="*/ 0 h 100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368" h="1005">
                    <a:moveTo>
                      <a:pt x="1207" y="1005"/>
                    </a:moveTo>
                    <a:lnTo>
                      <a:pt x="1206" y="1001"/>
                    </a:lnTo>
                    <a:lnTo>
                      <a:pt x="1207" y="993"/>
                    </a:lnTo>
                    <a:lnTo>
                      <a:pt x="1204" y="989"/>
                    </a:lnTo>
                    <a:lnTo>
                      <a:pt x="1203" y="988"/>
                    </a:lnTo>
                    <a:lnTo>
                      <a:pt x="1203" y="982"/>
                    </a:lnTo>
                    <a:lnTo>
                      <a:pt x="1207" y="981"/>
                    </a:lnTo>
                    <a:lnTo>
                      <a:pt x="1210" y="954"/>
                    </a:lnTo>
                    <a:lnTo>
                      <a:pt x="1206" y="930"/>
                    </a:lnTo>
                    <a:lnTo>
                      <a:pt x="1207" y="924"/>
                    </a:lnTo>
                    <a:lnTo>
                      <a:pt x="1207" y="911"/>
                    </a:lnTo>
                    <a:lnTo>
                      <a:pt x="1210" y="902"/>
                    </a:lnTo>
                    <a:lnTo>
                      <a:pt x="1290" y="583"/>
                    </a:lnTo>
                    <a:lnTo>
                      <a:pt x="1368" y="253"/>
                    </a:lnTo>
                    <a:lnTo>
                      <a:pt x="1148" y="200"/>
                    </a:lnTo>
                    <a:lnTo>
                      <a:pt x="894" y="136"/>
                    </a:lnTo>
                    <a:lnTo>
                      <a:pt x="694" y="83"/>
                    </a:lnTo>
                    <a:lnTo>
                      <a:pt x="431" y="3"/>
                    </a:lnTo>
                    <a:lnTo>
                      <a:pt x="425" y="0"/>
                    </a:lnTo>
                    <a:lnTo>
                      <a:pt x="416" y="11"/>
                    </a:lnTo>
                    <a:lnTo>
                      <a:pt x="412" y="14"/>
                    </a:lnTo>
                    <a:lnTo>
                      <a:pt x="413" y="30"/>
                    </a:lnTo>
                    <a:lnTo>
                      <a:pt x="418" y="40"/>
                    </a:lnTo>
                    <a:lnTo>
                      <a:pt x="422" y="45"/>
                    </a:lnTo>
                    <a:lnTo>
                      <a:pt x="416" y="65"/>
                    </a:lnTo>
                    <a:lnTo>
                      <a:pt x="413" y="74"/>
                    </a:lnTo>
                    <a:lnTo>
                      <a:pt x="421" y="90"/>
                    </a:lnTo>
                    <a:lnTo>
                      <a:pt x="425" y="96"/>
                    </a:lnTo>
                    <a:lnTo>
                      <a:pt x="427" y="98"/>
                    </a:lnTo>
                    <a:lnTo>
                      <a:pt x="425" y="89"/>
                    </a:lnTo>
                    <a:lnTo>
                      <a:pt x="431" y="84"/>
                    </a:lnTo>
                    <a:lnTo>
                      <a:pt x="431" y="70"/>
                    </a:lnTo>
                    <a:lnTo>
                      <a:pt x="438" y="63"/>
                    </a:lnTo>
                    <a:lnTo>
                      <a:pt x="449" y="68"/>
                    </a:lnTo>
                    <a:lnTo>
                      <a:pt x="452" y="74"/>
                    </a:lnTo>
                    <a:lnTo>
                      <a:pt x="446" y="84"/>
                    </a:lnTo>
                    <a:lnTo>
                      <a:pt x="444" y="96"/>
                    </a:lnTo>
                    <a:lnTo>
                      <a:pt x="449" y="108"/>
                    </a:lnTo>
                    <a:lnTo>
                      <a:pt x="453" y="117"/>
                    </a:lnTo>
                    <a:lnTo>
                      <a:pt x="449" y="120"/>
                    </a:lnTo>
                    <a:lnTo>
                      <a:pt x="444" y="123"/>
                    </a:lnTo>
                    <a:lnTo>
                      <a:pt x="434" y="117"/>
                    </a:lnTo>
                    <a:lnTo>
                      <a:pt x="430" y="113"/>
                    </a:lnTo>
                    <a:lnTo>
                      <a:pt x="424" y="105"/>
                    </a:lnTo>
                    <a:lnTo>
                      <a:pt x="407" y="96"/>
                    </a:lnTo>
                    <a:lnTo>
                      <a:pt x="404" y="102"/>
                    </a:lnTo>
                    <a:lnTo>
                      <a:pt x="401" y="107"/>
                    </a:lnTo>
                    <a:lnTo>
                      <a:pt x="400" y="116"/>
                    </a:lnTo>
                    <a:lnTo>
                      <a:pt x="404" y="129"/>
                    </a:lnTo>
                    <a:lnTo>
                      <a:pt x="398" y="145"/>
                    </a:lnTo>
                    <a:lnTo>
                      <a:pt x="398" y="151"/>
                    </a:lnTo>
                    <a:lnTo>
                      <a:pt x="391" y="167"/>
                    </a:lnTo>
                    <a:lnTo>
                      <a:pt x="369" y="185"/>
                    </a:lnTo>
                    <a:lnTo>
                      <a:pt x="368" y="192"/>
                    </a:lnTo>
                    <a:lnTo>
                      <a:pt x="372" y="198"/>
                    </a:lnTo>
                    <a:lnTo>
                      <a:pt x="377" y="213"/>
                    </a:lnTo>
                    <a:lnTo>
                      <a:pt x="385" y="213"/>
                    </a:lnTo>
                    <a:lnTo>
                      <a:pt x="390" y="217"/>
                    </a:lnTo>
                    <a:lnTo>
                      <a:pt x="390" y="226"/>
                    </a:lnTo>
                    <a:lnTo>
                      <a:pt x="384" y="235"/>
                    </a:lnTo>
                    <a:lnTo>
                      <a:pt x="381" y="247"/>
                    </a:lnTo>
                    <a:lnTo>
                      <a:pt x="385" y="265"/>
                    </a:lnTo>
                    <a:lnTo>
                      <a:pt x="388" y="268"/>
                    </a:lnTo>
                    <a:lnTo>
                      <a:pt x="393" y="265"/>
                    </a:lnTo>
                    <a:lnTo>
                      <a:pt x="394" y="262"/>
                    </a:lnTo>
                    <a:lnTo>
                      <a:pt x="398" y="262"/>
                    </a:lnTo>
                    <a:lnTo>
                      <a:pt x="398" y="268"/>
                    </a:lnTo>
                    <a:lnTo>
                      <a:pt x="398" y="279"/>
                    </a:lnTo>
                    <a:lnTo>
                      <a:pt x="401" y="287"/>
                    </a:lnTo>
                    <a:lnTo>
                      <a:pt x="410" y="288"/>
                    </a:lnTo>
                    <a:lnTo>
                      <a:pt x="416" y="282"/>
                    </a:lnTo>
                    <a:lnTo>
                      <a:pt x="419" y="272"/>
                    </a:lnTo>
                    <a:lnTo>
                      <a:pt x="419" y="262"/>
                    </a:lnTo>
                    <a:lnTo>
                      <a:pt x="424" y="250"/>
                    </a:lnTo>
                    <a:lnTo>
                      <a:pt x="419" y="237"/>
                    </a:lnTo>
                    <a:lnTo>
                      <a:pt x="425" y="214"/>
                    </a:lnTo>
                    <a:lnTo>
                      <a:pt x="431" y="210"/>
                    </a:lnTo>
                    <a:lnTo>
                      <a:pt x="434" y="211"/>
                    </a:lnTo>
                    <a:lnTo>
                      <a:pt x="434" y="217"/>
                    </a:lnTo>
                    <a:lnTo>
                      <a:pt x="431" y="223"/>
                    </a:lnTo>
                    <a:lnTo>
                      <a:pt x="428" y="231"/>
                    </a:lnTo>
                    <a:lnTo>
                      <a:pt x="428" y="244"/>
                    </a:lnTo>
                    <a:lnTo>
                      <a:pt x="431" y="253"/>
                    </a:lnTo>
                    <a:lnTo>
                      <a:pt x="434" y="259"/>
                    </a:lnTo>
                    <a:lnTo>
                      <a:pt x="444" y="271"/>
                    </a:lnTo>
                    <a:lnTo>
                      <a:pt x="434" y="279"/>
                    </a:lnTo>
                    <a:lnTo>
                      <a:pt x="428" y="279"/>
                    </a:lnTo>
                    <a:lnTo>
                      <a:pt x="419" y="284"/>
                    </a:lnTo>
                    <a:lnTo>
                      <a:pt x="407" y="310"/>
                    </a:lnTo>
                    <a:lnTo>
                      <a:pt x="398" y="312"/>
                    </a:lnTo>
                    <a:lnTo>
                      <a:pt x="395" y="319"/>
                    </a:lnTo>
                    <a:lnTo>
                      <a:pt x="395" y="334"/>
                    </a:lnTo>
                    <a:lnTo>
                      <a:pt x="381" y="345"/>
                    </a:lnTo>
                    <a:lnTo>
                      <a:pt x="377" y="369"/>
                    </a:lnTo>
                    <a:lnTo>
                      <a:pt x="377" y="383"/>
                    </a:lnTo>
                    <a:lnTo>
                      <a:pt x="365" y="387"/>
                    </a:lnTo>
                    <a:lnTo>
                      <a:pt x="362" y="375"/>
                    </a:lnTo>
                    <a:lnTo>
                      <a:pt x="368" y="363"/>
                    </a:lnTo>
                    <a:lnTo>
                      <a:pt x="384" y="324"/>
                    </a:lnTo>
                    <a:lnTo>
                      <a:pt x="387" y="310"/>
                    </a:lnTo>
                    <a:lnTo>
                      <a:pt x="385" y="281"/>
                    </a:lnTo>
                    <a:lnTo>
                      <a:pt x="377" y="271"/>
                    </a:lnTo>
                    <a:lnTo>
                      <a:pt x="371" y="268"/>
                    </a:lnTo>
                    <a:lnTo>
                      <a:pt x="368" y="248"/>
                    </a:lnTo>
                    <a:lnTo>
                      <a:pt x="368" y="244"/>
                    </a:lnTo>
                    <a:lnTo>
                      <a:pt x="371" y="226"/>
                    </a:lnTo>
                    <a:lnTo>
                      <a:pt x="362" y="219"/>
                    </a:lnTo>
                    <a:lnTo>
                      <a:pt x="362" y="213"/>
                    </a:lnTo>
                    <a:lnTo>
                      <a:pt x="350" y="210"/>
                    </a:lnTo>
                    <a:lnTo>
                      <a:pt x="341" y="216"/>
                    </a:lnTo>
                    <a:lnTo>
                      <a:pt x="328" y="214"/>
                    </a:lnTo>
                    <a:lnTo>
                      <a:pt x="319" y="213"/>
                    </a:lnTo>
                    <a:lnTo>
                      <a:pt x="313" y="207"/>
                    </a:lnTo>
                    <a:lnTo>
                      <a:pt x="306" y="192"/>
                    </a:lnTo>
                    <a:lnTo>
                      <a:pt x="294" y="189"/>
                    </a:lnTo>
                    <a:lnTo>
                      <a:pt x="280" y="195"/>
                    </a:lnTo>
                    <a:lnTo>
                      <a:pt x="255" y="185"/>
                    </a:lnTo>
                    <a:lnTo>
                      <a:pt x="244" y="176"/>
                    </a:lnTo>
                    <a:lnTo>
                      <a:pt x="223" y="167"/>
                    </a:lnTo>
                    <a:lnTo>
                      <a:pt x="216" y="161"/>
                    </a:lnTo>
                    <a:lnTo>
                      <a:pt x="208" y="157"/>
                    </a:lnTo>
                    <a:lnTo>
                      <a:pt x="183" y="152"/>
                    </a:lnTo>
                    <a:lnTo>
                      <a:pt x="158" y="140"/>
                    </a:lnTo>
                    <a:lnTo>
                      <a:pt x="146" y="129"/>
                    </a:lnTo>
                    <a:lnTo>
                      <a:pt x="146" y="123"/>
                    </a:lnTo>
                    <a:lnTo>
                      <a:pt x="133" y="110"/>
                    </a:lnTo>
                    <a:lnTo>
                      <a:pt x="120" y="102"/>
                    </a:lnTo>
                    <a:lnTo>
                      <a:pt x="105" y="90"/>
                    </a:lnTo>
                    <a:lnTo>
                      <a:pt x="99" y="84"/>
                    </a:lnTo>
                    <a:lnTo>
                      <a:pt x="90" y="71"/>
                    </a:lnTo>
                    <a:lnTo>
                      <a:pt x="81" y="61"/>
                    </a:lnTo>
                    <a:lnTo>
                      <a:pt x="75" y="57"/>
                    </a:lnTo>
                    <a:lnTo>
                      <a:pt x="68" y="51"/>
                    </a:lnTo>
                    <a:lnTo>
                      <a:pt x="55" y="49"/>
                    </a:lnTo>
                    <a:lnTo>
                      <a:pt x="62" y="64"/>
                    </a:lnTo>
                    <a:lnTo>
                      <a:pt x="52" y="84"/>
                    </a:lnTo>
                    <a:lnTo>
                      <a:pt x="43" y="102"/>
                    </a:lnTo>
                    <a:lnTo>
                      <a:pt x="37" y="104"/>
                    </a:lnTo>
                    <a:lnTo>
                      <a:pt x="40" y="111"/>
                    </a:lnTo>
                    <a:lnTo>
                      <a:pt x="38" y="123"/>
                    </a:lnTo>
                    <a:lnTo>
                      <a:pt x="34" y="149"/>
                    </a:lnTo>
                    <a:lnTo>
                      <a:pt x="34" y="173"/>
                    </a:lnTo>
                    <a:lnTo>
                      <a:pt x="40" y="182"/>
                    </a:lnTo>
                    <a:lnTo>
                      <a:pt x="49" y="203"/>
                    </a:lnTo>
                    <a:lnTo>
                      <a:pt x="53" y="222"/>
                    </a:lnTo>
                    <a:lnTo>
                      <a:pt x="53" y="235"/>
                    </a:lnTo>
                    <a:lnTo>
                      <a:pt x="49" y="271"/>
                    </a:lnTo>
                    <a:lnTo>
                      <a:pt x="49" y="285"/>
                    </a:lnTo>
                    <a:lnTo>
                      <a:pt x="43" y="322"/>
                    </a:lnTo>
                    <a:lnTo>
                      <a:pt x="47" y="342"/>
                    </a:lnTo>
                    <a:lnTo>
                      <a:pt x="47" y="357"/>
                    </a:lnTo>
                    <a:lnTo>
                      <a:pt x="44" y="392"/>
                    </a:lnTo>
                    <a:lnTo>
                      <a:pt x="40" y="414"/>
                    </a:lnTo>
                    <a:lnTo>
                      <a:pt x="37" y="433"/>
                    </a:lnTo>
                    <a:lnTo>
                      <a:pt x="41" y="433"/>
                    </a:lnTo>
                    <a:lnTo>
                      <a:pt x="43" y="424"/>
                    </a:lnTo>
                    <a:lnTo>
                      <a:pt x="43" y="412"/>
                    </a:lnTo>
                    <a:lnTo>
                      <a:pt x="47" y="412"/>
                    </a:lnTo>
                    <a:lnTo>
                      <a:pt x="64" y="418"/>
                    </a:lnTo>
                    <a:lnTo>
                      <a:pt x="64" y="433"/>
                    </a:lnTo>
                    <a:lnTo>
                      <a:pt x="78" y="437"/>
                    </a:lnTo>
                    <a:lnTo>
                      <a:pt x="86" y="442"/>
                    </a:lnTo>
                    <a:lnTo>
                      <a:pt x="86" y="446"/>
                    </a:lnTo>
                    <a:lnTo>
                      <a:pt x="75" y="449"/>
                    </a:lnTo>
                    <a:lnTo>
                      <a:pt x="61" y="448"/>
                    </a:lnTo>
                    <a:lnTo>
                      <a:pt x="49" y="452"/>
                    </a:lnTo>
                    <a:lnTo>
                      <a:pt x="43" y="448"/>
                    </a:lnTo>
                    <a:lnTo>
                      <a:pt x="41" y="445"/>
                    </a:lnTo>
                    <a:lnTo>
                      <a:pt x="38" y="445"/>
                    </a:lnTo>
                    <a:lnTo>
                      <a:pt x="36" y="455"/>
                    </a:lnTo>
                    <a:lnTo>
                      <a:pt x="34" y="480"/>
                    </a:lnTo>
                    <a:lnTo>
                      <a:pt x="31" y="496"/>
                    </a:lnTo>
                    <a:lnTo>
                      <a:pt x="43" y="501"/>
                    </a:lnTo>
                    <a:lnTo>
                      <a:pt x="58" y="502"/>
                    </a:lnTo>
                    <a:lnTo>
                      <a:pt x="65" y="501"/>
                    </a:lnTo>
                    <a:lnTo>
                      <a:pt x="74" y="509"/>
                    </a:lnTo>
                    <a:lnTo>
                      <a:pt x="67" y="511"/>
                    </a:lnTo>
                    <a:lnTo>
                      <a:pt x="53" y="512"/>
                    </a:lnTo>
                    <a:lnTo>
                      <a:pt x="43" y="523"/>
                    </a:lnTo>
                    <a:lnTo>
                      <a:pt x="43" y="530"/>
                    </a:lnTo>
                    <a:lnTo>
                      <a:pt x="46" y="545"/>
                    </a:lnTo>
                    <a:lnTo>
                      <a:pt x="31" y="579"/>
                    </a:lnTo>
                    <a:lnTo>
                      <a:pt x="25" y="588"/>
                    </a:lnTo>
                    <a:lnTo>
                      <a:pt x="14" y="583"/>
                    </a:lnTo>
                    <a:lnTo>
                      <a:pt x="28" y="535"/>
                    </a:lnTo>
                    <a:lnTo>
                      <a:pt x="28" y="526"/>
                    </a:lnTo>
                    <a:lnTo>
                      <a:pt x="25" y="524"/>
                    </a:lnTo>
                    <a:lnTo>
                      <a:pt x="21" y="535"/>
                    </a:lnTo>
                    <a:lnTo>
                      <a:pt x="9" y="574"/>
                    </a:lnTo>
                    <a:lnTo>
                      <a:pt x="0" y="600"/>
                    </a:lnTo>
                    <a:lnTo>
                      <a:pt x="3" y="601"/>
                    </a:lnTo>
                    <a:lnTo>
                      <a:pt x="12" y="600"/>
                    </a:lnTo>
                    <a:lnTo>
                      <a:pt x="19" y="607"/>
                    </a:lnTo>
                    <a:lnTo>
                      <a:pt x="24" y="622"/>
                    </a:lnTo>
                    <a:lnTo>
                      <a:pt x="34" y="623"/>
                    </a:lnTo>
                    <a:lnTo>
                      <a:pt x="50" y="620"/>
                    </a:lnTo>
                    <a:lnTo>
                      <a:pt x="61" y="616"/>
                    </a:lnTo>
                    <a:lnTo>
                      <a:pt x="67" y="619"/>
                    </a:lnTo>
                    <a:lnTo>
                      <a:pt x="65" y="628"/>
                    </a:lnTo>
                    <a:lnTo>
                      <a:pt x="83" y="634"/>
                    </a:lnTo>
                    <a:lnTo>
                      <a:pt x="99" y="635"/>
                    </a:lnTo>
                    <a:lnTo>
                      <a:pt x="108" y="647"/>
                    </a:lnTo>
                    <a:lnTo>
                      <a:pt x="114" y="660"/>
                    </a:lnTo>
                    <a:lnTo>
                      <a:pt x="108" y="672"/>
                    </a:lnTo>
                    <a:lnTo>
                      <a:pt x="136" y="675"/>
                    </a:lnTo>
                    <a:lnTo>
                      <a:pt x="152" y="681"/>
                    </a:lnTo>
                    <a:lnTo>
                      <a:pt x="169" y="694"/>
                    </a:lnTo>
                    <a:lnTo>
                      <a:pt x="183" y="726"/>
                    </a:lnTo>
                    <a:lnTo>
                      <a:pt x="186" y="768"/>
                    </a:lnTo>
                    <a:lnTo>
                      <a:pt x="176" y="826"/>
                    </a:lnTo>
                    <a:lnTo>
                      <a:pt x="187" y="842"/>
                    </a:lnTo>
                    <a:lnTo>
                      <a:pt x="201" y="845"/>
                    </a:lnTo>
                    <a:lnTo>
                      <a:pt x="211" y="849"/>
                    </a:lnTo>
                    <a:lnTo>
                      <a:pt x="235" y="867"/>
                    </a:lnTo>
                    <a:lnTo>
                      <a:pt x="242" y="874"/>
                    </a:lnTo>
                    <a:lnTo>
                      <a:pt x="254" y="876"/>
                    </a:lnTo>
                    <a:lnTo>
                      <a:pt x="270" y="876"/>
                    </a:lnTo>
                    <a:lnTo>
                      <a:pt x="289" y="873"/>
                    </a:lnTo>
                    <a:lnTo>
                      <a:pt x="313" y="865"/>
                    </a:lnTo>
                    <a:lnTo>
                      <a:pt x="328" y="858"/>
                    </a:lnTo>
                    <a:lnTo>
                      <a:pt x="344" y="858"/>
                    </a:lnTo>
                    <a:lnTo>
                      <a:pt x="353" y="865"/>
                    </a:lnTo>
                    <a:lnTo>
                      <a:pt x="368" y="870"/>
                    </a:lnTo>
                    <a:lnTo>
                      <a:pt x="384" y="867"/>
                    </a:lnTo>
                    <a:lnTo>
                      <a:pt x="394" y="870"/>
                    </a:lnTo>
                    <a:lnTo>
                      <a:pt x="401" y="876"/>
                    </a:lnTo>
                    <a:lnTo>
                      <a:pt x="422" y="884"/>
                    </a:lnTo>
                    <a:lnTo>
                      <a:pt x="438" y="896"/>
                    </a:lnTo>
                    <a:lnTo>
                      <a:pt x="443" y="911"/>
                    </a:lnTo>
                    <a:lnTo>
                      <a:pt x="449" y="914"/>
                    </a:lnTo>
                    <a:lnTo>
                      <a:pt x="464" y="910"/>
                    </a:lnTo>
                    <a:lnTo>
                      <a:pt x="478" y="914"/>
                    </a:lnTo>
                    <a:lnTo>
                      <a:pt x="491" y="917"/>
                    </a:lnTo>
                    <a:lnTo>
                      <a:pt x="509" y="911"/>
                    </a:lnTo>
                    <a:lnTo>
                      <a:pt x="524" y="914"/>
                    </a:lnTo>
                    <a:lnTo>
                      <a:pt x="533" y="914"/>
                    </a:lnTo>
                    <a:lnTo>
                      <a:pt x="536" y="908"/>
                    </a:lnTo>
                    <a:lnTo>
                      <a:pt x="550" y="908"/>
                    </a:lnTo>
                    <a:lnTo>
                      <a:pt x="558" y="911"/>
                    </a:lnTo>
                    <a:lnTo>
                      <a:pt x="561" y="923"/>
                    </a:lnTo>
                    <a:lnTo>
                      <a:pt x="568" y="926"/>
                    </a:lnTo>
                    <a:lnTo>
                      <a:pt x="595" y="927"/>
                    </a:lnTo>
                    <a:lnTo>
                      <a:pt x="618" y="932"/>
                    </a:lnTo>
                    <a:lnTo>
                      <a:pt x="626" y="926"/>
                    </a:lnTo>
                    <a:lnTo>
                      <a:pt x="630" y="924"/>
                    </a:lnTo>
                    <a:lnTo>
                      <a:pt x="638" y="926"/>
                    </a:lnTo>
                    <a:lnTo>
                      <a:pt x="666" y="919"/>
                    </a:lnTo>
                    <a:lnTo>
                      <a:pt x="672" y="920"/>
                    </a:lnTo>
                    <a:lnTo>
                      <a:pt x="682" y="923"/>
                    </a:lnTo>
                    <a:lnTo>
                      <a:pt x="694" y="920"/>
                    </a:lnTo>
                    <a:lnTo>
                      <a:pt x="701" y="923"/>
                    </a:lnTo>
                    <a:lnTo>
                      <a:pt x="711" y="926"/>
                    </a:lnTo>
                    <a:lnTo>
                      <a:pt x="720" y="923"/>
                    </a:lnTo>
                    <a:lnTo>
                      <a:pt x="728" y="916"/>
                    </a:lnTo>
                    <a:lnTo>
                      <a:pt x="734" y="914"/>
                    </a:lnTo>
                    <a:lnTo>
                      <a:pt x="746" y="920"/>
                    </a:lnTo>
                    <a:lnTo>
                      <a:pt x="760" y="923"/>
                    </a:lnTo>
                    <a:lnTo>
                      <a:pt x="788" y="923"/>
                    </a:lnTo>
                    <a:lnTo>
                      <a:pt x="796" y="929"/>
                    </a:lnTo>
                    <a:lnTo>
                      <a:pt x="809" y="932"/>
                    </a:lnTo>
                    <a:lnTo>
                      <a:pt x="822" y="932"/>
                    </a:lnTo>
                    <a:lnTo>
                      <a:pt x="838" y="929"/>
                    </a:lnTo>
                    <a:lnTo>
                      <a:pt x="852" y="919"/>
                    </a:lnTo>
                    <a:lnTo>
                      <a:pt x="1207" y="1005"/>
                    </a:lnTo>
                  </a:path>
                </a:pathLst>
              </a:custGeom>
              <a:solidFill>
                <a:schemeClr val="bg2"/>
              </a:solidFill>
              <a:ln w="9525" cmpd="sng">
                <a:solidFill>
                  <a:srgbClr val="909090"/>
                </a:solidFill>
                <a:prstDash val="solid"/>
                <a:round/>
                <a:headEnd/>
                <a:tailEnd/>
              </a:ln>
            </p:spPr>
            <p:txBody>
              <a:bodyPr/>
              <a:lstStyle/>
              <a:p>
                <a:endParaRPr lang="en-US" dirty="0"/>
              </a:p>
            </p:txBody>
          </p:sp>
          <p:sp>
            <p:nvSpPr>
              <p:cNvPr id="7421" name="Freeform 10"/>
              <p:cNvSpPr>
                <a:spLocks noChangeAspect="1"/>
              </p:cNvSpPr>
              <p:nvPr>
                <p:custDataLst>
                  <p:tags r:id="rId281"/>
                </p:custDataLst>
              </p:nvPr>
            </p:nvSpPr>
            <p:spPr bwMode="auto">
              <a:xfrm>
                <a:off x="802" y="673"/>
                <a:ext cx="39" cy="40"/>
              </a:xfrm>
              <a:custGeom>
                <a:avLst/>
                <a:gdLst>
                  <a:gd name="T0" fmla="*/ 0 w 79"/>
                  <a:gd name="T1" fmla="*/ 0 h 82"/>
                  <a:gd name="T2" fmla="*/ 0 w 79"/>
                  <a:gd name="T3" fmla="*/ 0 h 82"/>
                  <a:gd name="T4" fmla="*/ 0 w 79"/>
                  <a:gd name="T5" fmla="*/ 0 h 82"/>
                  <a:gd name="T6" fmla="*/ 0 w 79"/>
                  <a:gd name="T7" fmla="*/ 0 h 82"/>
                  <a:gd name="T8" fmla="*/ 0 w 79"/>
                  <a:gd name="T9" fmla="*/ 0 h 82"/>
                  <a:gd name="T10" fmla="*/ 0 w 79"/>
                  <a:gd name="T11" fmla="*/ 0 h 82"/>
                  <a:gd name="T12" fmla="*/ 0 w 79"/>
                  <a:gd name="T13" fmla="*/ 0 h 82"/>
                  <a:gd name="T14" fmla="*/ 0 w 79"/>
                  <a:gd name="T15" fmla="*/ 0 h 82"/>
                  <a:gd name="T16" fmla="*/ 0 w 79"/>
                  <a:gd name="T17" fmla="*/ 0 h 82"/>
                  <a:gd name="T18" fmla="*/ 0 w 79"/>
                  <a:gd name="T19" fmla="*/ 0 h 82"/>
                  <a:gd name="T20" fmla="*/ 0 w 79"/>
                  <a:gd name="T21" fmla="*/ 0 h 82"/>
                  <a:gd name="T22" fmla="*/ 0 w 79"/>
                  <a:gd name="T23" fmla="*/ 0 h 82"/>
                  <a:gd name="T24" fmla="*/ 0 w 79"/>
                  <a:gd name="T25" fmla="*/ 0 h 82"/>
                  <a:gd name="T26" fmla="*/ 0 w 79"/>
                  <a:gd name="T27" fmla="*/ 0 h 82"/>
                  <a:gd name="T28" fmla="*/ 0 w 79"/>
                  <a:gd name="T29" fmla="*/ 0 h 82"/>
                  <a:gd name="T30" fmla="*/ 0 w 79"/>
                  <a:gd name="T31" fmla="*/ 0 h 82"/>
                  <a:gd name="T32" fmla="*/ 0 w 79"/>
                  <a:gd name="T33" fmla="*/ 0 h 82"/>
                  <a:gd name="T34" fmla="*/ 0 w 79"/>
                  <a:gd name="T35" fmla="*/ 0 h 82"/>
                  <a:gd name="T36" fmla="*/ 0 w 79"/>
                  <a:gd name="T37" fmla="*/ 0 h 82"/>
                  <a:gd name="T38" fmla="*/ 0 w 79"/>
                  <a:gd name="T39" fmla="*/ 0 h 82"/>
                  <a:gd name="T40" fmla="*/ 0 w 79"/>
                  <a:gd name="T41" fmla="*/ 0 h 82"/>
                  <a:gd name="T42" fmla="*/ 0 w 79"/>
                  <a:gd name="T43" fmla="*/ 0 h 82"/>
                  <a:gd name="T44" fmla="*/ 0 w 79"/>
                  <a:gd name="T45" fmla="*/ 0 h 82"/>
                  <a:gd name="T46" fmla="*/ 0 w 79"/>
                  <a:gd name="T47" fmla="*/ 0 h 82"/>
                  <a:gd name="T48" fmla="*/ 0 w 79"/>
                  <a:gd name="T49" fmla="*/ 0 h 82"/>
                  <a:gd name="T50" fmla="*/ 0 w 79"/>
                  <a:gd name="T51" fmla="*/ 0 h 82"/>
                  <a:gd name="T52" fmla="*/ 0 w 79"/>
                  <a:gd name="T53" fmla="*/ 0 h 82"/>
                  <a:gd name="T54" fmla="*/ 0 w 79"/>
                  <a:gd name="T55" fmla="*/ 0 h 82"/>
                  <a:gd name="T56" fmla="*/ 0 w 79"/>
                  <a:gd name="T57" fmla="*/ 0 h 82"/>
                  <a:gd name="T58" fmla="*/ 0 w 79"/>
                  <a:gd name="T59" fmla="*/ 0 h 82"/>
                  <a:gd name="T60" fmla="*/ 0 w 79"/>
                  <a:gd name="T61" fmla="*/ 0 h 82"/>
                  <a:gd name="T62" fmla="*/ 0 w 79"/>
                  <a:gd name="T63" fmla="*/ 0 h 82"/>
                  <a:gd name="T64" fmla="*/ 0 w 79"/>
                  <a:gd name="T65" fmla="*/ 0 h 82"/>
                  <a:gd name="T66" fmla="*/ 0 w 79"/>
                  <a:gd name="T67" fmla="*/ 0 h 8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9" h="82">
                    <a:moveTo>
                      <a:pt x="53" y="75"/>
                    </a:moveTo>
                    <a:lnTo>
                      <a:pt x="56" y="66"/>
                    </a:lnTo>
                    <a:lnTo>
                      <a:pt x="60" y="63"/>
                    </a:lnTo>
                    <a:lnTo>
                      <a:pt x="66" y="54"/>
                    </a:lnTo>
                    <a:lnTo>
                      <a:pt x="68" y="48"/>
                    </a:lnTo>
                    <a:lnTo>
                      <a:pt x="65" y="42"/>
                    </a:lnTo>
                    <a:lnTo>
                      <a:pt x="66" y="36"/>
                    </a:lnTo>
                    <a:lnTo>
                      <a:pt x="70" y="33"/>
                    </a:lnTo>
                    <a:lnTo>
                      <a:pt x="76" y="32"/>
                    </a:lnTo>
                    <a:lnTo>
                      <a:pt x="79" y="30"/>
                    </a:lnTo>
                    <a:lnTo>
                      <a:pt x="79" y="27"/>
                    </a:lnTo>
                    <a:lnTo>
                      <a:pt x="78" y="24"/>
                    </a:lnTo>
                    <a:lnTo>
                      <a:pt x="75" y="22"/>
                    </a:lnTo>
                    <a:lnTo>
                      <a:pt x="60" y="8"/>
                    </a:lnTo>
                    <a:lnTo>
                      <a:pt x="52" y="6"/>
                    </a:lnTo>
                    <a:lnTo>
                      <a:pt x="37" y="0"/>
                    </a:lnTo>
                    <a:lnTo>
                      <a:pt x="4" y="0"/>
                    </a:lnTo>
                    <a:lnTo>
                      <a:pt x="0" y="3"/>
                    </a:lnTo>
                    <a:lnTo>
                      <a:pt x="7" y="13"/>
                    </a:lnTo>
                    <a:lnTo>
                      <a:pt x="1" y="20"/>
                    </a:lnTo>
                    <a:lnTo>
                      <a:pt x="3" y="30"/>
                    </a:lnTo>
                    <a:lnTo>
                      <a:pt x="3" y="36"/>
                    </a:lnTo>
                    <a:lnTo>
                      <a:pt x="0" y="45"/>
                    </a:lnTo>
                    <a:lnTo>
                      <a:pt x="7" y="56"/>
                    </a:lnTo>
                    <a:lnTo>
                      <a:pt x="16" y="65"/>
                    </a:lnTo>
                    <a:lnTo>
                      <a:pt x="26" y="69"/>
                    </a:lnTo>
                    <a:lnTo>
                      <a:pt x="34" y="72"/>
                    </a:lnTo>
                    <a:lnTo>
                      <a:pt x="37" y="75"/>
                    </a:lnTo>
                    <a:lnTo>
                      <a:pt x="40" y="78"/>
                    </a:lnTo>
                    <a:lnTo>
                      <a:pt x="37" y="80"/>
                    </a:lnTo>
                    <a:lnTo>
                      <a:pt x="37" y="82"/>
                    </a:lnTo>
                    <a:lnTo>
                      <a:pt x="44" y="82"/>
                    </a:lnTo>
                    <a:lnTo>
                      <a:pt x="49" y="82"/>
                    </a:lnTo>
                    <a:lnTo>
                      <a:pt x="53" y="75"/>
                    </a:lnTo>
                  </a:path>
                </a:pathLst>
              </a:custGeom>
              <a:solidFill>
                <a:schemeClr val="bg2"/>
              </a:solidFill>
              <a:ln w="9525" cmpd="sng">
                <a:solidFill>
                  <a:srgbClr val="909090"/>
                </a:solidFill>
                <a:prstDash val="solid"/>
                <a:round/>
                <a:headEnd/>
                <a:tailEnd/>
              </a:ln>
            </p:spPr>
            <p:txBody>
              <a:bodyPr/>
              <a:lstStyle/>
              <a:p>
                <a:endParaRPr lang="en-US" dirty="0"/>
              </a:p>
            </p:txBody>
          </p:sp>
        </p:grpSp>
        <p:sp>
          <p:nvSpPr>
            <p:cNvPr id="7360" name="Freeform 11"/>
            <p:cNvSpPr>
              <a:spLocks noChangeAspect="1"/>
            </p:cNvSpPr>
            <p:nvPr>
              <p:custDataLst>
                <p:tags r:id="rId225"/>
              </p:custDataLst>
            </p:nvPr>
          </p:nvSpPr>
          <p:spPr bwMode="auto">
            <a:xfrm>
              <a:off x="2381" y="946"/>
              <a:ext cx="669" cy="426"/>
            </a:xfrm>
            <a:custGeom>
              <a:avLst/>
              <a:gdLst>
                <a:gd name="T0" fmla="*/ 1 w 1338"/>
                <a:gd name="T1" fmla="*/ 1 h 852"/>
                <a:gd name="T2" fmla="*/ 1 w 1338"/>
                <a:gd name="T3" fmla="*/ 1 h 852"/>
                <a:gd name="T4" fmla="*/ 1 w 1338"/>
                <a:gd name="T5" fmla="*/ 1 h 852"/>
                <a:gd name="T6" fmla="*/ 1 w 1338"/>
                <a:gd name="T7" fmla="*/ 1 h 852"/>
                <a:gd name="T8" fmla="*/ 0 w 1338"/>
                <a:gd name="T9" fmla="*/ 1 h 852"/>
                <a:gd name="T10" fmla="*/ 1 w 1338"/>
                <a:gd name="T11" fmla="*/ 1 h 852"/>
                <a:gd name="T12" fmla="*/ 1 w 1338"/>
                <a:gd name="T13" fmla="*/ 0 h 852"/>
                <a:gd name="T14" fmla="*/ 1 w 1338"/>
                <a:gd name="T15" fmla="*/ 1 h 852"/>
                <a:gd name="T16" fmla="*/ 1 w 1338"/>
                <a:gd name="T17" fmla="*/ 1 h 852"/>
                <a:gd name="T18" fmla="*/ 1 w 1338"/>
                <a:gd name="T19" fmla="*/ 1 h 852"/>
                <a:gd name="T20" fmla="*/ 1 w 1338"/>
                <a:gd name="T21" fmla="*/ 1 h 852"/>
                <a:gd name="T22" fmla="*/ 1 w 1338"/>
                <a:gd name="T23" fmla="*/ 1 h 852"/>
                <a:gd name="T24" fmla="*/ 1 w 1338"/>
                <a:gd name="T25" fmla="*/ 1 h 852"/>
                <a:gd name="T26" fmla="*/ 1 w 1338"/>
                <a:gd name="T27" fmla="*/ 1 h 852"/>
                <a:gd name="T28" fmla="*/ 1 w 1338"/>
                <a:gd name="T29" fmla="*/ 1 h 852"/>
                <a:gd name="T30" fmla="*/ 1 w 1338"/>
                <a:gd name="T31" fmla="*/ 1 h 852"/>
                <a:gd name="T32" fmla="*/ 1 w 1338"/>
                <a:gd name="T33" fmla="*/ 1 h 852"/>
                <a:gd name="T34" fmla="*/ 1 w 1338"/>
                <a:gd name="T35" fmla="*/ 1 h 852"/>
                <a:gd name="T36" fmla="*/ 1 w 1338"/>
                <a:gd name="T37" fmla="*/ 1 h 852"/>
                <a:gd name="T38" fmla="*/ 1 w 1338"/>
                <a:gd name="T39" fmla="*/ 1 h 852"/>
                <a:gd name="T40" fmla="*/ 1 w 1338"/>
                <a:gd name="T41" fmla="*/ 1 h 852"/>
                <a:gd name="T42" fmla="*/ 1 w 1338"/>
                <a:gd name="T43" fmla="*/ 1 h 852"/>
                <a:gd name="T44" fmla="*/ 1 w 1338"/>
                <a:gd name="T45" fmla="*/ 1 h 852"/>
                <a:gd name="T46" fmla="*/ 1 w 1338"/>
                <a:gd name="T47" fmla="*/ 1 h 852"/>
                <a:gd name="T48" fmla="*/ 1 w 1338"/>
                <a:gd name="T49" fmla="*/ 1 h 852"/>
                <a:gd name="T50" fmla="*/ 1 w 1338"/>
                <a:gd name="T51" fmla="*/ 1 h 852"/>
                <a:gd name="T52" fmla="*/ 1 w 1338"/>
                <a:gd name="T53" fmla="*/ 1 h 852"/>
                <a:gd name="T54" fmla="*/ 1 w 1338"/>
                <a:gd name="T55" fmla="*/ 1 h 852"/>
                <a:gd name="T56" fmla="*/ 1 w 1338"/>
                <a:gd name="T57" fmla="*/ 1 h 852"/>
                <a:gd name="T58" fmla="*/ 1 w 1338"/>
                <a:gd name="T59" fmla="*/ 1 h 852"/>
                <a:gd name="T60" fmla="*/ 1 w 1338"/>
                <a:gd name="T61" fmla="*/ 1 h 852"/>
                <a:gd name="T62" fmla="*/ 1 w 1338"/>
                <a:gd name="T63" fmla="*/ 1 h 852"/>
                <a:gd name="T64" fmla="*/ 1 w 1338"/>
                <a:gd name="T65" fmla="*/ 1 h 852"/>
                <a:gd name="T66" fmla="*/ 1 w 1338"/>
                <a:gd name="T67" fmla="*/ 1 h 852"/>
                <a:gd name="T68" fmla="*/ 1 w 1338"/>
                <a:gd name="T69" fmla="*/ 1 h 8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38" h="852">
                  <a:moveTo>
                    <a:pt x="1338" y="852"/>
                  </a:moveTo>
                  <a:lnTo>
                    <a:pt x="1003" y="846"/>
                  </a:lnTo>
                  <a:lnTo>
                    <a:pt x="670" y="832"/>
                  </a:lnTo>
                  <a:lnTo>
                    <a:pt x="334" y="813"/>
                  </a:lnTo>
                  <a:lnTo>
                    <a:pt x="0" y="787"/>
                  </a:lnTo>
                  <a:lnTo>
                    <a:pt x="35" y="395"/>
                  </a:lnTo>
                  <a:lnTo>
                    <a:pt x="68" y="0"/>
                  </a:lnTo>
                  <a:lnTo>
                    <a:pt x="360" y="25"/>
                  </a:lnTo>
                  <a:lnTo>
                    <a:pt x="649" y="41"/>
                  </a:lnTo>
                  <a:lnTo>
                    <a:pt x="940" y="53"/>
                  </a:lnTo>
                  <a:lnTo>
                    <a:pt x="1231" y="61"/>
                  </a:lnTo>
                  <a:lnTo>
                    <a:pt x="1239" y="111"/>
                  </a:lnTo>
                  <a:lnTo>
                    <a:pt x="1248" y="133"/>
                  </a:lnTo>
                  <a:lnTo>
                    <a:pt x="1253" y="146"/>
                  </a:lnTo>
                  <a:lnTo>
                    <a:pt x="1253" y="154"/>
                  </a:lnTo>
                  <a:lnTo>
                    <a:pt x="1248" y="161"/>
                  </a:lnTo>
                  <a:lnTo>
                    <a:pt x="1244" y="190"/>
                  </a:lnTo>
                  <a:lnTo>
                    <a:pt x="1241" y="224"/>
                  </a:lnTo>
                  <a:lnTo>
                    <a:pt x="1244" y="269"/>
                  </a:lnTo>
                  <a:lnTo>
                    <a:pt x="1247" y="295"/>
                  </a:lnTo>
                  <a:lnTo>
                    <a:pt x="1254" y="328"/>
                  </a:lnTo>
                  <a:lnTo>
                    <a:pt x="1269" y="374"/>
                  </a:lnTo>
                  <a:lnTo>
                    <a:pt x="1276" y="391"/>
                  </a:lnTo>
                  <a:lnTo>
                    <a:pt x="1287" y="418"/>
                  </a:lnTo>
                  <a:lnTo>
                    <a:pt x="1295" y="579"/>
                  </a:lnTo>
                  <a:lnTo>
                    <a:pt x="1297" y="591"/>
                  </a:lnTo>
                  <a:lnTo>
                    <a:pt x="1303" y="609"/>
                  </a:lnTo>
                  <a:lnTo>
                    <a:pt x="1300" y="639"/>
                  </a:lnTo>
                  <a:lnTo>
                    <a:pt x="1300" y="672"/>
                  </a:lnTo>
                  <a:lnTo>
                    <a:pt x="1309" y="708"/>
                  </a:lnTo>
                  <a:lnTo>
                    <a:pt x="1315" y="734"/>
                  </a:lnTo>
                  <a:lnTo>
                    <a:pt x="1330" y="750"/>
                  </a:lnTo>
                  <a:lnTo>
                    <a:pt x="1333" y="773"/>
                  </a:lnTo>
                  <a:lnTo>
                    <a:pt x="1338" y="813"/>
                  </a:lnTo>
                  <a:lnTo>
                    <a:pt x="1338" y="852"/>
                  </a:lnTo>
                </a:path>
              </a:pathLst>
            </a:custGeom>
            <a:solidFill>
              <a:schemeClr val="bg2"/>
            </a:solidFill>
            <a:ln w="9525" cmpd="sng">
              <a:solidFill>
                <a:srgbClr val="909090"/>
              </a:solidFill>
              <a:prstDash val="solid"/>
              <a:round/>
              <a:headEnd/>
              <a:tailEnd/>
            </a:ln>
          </p:spPr>
          <p:txBody>
            <a:bodyPr/>
            <a:lstStyle/>
            <a:p>
              <a:endParaRPr lang="en-US" dirty="0"/>
            </a:p>
          </p:txBody>
        </p:sp>
        <p:sp>
          <p:nvSpPr>
            <p:cNvPr id="7361" name="Freeform 12"/>
            <p:cNvSpPr>
              <a:spLocks noChangeAspect="1"/>
            </p:cNvSpPr>
            <p:nvPr>
              <p:custDataLst>
                <p:tags r:id="rId226"/>
              </p:custDataLst>
            </p:nvPr>
          </p:nvSpPr>
          <p:spPr bwMode="auto">
            <a:xfrm>
              <a:off x="1939" y="2548"/>
              <a:ext cx="1432" cy="1390"/>
            </a:xfrm>
            <a:custGeom>
              <a:avLst/>
              <a:gdLst>
                <a:gd name="T0" fmla="*/ 1 w 2864"/>
                <a:gd name="T1" fmla="*/ 1 h 2780"/>
                <a:gd name="T2" fmla="*/ 1 w 2864"/>
                <a:gd name="T3" fmla="*/ 1 h 2780"/>
                <a:gd name="T4" fmla="*/ 1 w 2864"/>
                <a:gd name="T5" fmla="*/ 1 h 2780"/>
                <a:gd name="T6" fmla="*/ 1 w 2864"/>
                <a:gd name="T7" fmla="*/ 1 h 2780"/>
                <a:gd name="T8" fmla="*/ 1 w 2864"/>
                <a:gd name="T9" fmla="*/ 1 h 2780"/>
                <a:gd name="T10" fmla="*/ 1 w 2864"/>
                <a:gd name="T11" fmla="*/ 1 h 2780"/>
                <a:gd name="T12" fmla="*/ 1 w 2864"/>
                <a:gd name="T13" fmla="*/ 1 h 2780"/>
                <a:gd name="T14" fmla="*/ 1 w 2864"/>
                <a:gd name="T15" fmla="*/ 1 h 2780"/>
                <a:gd name="T16" fmla="*/ 1 w 2864"/>
                <a:gd name="T17" fmla="*/ 1 h 2780"/>
                <a:gd name="T18" fmla="*/ 1 w 2864"/>
                <a:gd name="T19" fmla="*/ 1 h 2780"/>
                <a:gd name="T20" fmla="*/ 1 w 2864"/>
                <a:gd name="T21" fmla="*/ 1 h 2780"/>
                <a:gd name="T22" fmla="*/ 1 w 2864"/>
                <a:gd name="T23" fmla="*/ 1 h 2780"/>
                <a:gd name="T24" fmla="*/ 1 w 2864"/>
                <a:gd name="T25" fmla="*/ 1 h 2780"/>
                <a:gd name="T26" fmla="*/ 1 w 2864"/>
                <a:gd name="T27" fmla="*/ 1 h 2780"/>
                <a:gd name="T28" fmla="*/ 1 w 2864"/>
                <a:gd name="T29" fmla="*/ 1 h 2780"/>
                <a:gd name="T30" fmla="*/ 1 w 2864"/>
                <a:gd name="T31" fmla="*/ 1 h 2780"/>
                <a:gd name="T32" fmla="*/ 1 w 2864"/>
                <a:gd name="T33" fmla="*/ 1 h 2780"/>
                <a:gd name="T34" fmla="*/ 1 w 2864"/>
                <a:gd name="T35" fmla="*/ 1 h 2780"/>
                <a:gd name="T36" fmla="*/ 1 w 2864"/>
                <a:gd name="T37" fmla="*/ 1 h 2780"/>
                <a:gd name="T38" fmla="*/ 1 w 2864"/>
                <a:gd name="T39" fmla="*/ 1 h 2780"/>
                <a:gd name="T40" fmla="*/ 1 w 2864"/>
                <a:gd name="T41" fmla="*/ 1 h 2780"/>
                <a:gd name="T42" fmla="*/ 1 w 2864"/>
                <a:gd name="T43" fmla="*/ 1 h 2780"/>
                <a:gd name="T44" fmla="*/ 1 w 2864"/>
                <a:gd name="T45" fmla="*/ 1 h 2780"/>
                <a:gd name="T46" fmla="*/ 1 w 2864"/>
                <a:gd name="T47" fmla="*/ 1 h 2780"/>
                <a:gd name="T48" fmla="*/ 1 w 2864"/>
                <a:gd name="T49" fmla="*/ 1 h 2780"/>
                <a:gd name="T50" fmla="*/ 1 w 2864"/>
                <a:gd name="T51" fmla="*/ 1 h 2780"/>
                <a:gd name="T52" fmla="*/ 1 w 2864"/>
                <a:gd name="T53" fmla="*/ 1 h 2780"/>
                <a:gd name="T54" fmla="*/ 1 w 2864"/>
                <a:gd name="T55" fmla="*/ 1 h 2780"/>
                <a:gd name="T56" fmla="*/ 1 w 2864"/>
                <a:gd name="T57" fmla="*/ 1 h 2780"/>
                <a:gd name="T58" fmla="*/ 1 w 2864"/>
                <a:gd name="T59" fmla="*/ 1 h 2780"/>
                <a:gd name="T60" fmla="*/ 1 w 2864"/>
                <a:gd name="T61" fmla="*/ 1 h 2780"/>
                <a:gd name="T62" fmla="*/ 1 w 2864"/>
                <a:gd name="T63" fmla="*/ 1 h 2780"/>
                <a:gd name="T64" fmla="*/ 1 w 2864"/>
                <a:gd name="T65" fmla="*/ 1 h 2780"/>
                <a:gd name="T66" fmla="*/ 1 w 2864"/>
                <a:gd name="T67" fmla="*/ 1 h 2780"/>
                <a:gd name="T68" fmla="*/ 1 w 2864"/>
                <a:gd name="T69" fmla="*/ 1 h 2780"/>
                <a:gd name="T70" fmla="*/ 1 w 2864"/>
                <a:gd name="T71" fmla="*/ 1 h 2780"/>
                <a:gd name="T72" fmla="*/ 1 w 2864"/>
                <a:gd name="T73" fmla="*/ 1 h 2780"/>
                <a:gd name="T74" fmla="*/ 1 w 2864"/>
                <a:gd name="T75" fmla="*/ 1 h 2780"/>
                <a:gd name="T76" fmla="*/ 1 w 2864"/>
                <a:gd name="T77" fmla="*/ 1 h 2780"/>
                <a:gd name="T78" fmla="*/ 1 w 2864"/>
                <a:gd name="T79" fmla="*/ 1 h 2780"/>
                <a:gd name="T80" fmla="*/ 1 w 2864"/>
                <a:gd name="T81" fmla="*/ 1 h 2780"/>
                <a:gd name="T82" fmla="*/ 1 w 2864"/>
                <a:gd name="T83" fmla="*/ 1 h 2780"/>
                <a:gd name="T84" fmla="*/ 1 w 2864"/>
                <a:gd name="T85" fmla="*/ 1 h 2780"/>
                <a:gd name="T86" fmla="*/ 1 w 2864"/>
                <a:gd name="T87" fmla="*/ 1 h 2780"/>
                <a:gd name="T88" fmla="*/ 1 w 2864"/>
                <a:gd name="T89" fmla="*/ 1 h 2780"/>
                <a:gd name="T90" fmla="*/ 1 w 2864"/>
                <a:gd name="T91" fmla="*/ 1 h 2780"/>
                <a:gd name="T92" fmla="*/ 1 w 2864"/>
                <a:gd name="T93" fmla="*/ 1 h 2780"/>
                <a:gd name="T94" fmla="*/ 1 w 2864"/>
                <a:gd name="T95" fmla="*/ 1 h 2780"/>
                <a:gd name="T96" fmla="*/ 1 w 2864"/>
                <a:gd name="T97" fmla="*/ 1 h 2780"/>
                <a:gd name="T98" fmla="*/ 1 w 2864"/>
                <a:gd name="T99" fmla="*/ 1 h 2780"/>
                <a:gd name="T100" fmla="*/ 1 w 2864"/>
                <a:gd name="T101" fmla="*/ 1 h 2780"/>
                <a:gd name="T102" fmla="*/ 1 w 2864"/>
                <a:gd name="T103" fmla="*/ 1 h 27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64" h="2780">
                  <a:moveTo>
                    <a:pt x="885" y="0"/>
                  </a:moveTo>
                  <a:lnTo>
                    <a:pt x="876" y="0"/>
                  </a:lnTo>
                  <a:lnTo>
                    <a:pt x="858" y="221"/>
                  </a:lnTo>
                  <a:lnTo>
                    <a:pt x="855" y="278"/>
                  </a:lnTo>
                  <a:lnTo>
                    <a:pt x="834" y="556"/>
                  </a:lnTo>
                  <a:lnTo>
                    <a:pt x="812" y="833"/>
                  </a:lnTo>
                  <a:lnTo>
                    <a:pt x="787" y="1148"/>
                  </a:lnTo>
                  <a:lnTo>
                    <a:pt x="601" y="1131"/>
                  </a:lnTo>
                  <a:lnTo>
                    <a:pt x="388" y="1111"/>
                  </a:lnTo>
                  <a:lnTo>
                    <a:pt x="7" y="1071"/>
                  </a:lnTo>
                  <a:lnTo>
                    <a:pt x="9" y="1078"/>
                  </a:lnTo>
                  <a:lnTo>
                    <a:pt x="6" y="1084"/>
                  </a:lnTo>
                  <a:lnTo>
                    <a:pt x="3" y="1087"/>
                  </a:lnTo>
                  <a:lnTo>
                    <a:pt x="0" y="1093"/>
                  </a:lnTo>
                  <a:lnTo>
                    <a:pt x="3" y="1101"/>
                  </a:lnTo>
                  <a:lnTo>
                    <a:pt x="5" y="1107"/>
                  </a:lnTo>
                  <a:lnTo>
                    <a:pt x="10" y="1111"/>
                  </a:lnTo>
                  <a:lnTo>
                    <a:pt x="15" y="1117"/>
                  </a:lnTo>
                  <a:lnTo>
                    <a:pt x="22" y="1121"/>
                  </a:lnTo>
                  <a:lnTo>
                    <a:pt x="24" y="1123"/>
                  </a:lnTo>
                  <a:lnTo>
                    <a:pt x="25" y="1126"/>
                  </a:lnTo>
                  <a:lnTo>
                    <a:pt x="27" y="1137"/>
                  </a:lnTo>
                  <a:lnTo>
                    <a:pt x="37" y="1146"/>
                  </a:lnTo>
                  <a:lnTo>
                    <a:pt x="52" y="1148"/>
                  </a:lnTo>
                  <a:lnTo>
                    <a:pt x="77" y="1195"/>
                  </a:lnTo>
                  <a:lnTo>
                    <a:pt x="91" y="1222"/>
                  </a:lnTo>
                  <a:lnTo>
                    <a:pt x="121" y="1247"/>
                  </a:lnTo>
                  <a:lnTo>
                    <a:pt x="165" y="1279"/>
                  </a:lnTo>
                  <a:lnTo>
                    <a:pt x="185" y="1307"/>
                  </a:lnTo>
                  <a:lnTo>
                    <a:pt x="204" y="1326"/>
                  </a:lnTo>
                  <a:lnTo>
                    <a:pt x="220" y="1347"/>
                  </a:lnTo>
                  <a:lnTo>
                    <a:pt x="248" y="1375"/>
                  </a:lnTo>
                  <a:lnTo>
                    <a:pt x="269" y="1404"/>
                  </a:lnTo>
                  <a:lnTo>
                    <a:pt x="322" y="1437"/>
                  </a:lnTo>
                  <a:lnTo>
                    <a:pt x="347" y="1458"/>
                  </a:lnTo>
                  <a:lnTo>
                    <a:pt x="357" y="1474"/>
                  </a:lnTo>
                  <a:lnTo>
                    <a:pt x="362" y="1493"/>
                  </a:lnTo>
                  <a:lnTo>
                    <a:pt x="366" y="1518"/>
                  </a:lnTo>
                  <a:lnTo>
                    <a:pt x="376" y="1548"/>
                  </a:lnTo>
                  <a:lnTo>
                    <a:pt x="397" y="1582"/>
                  </a:lnTo>
                  <a:lnTo>
                    <a:pt x="394" y="1642"/>
                  </a:lnTo>
                  <a:lnTo>
                    <a:pt x="430" y="1722"/>
                  </a:lnTo>
                  <a:lnTo>
                    <a:pt x="457" y="1754"/>
                  </a:lnTo>
                  <a:lnTo>
                    <a:pt x="506" y="1797"/>
                  </a:lnTo>
                  <a:lnTo>
                    <a:pt x="555" y="1814"/>
                  </a:lnTo>
                  <a:lnTo>
                    <a:pt x="602" y="1849"/>
                  </a:lnTo>
                  <a:lnTo>
                    <a:pt x="652" y="1893"/>
                  </a:lnTo>
                  <a:lnTo>
                    <a:pt x="683" y="1909"/>
                  </a:lnTo>
                  <a:lnTo>
                    <a:pt x="711" y="1914"/>
                  </a:lnTo>
                  <a:lnTo>
                    <a:pt x="724" y="1905"/>
                  </a:lnTo>
                  <a:lnTo>
                    <a:pt x="741" y="1884"/>
                  </a:lnTo>
                  <a:lnTo>
                    <a:pt x="751" y="1867"/>
                  </a:lnTo>
                  <a:lnTo>
                    <a:pt x="764" y="1861"/>
                  </a:lnTo>
                  <a:lnTo>
                    <a:pt x="788" y="1818"/>
                  </a:lnTo>
                  <a:lnTo>
                    <a:pt x="801" y="1779"/>
                  </a:lnTo>
                  <a:lnTo>
                    <a:pt x="825" y="1743"/>
                  </a:lnTo>
                  <a:lnTo>
                    <a:pt x="832" y="1731"/>
                  </a:lnTo>
                  <a:lnTo>
                    <a:pt x="909" y="1701"/>
                  </a:lnTo>
                  <a:lnTo>
                    <a:pt x="949" y="1716"/>
                  </a:lnTo>
                  <a:lnTo>
                    <a:pt x="974" y="1725"/>
                  </a:lnTo>
                  <a:lnTo>
                    <a:pt x="1017" y="1725"/>
                  </a:lnTo>
                  <a:lnTo>
                    <a:pt x="1054" y="1737"/>
                  </a:lnTo>
                  <a:lnTo>
                    <a:pt x="1093" y="1740"/>
                  </a:lnTo>
                  <a:lnTo>
                    <a:pt x="1130" y="1768"/>
                  </a:lnTo>
                  <a:lnTo>
                    <a:pt x="1183" y="1820"/>
                  </a:lnTo>
                  <a:lnTo>
                    <a:pt x="1225" y="1861"/>
                  </a:lnTo>
                  <a:lnTo>
                    <a:pt x="1250" y="1899"/>
                  </a:lnTo>
                  <a:lnTo>
                    <a:pt x="1271" y="1920"/>
                  </a:lnTo>
                  <a:lnTo>
                    <a:pt x="1287" y="1976"/>
                  </a:lnTo>
                  <a:lnTo>
                    <a:pt x="1304" y="2025"/>
                  </a:lnTo>
                  <a:lnTo>
                    <a:pt x="1322" y="2054"/>
                  </a:lnTo>
                  <a:lnTo>
                    <a:pt x="1340" y="2095"/>
                  </a:lnTo>
                  <a:lnTo>
                    <a:pt x="1359" y="2141"/>
                  </a:lnTo>
                  <a:lnTo>
                    <a:pt x="1378" y="2162"/>
                  </a:lnTo>
                  <a:lnTo>
                    <a:pt x="1403" y="2191"/>
                  </a:lnTo>
                  <a:lnTo>
                    <a:pt x="1424" y="2219"/>
                  </a:lnTo>
                  <a:lnTo>
                    <a:pt x="1433" y="2262"/>
                  </a:lnTo>
                  <a:lnTo>
                    <a:pt x="1465" y="2293"/>
                  </a:lnTo>
                  <a:lnTo>
                    <a:pt x="1501" y="2318"/>
                  </a:lnTo>
                  <a:lnTo>
                    <a:pt x="1506" y="2331"/>
                  </a:lnTo>
                  <a:lnTo>
                    <a:pt x="1515" y="2348"/>
                  </a:lnTo>
                  <a:lnTo>
                    <a:pt x="1515" y="2367"/>
                  </a:lnTo>
                  <a:lnTo>
                    <a:pt x="1504" y="2388"/>
                  </a:lnTo>
                  <a:lnTo>
                    <a:pt x="1523" y="2456"/>
                  </a:lnTo>
                  <a:lnTo>
                    <a:pt x="1557" y="2501"/>
                  </a:lnTo>
                  <a:lnTo>
                    <a:pt x="1576" y="2526"/>
                  </a:lnTo>
                  <a:lnTo>
                    <a:pt x="1598" y="2618"/>
                  </a:lnTo>
                  <a:lnTo>
                    <a:pt x="1632" y="2632"/>
                  </a:lnTo>
                  <a:lnTo>
                    <a:pt x="1684" y="2661"/>
                  </a:lnTo>
                  <a:lnTo>
                    <a:pt x="1710" y="2665"/>
                  </a:lnTo>
                  <a:lnTo>
                    <a:pt x="1760" y="2688"/>
                  </a:lnTo>
                  <a:lnTo>
                    <a:pt x="1789" y="2711"/>
                  </a:lnTo>
                  <a:lnTo>
                    <a:pt x="1812" y="2717"/>
                  </a:lnTo>
                  <a:lnTo>
                    <a:pt x="1859" y="2721"/>
                  </a:lnTo>
                  <a:lnTo>
                    <a:pt x="1898" y="2730"/>
                  </a:lnTo>
                  <a:lnTo>
                    <a:pt x="1930" y="2743"/>
                  </a:lnTo>
                  <a:lnTo>
                    <a:pt x="1960" y="2771"/>
                  </a:lnTo>
                  <a:lnTo>
                    <a:pt x="1980" y="2780"/>
                  </a:lnTo>
                  <a:lnTo>
                    <a:pt x="2039" y="2759"/>
                  </a:lnTo>
                  <a:lnTo>
                    <a:pt x="2033" y="2703"/>
                  </a:lnTo>
                  <a:lnTo>
                    <a:pt x="2030" y="2655"/>
                  </a:lnTo>
                  <a:lnTo>
                    <a:pt x="2021" y="2624"/>
                  </a:lnTo>
                  <a:lnTo>
                    <a:pt x="2001" y="2563"/>
                  </a:lnTo>
                  <a:lnTo>
                    <a:pt x="1992" y="2492"/>
                  </a:lnTo>
                  <a:lnTo>
                    <a:pt x="1998" y="2424"/>
                  </a:lnTo>
                  <a:lnTo>
                    <a:pt x="2018" y="2367"/>
                  </a:lnTo>
                  <a:lnTo>
                    <a:pt x="2059" y="2293"/>
                  </a:lnTo>
                  <a:lnTo>
                    <a:pt x="2088" y="2266"/>
                  </a:lnTo>
                  <a:lnTo>
                    <a:pt x="2144" y="2197"/>
                  </a:lnTo>
                  <a:lnTo>
                    <a:pt x="2267" y="2113"/>
                  </a:lnTo>
                  <a:lnTo>
                    <a:pt x="2393" y="2054"/>
                  </a:lnTo>
                  <a:lnTo>
                    <a:pt x="2486" y="1993"/>
                  </a:lnTo>
                  <a:lnTo>
                    <a:pt x="2531" y="1948"/>
                  </a:lnTo>
                  <a:lnTo>
                    <a:pt x="2597" y="1906"/>
                  </a:lnTo>
                  <a:lnTo>
                    <a:pt x="2595" y="1899"/>
                  </a:lnTo>
                  <a:lnTo>
                    <a:pt x="2587" y="1896"/>
                  </a:lnTo>
                  <a:lnTo>
                    <a:pt x="2582" y="1897"/>
                  </a:lnTo>
                  <a:lnTo>
                    <a:pt x="2562" y="1917"/>
                  </a:lnTo>
                  <a:lnTo>
                    <a:pt x="2565" y="1873"/>
                  </a:lnTo>
                  <a:lnTo>
                    <a:pt x="2565" y="1864"/>
                  </a:lnTo>
                  <a:lnTo>
                    <a:pt x="2559" y="1855"/>
                  </a:lnTo>
                  <a:lnTo>
                    <a:pt x="2541" y="1847"/>
                  </a:lnTo>
                  <a:lnTo>
                    <a:pt x="2547" y="1820"/>
                  </a:lnTo>
                  <a:lnTo>
                    <a:pt x="2566" y="1814"/>
                  </a:lnTo>
                  <a:lnTo>
                    <a:pt x="2572" y="1800"/>
                  </a:lnTo>
                  <a:lnTo>
                    <a:pt x="2585" y="1788"/>
                  </a:lnTo>
                  <a:lnTo>
                    <a:pt x="2603" y="1788"/>
                  </a:lnTo>
                  <a:lnTo>
                    <a:pt x="2610" y="1800"/>
                  </a:lnTo>
                  <a:lnTo>
                    <a:pt x="2606" y="1826"/>
                  </a:lnTo>
                  <a:lnTo>
                    <a:pt x="2592" y="1841"/>
                  </a:lnTo>
                  <a:lnTo>
                    <a:pt x="2597" y="1849"/>
                  </a:lnTo>
                  <a:lnTo>
                    <a:pt x="2612" y="1841"/>
                  </a:lnTo>
                  <a:lnTo>
                    <a:pt x="2633" y="1840"/>
                  </a:lnTo>
                  <a:lnTo>
                    <a:pt x="2647" y="1840"/>
                  </a:lnTo>
                  <a:lnTo>
                    <a:pt x="2637" y="1847"/>
                  </a:lnTo>
                  <a:lnTo>
                    <a:pt x="2624" y="1861"/>
                  </a:lnTo>
                  <a:lnTo>
                    <a:pt x="2610" y="1862"/>
                  </a:lnTo>
                  <a:lnTo>
                    <a:pt x="2592" y="1886"/>
                  </a:lnTo>
                  <a:lnTo>
                    <a:pt x="2592" y="1893"/>
                  </a:lnTo>
                  <a:lnTo>
                    <a:pt x="2601" y="1890"/>
                  </a:lnTo>
                  <a:lnTo>
                    <a:pt x="2616" y="1873"/>
                  </a:lnTo>
                  <a:lnTo>
                    <a:pt x="2758" y="1812"/>
                  </a:lnTo>
                  <a:lnTo>
                    <a:pt x="2790" y="1812"/>
                  </a:lnTo>
                  <a:lnTo>
                    <a:pt x="2814" y="1797"/>
                  </a:lnTo>
                  <a:lnTo>
                    <a:pt x="2809" y="1793"/>
                  </a:lnTo>
                  <a:lnTo>
                    <a:pt x="2808" y="1788"/>
                  </a:lnTo>
                  <a:lnTo>
                    <a:pt x="2800" y="1787"/>
                  </a:lnTo>
                  <a:lnTo>
                    <a:pt x="2796" y="1778"/>
                  </a:lnTo>
                  <a:lnTo>
                    <a:pt x="2798" y="1772"/>
                  </a:lnTo>
                  <a:lnTo>
                    <a:pt x="2809" y="1766"/>
                  </a:lnTo>
                  <a:lnTo>
                    <a:pt x="2820" y="1757"/>
                  </a:lnTo>
                  <a:lnTo>
                    <a:pt x="2824" y="1749"/>
                  </a:lnTo>
                  <a:lnTo>
                    <a:pt x="2826" y="1738"/>
                  </a:lnTo>
                  <a:lnTo>
                    <a:pt x="2823" y="1728"/>
                  </a:lnTo>
                  <a:lnTo>
                    <a:pt x="2824" y="1720"/>
                  </a:lnTo>
                  <a:lnTo>
                    <a:pt x="2826" y="1712"/>
                  </a:lnTo>
                  <a:lnTo>
                    <a:pt x="2832" y="1694"/>
                  </a:lnTo>
                  <a:lnTo>
                    <a:pt x="2838" y="1678"/>
                  </a:lnTo>
                  <a:lnTo>
                    <a:pt x="2836" y="1675"/>
                  </a:lnTo>
                  <a:lnTo>
                    <a:pt x="2835" y="1650"/>
                  </a:lnTo>
                  <a:lnTo>
                    <a:pt x="2827" y="1639"/>
                  </a:lnTo>
                  <a:lnTo>
                    <a:pt x="2824" y="1630"/>
                  </a:lnTo>
                  <a:lnTo>
                    <a:pt x="2826" y="1609"/>
                  </a:lnTo>
                  <a:lnTo>
                    <a:pt x="2827" y="1580"/>
                  </a:lnTo>
                  <a:lnTo>
                    <a:pt x="2829" y="1571"/>
                  </a:lnTo>
                  <a:lnTo>
                    <a:pt x="2833" y="1565"/>
                  </a:lnTo>
                  <a:lnTo>
                    <a:pt x="2838" y="1558"/>
                  </a:lnTo>
                  <a:lnTo>
                    <a:pt x="2841" y="1549"/>
                  </a:lnTo>
                  <a:lnTo>
                    <a:pt x="2847" y="1543"/>
                  </a:lnTo>
                  <a:lnTo>
                    <a:pt x="2850" y="1538"/>
                  </a:lnTo>
                  <a:lnTo>
                    <a:pt x="2850" y="1530"/>
                  </a:lnTo>
                  <a:lnTo>
                    <a:pt x="2850" y="1529"/>
                  </a:lnTo>
                  <a:lnTo>
                    <a:pt x="2854" y="1524"/>
                  </a:lnTo>
                  <a:lnTo>
                    <a:pt x="2860" y="1514"/>
                  </a:lnTo>
                  <a:lnTo>
                    <a:pt x="2862" y="1496"/>
                  </a:lnTo>
                  <a:lnTo>
                    <a:pt x="2864" y="1487"/>
                  </a:lnTo>
                  <a:lnTo>
                    <a:pt x="2862" y="1480"/>
                  </a:lnTo>
                  <a:lnTo>
                    <a:pt x="2860" y="1469"/>
                  </a:lnTo>
                  <a:lnTo>
                    <a:pt x="2858" y="1462"/>
                  </a:lnTo>
                  <a:lnTo>
                    <a:pt x="2862" y="1449"/>
                  </a:lnTo>
                  <a:lnTo>
                    <a:pt x="2864" y="1439"/>
                  </a:lnTo>
                  <a:lnTo>
                    <a:pt x="2862" y="1433"/>
                  </a:lnTo>
                  <a:lnTo>
                    <a:pt x="2858" y="1415"/>
                  </a:lnTo>
                  <a:lnTo>
                    <a:pt x="2854" y="1409"/>
                  </a:lnTo>
                  <a:lnTo>
                    <a:pt x="2847" y="1387"/>
                  </a:lnTo>
                  <a:lnTo>
                    <a:pt x="2838" y="1371"/>
                  </a:lnTo>
                  <a:lnTo>
                    <a:pt x="2829" y="1345"/>
                  </a:lnTo>
                  <a:lnTo>
                    <a:pt x="2811" y="1301"/>
                  </a:lnTo>
                  <a:lnTo>
                    <a:pt x="2806" y="1272"/>
                  </a:lnTo>
                  <a:lnTo>
                    <a:pt x="2805" y="1258"/>
                  </a:lnTo>
                  <a:lnTo>
                    <a:pt x="2795" y="1250"/>
                  </a:lnTo>
                  <a:lnTo>
                    <a:pt x="2788" y="1241"/>
                  </a:lnTo>
                  <a:lnTo>
                    <a:pt x="2777" y="1229"/>
                  </a:lnTo>
                  <a:lnTo>
                    <a:pt x="2767" y="1225"/>
                  </a:lnTo>
                  <a:lnTo>
                    <a:pt x="2753" y="1207"/>
                  </a:lnTo>
                  <a:lnTo>
                    <a:pt x="2750" y="1201"/>
                  </a:lnTo>
                  <a:lnTo>
                    <a:pt x="2745" y="943"/>
                  </a:lnTo>
                  <a:lnTo>
                    <a:pt x="2743" y="943"/>
                  </a:lnTo>
                  <a:lnTo>
                    <a:pt x="2739" y="806"/>
                  </a:lnTo>
                  <a:lnTo>
                    <a:pt x="2736" y="803"/>
                  </a:lnTo>
                  <a:lnTo>
                    <a:pt x="2714" y="803"/>
                  </a:lnTo>
                  <a:lnTo>
                    <a:pt x="2703" y="806"/>
                  </a:lnTo>
                  <a:lnTo>
                    <a:pt x="2681" y="807"/>
                  </a:lnTo>
                  <a:lnTo>
                    <a:pt x="2678" y="807"/>
                  </a:lnTo>
                  <a:lnTo>
                    <a:pt x="2675" y="806"/>
                  </a:lnTo>
                  <a:lnTo>
                    <a:pt x="2666" y="809"/>
                  </a:lnTo>
                  <a:lnTo>
                    <a:pt x="2657" y="804"/>
                  </a:lnTo>
                  <a:lnTo>
                    <a:pt x="2651" y="801"/>
                  </a:lnTo>
                  <a:lnTo>
                    <a:pt x="2647" y="797"/>
                  </a:lnTo>
                  <a:lnTo>
                    <a:pt x="2644" y="786"/>
                  </a:lnTo>
                  <a:lnTo>
                    <a:pt x="2643" y="785"/>
                  </a:lnTo>
                  <a:lnTo>
                    <a:pt x="2636" y="788"/>
                  </a:lnTo>
                  <a:lnTo>
                    <a:pt x="2616" y="773"/>
                  </a:lnTo>
                  <a:lnTo>
                    <a:pt x="2588" y="767"/>
                  </a:lnTo>
                  <a:lnTo>
                    <a:pt x="2587" y="755"/>
                  </a:lnTo>
                  <a:lnTo>
                    <a:pt x="2563" y="753"/>
                  </a:lnTo>
                  <a:lnTo>
                    <a:pt x="2535" y="727"/>
                  </a:lnTo>
                  <a:lnTo>
                    <a:pt x="2510" y="717"/>
                  </a:lnTo>
                  <a:lnTo>
                    <a:pt x="2510" y="709"/>
                  </a:lnTo>
                  <a:lnTo>
                    <a:pt x="2482" y="709"/>
                  </a:lnTo>
                  <a:lnTo>
                    <a:pt x="2476" y="726"/>
                  </a:lnTo>
                  <a:lnTo>
                    <a:pt x="2374" y="720"/>
                  </a:lnTo>
                  <a:lnTo>
                    <a:pt x="2355" y="735"/>
                  </a:lnTo>
                  <a:lnTo>
                    <a:pt x="2323" y="726"/>
                  </a:lnTo>
                  <a:lnTo>
                    <a:pt x="2323" y="732"/>
                  </a:lnTo>
                  <a:lnTo>
                    <a:pt x="2274" y="758"/>
                  </a:lnTo>
                  <a:lnTo>
                    <a:pt x="2243" y="764"/>
                  </a:lnTo>
                  <a:lnTo>
                    <a:pt x="2217" y="751"/>
                  </a:lnTo>
                  <a:lnTo>
                    <a:pt x="2199" y="720"/>
                  </a:lnTo>
                  <a:lnTo>
                    <a:pt x="2163" y="738"/>
                  </a:lnTo>
                  <a:lnTo>
                    <a:pt x="2123" y="705"/>
                  </a:lnTo>
                  <a:lnTo>
                    <a:pt x="2083" y="764"/>
                  </a:lnTo>
                  <a:lnTo>
                    <a:pt x="2073" y="755"/>
                  </a:lnTo>
                  <a:lnTo>
                    <a:pt x="2073" y="724"/>
                  </a:lnTo>
                  <a:lnTo>
                    <a:pt x="2039" y="723"/>
                  </a:lnTo>
                  <a:lnTo>
                    <a:pt x="2030" y="738"/>
                  </a:lnTo>
                  <a:lnTo>
                    <a:pt x="2004" y="712"/>
                  </a:lnTo>
                  <a:lnTo>
                    <a:pt x="1991" y="717"/>
                  </a:lnTo>
                  <a:lnTo>
                    <a:pt x="1979" y="698"/>
                  </a:lnTo>
                  <a:lnTo>
                    <a:pt x="1951" y="708"/>
                  </a:lnTo>
                  <a:lnTo>
                    <a:pt x="1939" y="721"/>
                  </a:lnTo>
                  <a:lnTo>
                    <a:pt x="1924" y="727"/>
                  </a:lnTo>
                  <a:lnTo>
                    <a:pt x="1902" y="717"/>
                  </a:lnTo>
                  <a:lnTo>
                    <a:pt x="1899" y="689"/>
                  </a:lnTo>
                  <a:lnTo>
                    <a:pt x="1883" y="689"/>
                  </a:lnTo>
                  <a:lnTo>
                    <a:pt x="1871" y="653"/>
                  </a:lnTo>
                  <a:lnTo>
                    <a:pt x="1810" y="668"/>
                  </a:lnTo>
                  <a:lnTo>
                    <a:pt x="1791" y="667"/>
                  </a:lnTo>
                  <a:lnTo>
                    <a:pt x="1768" y="645"/>
                  </a:lnTo>
                  <a:lnTo>
                    <a:pt x="1740" y="655"/>
                  </a:lnTo>
                  <a:lnTo>
                    <a:pt x="1644" y="618"/>
                  </a:lnTo>
                  <a:lnTo>
                    <a:pt x="1644" y="596"/>
                  </a:lnTo>
                  <a:lnTo>
                    <a:pt x="1635" y="589"/>
                  </a:lnTo>
                  <a:lnTo>
                    <a:pt x="1583" y="575"/>
                  </a:lnTo>
                  <a:lnTo>
                    <a:pt x="1530" y="569"/>
                  </a:lnTo>
                  <a:lnTo>
                    <a:pt x="1512" y="547"/>
                  </a:lnTo>
                  <a:lnTo>
                    <a:pt x="1479" y="533"/>
                  </a:lnTo>
                  <a:lnTo>
                    <a:pt x="1501" y="38"/>
                  </a:lnTo>
                  <a:lnTo>
                    <a:pt x="1192" y="22"/>
                  </a:lnTo>
                  <a:lnTo>
                    <a:pt x="885" y="0"/>
                  </a:lnTo>
                </a:path>
              </a:pathLst>
            </a:custGeom>
            <a:solidFill>
              <a:srgbClr val="339933"/>
            </a:solidFill>
            <a:ln w="9525" cmpd="sng">
              <a:solidFill>
                <a:srgbClr val="909090"/>
              </a:solidFill>
              <a:prstDash val="solid"/>
              <a:round/>
              <a:headEnd/>
              <a:tailEnd/>
            </a:ln>
          </p:spPr>
          <p:txBody>
            <a:bodyPr/>
            <a:lstStyle/>
            <a:p>
              <a:endParaRPr lang="en-US" dirty="0"/>
            </a:p>
          </p:txBody>
        </p:sp>
        <p:sp>
          <p:nvSpPr>
            <p:cNvPr id="7362" name="Freeform 13"/>
            <p:cNvSpPr>
              <a:spLocks noChangeAspect="1"/>
            </p:cNvSpPr>
            <p:nvPr>
              <p:custDataLst>
                <p:tags r:id="rId227"/>
              </p:custDataLst>
            </p:nvPr>
          </p:nvSpPr>
          <p:spPr bwMode="auto">
            <a:xfrm>
              <a:off x="1672" y="2416"/>
              <a:ext cx="714" cy="732"/>
            </a:xfrm>
            <a:custGeom>
              <a:avLst/>
              <a:gdLst>
                <a:gd name="T0" fmla="*/ 1 w 1427"/>
                <a:gd name="T1" fmla="*/ 1 h 1464"/>
                <a:gd name="T2" fmla="*/ 1 w 1427"/>
                <a:gd name="T3" fmla="*/ 1 h 1464"/>
                <a:gd name="T4" fmla="*/ 1 w 1427"/>
                <a:gd name="T5" fmla="*/ 1 h 1464"/>
                <a:gd name="T6" fmla="*/ 1 w 1427"/>
                <a:gd name="T7" fmla="*/ 1 h 1464"/>
                <a:gd name="T8" fmla="*/ 1 w 1427"/>
                <a:gd name="T9" fmla="*/ 1 h 1464"/>
                <a:gd name="T10" fmla="*/ 1 w 1427"/>
                <a:gd name="T11" fmla="*/ 1 h 1464"/>
                <a:gd name="T12" fmla="*/ 1 w 1427"/>
                <a:gd name="T13" fmla="*/ 1 h 1464"/>
                <a:gd name="T14" fmla="*/ 1 w 1427"/>
                <a:gd name="T15" fmla="*/ 1 h 1464"/>
                <a:gd name="T16" fmla="*/ 1 w 1427"/>
                <a:gd name="T17" fmla="*/ 1 h 1464"/>
                <a:gd name="T18" fmla="*/ 1 w 1427"/>
                <a:gd name="T19" fmla="*/ 1 h 1464"/>
                <a:gd name="T20" fmla="*/ 1 w 1427"/>
                <a:gd name="T21" fmla="*/ 1 h 1464"/>
                <a:gd name="T22" fmla="*/ 1 w 1427"/>
                <a:gd name="T23" fmla="*/ 1 h 1464"/>
                <a:gd name="T24" fmla="*/ 1 w 1427"/>
                <a:gd name="T25" fmla="*/ 1 h 1464"/>
                <a:gd name="T26" fmla="*/ 1 w 1427"/>
                <a:gd name="T27" fmla="*/ 1 h 1464"/>
                <a:gd name="T28" fmla="*/ 1 w 1427"/>
                <a:gd name="T29" fmla="*/ 1 h 1464"/>
                <a:gd name="T30" fmla="*/ 1 w 1427"/>
                <a:gd name="T31" fmla="*/ 1 h 1464"/>
                <a:gd name="T32" fmla="*/ 1 w 1427"/>
                <a:gd name="T33" fmla="*/ 1 h 1464"/>
                <a:gd name="T34" fmla="*/ 1 w 1427"/>
                <a:gd name="T35" fmla="*/ 1 h 1464"/>
                <a:gd name="T36" fmla="*/ 1 w 1427"/>
                <a:gd name="T37" fmla="*/ 1 h 1464"/>
                <a:gd name="T38" fmla="*/ 1 w 1427"/>
                <a:gd name="T39" fmla="*/ 1 h 1464"/>
                <a:gd name="T40" fmla="*/ 1 w 1427"/>
                <a:gd name="T41" fmla="*/ 1 h 1464"/>
                <a:gd name="T42" fmla="*/ 1 w 1427"/>
                <a:gd name="T43" fmla="*/ 1 h 1464"/>
                <a:gd name="T44" fmla="*/ 1 w 1427"/>
                <a:gd name="T45" fmla="*/ 1 h 1464"/>
                <a:gd name="T46" fmla="*/ 1 w 1427"/>
                <a:gd name="T47" fmla="*/ 1 h 1464"/>
                <a:gd name="T48" fmla="*/ 1 w 1427"/>
                <a:gd name="T49" fmla="*/ 1 h 1464"/>
                <a:gd name="T50" fmla="*/ 1 w 1427"/>
                <a:gd name="T51" fmla="*/ 1 h 1464"/>
                <a:gd name="T52" fmla="*/ 1 w 1427"/>
                <a:gd name="T53" fmla="*/ 0 h 1464"/>
                <a:gd name="T54" fmla="*/ 1 w 1427"/>
                <a:gd name="T55" fmla="*/ 1 h 1464"/>
                <a:gd name="T56" fmla="*/ 1 w 1427"/>
                <a:gd name="T57" fmla="*/ 1 h 1464"/>
                <a:gd name="T58" fmla="*/ 1 w 1427"/>
                <a:gd name="T59" fmla="*/ 1 h 1464"/>
                <a:gd name="T60" fmla="*/ 1 w 1427"/>
                <a:gd name="T61" fmla="*/ 1 h 1464"/>
                <a:gd name="T62" fmla="*/ 1 w 1427"/>
                <a:gd name="T63" fmla="*/ 1 h 1464"/>
                <a:gd name="T64" fmla="*/ 1 w 1427"/>
                <a:gd name="T65" fmla="*/ 1 h 1464"/>
                <a:gd name="T66" fmla="*/ 0 w 1427"/>
                <a:gd name="T67" fmla="*/ 1 h 1464"/>
                <a:gd name="T68" fmla="*/ 1 w 1427"/>
                <a:gd name="T69" fmla="*/ 1 h 1464"/>
                <a:gd name="T70" fmla="*/ 1 w 1427"/>
                <a:gd name="T71" fmla="*/ 1 h 1464"/>
                <a:gd name="T72" fmla="*/ 1 w 1427"/>
                <a:gd name="T73" fmla="*/ 1 h 1464"/>
                <a:gd name="T74" fmla="*/ 1 w 1427"/>
                <a:gd name="T75" fmla="*/ 1 h 1464"/>
                <a:gd name="T76" fmla="*/ 1 w 1427"/>
                <a:gd name="T77" fmla="*/ 1 h 1464"/>
                <a:gd name="T78" fmla="*/ 1 w 1427"/>
                <a:gd name="T79" fmla="*/ 1 h 146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427" h="1464">
                  <a:moveTo>
                    <a:pt x="558" y="1389"/>
                  </a:moveTo>
                  <a:lnTo>
                    <a:pt x="558" y="1389"/>
                  </a:lnTo>
                  <a:lnTo>
                    <a:pt x="557" y="1386"/>
                  </a:lnTo>
                  <a:lnTo>
                    <a:pt x="555" y="1384"/>
                  </a:lnTo>
                  <a:lnTo>
                    <a:pt x="548" y="1380"/>
                  </a:lnTo>
                  <a:lnTo>
                    <a:pt x="543" y="1374"/>
                  </a:lnTo>
                  <a:lnTo>
                    <a:pt x="538" y="1370"/>
                  </a:lnTo>
                  <a:lnTo>
                    <a:pt x="536" y="1364"/>
                  </a:lnTo>
                  <a:lnTo>
                    <a:pt x="533" y="1356"/>
                  </a:lnTo>
                  <a:lnTo>
                    <a:pt x="536" y="1350"/>
                  </a:lnTo>
                  <a:lnTo>
                    <a:pt x="539" y="1347"/>
                  </a:lnTo>
                  <a:lnTo>
                    <a:pt x="542" y="1341"/>
                  </a:lnTo>
                  <a:lnTo>
                    <a:pt x="540" y="1334"/>
                  </a:lnTo>
                  <a:lnTo>
                    <a:pt x="921" y="1374"/>
                  </a:lnTo>
                  <a:lnTo>
                    <a:pt x="1134" y="1394"/>
                  </a:lnTo>
                  <a:lnTo>
                    <a:pt x="1320" y="1411"/>
                  </a:lnTo>
                  <a:lnTo>
                    <a:pt x="1345" y="1096"/>
                  </a:lnTo>
                  <a:lnTo>
                    <a:pt x="1367" y="819"/>
                  </a:lnTo>
                  <a:lnTo>
                    <a:pt x="1388" y="541"/>
                  </a:lnTo>
                  <a:lnTo>
                    <a:pt x="1391" y="484"/>
                  </a:lnTo>
                  <a:lnTo>
                    <a:pt x="1409" y="263"/>
                  </a:lnTo>
                  <a:lnTo>
                    <a:pt x="1418" y="263"/>
                  </a:lnTo>
                  <a:lnTo>
                    <a:pt x="1427" y="136"/>
                  </a:lnTo>
                  <a:lnTo>
                    <a:pt x="1122" y="115"/>
                  </a:lnTo>
                  <a:lnTo>
                    <a:pt x="814" y="84"/>
                  </a:lnTo>
                  <a:lnTo>
                    <a:pt x="505" y="47"/>
                  </a:lnTo>
                  <a:lnTo>
                    <a:pt x="202" y="0"/>
                  </a:lnTo>
                  <a:lnTo>
                    <a:pt x="154" y="344"/>
                  </a:lnTo>
                  <a:lnTo>
                    <a:pt x="130" y="506"/>
                  </a:lnTo>
                  <a:lnTo>
                    <a:pt x="107" y="679"/>
                  </a:lnTo>
                  <a:lnTo>
                    <a:pt x="89" y="799"/>
                  </a:lnTo>
                  <a:lnTo>
                    <a:pt x="52" y="1070"/>
                  </a:lnTo>
                  <a:lnTo>
                    <a:pt x="38" y="1160"/>
                  </a:lnTo>
                  <a:lnTo>
                    <a:pt x="0" y="1439"/>
                  </a:lnTo>
                  <a:lnTo>
                    <a:pt x="183" y="1464"/>
                  </a:lnTo>
                  <a:lnTo>
                    <a:pt x="199" y="1349"/>
                  </a:lnTo>
                  <a:lnTo>
                    <a:pt x="555" y="1392"/>
                  </a:lnTo>
                  <a:lnTo>
                    <a:pt x="557" y="1390"/>
                  </a:lnTo>
                  <a:lnTo>
                    <a:pt x="557" y="1389"/>
                  </a:lnTo>
                  <a:lnTo>
                    <a:pt x="558" y="1389"/>
                  </a:lnTo>
                </a:path>
              </a:pathLst>
            </a:custGeom>
            <a:solidFill>
              <a:schemeClr val="bg2"/>
            </a:solidFill>
            <a:ln w="9525" cmpd="sng">
              <a:solidFill>
                <a:srgbClr val="909090"/>
              </a:solidFill>
              <a:prstDash val="solid"/>
              <a:round/>
              <a:headEnd/>
              <a:tailEnd/>
            </a:ln>
          </p:spPr>
          <p:txBody>
            <a:bodyPr/>
            <a:lstStyle/>
            <a:p>
              <a:endParaRPr lang="en-US" dirty="0"/>
            </a:p>
          </p:txBody>
        </p:sp>
        <p:sp>
          <p:nvSpPr>
            <p:cNvPr id="7363" name="Freeform 14"/>
            <p:cNvSpPr>
              <a:spLocks noChangeAspect="1"/>
            </p:cNvSpPr>
            <p:nvPr>
              <p:custDataLst>
                <p:tags r:id="rId228"/>
              </p:custDataLst>
            </p:nvPr>
          </p:nvSpPr>
          <p:spPr bwMode="auto">
            <a:xfrm>
              <a:off x="3384" y="1231"/>
              <a:ext cx="533" cy="565"/>
            </a:xfrm>
            <a:custGeom>
              <a:avLst/>
              <a:gdLst>
                <a:gd name="T0" fmla="*/ 0 w 1068"/>
                <a:gd name="T1" fmla="*/ 1 h 1130"/>
                <a:gd name="T2" fmla="*/ 0 w 1068"/>
                <a:gd name="T3" fmla="*/ 1 h 1130"/>
                <a:gd name="T4" fmla="*/ 0 w 1068"/>
                <a:gd name="T5" fmla="*/ 1 h 1130"/>
                <a:gd name="T6" fmla="*/ 0 w 1068"/>
                <a:gd name="T7" fmla="*/ 1 h 1130"/>
                <a:gd name="T8" fmla="*/ 0 w 1068"/>
                <a:gd name="T9" fmla="*/ 1 h 1130"/>
                <a:gd name="T10" fmla="*/ 0 w 1068"/>
                <a:gd name="T11" fmla="*/ 1 h 1130"/>
                <a:gd name="T12" fmla="*/ 0 w 1068"/>
                <a:gd name="T13" fmla="*/ 1 h 1130"/>
                <a:gd name="T14" fmla="*/ 0 w 1068"/>
                <a:gd name="T15" fmla="*/ 1 h 1130"/>
                <a:gd name="T16" fmla="*/ 0 w 1068"/>
                <a:gd name="T17" fmla="*/ 1 h 1130"/>
                <a:gd name="T18" fmla="*/ 0 w 1068"/>
                <a:gd name="T19" fmla="*/ 1 h 1130"/>
                <a:gd name="T20" fmla="*/ 0 w 1068"/>
                <a:gd name="T21" fmla="*/ 1 h 1130"/>
                <a:gd name="T22" fmla="*/ 0 w 1068"/>
                <a:gd name="T23" fmla="*/ 1 h 1130"/>
                <a:gd name="T24" fmla="*/ 0 w 1068"/>
                <a:gd name="T25" fmla="*/ 1 h 1130"/>
                <a:gd name="T26" fmla="*/ 0 w 1068"/>
                <a:gd name="T27" fmla="*/ 1 h 1130"/>
                <a:gd name="T28" fmla="*/ 0 w 1068"/>
                <a:gd name="T29" fmla="*/ 1 h 1130"/>
                <a:gd name="T30" fmla="*/ 0 w 1068"/>
                <a:gd name="T31" fmla="*/ 1 h 1130"/>
                <a:gd name="T32" fmla="*/ 0 w 1068"/>
                <a:gd name="T33" fmla="*/ 1 h 1130"/>
                <a:gd name="T34" fmla="*/ 0 w 1068"/>
                <a:gd name="T35" fmla="*/ 1 h 1130"/>
                <a:gd name="T36" fmla="*/ 0 w 1068"/>
                <a:gd name="T37" fmla="*/ 1 h 1130"/>
                <a:gd name="T38" fmla="*/ 0 w 1068"/>
                <a:gd name="T39" fmla="*/ 1 h 1130"/>
                <a:gd name="T40" fmla="*/ 0 w 1068"/>
                <a:gd name="T41" fmla="*/ 1 h 1130"/>
                <a:gd name="T42" fmla="*/ 0 w 1068"/>
                <a:gd name="T43" fmla="*/ 1 h 1130"/>
                <a:gd name="T44" fmla="*/ 0 w 1068"/>
                <a:gd name="T45" fmla="*/ 1 h 1130"/>
                <a:gd name="T46" fmla="*/ 0 w 1068"/>
                <a:gd name="T47" fmla="*/ 1 h 1130"/>
                <a:gd name="T48" fmla="*/ 0 w 1068"/>
                <a:gd name="T49" fmla="*/ 1 h 1130"/>
                <a:gd name="T50" fmla="*/ 0 w 1068"/>
                <a:gd name="T51" fmla="*/ 1 h 1130"/>
                <a:gd name="T52" fmla="*/ 0 w 1068"/>
                <a:gd name="T53" fmla="*/ 1 h 1130"/>
                <a:gd name="T54" fmla="*/ 0 w 1068"/>
                <a:gd name="T55" fmla="*/ 1 h 1130"/>
                <a:gd name="T56" fmla="*/ 0 w 1068"/>
                <a:gd name="T57" fmla="*/ 1 h 1130"/>
                <a:gd name="T58" fmla="*/ 0 w 1068"/>
                <a:gd name="T59" fmla="*/ 1 h 1130"/>
                <a:gd name="T60" fmla="*/ 0 w 1068"/>
                <a:gd name="T61" fmla="*/ 1 h 1130"/>
                <a:gd name="T62" fmla="*/ 0 w 1068"/>
                <a:gd name="T63" fmla="*/ 1 h 1130"/>
                <a:gd name="T64" fmla="*/ 0 w 1068"/>
                <a:gd name="T65" fmla="*/ 1 h 1130"/>
                <a:gd name="T66" fmla="*/ 0 w 1068"/>
                <a:gd name="T67" fmla="*/ 1 h 1130"/>
                <a:gd name="T68" fmla="*/ 0 w 1068"/>
                <a:gd name="T69" fmla="*/ 1 h 1130"/>
                <a:gd name="T70" fmla="*/ 0 w 1068"/>
                <a:gd name="T71" fmla="*/ 1 h 1130"/>
                <a:gd name="T72" fmla="*/ 0 w 1068"/>
                <a:gd name="T73" fmla="*/ 1 h 1130"/>
                <a:gd name="T74" fmla="*/ 0 w 1068"/>
                <a:gd name="T75" fmla="*/ 1 h 1130"/>
                <a:gd name="T76" fmla="*/ 0 w 1068"/>
                <a:gd name="T77" fmla="*/ 1 h 1130"/>
                <a:gd name="T78" fmla="*/ 0 w 1068"/>
                <a:gd name="T79" fmla="*/ 1 h 1130"/>
                <a:gd name="T80" fmla="*/ 0 w 1068"/>
                <a:gd name="T81" fmla="*/ 1 h 1130"/>
                <a:gd name="T82" fmla="*/ 0 w 1068"/>
                <a:gd name="T83" fmla="*/ 1 h 1130"/>
                <a:gd name="T84" fmla="*/ 0 w 1068"/>
                <a:gd name="T85" fmla="*/ 1 h 1130"/>
                <a:gd name="T86" fmla="*/ 0 w 1068"/>
                <a:gd name="T87" fmla="*/ 1 h 1130"/>
                <a:gd name="T88" fmla="*/ 0 w 1068"/>
                <a:gd name="T89" fmla="*/ 1 h 1130"/>
                <a:gd name="T90" fmla="*/ 0 w 1068"/>
                <a:gd name="T91" fmla="*/ 1 h 1130"/>
                <a:gd name="T92" fmla="*/ 0 w 1068"/>
                <a:gd name="T93" fmla="*/ 1 h 1130"/>
                <a:gd name="T94" fmla="*/ 0 w 1068"/>
                <a:gd name="T95" fmla="*/ 1 h 1130"/>
                <a:gd name="T96" fmla="*/ 0 w 1068"/>
                <a:gd name="T97" fmla="*/ 1 h 1130"/>
                <a:gd name="T98" fmla="*/ 0 w 1068"/>
                <a:gd name="T99" fmla="*/ 1 h 1130"/>
                <a:gd name="T100" fmla="*/ 0 w 1068"/>
                <a:gd name="T101" fmla="*/ 1 h 1130"/>
                <a:gd name="T102" fmla="*/ 0 w 1068"/>
                <a:gd name="T103" fmla="*/ 1 h 1130"/>
                <a:gd name="T104" fmla="*/ 0 w 1068"/>
                <a:gd name="T105" fmla="*/ 1 h 1130"/>
                <a:gd name="T106" fmla="*/ 0 w 1068"/>
                <a:gd name="T107" fmla="*/ 1 h 113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68" h="1130">
                  <a:moveTo>
                    <a:pt x="958" y="417"/>
                  </a:moveTo>
                  <a:lnTo>
                    <a:pt x="959" y="420"/>
                  </a:lnTo>
                  <a:lnTo>
                    <a:pt x="956" y="452"/>
                  </a:lnTo>
                  <a:lnTo>
                    <a:pt x="946" y="457"/>
                  </a:lnTo>
                  <a:lnTo>
                    <a:pt x="933" y="460"/>
                  </a:lnTo>
                  <a:lnTo>
                    <a:pt x="922" y="466"/>
                  </a:lnTo>
                  <a:lnTo>
                    <a:pt x="919" y="481"/>
                  </a:lnTo>
                  <a:lnTo>
                    <a:pt x="916" y="493"/>
                  </a:lnTo>
                  <a:lnTo>
                    <a:pt x="906" y="515"/>
                  </a:lnTo>
                  <a:lnTo>
                    <a:pt x="898" y="527"/>
                  </a:lnTo>
                  <a:lnTo>
                    <a:pt x="895" y="552"/>
                  </a:lnTo>
                  <a:lnTo>
                    <a:pt x="898" y="559"/>
                  </a:lnTo>
                  <a:lnTo>
                    <a:pt x="895" y="566"/>
                  </a:lnTo>
                  <a:lnTo>
                    <a:pt x="895" y="572"/>
                  </a:lnTo>
                  <a:lnTo>
                    <a:pt x="900" y="578"/>
                  </a:lnTo>
                  <a:lnTo>
                    <a:pt x="910" y="574"/>
                  </a:lnTo>
                  <a:lnTo>
                    <a:pt x="916" y="566"/>
                  </a:lnTo>
                  <a:lnTo>
                    <a:pt x="916" y="559"/>
                  </a:lnTo>
                  <a:lnTo>
                    <a:pt x="928" y="549"/>
                  </a:lnTo>
                  <a:lnTo>
                    <a:pt x="939" y="544"/>
                  </a:lnTo>
                  <a:lnTo>
                    <a:pt x="946" y="534"/>
                  </a:lnTo>
                  <a:lnTo>
                    <a:pt x="948" y="524"/>
                  </a:lnTo>
                  <a:lnTo>
                    <a:pt x="954" y="512"/>
                  </a:lnTo>
                  <a:lnTo>
                    <a:pt x="965" y="493"/>
                  </a:lnTo>
                  <a:lnTo>
                    <a:pt x="974" y="487"/>
                  </a:lnTo>
                  <a:lnTo>
                    <a:pt x="984" y="484"/>
                  </a:lnTo>
                  <a:lnTo>
                    <a:pt x="989" y="478"/>
                  </a:lnTo>
                  <a:lnTo>
                    <a:pt x="1001" y="447"/>
                  </a:lnTo>
                  <a:lnTo>
                    <a:pt x="1020" y="413"/>
                  </a:lnTo>
                  <a:lnTo>
                    <a:pt x="1021" y="397"/>
                  </a:lnTo>
                  <a:lnTo>
                    <a:pt x="1042" y="373"/>
                  </a:lnTo>
                  <a:lnTo>
                    <a:pt x="1049" y="363"/>
                  </a:lnTo>
                  <a:lnTo>
                    <a:pt x="1058" y="361"/>
                  </a:lnTo>
                  <a:lnTo>
                    <a:pt x="1067" y="361"/>
                  </a:lnTo>
                  <a:lnTo>
                    <a:pt x="1068" y="370"/>
                  </a:lnTo>
                  <a:lnTo>
                    <a:pt x="1067" y="379"/>
                  </a:lnTo>
                  <a:lnTo>
                    <a:pt x="1055" y="416"/>
                  </a:lnTo>
                  <a:lnTo>
                    <a:pt x="1045" y="434"/>
                  </a:lnTo>
                  <a:lnTo>
                    <a:pt x="1038" y="459"/>
                  </a:lnTo>
                  <a:lnTo>
                    <a:pt x="1035" y="472"/>
                  </a:lnTo>
                  <a:lnTo>
                    <a:pt x="1023" y="490"/>
                  </a:lnTo>
                  <a:lnTo>
                    <a:pt x="1020" y="503"/>
                  </a:lnTo>
                  <a:lnTo>
                    <a:pt x="1014" y="524"/>
                  </a:lnTo>
                  <a:lnTo>
                    <a:pt x="999" y="556"/>
                  </a:lnTo>
                  <a:lnTo>
                    <a:pt x="995" y="589"/>
                  </a:lnTo>
                  <a:lnTo>
                    <a:pt x="989" y="624"/>
                  </a:lnTo>
                  <a:lnTo>
                    <a:pt x="995" y="637"/>
                  </a:lnTo>
                  <a:lnTo>
                    <a:pt x="1001" y="643"/>
                  </a:lnTo>
                  <a:lnTo>
                    <a:pt x="998" y="652"/>
                  </a:lnTo>
                  <a:lnTo>
                    <a:pt x="993" y="661"/>
                  </a:lnTo>
                  <a:lnTo>
                    <a:pt x="974" y="681"/>
                  </a:lnTo>
                  <a:lnTo>
                    <a:pt x="977" y="695"/>
                  </a:lnTo>
                  <a:lnTo>
                    <a:pt x="970" y="705"/>
                  </a:lnTo>
                  <a:lnTo>
                    <a:pt x="970" y="719"/>
                  </a:lnTo>
                  <a:lnTo>
                    <a:pt x="965" y="735"/>
                  </a:lnTo>
                  <a:lnTo>
                    <a:pt x="968" y="761"/>
                  </a:lnTo>
                  <a:lnTo>
                    <a:pt x="974" y="782"/>
                  </a:lnTo>
                  <a:lnTo>
                    <a:pt x="974" y="791"/>
                  </a:lnTo>
                  <a:lnTo>
                    <a:pt x="962" y="823"/>
                  </a:lnTo>
                  <a:lnTo>
                    <a:pt x="964" y="836"/>
                  </a:lnTo>
                  <a:lnTo>
                    <a:pt x="956" y="863"/>
                  </a:lnTo>
                  <a:lnTo>
                    <a:pt x="949" y="878"/>
                  </a:lnTo>
                  <a:lnTo>
                    <a:pt x="946" y="903"/>
                  </a:lnTo>
                  <a:lnTo>
                    <a:pt x="958" y="952"/>
                  </a:lnTo>
                  <a:lnTo>
                    <a:pt x="962" y="972"/>
                  </a:lnTo>
                  <a:lnTo>
                    <a:pt x="965" y="983"/>
                  </a:lnTo>
                  <a:lnTo>
                    <a:pt x="967" y="997"/>
                  </a:lnTo>
                  <a:lnTo>
                    <a:pt x="980" y="1014"/>
                  </a:lnTo>
                  <a:lnTo>
                    <a:pt x="986" y="1017"/>
                  </a:lnTo>
                  <a:lnTo>
                    <a:pt x="983" y="1037"/>
                  </a:lnTo>
                  <a:lnTo>
                    <a:pt x="978" y="1052"/>
                  </a:lnTo>
                  <a:lnTo>
                    <a:pt x="977" y="1065"/>
                  </a:lnTo>
                  <a:lnTo>
                    <a:pt x="980" y="1073"/>
                  </a:lnTo>
                  <a:lnTo>
                    <a:pt x="980" y="1095"/>
                  </a:lnTo>
                  <a:lnTo>
                    <a:pt x="722" y="1114"/>
                  </a:lnTo>
                  <a:lnTo>
                    <a:pt x="446" y="1129"/>
                  </a:lnTo>
                  <a:lnTo>
                    <a:pt x="446" y="1130"/>
                  </a:lnTo>
                  <a:lnTo>
                    <a:pt x="446" y="1129"/>
                  </a:lnTo>
                  <a:lnTo>
                    <a:pt x="444" y="1123"/>
                  </a:lnTo>
                  <a:lnTo>
                    <a:pt x="441" y="1111"/>
                  </a:lnTo>
                  <a:lnTo>
                    <a:pt x="435" y="1102"/>
                  </a:lnTo>
                  <a:lnTo>
                    <a:pt x="428" y="1096"/>
                  </a:lnTo>
                  <a:lnTo>
                    <a:pt x="418" y="1091"/>
                  </a:lnTo>
                  <a:lnTo>
                    <a:pt x="410" y="1089"/>
                  </a:lnTo>
                  <a:lnTo>
                    <a:pt x="399" y="1086"/>
                  </a:lnTo>
                  <a:lnTo>
                    <a:pt x="387" y="1085"/>
                  </a:lnTo>
                  <a:lnTo>
                    <a:pt x="378" y="1080"/>
                  </a:lnTo>
                  <a:lnTo>
                    <a:pt x="374" y="1080"/>
                  </a:lnTo>
                  <a:lnTo>
                    <a:pt x="365" y="1074"/>
                  </a:lnTo>
                  <a:lnTo>
                    <a:pt x="360" y="1071"/>
                  </a:lnTo>
                  <a:lnTo>
                    <a:pt x="359" y="1065"/>
                  </a:lnTo>
                  <a:lnTo>
                    <a:pt x="356" y="1058"/>
                  </a:lnTo>
                  <a:lnTo>
                    <a:pt x="359" y="1052"/>
                  </a:lnTo>
                  <a:lnTo>
                    <a:pt x="357" y="1046"/>
                  </a:lnTo>
                  <a:lnTo>
                    <a:pt x="356" y="1040"/>
                  </a:lnTo>
                  <a:lnTo>
                    <a:pt x="353" y="1037"/>
                  </a:lnTo>
                  <a:lnTo>
                    <a:pt x="348" y="1033"/>
                  </a:lnTo>
                  <a:lnTo>
                    <a:pt x="345" y="1027"/>
                  </a:lnTo>
                  <a:lnTo>
                    <a:pt x="347" y="1020"/>
                  </a:lnTo>
                  <a:lnTo>
                    <a:pt x="344" y="1015"/>
                  </a:lnTo>
                  <a:lnTo>
                    <a:pt x="341" y="1006"/>
                  </a:lnTo>
                  <a:lnTo>
                    <a:pt x="344" y="1002"/>
                  </a:lnTo>
                  <a:lnTo>
                    <a:pt x="342" y="999"/>
                  </a:lnTo>
                  <a:lnTo>
                    <a:pt x="339" y="994"/>
                  </a:lnTo>
                  <a:lnTo>
                    <a:pt x="336" y="990"/>
                  </a:lnTo>
                  <a:lnTo>
                    <a:pt x="336" y="978"/>
                  </a:lnTo>
                  <a:lnTo>
                    <a:pt x="339" y="974"/>
                  </a:lnTo>
                  <a:lnTo>
                    <a:pt x="342" y="971"/>
                  </a:lnTo>
                  <a:lnTo>
                    <a:pt x="342" y="966"/>
                  </a:lnTo>
                  <a:lnTo>
                    <a:pt x="344" y="963"/>
                  </a:lnTo>
                  <a:lnTo>
                    <a:pt x="350" y="955"/>
                  </a:lnTo>
                  <a:lnTo>
                    <a:pt x="353" y="950"/>
                  </a:lnTo>
                  <a:lnTo>
                    <a:pt x="353" y="946"/>
                  </a:lnTo>
                  <a:lnTo>
                    <a:pt x="353" y="940"/>
                  </a:lnTo>
                  <a:lnTo>
                    <a:pt x="350" y="931"/>
                  </a:lnTo>
                  <a:lnTo>
                    <a:pt x="342" y="927"/>
                  </a:lnTo>
                  <a:lnTo>
                    <a:pt x="335" y="924"/>
                  </a:lnTo>
                  <a:lnTo>
                    <a:pt x="330" y="921"/>
                  </a:lnTo>
                  <a:lnTo>
                    <a:pt x="327" y="918"/>
                  </a:lnTo>
                  <a:lnTo>
                    <a:pt x="327" y="912"/>
                  </a:lnTo>
                  <a:lnTo>
                    <a:pt x="329" y="909"/>
                  </a:lnTo>
                  <a:lnTo>
                    <a:pt x="325" y="903"/>
                  </a:lnTo>
                  <a:lnTo>
                    <a:pt x="322" y="897"/>
                  </a:lnTo>
                  <a:lnTo>
                    <a:pt x="322" y="892"/>
                  </a:lnTo>
                  <a:lnTo>
                    <a:pt x="324" y="888"/>
                  </a:lnTo>
                  <a:lnTo>
                    <a:pt x="324" y="884"/>
                  </a:lnTo>
                  <a:lnTo>
                    <a:pt x="321" y="884"/>
                  </a:lnTo>
                  <a:lnTo>
                    <a:pt x="322" y="882"/>
                  </a:lnTo>
                  <a:lnTo>
                    <a:pt x="325" y="860"/>
                  </a:lnTo>
                  <a:lnTo>
                    <a:pt x="322" y="845"/>
                  </a:lnTo>
                  <a:lnTo>
                    <a:pt x="321" y="826"/>
                  </a:lnTo>
                  <a:lnTo>
                    <a:pt x="325" y="815"/>
                  </a:lnTo>
                  <a:lnTo>
                    <a:pt x="322" y="803"/>
                  </a:lnTo>
                  <a:lnTo>
                    <a:pt x="303" y="780"/>
                  </a:lnTo>
                  <a:lnTo>
                    <a:pt x="291" y="761"/>
                  </a:lnTo>
                  <a:lnTo>
                    <a:pt x="272" y="754"/>
                  </a:lnTo>
                  <a:lnTo>
                    <a:pt x="250" y="745"/>
                  </a:lnTo>
                  <a:lnTo>
                    <a:pt x="236" y="733"/>
                  </a:lnTo>
                  <a:lnTo>
                    <a:pt x="226" y="723"/>
                  </a:lnTo>
                  <a:lnTo>
                    <a:pt x="213" y="720"/>
                  </a:lnTo>
                  <a:lnTo>
                    <a:pt x="201" y="708"/>
                  </a:lnTo>
                  <a:lnTo>
                    <a:pt x="198" y="695"/>
                  </a:lnTo>
                  <a:lnTo>
                    <a:pt x="192" y="680"/>
                  </a:lnTo>
                  <a:lnTo>
                    <a:pt x="182" y="671"/>
                  </a:lnTo>
                  <a:lnTo>
                    <a:pt x="158" y="657"/>
                  </a:lnTo>
                  <a:lnTo>
                    <a:pt x="139" y="651"/>
                  </a:lnTo>
                  <a:lnTo>
                    <a:pt x="122" y="639"/>
                  </a:lnTo>
                  <a:lnTo>
                    <a:pt x="113" y="624"/>
                  </a:lnTo>
                  <a:lnTo>
                    <a:pt x="101" y="621"/>
                  </a:lnTo>
                  <a:lnTo>
                    <a:pt x="83" y="621"/>
                  </a:lnTo>
                  <a:lnTo>
                    <a:pt x="61" y="611"/>
                  </a:lnTo>
                  <a:lnTo>
                    <a:pt x="42" y="589"/>
                  </a:lnTo>
                  <a:lnTo>
                    <a:pt x="25" y="578"/>
                  </a:lnTo>
                  <a:lnTo>
                    <a:pt x="28" y="565"/>
                  </a:lnTo>
                  <a:lnTo>
                    <a:pt x="28" y="547"/>
                  </a:lnTo>
                  <a:lnTo>
                    <a:pt x="33" y="527"/>
                  </a:lnTo>
                  <a:lnTo>
                    <a:pt x="28" y="518"/>
                  </a:lnTo>
                  <a:lnTo>
                    <a:pt x="31" y="485"/>
                  </a:lnTo>
                  <a:lnTo>
                    <a:pt x="28" y="466"/>
                  </a:lnTo>
                  <a:lnTo>
                    <a:pt x="28" y="440"/>
                  </a:lnTo>
                  <a:lnTo>
                    <a:pt x="37" y="428"/>
                  </a:lnTo>
                  <a:lnTo>
                    <a:pt x="40" y="416"/>
                  </a:lnTo>
                  <a:lnTo>
                    <a:pt x="46" y="408"/>
                  </a:lnTo>
                  <a:lnTo>
                    <a:pt x="46" y="394"/>
                  </a:lnTo>
                  <a:lnTo>
                    <a:pt x="37" y="385"/>
                  </a:lnTo>
                  <a:lnTo>
                    <a:pt x="30" y="373"/>
                  </a:lnTo>
                  <a:lnTo>
                    <a:pt x="24" y="367"/>
                  </a:lnTo>
                  <a:lnTo>
                    <a:pt x="12" y="367"/>
                  </a:lnTo>
                  <a:lnTo>
                    <a:pt x="3" y="367"/>
                  </a:lnTo>
                  <a:lnTo>
                    <a:pt x="0" y="355"/>
                  </a:lnTo>
                  <a:lnTo>
                    <a:pt x="2" y="338"/>
                  </a:lnTo>
                  <a:lnTo>
                    <a:pt x="3" y="326"/>
                  </a:lnTo>
                  <a:lnTo>
                    <a:pt x="15" y="318"/>
                  </a:lnTo>
                  <a:lnTo>
                    <a:pt x="19" y="307"/>
                  </a:lnTo>
                  <a:lnTo>
                    <a:pt x="27" y="286"/>
                  </a:lnTo>
                  <a:lnTo>
                    <a:pt x="39" y="276"/>
                  </a:lnTo>
                  <a:lnTo>
                    <a:pt x="52" y="265"/>
                  </a:lnTo>
                  <a:lnTo>
                    <a:pt x="72" y="253"/>
                  </a:lnTo>
                  <a:lnTo>
                    <a:pt x="95" y="242"/>
                  </a:lnTo>
                  <a:lnTo>
                    <a:pt x="105" y="230"/>
                  </a:lnTo>
                  <a:lnTo>
                    <a:pt x="98" y="85"/>
                  </a:lnTo>
                  <a:lnTo>
                    <a:pt x="104" y="84"/>
                  </a:lnTo>
                  <a:lnTo>
                    <a:pt x="114" y="75"/>
                  </a:lnTo>
                  <a:lnTo>
                    <a:pt x="114" y="68"/>
                  </a:lnTo>
                  <a:lnTo>
                    <a:pt x="125" y="57"/>
                  </a:lnTo>
                  <a:lnTo>
                    <a:pt x="128" y="53"/>
                  </a:lnTo>
                  <a:lnTo>
                    <a:pt x="137" y="63"/>
                  </a:lnTo>
                  <a:lnTo>
                    <a:pt x="145" y="69"/>
                  </a:lnTo>
                  <a:lnTo>
                    <a:pt x="155" y="72"/>
                  </a:lnTo>
                  <a:lnTo>
                    <a:pt x="169" y="72"/>
                  </a:lnTo>
                  <a:lnTo>
                    <a:pt x="179" y="71"/>
                  </a:lnTo>
                  <a:lnTo>
                    <a:pt x="198" y="63"/>
                  </a:lnTo>
                  <a:lnTo>
                    <a:pt x="214" y="54"/>
                  </a:lnTo>
                  <a:lnTo>
                    <a:pt x="230" y="54"/>
                  </a:lnTo>
                  <a:lnTo>
                    <a:pt x="254" y="44"/>
                  </a:lnTo>
                  <a:lnTo>
                    <a:pt x="270" y="33"/>
                  </a:lnTo>
                  <a:lnTo>
                    <a:pt x="282" y="19"/>
                  </a:lnTo>
                  <a:lnTo>
                    <a:pt x="286" y="19"/>
                  </a:lnTo>
                  <a:lnTo>
                    <a:pt x="285" y="28"/>
                  </a:lnTo>
                  <a:lnTo>
                    <a:pt x="286" y="31"/>
                  </a:lnTo>
                  <a:lnTo>
                    <a:pt x="300" y="21"/>
                  </a:lnTo>
                  <a:lnTo>
                    <a:pt x="319" y="10"/>
                  </a:lnTo>
                  <a:lnTo>
                    <a:pt x="325" y="4"/>
                  </a:lnTo>
                  <a:lnTo>
                    <a:pt x="342" y="0"/>
                  </a:lnTo>
                  <a:lnTo>
                    <a:pt x="353" y="3"/>
                  </a:lnTo>
                  <a:lnTo>
                    <a:pt x="360" y="13"/>
                  </a:lnTo>
                  <a:lnTo>
                    <a:pt x="353" y="32"/>
                  </a:lnTo>
                  <a:lnTo>
                    <a:pt x="344" y="47"/>
                  </a:lnTo>
                  <a:lnTo>
                    <a:pt x="341" y="54"/>
                  </a:lnTo>
                  <a:lnTo>
                    <a:pt x="344" y="62"/>
                  </a:lnTo>
                  <a:lnTo>
                    <a:pt x="341" y="69"/>
                  </a:lnTo>
                  <a:lnTo>
                    <a:pt x="335" y="82"/>
                  </a:lnTo>
                  <a:lnTo>
                    <a:pt x="332" y="90"/>
                  </a:lnTo>
                  <a:lnTo>
                    <a:pt x="333" y="94"/>
                  </a:lnTo>
                  <a:lnTo>
                    <a:pt x="344" y="90"/>
                  </a:lnTo>
                  <a:lnTo>
                    <a:pt x="363" y="69"/>
                  </a:lnTo>
                  <a:lnTo>
                    <a:pt x="374" y="71"/>
                  </a:lnTo>
                  <a:lnTo>
                    <a:pt x="401" y="91"/>
                  </a:lnTo>
                  <a:lnTo>
                    <a:pt x="410" y="88"/>
                  </a:lnTo>
                  <a:lnTo>
                    <a:pt x="415" y="93"/>
                  </a:lnTo>
                  <a:lnTo>
                    <a:pt x="427" y="88"/>
                  </a:lnTo>
                  <a:lnTo>
                    <a:pt x="431" y="97"/>
                  </a:lnTo>
                  <a:lnTo>
                    <a:pt x="447" y="100"/>
                  </a:lnTo>
                  <a:lnTo>
                    <a:pt x="456" y="104"/>
                  </a:lnTo>
                  <a:lnTo>
                    <a:pt x="470" y="112"/>
                  </a:lnTo>
                  <a:lnTo>
                    <a:pt x="474" y="116"/>
                  </a:lnTo>
                  <a:lnTo>
                    <a:pt x="487" y="138"/>
                  </a:lnTo>
                  <a:lnTo>
                    <a:pt x="487" y="143"/>
                  </a:lnTo>
                  <a:lnTo>
                    <a:pt x="667" y="181"/>
                  </a:lnTo>
                  <a:lnTo>
                    <a:pt x="717" y="203"/>
                  </a:lnTo>
                  <a:lnTo>
                    <a:pt x="723" y="211"/>
                  </a:lnTo>
                  <a:lnTo>
                    <a:pt x="740" y="208"/>
                  </a:lnTo>
                  <a:lnTo>
                    <a:pt x="750" y="211"/>
                  </a:lnTo>
                  <a:lnTo>
                    <a:pt x="760" y="214"/>
                  </a:lnTo>
                  <a:lnTo>
                    <a:pt x="764" y="208"/>
                  </a:lnTo>
                  <a:lnTo>
                    <a:pt x="778" y="205"/>
                  </a:lnTo>
                  <a:lnTo>
                    <a:pt x="784" y="209"/>
                  </a:lnTo>
                  <a:lnTo>
                    <a:pt x="793" y="209"/>
                  </a:lnTo>
                  <a:lnTo>
                    <a:pt x="800" y="214"/>
                  </a:lnTo>
                  <a:lnTo>
                    <a:pt x="812" y="217"/>
                  </a:lnTo>
                  <a:lnTo>
                    <a:pt x="825" y="214"/>
                  </a:lnTo>
                  <a:lnTo>
                    <a:pt x="835" y="214"/>
                  </a:lnTo>
                  <a:lnTo>
                    <a:pt x="853" y="223"/>
                  </a:lnTo>
                  <a:lnTo>
                    <a:pt x="853" y="227"/>
                  </a:lnTo>
                  <a:lnTo>
                    <a:pt x="857" y="233"/>
                  </a:lnTo>
                  <a:lnTo>
                    <a:pt x="849" y="245"/>
                  </a:lnTo>
                  <a:lnTo>
                    <a:pt x="854" y="252"/>
                  </a:lnTo>
                  <a:lnTo>
                    <a:pt x="862" y="255"/>
                  </a:lnTo>
                  <a:lnTo>
                    <a:pt x="871" y="250"/>
                  </a:lnTo>
                  <a:lnTo>
                    <a:pt x="877" y="258"/>
                  </a:lnTo>
                  <a:lnTo>
                    <a:pt x="895" y="261"/>
                  </a:lnTo>
                  <a:lnTo>
                    <a:pt x="907" y="271"/>
                  </a:lnTo>
                  <a:lnTo>
                    <a:pt x="910" y="289"/>
                  </a:lnTo>
                  <a:lnTo>
                    <a:pt x="916" y="296"/>
                  </a:lnTo>
                  <a:lnTo>
                    <a:pt x="913" y="324"/>
                  </a:lnTo>
                  <a:lnTo>
                    <a:pt x="910" y="344"/>
                  </a:lnTo>
                  <a:lnTo>
                    <a:pt x="907" y="352"/>
                  </a:lnTo>
                  <a:lnTo>
                    <a:pt x="906" y="358"/>
                  </a:lnTo>
                  <a:lnTo>
                    <a:pt x="913" y="363"/>
                  </a:lnTo>
                  <a:lnTo>
                    <a:pt x="925" y="360"/>
                  </a:lnTo>
                  <a:lnTo>
                    <a:pt x="930" y="355"/>
                  </a:lnTo>
                  <a:lnTo>
                    <a:pt x="936" y="351"/>
                  </a:lnTo>
                  <a:lnTo>
                    <a:pt x="943" y="357"/>
                  </a:lnTo>
                  <a:lnTo>
                    <a:pt x="942" y="364"/>
                  </a:lnTo>
                  <a:lnTo>
                    <a:pt x="937" y="376"/>
                  </a:lnTo>
                  <a:lnTo>
                    <a:pt x="933" y="391"/>
                  </a:lnTo>
                  <a:lnTo>
                    <a:pt x="931" y="402"/>
                  </a:lnTo>
                  <a:lnTo>
                    <a:pt x="942" y="413"/>
                  </a:lnTo>
                  <a:lnTo>
                    <a:pt x="946" y="420"/>
                  </a:lnTo>
                  <a:lnTo>
                    <a:pt x="956" y="419"/>
                  </a:lnTo>
                  <a:lnTo>
                    <a:pt x="958" y="417"/>
                  </a:lnTo>
                </a:path>
              </a:pathLst>
            </a:custGeom>
            <a:solidFill>
              <a:srgbClr val="339933"/>
            </a:solidFill>
            <a:ln w="9525" cmpd="sng">
              <a:solidFill>
                <a:srgbClr val="909090"/>
              </a:solidFill>
              <a:prstDash val="solid"/>
              <a:round/>
              <a:headEnd/>
              <a:tailEnd/>
            </a:ln>
          </p:spPr>
          <p:txBody>
            <a:bodyPr/>
            <a:lstStyle/>
            <a:p>
              <a:endParaRPr lang="en-US" dirty="0"/>
            </a:p>
          </p:txBody>
        </p:sp>
        <p:sp>
          <p:nvSpPr>
            <p:cNvPr id="7364" name="Freeform 15"/>
            <p:cNvSpPr>
              <a:spLocks noChangeAspect="1"/>
            </p:cNvSpPr>
            <p:nvPr>
              <p:custDataLst>
                <p:tags r:id="rId229"/>
              </p:custDataLst>
            </p:nvPr>
          </p:nvSpPr>
          <p:spPr bwMode="auto">
            <a:xfrm>
              <a:off x="3903" y="1842"/>
              <a:ext cx="307" cy="532"/>
            </a:xfrm>
            <a:custGeom>
              <a:avLst/>
              <a:gdLst>
                <a:gd name="T0" fmla="*/ 0 w 616"/>
                <a:gd name="T1" fmla="*/ 0 h 1065"/>
                <a:gd name="T2" fmla="*/ 0 w 616"/>
                <a:gd name="T3" fmla="*/ 0 h 1065"/>
                <a:gd name="T4" fmla="*/ 0 w 616"/>
                <a:gd name="T5" fmla="*/ 0 h 1065"/>
                <a:gd name="T6" fmla="*/ 0 w 616"/>
                <a:gd name="T7" fmla="*/ 0 h 1065"/>
                <a:gd name="T8" fmla="*/ 0 w 616"/>
                <a:gd name="T9" fmla="*/ 0 h 1065"/>
                <a:gd name="T10" fmla="*/ 0 w 616"/>
                <a:gd name="T11" fmla="*/ 0 h 1065"/>
                <a:gd name="T12" fmla="*/ 0 w 616"/>
                <a:gd name="T13" fmla="*/ 0 h 1065"/>
                <a:gd name="T14" fmla="*/ 0 w 616"/>
                <a:gd name="T15" fmla="*/ 0 h 1065"/>
                <a:gd name="T16" fmla="*/ 0 w 616"/>
                <a:gd name="T17" fmla="*/ 0 h 1065"/>
                <a:gd name="T18" fmla="*/ 0 w 616"/>
                <a:gd name="T19" fmla="*/ 0 h 1065"/>
                <a:gd name="T20" fmla="*/ 0 w 616"/>
                <a:gd name="T21" fmla="*/ 0 h 1065"/>
                <a:gd name="T22" fmla="*/ 0 w 616"/>
                <a:gd name="T23" fmla="*/ 0 h 1065"/>
                <a:gd name="T24" fmla="*/ 0 w 616"/>
                <a:gd name="T25" fmla="*/ 0 h 1065"/>
                <a:gd name="T26" fmla="*/ 0 w 616"/>
                <a:gd name="T27" fmla="*/ 0 h 1065"/>
                <a:gd name="T28" fmla="*/ 0 w 616"/>
                <a:gd name="T29" fmla="*/ 0 h 1065"/>
                <a:gd name="T30" fmla="*/ 0 w 616"/>
                <a:gd name="T31" fmla="*/ 0 h 1065"/>
                <a:gd name="T32" fmla="*/ 0 w 616"/>
                <a:gd name="T33" fmla="*/ 0 h 1065"/>
                <a:gd name="T34" fmla="*/ 0 w 616"/>
                <a:gd name="T35" fmla="*/ 0 h 1065"/>
                <a:gd name="T36" fmla="*/ 0 w 616"/>
                <a:gd name="T37" fmla="*/ 0 h 1065"/>
                <a:gd name="T38" fmla="*/ 0 w 616"/>
                <a:gd name="T39" fmla="*/ 0 h 1065"/>
                <a:gd name="T40" fmla="*/ 0 w 616"/>
                <a:gd name="T41" fmla="*/ 0 h 1065"/>
                <a:gd name="T42" fmla="*/ 0 w 616"/>
                <a:gd name="T43" fmla="*/ 0 h 1065"/>
                <a:gd name="T44" fmla="*/ 0 w 616"/>
                <a:gd name="T45" fmla="*/ 0 h 1065"/>
                <a:gd name="T46" fmla="*/ 0 w 616"/>
                <a:gd name="T47" fmla="*/ 0 h 1065"/>
                <a:gd name="T48" fmla="*/ 0 w 616"/>
                <a:gd name="T49" fmla="*/ 0 h 1065"/>
                <a:gd name="T50" fmla="*/ 0 w 616"/>
                <a:gd name="T51" fmla="*/ 0 h 1065"/>
                <a:gd name="T52" fmla="*/ 0 w 616"/>
                <a:gd name="T53" fmla="*/ 0 h 1065"/>
                <a:gd name="T54" fmla="*/ 0 w 616"/>
                <a:gd name="T55" fmla="*/ 0 h 1065"/>
                <a:gd name="T56" fmla="*/ 0 w 616"/>
                <a:gd name="T57" fmla="*/ 0 h 1065"/>
                <a:gd name="T58" fmla="*/ 0 w 616"/>
                <a:gd name="T59" fmla="*/ 0 h 1065"/>
                <a:gd name="T60" fmla="*/ 0 w 616"/>
                <a:gd name="T61" fmla="*/ 0 h 1065"/>
                <a:gd name="T62" fmla="*/ 0 w 616"/>
                <a:gd name="T63" fmla="*/ 0 h 1065"/>
                <a:gd name="T64" fmla="*/ 0 w 616"/>
                <a:gd name="T65" fmla="*/ 0 h 1065"/>
                <a:gd name="T66" fmla="*/ 0 w 616"/>
                <a:gd name="T67" fmla="*/ 0 h 1065"/>
                <a:gd name="T68" fmla="*/ 0 w 616"/>
                <a:gd name="T69" fmla="*/ 0 h 1065"/>
                <a:gd name="T70" fmla="*/ 0 w 616"/>
                <a:gd name="T71" fmla="*/ 0 h 1065"/>
                <a:gd name="T72" fmla="*/ 0 w 616"/>
                <a:gd name="T73" fmla="*/ 0 h 1065"/>
                <a:gd name="T74" fmla="*/ 0 w 616"/>
                <a:gd name="T75" fmla="*/ 0 h 1065"/>
                <a:gd name="T76" fmla="*/ 0 w 616"/>
                <a:gd name="T77" fmla="*/ 0 h 1065"/>
                <a:gd name="T78" fmla="*/ 0 w 616"/>
                <a:gd name="T79" fmla="*/ 0 h 1065"/>
                <a:gd name="T80" fmla="*/ 0 w 616"/>
                <a:gd name="T81" fmla="*/ 0 h 1065"/>
                <a:gd name="T82" fmla="*/ 0 w 616"/>
                <a:gd name="T83" fmla="*/ 0 h 1065"/>
                <a:gd name="T84" fmla="*/ 0 w 616"/>
                <a:gd name="T85" fmla="*/ 0 h 1065"/>
                <a:gd name="T86" fmla="*/ 0 w 616"/>
                <a:gd name="T87" fmla="*/ 0 h 1065"/>
                <a:gd name="T88" fmla="*/ 0 w 616"/>
                <a:gd name="T89" fmla="*/ 0 h 1065"/>
                <a:gd name="T90" fmla="*/ 0 w 616"/>
                <a:gd name="T91" fmla="*/ 0 h 1065"/>
                <a:gd name="T92" fmla="*/ 0 w 616"/>
                <a:gd name="T93" fmla="*/ 0 h 1065"/>
                <a:gd name="T94" fmla="*/ 0 w 616"/>
                <a:gd name="T95" fmla="*/ 0 h 1065"/>
                <a:gd name="T96" fmla="*/ 0 w 616"/>
                <a:gd name="T97" fmla="*/ 0 h 1065"/>
                <a:gd name="T98" fmla="*/ 0 w 616"/>
                <a:gd name="T99" fmla="*/ 0 h 1065"/>
                <a:gd name="T100" fmla="*/ 0 w 616"/>
                <a:gd name="T101" fmla="*/ 0 h 1065"/>
                <a:gd name="T102" fmla="*/ 0 w 616"/>
                <a:gd name="T103" fmla="*/ 0 h 1065"/>
                <a:gd name="T104" fmla="*/ 0 w 616"/>
                <a:gd name="T105" fmla="*/ 0 h 106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16" h="1065">
                  <a:moveTo>
                    <a:pt x="607" y="668"/>
                  </a:moveTo>
                  <a:lnTo>
                    <a:pt x="607" y="668"/>
                  </a:lnTo>
                  <a:lnTo>
                    <a:pt x="607" y="666"/>
                  </a:lnTo>
                  <a:lnTo>
                    <a:pt x="571" y="341"/>
                  </a:lnTo>
                  <a:lnTo>
                    <a:pt x="528" y="0"/>
                  </a:lnTo>
                  <a:lnTo>
                    <a:pt x="340" y="22"/>
                  </a:lnTo>
                  <a:lnTo>
                    <a:pt x="144" y="42"/>
                  </a:lnTo>
                  <a:lnTo>
                    <a:pt x="125" y="59"/>
                  </a:lnTo>
                  <a:lnTo>
                    <a:pt x="104" y="71"/>
                  </a:lnTo>
                  <a:lnTo>
                    <a:pt x="77" y="84"/>
                  </a:lnTo>
                  <a:lnTo>
                    <a:pt x="66" y="88"/>
                  </a:lnTo>
                  <a:lnTo>
                    <a:pt x="56" y="88"/>
                  </a:lnTo>
                  <a:lnTo>
                    <a:pt x="45" y="88"/>
                  </a:lnTo>
                  <a:lnTo>
                    <a:pt x="35" y="84"/>
                  </a:lnTo>
                  <a:lnTo>
                    <a:pt x="23" y="75"/>
                  </a:lnTo>
                  <a:lnTo>
                    <a:pt x="16" y="69"/>
                  </a:lnTo>
                  <a:lnTo>
                    <a:pt x="13" y="65"/>
                  </a:lnTo>
                  <a:lnTo>
                    <a:pt x="68" y="658"/>
                  </a:lnTo>
                  <a:lnTo>
                    <a:pt x="68" y="663"/>
                  </a:lnTo>
                  <a:lnTo>
                    <a:pt x="62" y="671"/>
                  </a:lnTo>
                  <a:lnTo>
                    <a:pt x="59" y="690"/>
                  </a:lnTo>
                  <a:lnTo>
                    <a:pt x="54" y="707"/>
                  </a:lnTo>
                  <a:lnTo>
                    <a:pt x="56" y="729"/>
                  </a:lnTo>
                  <a:lnTo>
                    <a:pt x="63" y="735"/>
                  </a:lnTo>
                  <a:lnTo>
                    <a:pt x="66" y="739"/>
                  </a:lnTo>
                  <a:lnTo>
                    <a:pt x="68" y="746"/>
                  </a:lnTo>
                  <a:lnTo>
                    <a:pt x="72" y="757"/>
                  </a:lnTo>
                  <a:lnTo>
                    <a:pt x="79" y="760"/>
                  </a:lnTo>
                  <a:lnTo>
                    <a:pt x="79" y="769"/>
                  </a:lnTo>
                  <a:lnTo>
                    <a:pt x="77" y="776"/>
                  </a:lnTo>
                  <a:lnTo>
                    <a:pt x="80" y="791"/>
                  </a:lnTo>
                  <a:lnTo>
                    <a:pt x="85" y="800"/>
                  </a:lnTo>
                  <a:lnTo>
                    <a:pt x="86" y="817"/>
                  </a:lnTo>
                  <a:lnTo>
                    <a:pt x="79" y="826"/>
                  </a:lnTo>
                  <a:lnTo>
                    <a:pt x="68" y="841"/>
                  </a:lnTo>
                  <a:lnTo>
                    <a:pt x="62" y="862"/>
                  </a:lnTo>
                  <a:lnTo>
                    <a:pt x="54" y="881"/>
                  </a:lnTo>
                  <a:lnTo>
                    <a:pt x="47" y="895"/>
                  </a:lnTo>
                  <a:lnTo>
                    <a:pt x="41" y="910"/>
                  </a:lnTo>
                  <a:lnTo>
                    <a:pt x="33" y="919"/>
                  </a:lnTo>
                  <a:lnTo>
                    <a:pt x="23" y="934"/>
                  </a:lnTo>
                  <a:lnTo>
                    <a:pt x="17" y="947"/>
                  </a:lnTo>
                  <a:lnTo>
                    <a:pt x="16" y="956"/>
                  </a:lnTo>
                  <a:lnTo>
                    <a:pt x="14" y="971"/>
                  </a:lnTo>
                  <a:lnTo>
                    <a:pt x="10" y="986"/>
                  </a:lnTo>
                  <a:lnTo>
                    <a:pt x="8" y="996"/>
                  </a:lnTo>
                  <a:lnTo>
                    <a:pt x="1" y="1002"/>
                  </a:lnTo>
                  <a:lnTo>
                    <a:pt x="0" y="1011"/>
                  </a:lnTo>
                  <a:lnTo>
                    <a:pt x="0" y="1033"/>
                  </a:lnTo>
                  <a:lnTo>
                    <a:pt x="3" y="1056"/>
                  </a:lnTo>
                  <a:lnTo>
                    <a:pt x="0" y="1064"/>
                  </a:lnTo>
                  <a:lnTo>
                    <a:pt x="0" y="1065"/>
                  </a:lnTo>
                  <a:lnTo>
                    <a:pt x="10" y="1065"/>
                  </a:lnTo>
                  <a:lnTo>
                    <a:pt x="23" y="1064"/>
                  </a:lnTo>
                  <a:lnTo>
                    <a:pt x="26" y="1061"/>
                  </a:lnTo>
                  <a:lnTo>
                    <a:pt x="27" y="1056"/>
                  </a:lnTo>
                  <a:lnTo>
                    <a:pt x="26" y="1052"/>
                  </a:lnTo>
                  <a:lnTo>
                    <a:pt x="20" y="1046"/>
                  </a:lnTo>
                  <a:lnTo>
                    <a:pt x="20" y="1037"/>
                  </a:lnTo>
                  <a:lnTo>
                    <a:pt x="32" y="1031"/>
                  </a:lnTo>
                  <a:lnTo>
                    <a:pt x="38" y="1037"/>
                  </a:lnTo>
                  <a:lnTo>
                    <a:pt x="42" y="1043"/>
                  </a:lnTo>
                  <a:lnTo>
                    <a:pt x="53" y="1042"/>
                  </a:lnTo>
                  <a:lnTo>
                    <a:pt x="62" y="1034"/>
                  </a:lnTo>
                  <a:lnTo>
                    <a:pt x="71" y="1031"/>
                  </a:lnTo>
                  <a:lnTo>
                    <a:pt x="98" y="1028"/>
                  </a:lnTo>
                  <a:lnTo>
                    <a:pt x="109" y="1025"/>
                  </a:lnTo>
                  <a:lnTo>
                    <a:pt x="113" y="1018"/>
                  </a:lnTo>
                  <a:lnTo>
                    <a:pt x="121" y="1017"/>
                  </a:lnTo>
                  <a:lnTo>
                    <a:pt x="140" y="1023"/>
                  </a:lnTo>
                  <a:lnTo>
                    <a:pt x="153" y="1028"/>
                  </a:lnTo>
                  <a:lnTo>
                    <a:pt x="168" y="1037"/>
                  </a:lnTo>
                  <a:lnTo>
                    <a:pt x="184" y="1037"/>
                  </a:lnTo>
                  <a:lnTo>
                    <a:pt x="197" y="1028"/>
                  </a:lnTo>
                  <a:lnTo>
                    <a:pt x="197" y="1023"/>
                  </a:lnTo>
                  <a:lnTo>
                    <a:pt x="200" y="1020"/>
                  </a:lnTo>
                  <a:lnTo>
                    <a:pt x="206" y="1014"/>
                  </a:lnTo>
                  <a:lnTo>
                    <a:pt x="212" y="1011"/>
                  </a:lnTo>
                  <a:lnTo>
                    <a:pt x="221" y="1009"/>
                  </a:lnTo>
                  <a:lnTo>
                    <a:pt x="224" y="1005"/>
                  </a:lnTo>
                  <a:lnTo>
                    <a:pt x="230" y="1000"/>
                  </a:lnTo>
                  <a:lnTo>
                    <a:pt x="240" y="996"/>
                  </a:lnTo>
                  <a:lnTo>
                    <a:pt x="246" y="999"/>
                  </a:lnTo>
                  <a:lnTo>
                    <a:pt x="252" y="1005"/>
                  </a:lnTo>
                  <a:lnTo>
                    <a:pt x="255" y="1011"/>
                  </a:lnTo>
                  <a:lnTo>
                    <a:pt x="265" y="1012"/>
                  </a:lnTo>
                  <a:lnTo>
                    <a:pt x="273" y="1011"/>
                  </a:lnTo>
                  <a:lnTo>
                    <a:pt x="292" y="1005"/>
                  </a:lnTo>
                  <a:lnTo>
                    <a:pt x="297" y="1003"/>
                  </a:lnTo>
                  <a:lnTo>
                    <a:pt x="302" y="997"/>
                  </a:lnTo>
                  <a:lnTo>
                    <a:pt x="300" y="989"/>
                  </a:lnTo>
                  <a:lnTo>
                    <a:pt x="299" y="978"/>
                  </a:lnTo>
                  <a:lnTo>
                    <a:pt x="302" y="974"/>
                  </a:lnTo>
                  <a:lnTo>
                    <a:pt x="305" y="972"/>
                  </a:lnTo>
                  <a:lnTo>
                    <a:pt x="309" y="972"/>
                  </a:lnTo>
                  <a:lnTo>
                    <a:pt x="314" y="963"/>
                  </a:lnTo>
                  <a:lnTo>
                    <a:pt x="318" y="954"/>
                  </a:lnTo>
                  <a:lnTo>
                    <a:pt x="324" y="950"/>
                  </a:lnTo>
                  <a:lnTo>
                    <a:pt x="333" y="947"/>
                  </a:lnTo>
                  <a:lnTo>
                    <a:pt x="343" y="949"/>
                  </a:lnTo>
                  <a:lnTo>
                    <a:pt x="346" y="952"/>
                  </a:lnTo>
                  <a:lnTo>
                    <a:pt x="355" y="968"/>
                  </a:lnTo>
                  <a:lnTo>
                    <a:pt x="367" y="974"/>
                  </a:lnTo>
                  <a:lnTo>
                    <a:pt x="382" y="974"/>
                  </a:lnTo>
                  <a:lnTo>
                    <a:pt x="398" y="971"/>
                  </a:lnTo>
                  <a:lnTo>
                    <a:pt x="405" y="966"/>
                  </a:lnTo>
                  <a:lnTo>
                    <a:pt x="414" y="957"/>
                  </a:lnTo>
                  <a:lnTo>
                    <a:pt x="420" y="944"/>
                  </a:lnTo>
                  <a:lnTo>
                    <a:pt x="419" y="928"/>
                  </a:lnTo>
                  <a:lnTo>
                    <a:pt x="420" y="925"/>
                  </a:lnTo>
                  <a:lnTo>
                    <a:pt x="429" y="909"/>
                  </a:lnTo>
                  <a:lnTo>
                    <a:pt x="432" y="904"/>
                  </a:lnTo>
                  <a:lnTo>
                    <a:pt x="434" y="900"/>
                  </a:lnTo>
                  <a:lnTo>
                    <a:pt x="442" y="897"/>
                  </a:lnTo>
                  <a:lnTo>
                    <a:pt x="445" y="898"/>
                  </a:lnTo>
                  <a:lnTo>
                    <a:pt x="451" y="900"/>
                  </a:lnTo>
                  <a:lnTo>
                    <a:pt x="460" y="892"/>
                  </a:lnTo>
                  <a:lnTo>
                    <a:pt x="466" y="884"/>
                  </a:lnTo>
                  <a:lnTo>
                    <a:pt x="466" y="878"/>
                  </a:lnTo>
                  <a:lnTo>
                    <a:pt x="466" y="872"/>
                  </a:lnTo>
                  <a:lnTo>
                    <a:pt x="466" y="866"/>
                  </a:lnTo>
                  <a:lnTo>
                    <a:pt x="469" y="860"/>
                  </a:lnTo>
                  <a:lnTo>
                    <a:pt x="472" y="853"/>
                  </a:lnTo>
                  <a:lnTo>
                    <a:pt x="481" y="848"/>
                  </a:lnTo>
                  <a:lnTo>
                    <a:pt x="488" y="847"/>
                  </a:lnTo>
                  <a:lnTo>
                    <a:pt x="491" y="842"/>
                  </a:lnTo>
                  <a:lnTo>
                    <a:pt x="494" y="836"/>
                  </a:lnTo>
                  <a:lnTo>
                    <a:pt x="498" y="831"/>
                  </a:lnTo>
                  <a:lnTo>
                    <a:pt x="501" y="811"/>
                  </a:lnTo>
                  <a:lnTo>
                    <a:pt x="500" y="806"/>
                  </a:lnTo>
                  <a:lnTo>
                    <a:pt x="498" y="797"/>
                  </a:lnTo>
                  <a:lnTo>
                    <a:pt x="501" y="782"/>
                  </a:lnTo>
                  <a:lnTo>
                    <a:pt x="511" y="775"/>
                  </a:lnTo>
                  <a:lnTo>
                    <a:pt x="516" y="773"/>
                  </a:lnTo>
                  <a:lnTo>
                    <a:pt x="520" y="772"/>
                  </a:lnTo>
                  <a:lnTo>
                    <a:pt x="526" y="770"/>
                  </a:lnTo>
                  <a:lnTo>
                    <a:pt x="532" y="772"/>
                  </a:lnTo>
                  <a:lnTo>
                    <a:pt x="534" y="772"/>
                  </a:lnTo>
                  <a:lnTo>
                    <a:pt x="545" y="775"/>
                  </a:lnTo>
                  <a:lnTo>
                    <a:pt x="560" y="773"/>
                  </a:lnTo>
                  <a:lnTo>
                    <a:pt x="568" y="766"/>
                  </a:lnTo>
                  <a:lnTo>
                    <a:pt x="575" y="761"/>
                  </a:lnTo>
                  <a:lnTo>
                    <a:pt x="581" y="755"/>
                  </a:lnTo>
                  <a:lnTo>
                    <a:pt x="585" y="754"/>
                  </a:lnTo>
                  <a:lnTo>
                    <a:pt x="593" y="754"/>
                  </a:lnTo>
                  <a:lnTo>
                    <a:pt x="598" y="752"/>
                  </a:lnTo>
                  <a:lnTo>
                    <a:pt x="604" y="748"/>
                  </a:lnTo>
                  <a:lnTo>
                    <a:pt x="610" y="748"/>
                  </a:lnTo>
                  <a:lnTo>
                    <a:pt x="615" y="742"/>
                  </a:lnTo>
                  <a:lnTo>
                    <a:pt x="613" y="738"/>
                  </a:lnTo>
                  <a:lnTo>
                    <a:pt x="616" y="732"/>
                  </a:lnTo>
                  <a:lnTo>
                    <a:pt x="615" y="723"/>
                  </a:lnTo>
                  <a:lnTo>
                    <a:pt x="609" y="720"/>
                  </a:lnTo>
                  <a:lnTo>
                    <a:pt x="604" y="713"/>
                  </a:lnTo>
                  <a:lnTo>
                    <a:pt x="606" y="701"/>
                  </a:lnTo>
                  <a:lnTo>
                    <a:pt x="604" y="696"/>
                  </a:lnTo>
                  <a:lnTo>
                    <a:pt x="598" y="687"/>
                  </a:lnTo>
                  <a:lnTo>
                    <a:pt x="600" y="678"/>
                  </a:lnTo>
                  <a:lnTo>
                    <a:pt x="603" y="671"/>
                  </a:lnTo>
                  <a:lnTo>
                    <a:pt x="607" y="668"/>
                  </a:lnTo>
                </a:path>
              </a:pathLst>
            </a:custGeom>
            <a:solidFill>
              <a:srgbClr val="339933"/>
            </a:solidFill>
            <a:ln w="9525" cmpd="sng">
              <a:solidFill>
                <a:srgbClr val="909090"/>
              </a:solidFill>
              <a:prstDash val="solid"/>
              <a:round/>
              <a:headEnd/>
              <a:tailEnd/>
            </a:ln>
          </p:spPr>
          <p:txBody>
            <a:bodyPr/>
            <a:lstStyle/>
            <a:p>
              <a:endParaRPr lang="en-US" dirty="0"/>
            </a:p>
          </p:txBody>
        </p:sp>
        <p:sp>
          <p:nvSpPr>
            <p:cNvPr id="7365" name="Freeform 16"/>
            <p:cNvSpPr>
              <a:spLocks noChangeAspect="1"/>
            </p:cNvSpPr>
            <p:nvPr>
              <p:custDataLst>
                <p:tags r:id="rId230"/>
              </p:custDataLst>
            </p:nvPr>
          </p:nvSpPr>
          <p:spPr bwMode="auto">
            <a:xfrm>
              <a:off x="2997" y="929"/>
              <a:ext cx="665" cy="755"/>
            </a:xfrm>
            <a:custGeom>
              <a:avLst/>
              <a:gdLst>
                <a:gd name="T0" fmla="*/ 0 w 1332"/>
                <a:gd name="T1" fmla="*/ 0 h 1511"/>
                <a:gd name="T2" fmla="*/ 0 w 1332"/>
                <a:gd name="T3" fmla="*/ 0 h 1511"/>
                <a:gd name="T4" fmla="*/ 0 w 1332"/>
                <a:gd name="T5" fmla="*/ 0 h 1511"/>
                <a:gd name="T6" fmla="*/ 0 w 1332"/>
                <a:gd name="T7" fmla="*/ 0 h 1511"/>
                <a:gd name="T8" fmla="*/ 0 w 1332"/>
                <a:gd name="T9" fmla="*/ 0 h 1511"/>
                <a:gd name="T10" fmla="*/ 0 w 1332"/>
                <a:gd name="T11" fmla="*/ 0 h 1511"/>
                <a:gd name="T12" fmla="*/ 0 w 1332"/>
                <a:gd name="T13" fmla="*/ 0 h 1511"/>
                <a:gd name="T14" fmla="*/ 0 w 1332"/>
                <a:gd name="T15" fmla="*/ 0 h 1511"/>
                <a:gd name="T16" fmla="*/ 0 w 1332"/>
                <a:gd name="T17" fmla="*/ 0 h 1511"/>
                <a:gd name="T18" fmla="*/ 0 w 1332"/>
                <a:gd name="T19" fmla="*/ 0 h 1511"/>
                <a:gd name="T20" fmla="*/ 0 w 1332"/>
                <a:gd name="T21" fmla="*/ 0 h 1511"/>
                <a:gd name="T22" fmla="*/ 0 w 1332"/>
                <a:gd name="T23" fmla="*/ 0 h 1511"/>
                <a:gd name="T24" fmla="*/ 0 w 1332"/>
                <a:gd name="T25" fmla="*/ 0 h 1511"/>
                <a:gd name="T26" fmla="*/ 0 w 1332"/>
                <a:gd name="T27" fmla="*/ 0 h 1511"/>
                <a:gd name="T28" fmla="*/ 0 w 1332"/>
                <a:gd name="T29" fmla="*/ 0 h 1511"/>
                <a:gd name="T30" fmla="*/ 0 w 1332"/>
                <a:gd name="T31" fmla="*/ 0 h 1511"/>
                <a:gd name="T32" fmla="*/ 0 w 1332"/>
                <a:gd name="T33" fmla="*/ 0 h 1511"/>
                <a:gd name="T34" fmla="*/ 0 w 1332"/>
                <a:gd name="T35" fmla="*/ 0 h 1511"/>
                <a:gd name="T36" fmla="*/ 0 w 1332"/>
                <a:gd name="T37" fmla="*/ 0 h 1511"/>
                <a:gd name="T38" fmla="*/ 0 w 1332"/>
                <a:gd name="T39" fmla="*/ 0 h 1511"/>
                <a:gd name="T40" fmla="*/ 0 w 1332"/>
                <a:gd name="T41" fmla="*/ 0 h 1511"/>
                <a:gd name="T42" fmla="*/ 0 w 1332"/>
                <a:gd name="T43" fmla="*/ 0 h 1511"/>
                <a:gd name="T44" fmla="*/ 0 w 1332"/>
                <a:gd name="T45" fmla="*/ 0 h 1511"/>
                <a:gd name="T46" fmla="*/ 0 w 1332"/>
                <a:gd name="T47" fmla="*/ 0 h 1511"/>
                <a:gd name="T48" fmla="*/ 0 w 1332"/>
                <a:gd name="T49" fmla="*/ 0 h 1511"/>
                <a:gd name="T50" fmla="*/ 0 w 1332"/>
                <a:gd name="T51" fmla="*/ 0 h 1511"/>
                <a:gd name="T52" fmla="*/ 0 w 1332"/>
                <a:gd name="T53" fmla="*/ 0 h 1511"/>
                <a:gd name="T54" fmla="*/ 0 w 1332"/>
                <a:gd name="T55" fmla="*/ 0 h 1511"/>
                <a:gd name="T56" fmla="*/ 0 w 1332"/>
                <a:gd name="T57" fmla="*/ 0 h 1511"/>
                <a:gd name="T58" fmla="*/ 0 w 1332"/>
                <a:gd name="T59" fmla="*/ 0 h 1511"/>
                <a:gd name="T60" fmla="*/ 0 w 1332"/>
                <a:gd name="T61" fmla="*/ 0 h 1511"/>
                <a:gd name="T62" fmla="*/ 0 w 1332"/>
                <a:gd name="T63" fmla="*/ 0 h 1511"/>
                <a:gd name="T64" fmla="*/ 0 w 1332"/>
                <a:gd name="T65" fmla="*/ 0 h 1511"/>
                <a:gd name="T66" fmla="*/ 0 w 1332"/>
                <a:gd name="T67" fmla="*/ 0 h 1511"/>
                <a:gd name="T68" fmla="*/ 0 w 1332"/>
                <a:gd name="T69" fmla="*/ 0 h 1511"/>
                <a:gd name="T70" fmla="*/ 0 w 1332"/>
                <a:gd name="T71" fmla="*/ 0 h 1511"/>
                <a:gd name="T72" fmla="*/ 0 w 1332"/>
                <a:gd name="T73" fmla="*/ 0 h 1511"/>
                <a:gd name="T74" fmla="*/ 0 w 1332"/>
                <a:gd name="T75" fmla="*/ 0 h 1511"/>
                <a:gd name="T76" fmla="*/ 0 w 1332"/>
                <a:gd name="T77" fmla="*/ 0 h 1511"/>
                <a:gd name="T78" fmla="*/ 0 w 1332"/>
                <a:gd name="T79" fmla="*/ 0 h 1511"/>
                <a:gd name="T80" fmla="*/ 0 w 1332"/>
                <a:gd name="T81" fmla="*/ 0 h 1511"/>
                <a:gd name="T82" fmla="*/ 0 w 1332"/>
                <a:gd name="T83" fmla="*/ 0 h 1511"/>
                <a:gd name="T84" fmla="*/ 0 w 1332"/>
                <a:gd name="T85" fmla="*/ 0 h 1511"/>
                <a:gd name="T86" fmla="*/ 0 w 1332"/>
                <a:gd name="T87" fmla="*/ 0 h 1511"/>
                <a:gd name="T88" fmla="*/ 0 w 1332"/>
                <a:gd name="T89" fmla="*/ 0 h 1511"/>
                <a:gd name="T90" fmla="*/ 0 w 1332"/>
                <a:gd name="T91" fmla="*/ 0 h 1511"/>
                <a:gd name="T92" fmla="*/ 0 w 1332"/>
                <a:gd name="T93" fmla="*/ 0 h 1511"/>
                <a:gd name="T94" fmla="*/ 0 w 1332"/>
                <a:gd name="T95" fmla="*/ 0 h 1511"/>
                <a:gd name="T96" fmla="*/ 0 w 1332"/>
                <a:gd name="T97" fmla="*/ 0 h 1511"/>
                <a:gd name="T98" fmla="*/ 0 w 1332"/>
                <a:gd name="T99" fmla="*/ 0 h 1511"/>
                <a:gd name="T100" fmla="*/ 0 w 1332"/>
                <a:gd name="T101" fmla="*/ 0 h 151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332" h="1511">
                  <a:moveTo>
                    <a:pt x="1096" y="1486"/>
                  </a:moveTo>
                  <a:lnTo>
                    <a:pt x="1099" y="1464"/>
                  </a:lnTo>
                  <a:lnTo>
                    <a:pt x="1096" y="1449"/>
                  </a:lnTo>
                  <a:lnTo>
                    <a:pt x="1095" y="1430"/>
                  </a:lnTo>
                  <a:lnTo>
                    <a:pt x="1099" y="1419"/>
                  </a:lnTo>
                  <a:lnTo>
                    <a:pt x="1096" y="1407"/>
                  </a:lnTo>
                  <a:lnTo>
                    <a:pt x="1077" y="1384"/>
                  </a:lnTo>
                  <a:lnTo>
                    <a:pt x="1065" y="1365"/>
                  </a:lnTo>
                  <a:lnTo>
                    <a:pt x="1046" y="1358"/>
                  </a:lnTo>
                  <a:lnTo>
                    <a:pt x="1024" y="1349"/>
                  </a:lnTo>
                  <a:lnTo>
                    <a:pt x="1010" y="1337"/>
                  </a:lnTo>
                  <a:lnTo>
                    <a:pt x="1000" y="1327"/>
                  </a:lnTo>
                  <a:lnTo>
                    <a:pt x="987" y="1324"/>
                  </a:lnTo>
                  <a:lnTo>
                    <a:pt x="975" y="1312"/>
                  </a:lnTo>
                  <a:lnTo>
                    <a:pt x="972" y="1299"/>
                  </a:lnTo>
                  <a:lnTo>
                    <a:pt x="966" y="1284"/>
                  </a:lnTo>
                  <a:lnTo>
                    <a:pt x="956" y="1275"/>
                  </a:lnTo>
                  <a:lnTo>
                    <a:pt x="932" y="1261"/>
                  </a:lnTo>
                  <a:lnTo>
                    <a:pt x="913" y="1255"/>
                  </a:lnTo>
                  <a:lnTo>
                    <a:pt x="896" y="1243"/>
                  </a:lnTo>
                  <a:lnTo>
                    <a:pt x="887" y="1228"/>
                  </a:lnTo>
                  <a:lnTo>
                    <a:pt x="875" y="1225"/>
                  </a:lnTo>
                  <a:lnTo>
                    <a:pt x="857" y="1225"/>
                  </a:lnTo>
                  <a:lnTo>
                    <a:pt x="835" y="1215"/>
                  </a:lnTo>
                  <a:lnTo>
                    <a:pt x="816" y="1193"/>
                  </a:lnTo>
                  <a:lnTo>
                    <a:pt x="799" y="1182"/>
                  </a:lnTo>
                  <a:lnTo>
                    <a:pt x="802" y="1169"/>
                  </a:lnTo>
                  <a:lnTo>
                    <a:pt x="802" y="1151"/>
                  </a:lnTo>
                  <a:lnTo>
                    <a:pt x="807" y="1131"/>
                  </a:lnTo>
                  <a:lnTo>
                    <a:pt x="802" y="1122"/>
                  </a:lnTo>
                  <a:lnTo>
                    <a:pt x="805" y="1089"/>
                  </a:lnTo>
                  <a:lnTo>
                    <a:pt x="802" y="1070"/>
                  </a:lnTo>
                  <a:lnTo>
                    <a:pt x="802" y="1044"/>
                  </a:lnTo>
                  <a:lnTo>
                    <a:pt x="811" y="1032"/>
                  </a:lnTo>
                  <a:lnTo>
                    <a:pt x="814" y="1020"/>
                  </a:lnTo>
                  <a:lnTo>
                    <a:pt x="820" y="1012"/>
                  </a:lnTo>
                  <a:lnTo>
                    <a:pt x="820" y="998"/>
                  </a:lnTo>
                  <a:lnTo>
                    <a:pt x="811" y="989"/>
                  </a:lnTo>
                  <a:lnTo>
                    <a:pt x="804" y="977"/>
                  </a:lnTo>
                  <a:lnTo>
                    <a:pt x="798" y="971"/>
                  </a:lnTo>
                  <a:lnTo>
                    <a:pt x="786" y="971"/>
                  </a:lnTo>
                  <a:lnTo>
                    <a:pt x="777" y="971"/>
                  </a:lnTo>
                  <a:lnTo>
                    <a:pt x="774" y="959"/>
                  </a:lnTo>
                  <a:lnTo>
                    <a:pt x="776" y="942"/>
                  </a:lnTo>
                  <a:lnTo>
                    <a:pt x="777" y="930"/>
                  </a:lnTo>
                  <a:lnTo>
                    <a:pt x="789" y="922"/>
                  </a:lnTo>
                  <a:lnTo>
                    <a:pt x="793" y="911"/>
                  </a:lnTo>
                  <a:lnTo>
                    <a:pt x="801" y="890"/>
                  </a:lnTo>
                  <a:lnTo>
                    <a:pt x="813" y="880"/>
                  </a:lnTo>
                  <a:lnTo>
                    <a:pt x="826" y="869"/>
                  </a:lnTo>
                  <a:lnTo>
                    <a:pt x="846" y="857"/>
                  </a:lnTo>
                  <a:lnTo>
                    <a:pt x="869" y="846"/>
                  </a:lnTo>
                  <a:lnTo>
                    <a:pt x="879" y="834"/>
                  </a:lnTo>
                  <a:lnTo>
                    <a:pt x="872" y="689"/>
                  </a:lnTo>
                  <a:lnTo>
                    <a:pt x="878" y="688"/>
                  </a:lnTo>
                  <a:lnTo>
                    <a:pt x="888" y="679"/>
                  </a:lnTo>
                  <a:lnTo>
                    <a:pt x="888" y="672"/>
                  </a:lnTo>
                  <a:lnTo>
                    <a:pt x="899" y="661"/>
                  </a:lnTo>
                  <a:lnTo>
                    <a:pt x="905" y="651"/>
                  </a:lnTo>
                  <a:lnTo>
                    <a:pt x="914" y="639"/>
                  </a:lnTo>
                  <a:lnTo>
                    <a:pt x="953" y="613"/>
                  </a:lnTo>
                  <a:lnTo>
                    <a:pt x="994" y="570"/>
                  </a:lnTo>
                  <a:lnTo>
                    <a:pt x="1013" y="557"/>
                  </a:lnTo>
                  <a:lnTo>
                    <a:pt x="1030" y="536"/>
                  </a:lnTo>
                  <a:lnTo>
                    <a:pt x="1074" y="480"/>
                  </a:lnTo>
                  <a:lnTo>
                    <a:pt x="1106" y="444"/>
                  </a:lnTo>
                  <a:lnTo>
                    <a:pt x="1134" y="422"/>
                  </a:lnTo>
                  <a:lnTo>
                    <a:pt x="1165" y="400"/>
                  </a:lnTo>
                  <a:lnTo>
                    <a:pt x="1190" y="387"/>
                  </a:lnTo>
                  <a:lnTo>
                    <a:pt x="1257" y="362"/>
                  </a:lnTo>
                  <a:lnTo>
                    <a:pt x="1271" y="351"/>
                  </a:lnTo>
                  <a:lnTo>
                    <a:pt x="1292" y="341"/>
                  </a:lnTo>
                  <a:lnTo>
                    <a:pt x="1307" y="329"/>
                  </a:lnTo>
                  <a:lnTo>
                    <a:pt x="1317" y="319"/>
                  </a:lnTo>
                  <a:lnTo>
                    <a:pt x="1329" y="313"/>
                  </a:lnTo>
                  <a:lnTo>
                    <a:pt x="1332" y="307"/>
                  </a:lnTo>
                  <a:lnTo>
                    <a:pt x="1323" y="306"/>
                  </a:lnTo>
                  <a:lnTo>
                    <a:pt x="1310" y="307"/>
                  </a:lnTo>
                  <a:lnTo>
                    <a:pt x="1292" y="306"/>
                  </a:lnTo>
                  <a:lnTo>
                    <a:pt x="1283" y="314"/>
                  </a:lnTo>
                  <a:lnTo>
                    <a:pt x="1270" y="314"/>
                  </a:lnTo>
                  <a:lnTo>
                    <a:pt x="1257" y="304"/>
                  </a:lnTo>
                  <a:lnTo>
                    <a:pt x="1248" y="292"/>
                  </a:lnTo>
                  <a:lnTo>
                    <a:pt x="1233" y="288"/>
                  </a:lnTo>
                  <a:lnTo>
                    <a:pt x="1209" y="292"/>
                  </a:lnTo>
                  <a:lnTo>
                    <a:pt x="1170" y="295"/>
                  </a:lnTo>
                  <a:lnTo>
                    <a:pt x="1140" y="298"/>
                  </a:lnTo>
                  <a:lnTo>
                    <a:pt x="1124" y="303"/>
                  </a:lnTo>
                  <a:lnTo>
                    <a:pt x="1121" y="292"/>
                  </a:lnTo>
                  <a:lnTo>
                    <a:pt x="1115" y="276"/>
                  </a:lnTo>
                  <a:lnTo>
                    <a:pt x="1109" y="266"/>
                  </a:lnTo>
                  <a:lnTo>
                    <a:pt x="1099" y="261"/>
                  </a:lnTo>
                  <a:lnTo>
                    <a:pt x="1093" y="269"/>
                  </a:lnTo>
                  <a:lnTo>
                    <a:pt x="1083" y="272"/>
                  </a:lnTo>
                  <a:lnTo>
                    <a:pt x="1071" y="279"/>
                  </a:lnTo>
                  <a:lnTo>
                    <a:pt x="1054" y="294"/>
                  </a:lnTo>
                  <a:lnTo>
                    <a:pt x="1030" y="310"/>
                  </a:lnTo>
                  <a:lnTo>
                    <a:pt x="1009" y="316"/>
                  </a:lnTo>
                  <a:lnTo>
                    <a:pt x="991" y="316"/>
                  </a:lnTo>
                  <a:lnTo>
                    <a:pt x="982" y="306"/>
                  </a:lnTo>
                  <a:lnTo>
                    <a:pt x="970" y="307"/>
                  </a:lnTo>
                  <a:lnTo>
                    <a:pt x="961" y="303"/>
                  </a:lnTo>
                  <a:lnTo>
                    <a:pt x="959" y="291"/>
                  </a:lnTo>
                  <a:lnTo>
                    <a:pt x="950" y="283"/>
                  </a:lnTo>
                  <a:lnTo>
                    <a:pt x="934" y="283"/>
                  </a:lnTo>
                  <a:lnTo>
                    <a:pt x="929" y="278"/>
                  </a:lnTo>
                  <a:lnTo>
                    <a:pt x="925" y="275"/>
                  </a:lnTo>
                  <a:lnTo>
                    <a:pt x="916" y="276"/>
                  </a:lnTo>
                  <a:lnTo>
                    <a:pt x="904" y="269"/>
                  </a:lnTo>
                  <a:lnTo>
                    <a:pt x="904" y="254"/>
                  </a:lnTo>
                  <a:lnTo>
                    <a:pt x="895" y="247"/>
                  </a:lnTo>
                  <a:lnTo>
                    <a:pt x="881" y="245"/>
                  </a:lnTo>
                  <a:lnTo>
                    <a:pt x="866" y="247"/>
                  </a:lnTo>
                  <a:lnTo>
                    <a:pt x="854" y="250"/>
                  </a:lnTo>
                  <a:lnTo>
                    <a:pt x="851" y="261"/>
                  </a:lnTo>
                  <a:lnTo>
                    <a:pt x="851" y="276"/>
                  </a:lnTo>
                  <a:lnTo>
                    <a:pt x="839" y="282"/>
                  </a:lnTo>
                  <a:lnTo>
                    <a:pt x="835" y="272"/>
                  </a:lnTo>
                  <a:lnTo>
                    <a:pt x="824" y="256"/>
                  </a:lnTo>
                  <a:lnTo>
                    <a:pt x="823" y="245"/>
                  </a:lnTo>
                  <a:lnTo>
                    <a:pt x="823" y="233"/>
                  </a:lnTo>
                  <a:lnTo>
                    <a:pt x="811" y="227"/>
                  </a:lnTo>
                  <a:lnTo>
                    <a:pt x="796" y="229"/>
                  </a:lnTo>
                  <a:lnTo>
                    <a:pt x="798" y="220"/>
                  </a:lnTo>
                  <a:lnTo>
                    <a:pt x="793" y="207"/>
                  </a:lnTo>
                  <a:lnTo>
                    <a:pt x="786" y="203"/>
                  </a:lnTo>
                  <a:lnTo>
                    <a:pt x="768" y="201"/>
                  </a:lnTo>
                  <a:lnTo>
                    <a:pt x="739" y="188"/>
                  </a:lnTo>
                  <a:lnTo>
                    <a:pt x="723" y="185"/>
                  </a:lnTo>
                  <a:lnTo>
                    <a:pt x="678" y="182"/>
                  </a:lnTo>
                  <a:lnTo>
                    <a:pt x="667" y="185"/>
                  </a:lnTo>
                  <a:lnTo>
                    <a:pt x="658" y="194"/>
                  </a:lnTo>
                  <a:lnTo>
                    <a:pt x="649" y="203"/>
                  </a:lnTo>
                  <a:lnTo>
                    <a:pt x="643" y="211"/>
                  </a:lnTo>
                  <a:lnTo>
                    <a:pt x="622" y="215"/>
                  </a:lnTo>
                  <a:lnTo>
                    <a:pt x="599" y="218"/>
                  </a:lnTo>
                  <a:lnTo>
                    <a:pt x="591" y="215"/>
                  </a:lnTo>
                  <a:lnTo>
                    <a:pt x="588" y="205"/>
                  </a:lnTo>
                  <a:lnTo>
                    <a:pt x="585" y="197"/>
                  </a:lnTo>
                  <a:lnTo>
                    <a:pt x="575" y="188"/>
                  </a:lnTo>
                  <a:lnTo>
                    <a:pt x="563" y="188"/>
                  </a:lnTo>
                  <a:lnTo>
                    <a:pt x="544" y="191"/>
                  </a:lnTo>
                  <a:lnTo>
                    <a:pt x="521" y="186"/>
                  </a:lnTo>
                  <a:lnTo>
                    <a:pt x="509" y="176"/>
                  </a:lnTo>
                  <a:lnTo>
                    <a:pt x="500" y="173"/>
                  </a:lnTo>
                  <a:lnTo>
                    <a:pt x="486" y="170"/>
                  </a:lnTo>
                  <a:lnTo>
                    <a:pt x="476" y="173"/>
                  </a:lnTo>
                  <a:lnTo>
                    <a:pt x="464" y="173"/>
                  </a:lnTo>
                  <a:lnTo>
                    <a:pt x="444" y="162"/>
                  </a:lnTo>
                  <a:lnTo>
                    <a:pt x="433" y="153"/>
                  </a:lnTo>
                  <a:lnTo>
                    <a:pt x="433" y="137"/>
                  </a:lnTo>
                  <a:lnTo>
                    <a:pt x="430" y="126"/>
                  </a:lnTo>
                  <a:lnTo>
                    <a:pt x="410" y="30"/>
                  </a:lnTo>
                  <a:lnTo>
                    <a:pt x="407" y="19"/>
                  </a:lnTo>
                  <a:lnTo>
                    <a:pt x="398" y="9"/>
                  </a:lnTo>
                  <a:lnTo>
                    <a:pt x="380" y="3"/>
                  </a:lnTo>
                  <a:lnTo>
                    <a:pt x="367" y="0"/>
                  </a:lnTo>
                  <a:lnTo>
                    <a:pt x="355" y="0"/>
                  </a:lnTo>
                  <a:lnTo>
                    <a:pt x="352" y="99"/>
                  </a:lnTo>
                  <a:lnTo>
                    <a:pt x="0" y="95"/>
                  </a:lnTo>
                  <a:lnTo>
                    <a:pt x="8" y="145"/>
                  </a:lnTo>
                  <a:lnTo>
                    <a:pt x="17" y="167"/>
                  </a:lnTo>
                  <a:lnTo>
                    <a:pt x="22" y="180"/>
                  </a:lnTo>
                  <a:lnTo>
                    <a:pt x="22" y="188"/>
                  </a:lnTo>
                  <a:lnTo>
                    <a:pt x="17" y="195"/>
                  </a:lnTo>
                  <a:lnTo>
                    <a:pt x="13" y="224"/>
                  </a:lnTo>
                  <a:lnTo>
                    <a:pt x="10" y="258"/>
                  </a:lnTo>
                  <a:lnTo>
                    <a:pt x="13" y="303"/>
                  </a:lnTo>
                  <a:lnTo>
                    <a:pt x="16" y="329"/>
                  </a:lnTo>
                  <a:lnTo>
                    <a:pt x="23" y="362"/>
                  </a:lnTo>
                  <a:lnTo>
                    <a:pt x="38" y="408"/>
                  </a:lnTo>
                  <a:lnTo>
                    <a:pt x="45" y="425"/>
                  </a:lnTo>
                  <a:lnTo>
                    <a:pt x="56" y="452"/>
                  </a:lnTo>
                  <a:lnTo>
                    <a:pt x="64" y="613"/>
                  </a:lnTo>
                  <a:lnTo>
                    <a:pt x="66" y="625"/>
                  </a:lnTo>
                  <a:lnTo>
                    <a:pt x="72" y="643"/>
                  </a:lnTo>
                  <a:lnTo>
                    <a:pt x="69" y="673"/>
                  </a:lnTo>
                  <a:lnTo>
                    <a:pt x="69" y="706"/>
                  </a:lnTo>
                  <a:lnTo>
                    <a:pt x="78" y="742"/>
                  </a:lnTo>
                  <a:lnTo>
                    <a:pt x="84" y="768"/>
                  </a:lnTo>
                  <a:lnTo>
                    <a:pt x="99" y="784"/>
                  </a:lnTo>
                  <a:lnTo>
                    <a:pt x="102" y="807"/>
                  </a:lnTo>
                  <a:lnTo>
                    <a:pt x="107" y="847"/>
                  </a:lnTo>
                  <a:lnTo>
                    <a:pt x="107" y="886"/>
                  </a:lnTo>
                  <a:lnTo>
                    <a:pt x="104" y="917"/>
                  </a:lnTo>
                  <a:lnTo>
                    <a:pt x="97" y="933"/>
                  </a:lnTo>
                  <a:lnTo>
                    <a:pt x="82" y="946"/>
                  </a:lnTo>
                  <a:lnTo>
                    <a:pt x="69" y="953"/>
                  </a:lnTo>
                  <a:lnTo>
                    <a:pt x="60" y="962"/>
                  </a:lnTo>
                  <a:lnTo>
                    <a:pt x="54" y="971"/>
                  </a:lnTo>
                  <a:lnTo>
                    <a:pt x="61" y="983"/>
                  </a:lnTo>
                  <a:lnTo>
                    <a:pt x="72" y="996"/>
                  </a:lnTo>
                  <a:lnTo>
                    <a:pt x="76" y="1008"/>
                  </a:lnTo>
                  <a:lnTo>
                    <a:pt x="84" y="1018"/>
                  </a:lnTo>
                  <a:lnTo>
                    <a:pt x="96" y="1021"/>
                  </a:lnTo>
                  <a:lnTo>
                    <a:pt x="107" y="1027"/>
                  </a:lnTo>
                  <a:lnTo>
                    <a:pt x="119" y="1033"/>
                  </a:lnTo>
                  <a:lnTo>
                    <a:pt x="123" y="1044"/>
                  </a:lnTo>
                  <a:lnTo>
                    <a:pt x="126" y="1056"/>
                  </a:lnTo>
                  <a:lnTo>
                    <a:pt x="125" y="1510"/>
                  </a:lnTo>
                  <a:lnTo>
                    <a:pt x="364" y="1511"/>
                  </a:lnTo>
                  <a:lnTo>
                    <a:pt x="548" y="1511"/>
                  </a:lnTo>
                  <a:lnTo>
                    <a:pt x="765" y="1504"/>
                  </a:lnTo>
                  <a:lnTo>
                    <a:pt x="1096" y="1486"/>
                  </a:lnTo>
                </a:path>
              </a:pathLst>
            </a:custGeom>
            <a:solidFill>
              <a:schemeClr val="bg2"/>
            </a:solidFill>
            <a:ln w="9525" cmpd="sng">
              <a:solidFill>
                <a:srgbClr val="909090"/>
              </a:solidFill>
              <a:prstDash val="solid"/>
              <a:round/>
              <a:headEnd/>
              <a:tailEnd/>
            </a:ln>
          </p:spPr>
          <p:txBody>
            <a:bodyPr/>
            <a:lstStyle/>
            <a:p>
              <a:endParaRPr lang="en-US" dirty="0"/>
            </a:p>
          </p:txBody>
        </p:sp>
        <p:sp>
          <p:nvSpPr>
            <p:cNvPr id="7366" name="Freeform 17"/>
            <p:cNvSpPr>
              <a:spLocks noChangeAspect="1"/>
            </p:cNvSpPr>
            <p:nvPr>
              <p:custDataLst>
                <p:tags r:id="rId231"/>
              </p:custDataLst>
            </p:nvPr>
          </p:nvSpPr>
          <p:spPr bwMode="auto">
            <a:xfrm>
              <a:off x="4167" y="1754"/>
              <a:ext cx="429" cy="479"/>
            </a:xfrm>
            <a:custGeom>
              <a:avLst/>
              <a:gdLst>
                <a:gd name="T0" fmla="*/ 0 w 859"/>
                <a:gd name="T1" fmla="*/ 0 h 959"/>
                <a:gd name="T2" fmla="*/ 0 w 859"/>
                <a:gd name="T3" fmla="*/ 0 h 959"/>
                <a:gd name="T4" fmla="*/ 0 w 859"/>
                <a:gd name="T5" fmla="*/ 0 h 959"/>
                <a:gd name="T6" fmla="*/ 0 w 859"/>
                <a:gd name="T7" fmla="*/ 0 h 959"/>
                <a:gd name="T8" fmla="*/ 0 w 859"/>
                <a:gd name="T9" fmla="*/ 0 h 959"/>
                <a:gd name="T10" fmla="*/ 0 w 859"/>
                <a:gd name="T11" fmla="*/ 0 h 959"/>
                <a:gd name="T12" fmla="*/ 0 w 859"/>
                <a:gd name="T13" fmla="*/ 0 h 959"/>
                <a:gd name="T14" fmla="*/ 0 w 859"/>
                <a:gd name="T15" fmla="*/ 0 h 959"/>
                <a:gd name="T16" fmla="*/ 0 w 859"/>
                <a:gd name="T17" fmla="*/ 0 h 959"/>
                <a:gd name="T18" fmla="*/ 0 w 859"/>
                <a:gd name="T19" fmla="*/ 0 h 959"/>
                <a:gd name="T20" fmla="*/ 0 w 859"/>
                <a:gd name="T21" fmla="*/ 0 h 959"/>
                <a:gd name="T22" fmla="*/ 0 w 859"/>
                <a:gd name="T23" fmla="*/ 0 h 959"/>
                <a:gd name="T24" fmla="*/ 0 w 859"/>
                <a:gd name="T25" fmla="*/ 0 h 959"/>
                <a:gd name="T26" fmla="*/ 0 w 859"/>
                <a:gd name="T27" fmla="*/ 0 h 959"/>
                <a:gd name="T28" fmla="*/ 0 w 859"/>
                <a:gd name="T29" fmla="*/ 0 h 959"/>
                <a:gd name="T30" fmla="*/ 0 w 859"/>
                <a:gd name="T31" fmla="*/ 0 h 959"/>
                <a:gd name="T32" fmla="*/ 0 w 859"/>
                <a:gd name="T33" fmla="*/ 0 h 959"/>
                <a:gd name="T34" fmla="*/ 0 w 859"/>
                <a:gd name="T35" fmla="*/ 0 h 959"/>
                <a:gd name="T36" fmla="*/ 0 w 859"/>
                <a:gd name="T37" fmla="*/ 0 h 959"/>
                <a:gd name="T38" fmla="*/ 0 w 859"/>
                <a:gd name="T39" fmla="*/ 0 h 959"/>
                <a:gd name="T40" fmla="*/ 0 w 859"/>
                <a:gd name="T41" fmla="*/ 0 h 959"/>
                <a:gd name="T42" fmla="*/ 0 w 859"/>
                <a:gd name="T43" fmla="*/ 0 h 959"/>
                <a:gd name="T44" fmla="*/ 0 w 859"/>
                <a:gd name="T45" fmla="*/ 0 h 959"/>
                <a:gd name="T46" fmla="*/ 0 w 859"/>
                <a:gd name="T47" fmla="*/ 0 h 959"/>
                <a:gd name="T48" fmla="*/ 0 w 859"/>
                <a:gd name="T49" fmla="*/ 0 h 959"/>
                <a:gd name="T50" fmla="*/ 0 w 859"/>
                <a:gd name="T51" fmla="*/ 0 h 959"/>
                <a:gd name="T52" fmla="*/ 0 w 859"/>
                <a:gd name="T53" fmla="*/ 0 h 959"/>
                <a:gd name="T54" fmla="*/ 0 w 859"/>
                <a:gd name="T55" fmla="*/ 0 h 959"/>
                <a:gd name="T56" fmla="*/ 0 w 859"/>
                <a:gd name="T57" fmla="*/ 0 h 959"/>
                <a:gd name="T58" fmla="*/ 0 w 859"/>
                <a:gd name="T59" fmla="*/ 0 h 959"/>
                <a:gd name="T60" fmla="*/ 0 w 859"/>
                <a:gd name="T61" fmla="*/ 0 h 959"/>
                <a:gd name="T62" fmla="*/ 0 w 859"/>
                <a:gd name="T63" fmla="*/ 0 h 959"/>
                <a:gd name="T64" fmla="*/ 0 w 859"/>
                <a:gd name="T65" fmla="*/ 0 h 959"/>
                <a:gd name="T66" fmla="*/ 0 w 859"/>
                <a:gd name="T67" fmla="*/ 0 h 959"/>
                <a:gd name="T68" fmla="*/ 0 w 859"/>
                <a:gd name="T69" fmla="*/ 0 h 959"/>
                <a:gd name="T70" fmla="*/ 0 w 859"/>
                <a:gd name="T71" fmla="*/ 0 h 959"/>
                <a:gd name="T72" fmla="*/ 0 w 859"/>
                <a:gd name="T73" fmla="*/ 0 h 959"/>
                <a:gd name="T74" fmla="*/ 0 w 859"/>
                <a:gd name="T75" fmla="*/ 0 h 959"/>
                <a:gd name="T76" fmla="*/ 0 w 859"/>
                <a:gd name="T77" fmla="*/ 0 h 959"/>
                <a:gd name="T78" fmla="*/ 0 w 859"/>
                <a:gd name="T79" fmla="*/ 0 h 959"/>
                <a:gd name="T80" fmla="*/ 0 w 859"/>
                <a:gd name="T81" fmla="*/ 0 h 959"/>
                <a:gd name="T82" fmla="*/ 0 w 859"/>
                <a:gd name="T83" fmla="*/ 0 h 959"/>
                <a:gd name="T84" fmla="*/ 0 w 859"/>
                <a:gd name="T85" fmla="*/ 0 h 959"/>
                <a:gd name="T86" fmla="*/ 0 w 859"/>
                <a:gd name="T87" fmla="*/ 0 h 959"/>
                <a:gd name="T88" fmla="*/ 0 w 859"/>
                <a:gd name="T89" fmla="*/ 0 h 959"/>
                <a:gd name="T90" fmla="*/ 0 w 859"/>
                <a:gd name="T91" fmla="*/ 0 h 959"/>
                <a:gd name="T92" fmla="*/ 0 w 859"/>
                <a:gd name="T93" fmla="*/ 0 h 959"/>
                <a:gd name="T94" fmla="*/ 0 w 859"/>
                <a:gd name="T95" fmla="*/ 0 h 959"/>
                <a:gd name="T96" fmla="*/ 0 w 859"/>
                <a:gd name="T97" fmla="*/ 0 h 959"/>
                <a:gd name="T98" fmla="*/ 0 w 859"/>
                <a:gd name="T99" fmla="*/ 0 h 959"/>
                <a:gd name="T100" fmla="*/ 0 w 859"/>
                <a:gd name="T101" fmla="*/ 0 h 959"/>
                <a:gd name="T102" fmla="*/ 0 w 859"/>
                <a:gd name="T103" fmla="*/ 0 h 959"/>
                <a:gd name="T104" fmla="*/ 0 w 859"/>
                <a:gd name="T105" fmla="*/ 0 h 959"/>
                <a:gd name="T106" fmla="*/ 0 w 859"/>
                <a:gd name="T107" fmla="*/ 0 h 959"/>
                <a:gd name="T108" fmla="*/ 0 w 859"/>
                <a:gd name="T109" fmla="*/ 0 h 959"/>
                <a:gd name="T110" fmla="*/ 0 w 859"/>
                <a:gd name="T111" fmla="*/ 0 h 959"/>
                <a:gd name="T112" fmla="*/ 0 w 859"/>
                <a:gd name="T113" fmla="*/ 0 h 959"/>
                <a:gd name="T114" fmla="*/ 0 w 859"/>
                <a:gd name="T115" fmla="*/ 0 h 959"/>
                <a:gd name="T116" fmla="*/ 0 w 859"/>
                <a:gd name="T117" fmla="*/ 0 h 95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59" h="959">
                  <a:moveTo>
                    <a:pt x="859" y="335"/>
                  </a:moveTo>
                  <a:lnTo>
                    <a:pt x="800" y="0"/>
                  </a:lnTo>
                  <a:lnTo>
                    <a:pt x="782" y="12"/>
                  </a:lnTo>
                  <a:lnTo>
                    <a:pt x="779" y="12"/>
                  </a:lnTo>
                  <a:lnTo>
                    <a:pt x="776" y="13"/>
                  </a:lnTo>
                  <a:lnTo>
                    <a:pt x="763" y="21"/>
                  </a:lnTo>
                  <a:lnTo>
                    <a:pt x="738" y="36"/>
                  </a:lnTo>
                  <a:lnTo>
                    <a:pt x="723" y="43"/>
                  </a:lnTo>
                  <a:lnTo>
                    <a:pt x="719" y="43"/>
                  </a:lnTo>
                  <a:lnTo>
                    <a:pt x="714" y="46"/>
                  </a:lnTo>
                  <a:lnTo>
                    <a:pt x="692" y="59"/>
                  </a:lnTo>
                  <a:lnTo>
                    <a:pt x="681" y="71"/>
                  </a:lnTo>
                  <a:lnTo>
                    <a:pt x="672" y="77"/>
                  </a:lnTo>
                  <a:lnTo>
                    <a:pt x="666" y="78"/>
                  </a:lnTo>
                  <a:lnTo>
                    <a:pt x="663" y="80"/>
                  </a:lnTo>
                  <a:lnTo>
                    <a:pt x="651" y="92"/>
                  </a:lnTo>
                  <a:lnTo>
                    <a:pt x="632" y="117"/>
                  </a:lnTo>
                  <a:lnTo>
                    <a:pt x="629" y="118"/>
                  </a:lnTo>
                  <a:lnTo>
                    <a:pt x="620" y="127"/>
                  </a:lnTo>
                  <a:lnTo>
                    <a:pt x="616" y="137"/>
                  </a:lnTo>
                  <a:lnTo>
                    <a:pt x="599" y="156"/>
                  </a:lnTo>
                  <a:lnTo>
                    <a:pt x="585" y="161"/>
                  </a:lnTo>
                  <a:lnTo>
                    <a:pt x="571" y="164"/>
                  </a:lnTo>
                  <a:lnTo>
                    <a:pt x="555" y="165"/>
                  </a:lnTo>
                  <a:lnTo>
                    <a:pt x="542" y="159"/>
                  </a:lnTo>
                  <a:lnTo>
                    <a:pt x="535" y="161"/>
                  </a:lnTo>
                  <a:lnTo>
                    <a:pt x="530" y="162"/>
                  </a:lnTo>
                  <a:lnTo>
                    <a:pt x="523" y="168"/>
                  </a:lnTo>
                  <a:lnTo>
                    <a:pt x="506" y="179"/>
                  </a:lnTo>
                  <a:lnTo>
                    <a:pt x="499" y="185"/>
                  </a:lnTo>
                  <a:lnTo>
                    <a:pt x="494" y="191"/>
                  </a:lnTo>
                  <a:lnTo>
                    <a:pt x="488" y="191"/>
                  </a:lnTo>
                  <a:lnTo>
                    <a:pt x="478" y="194"/>
                  </a:lnTo>
                  <a:lnTo>
                    <a:pt x="473" y="194"/>
                  </a:lnTo>
                  <a:lnTo>
                    <a:pt x="465" y="201"/>
                  </a:lnTo>
                  <a:lnTo>
                    <a:pt x="456" y="208"/>
                  </a:lnTo>
                  <a:lnTo>
                    <a:pt x="450" y="208"/>
                  </a:lnTo>
                  <a:lnTo>
                    <a:pt x="431" y="204"/>
                  </a:lnTo>
                  <a:lnTo>
                    <a:pt x="421" y="198"/>
                  </a:lnTo>
                  <a:lnTo>
                    <a:pt x="412" y="191"/>
                  </a:lnTo>
                  <a:lnTo>
                    <a:pt x="403" y="183"/>
                  </a:lnTo>
                  <a:lnTo>
                    <a:pt x="405" y="179"/>
                  </a:lnTo>
                  <a:lnTo>
                    <a:pt x="402" y="176"/>
                  </a:lnTo>
                  <a:lnTo>
                    <a:pt x="397" y="174"/>
                  </a:lnTo>
                  <a:lnTo>
                    <a:pt x="388" y="176"/>
                  </a:lnTo>
                  <a:lnTo>
                    <a:pt x="387" y="173"/>
                  </a:lnTo>
                  <a:lnTo>
                    <a:pt x="380" y="170"/>
                  </a:lnTo>
                  <a:lnTo>
                    <a:pt x="377" y="167"/>
                  </a:lnTo>
                  <a:lnTo>
                    <a:pt x="375" y="170"/>
                  </a:lnTo>
                  <a:lnTo>
                    <a:pt x="377" y="176"/>
                  </a:lnTo>
                  <a:lnTo>
                    <a:pt x="372" y="182"/>
                  </a:lnTo>
                  <a:lnTo>
                    <a:pt x="368" y="186"/>
                  </a:lnTo>
                  <a:lnTo>
                    <a:pt x="357" y="188"/>
                  </a:lnTo>
                  <a:lnTo>
                    <a:pt x="350" y="185"/>
                  </a:lnTo>
                  <a:lnTo>
                    <a:pt x="341" y="179"/>
                  </a:lnTo>
                  <a:lnTo>
                    <a:pt x="334" y="171"/>
                  </a:lnTo>
                  <a:lnTo>
                    <a:pt x="332" y="168"/>
                  </a:lnTo>
                  <a:lnTo>
                    <a:pt x="325" y="167"/>
                  </a:lnTo>
                  <a:lnTo>
                    <a:pt x="316" y="165"/>
                  </a:lnTo>
                  <a:lnTo>
                    <a:pt x="310" y="165"/>
                  </a:lnTo>
                  <a:lnTo>
                    <a:pt x="298" y="161"/>
                  </a:lnTo>
                  <a:lnTo>
                    <a:pt x="288" y="152"/>
                  </a:lnTo>
                  <a:lnTo>
                    <a:pt x="277" y="148"/>
                  </a:lnTo>
                  <a:lnTo>
                    <a:pt x="256" y="146"/>
                  </a:lnTo>
                  <a:lnTo>
                    <a:pt x="2" y="189"/>
                  </a:lnTo>
                  <a:lnTo>
                    <a:pt x="0" y="194"/>
                  </a:lnTo>
                  <a:lnTo>
                    <a:pt x="42" y="517"/>
                  </a:lnTo>
                  <a:lnTo>
                    <a:pt x="78" y="839"/>
                  </a:lnTo>
                  <a:lnTo>
                    <a:pt x="80" y="842"/>
                  </a:lnTo>
                  <a:lnTo>
                    <a:pt x="81" y="839"/>
                  </a:lnTo>
                  <a:lnTo>
                    <a:pt x="89" y="831"/>
                  </a:lnTo>
                  <a:lnTo>
                    <a:pt x="96" y="831"/>
                  </a:lnTo>
                  <a:lnTo>
                    <a:pt x="105" y="836"/>
                  </a:lnTo>
                  <a:lnTo>
                    <a:pt x="114" y="840"/>
                  </a:lnTo>
                  <a:lnTo>
                    <a:pt x="142" y="837"/>
                  </a:lnTo>
                  <a:lnTo>
                    <a:pt x="155" y="840"/>
                  </a:lnTo>
                  <a:lnTo>
                    <a:pt x="173" y="847"/>
                  </a:lnTo>
                  <a:lnTo>
                    <a:pt x="179" y="851"/>
                  </a:lnTo>
                  <a:lnTo>
                    <a:pt x="185" y="859"/>
                  </a:lnTo>
                  <a:lnTo>
                    <a:pt x="195" y="875"/>
                  </a:lnTo>
                  <a:lnTo>
                    <a:pt x="199" y="883"/>
                  </a:lnTo>
                  <a:lnTo>
                    <a:pt x="201" y="892"/>
                  </a:lnTo>
                  <a:lnTo>
                    <a:pt x="207" y="901"/>
                  </a:lnTo>
                  <a:lnTo>
                    <a:pt x="216" y="906"/>
                  </a:lnTo>
                  <a:lnTo>
                    <a:pt x="229" y="909"/>
                  </a:lnTo>
                  <a:lnTo>
                    <a:pt x="244" y="909"/>
                  </a:lnTo>
                  <a:lnTo>
                    <a:pt x="251" y="905"/>
                  </a:lnTo>
                  <a:lnTo>
                    <a:pt x="262" y="905"/>
                  </a:lnTo>
                  <a:lnTo>
                    <a:pt x="277" y="908"/>
                  </a:lnTo>
                  <a:lnTo>
                    <a:pt x="283" y="914"/>
                  </a:lnTo>
                  <a:lnTo>
                    <a:pt x="294" y="918"/>
                  </a:lnTo>
                  <a:lnTo>
                    <a:pt x="301" y="925"/>
                  </a:lnTo>
                  <a:lnTo>
                    <a:pt x="313" y="927"/>
                  </a:lnTo>
                  <a:lnTo>
                    <a:pt x="325" y="924"/>
                  </a:lnTo>
                  <a:lnTo>
                    <a:pt x="335" y="918"/>
                  </a:lnTo>
                  <a:lnTo>
                    <a:pt x="344" y="914"/>
                  </a:lnTo>
                  <a:lnTo>
                    <a:pt x="353" y="914"/>
                  </a:lnTo>
                  <a:lnTo>
                    <a:pt x="380" y="916"/>
                  </a:lnTo>
                  <a:lnTo>
                    <a:pt x="390" y="921"/>
                  </a:lnTo>
                  <a:lnTo>
                    <a:pt x="407" y="924"/>
                  </a:lnTo>
                  <a:lnTo>
                    <a:pt x="424" y="919"/>
                  </a:lnTo>
                  <a:lnTo>
                    <a:pt x="431" y="908"/>
                  </a:lnTo>
                  <a:lnTo>
                    <a:pt x="443" y="895"/>
                  </a:lnTo>
                  <a:lnTo>
                    <a:pt x="452" y="889"/>
                  </a:lnTo>
                  <a:lnTo>
                    <a:pt x="459" y="886"/>
                  </a:lnTo>
                  <a:lnTo>
                    <a:pt x="467" y="880"/>
                  </a:lnTo>
                  <a:lnTo>
                    <a:pt x="476" y="883"/>
                  </a:lnTo>
                  <a:lnTo>
                    <a:pt x="478" y="895"/>
                  </a:lnTo>
                  <a:lnTo>
                    <a:pt x="481" y="903"/>
                  </a:lnTo>
                  <a:lnTo>
                    <a:pt x="484" y="914"/>
                  </a:lnTo>
                  <a:lnTo>
                    <a:pt x="497" y="921"/>
                  </a:lnTo>
                  <a:lnTo>
                    <a:pt x="506" y="925"/>
                  </a:lnTo>
                  <a:lnTo>
                    <a:pt x="515" y="925"/>
                  </a:lnTo>
                  <a:lnTo>
                    <a:pt x="521" y="931"/>
                  </a:lnTo>
                  <a:lnTo>
                    <a:pt x="526" y="936"/>
                  </a:lnTo>
                  <a:lnTo>
                    <a:pt x="533" y="942"/>
                  </a:lnTo>
                  <a:lnTo>
                    <a:pt x="539" y="948"/>
                  </a:lnTo>
                  <a:lnTo>
                    <a:pt x="543" y="955"/>
                  </a:lnTo>
                  <a:lnTo>
                    <a:pt x="546" y="959"/>
                  </a:lnTo>
                  <a:lnTo>
                    <a:pt x="555" y="958"/>
                  </a:lnTo>
                  <a:lnTo>
                    <a:pt x="576" y="948"/>
                  </a:lnTo>
                  <a:lnTo>
                    <a:pt x="585" y="945"/>
                  </a:lnTo>
                  <a:lnTo>
                    <a:pt x="596" y="942"/>
                  </a:lnTo>
                  <a:lnTo>
                    <a:pt x="599" y="934"/>
                  </a:lnTo>
                  <a:lnTo>
                    <a:pt x="599" y="918"/>
                  </a:lnTo>
                  <a:lnTo>
                    <a:pt x="598" y="914"/>
                  </a:lnTo>
                  <a:lnTo>
                    <a:pt x="599" y="908"/>
                  </a:lnTo>
                  <a:lnTo>
                    <a:pt x="602" y="905"/>
                  </a:lnTo>
                  <a:lnTo>
                    <a:pt x="611" y="905"/>
                  </a:lnTo>
                  <a:lnTo>
                    <a:pt x="617" y="901"/>
                  </a:lnTo>
                  <a:lnTo>
                    <a:pt x="620" y="893"/>
                  </a:lnTo>
                  <a:lnTo>
                    <a:pt x="617" y="889"/>
                  </a:lnTo>
                  <a:lnTo>
                    <a:pt x="614" y="884"/>
                  </a:lnTo>
                  <a:lnTo>
                    <a:pt x="614" y="878"/>
                  </a:lnTo>
                  <a:lnTo>
                    <a:pt x="614" y="872"/>
                  </a:lnTo>
                  <a:lnTo>
                    <a:pt x="611" y="866"/>
                  </a:lnTo>
                  <a:lnTo>
                    <a:pt x="610" y="860"/>
                  </a:lnTo>
                  <a:lnTo>
                    <a:pt x="605" y="857"/>
                  </a:lnTo>
                  <a:lnTo>
                    <a:pt x="604" y="854"/>
                  </a:lnTo>
                  <a:lnTo>
                    <a:pt x="605" y="850"/>
                  </a:lnTo>
                  <a:lnTo>
                    <a:pt x="614" y="843"/>
                  </a:lnTo>
                  <a:lnTo>
                    <a:pt x="617" y="839"/>
                  </a:lnTo>
                  <a:lnTo>
                    <a:pt x="617" y="827"/>
                  </a:lnTo>
                  <a:lnTo>
                    <a:pt x="614" y="822"/>
                  </a:lnTo>
                  <a:lnTo>
                    <a:pt x="620" y="813"/>
                  </a:lnTo>
                  <a:lnTo>
                    <a:pt x="620" y="806"/>
                  </a:lnTo>
                  <a:lnTo>
                    <a:pt x="626" y="800"/>
                  </a:lnTo>
                  <a:lnTo>
                    <a:pt x="629" y="794"/>
                  </a:lnTo>
                  <a:lnTo>
                    <a:pt x="630" y="788"/>
                  </a:lnTo>
                  <a:lnTo>
                    <a:pt x="633" y="787"/>
                  </a:lnTo>
                  <a:lnTo>
                    <a:pt x="638" y="787"/>
                  </a:lnTo>
                  <a:lnTo>
                    <a:pt x="641" y="791"/>
                  </a:lnTo>
                  <a:lnTo>
                    <a:pt x="648" y="794"/>
                  </a:lnTo>
                  <a:lnTo>
                    <a:pt x="654" y="801"/>
                  </a:lnTo>
                  <a:lnTo>
                    <a:pt x="660" y="809"/>
                  </a:lnTo>
                  <a:lnTo>
                    <a:pt x="658" y="816"/>
                  </a:lnTo>
                  <a:lnTo>
                    <a:pt x="663" y="821"/>
                  </a:lnTo>
                  <a:lnTo>
                    <a:pt x="667" y="818"/>
                  </a:lnTo>
                  <a:lnTo>
                    <a:pt x="672" y="809"/>
                  </a:lnTo>
                  <a:lnTo>
                    <a:pt x="681" y="804"/>
                  </a:lnTo>
                  <a:lnTo>
                    <a:pt x="682" y="797"/>
                  </a:lnTo>
                  <a:lnTo>
                    <a:pt x="684" y="787"/>
                  </a:lnTo>
                  <a:lnTo>
                    <a:pt x="681" y="778"/>
                  </a:lnTo>
                  <a:lnTo>
                    <a:pt x="681" y="772"/>
                  </a:lnTo>
                  <a:lnTo>
                    <a:pt x="684" y="754"/>
                  </a:lnTo>
                  <a:lnTo>
                    <a:pt x="679" y="738"/>
                  </a:lnTo>
                  <a:lnTo>
                    <a:pt x="682" y="732"/>
                  </a:lnTo>
                  <a:lnTo>
                    <a:pt x="690" y="725"/>
                  </a:lnTo>
                  <a:lnTo>
                    <a:pt x="687" y="722"/>
                  </a:lnTo>
                  <a:lnTo>
                    <a:pt x="688" y="717"/>
                  </a:lnTo>
                  <a:lnTo>
                    <a:pt x="691" y="713"/>
                  </a:lnTo>
                  <a:lnTo>
                    <a:pt x="698" y="711"/>
                  </a:lnTo>
                  <a:lnTo>
                    <a:pt x="705" y="713"/>
                  </a:lnTo>
                  <a:lnTo>
                    <a:pt x="714" y="711"/>
                  </a:lnTo>
                  <a:lnTo>
                    <a:pt x="713" y="699"/>
                  </a:lnTo>
                  <a:lnTo>
                    <a:pt x="711" y="695"/>
                  </a:lnTo>
                  <a:lnTo>
                    <a:pt x="713" y="691"/>
                  </a:lnTo>
                  <a:lnTo>
                    <a:pt x="717" y="687"/>
                  </a:lnTo>
                  <a:lnTo>
                    <a:pt x="723" y="681"/>
                  </a:lnTo>
                  <a:lnTo>
                    <a:pt x="726" y="676"/>
                  </a:lnTo>
                  <a:lnTo>
                    <a:pt x="729" y="673"/>
                  </a:lnTo>
                  <a:lnTo>
                    <a:pt x="732" y="673"/>
                  </a:lnTo>
                  <a:lnTo>
                    <a:pt x="738" y="675"/>
                  </a:lnTo>
                  <a:lnTo>
                    <a:pt x="740" y="679"/>
                  </a:lnTo>
                  <a:lnTo>
                    <a:pt x="748" y="688"/>
                  </a:lnTo>
                  <a:lnTo>
                    <a:pt x="753" y="685"/>
                  </a:lnTo>
                  <a:lnTo>
                    <a:pt x="766" y="672"/>
                  </a:lnTo>
                  <a:lnTo>
                    <a:pt x="772" y="670"/>
                  </a:lnTo>
                  <a:lnTo>
                    <a:pt x="776" y="666"/>
                  </a:lnTo>
                  <a:lnTo>
                    <a:pt x="782" y="655"/>
                  </a:lnTo>
                  <a:lnTo>
                    <a:pt x="785" y="655"/>
                  </a:lnTo>
                  <a:lnTo>
                    <a:pt x="791" y="652"/>
                  </a:lnTo>
                  <a:lnTo>
                    <a:pt x="796" y="640"/>
                  </a:lnTo>
                  <a:lnTo>
                    <a:pt x="813" y="616"/>
                  </a:lnTo>
                  <a:lnTo>
                    <a:pt x="822" y="604"/>
                  </a:lnTo>
                  <a:lnTo>
                    <a:pt x="833" y="601"/>
                  </a:lnTo>
                  <a:lnTo>
                    <a:pt x="834" y="596"/>
                  </a:lnTo>
                  <a:lnTo>
                    <a:pt x="833" y="586"/>
                  </a:lnTo>
                  <a:lnTo>
                    <a:pt x="834" y="583"/>
                  </a:lnTo>
                  <a:lnTo>
                    <a:pt x="837" y="576"/>
                  </a:lnTo>
                  <a:lnTo>
                    <a:pt x="833" y="570"/>
                  </a:lnTo>
                  <a:lnTo>
                    <a:pt x="828" y="567"/>
                  </a:lnTo>
                  <a:lnTo>
                    <a:pt x="831" y="561"/>
                  </a:lnTo>
                  <a:lnTo>
                    <a:pt x="835" y="554"/>
                  </a:lnTo>
                  <a:lnTo>
                    <a:pt x="834" y="545"/>
                  </a:lnTo>
                  <a:lnTo>
                    <a:pt x="837" y="539"/>
                  </a:lnTo>
                  <a:lnTo>
                    <a:pt x="838" y="531"/>
                  </a:lnTo>
                  <a:lnTo>
                    <a:pt x="840" y="526"/>
                  </a:lnTo>
                  <a:lnTo>
                    <a:pt x="843" y="521"/>
                  </a:lnTo>
                  <a:lnTo>
                    <a:pt x="843" y="512"/>
                  </a:lnTo>
                  <a:lnTo>
                    <a:pt x="844" y="505"/>
                  </a:lnTo>
                  <a:lnTo>
                    <a:pt x="843" y="497"/>
                  </a:lnTo>
                  <a:lnTo>
                    <a:pt x="843" y="484"/>
                  </a:lnTo>
                  <a:lnTo>
                    <a:pt x="844" y="473"/>
                  </a:lnTo>
                  <a:lnTo>
                    <a:pt x="843" y="462"/>
                  </a:lnTo>
                  <a:lnTo>
                    <a:pt x="849" y="449"/>
                  </a:lnTo>
                  <a:lnTo>
                    <a:pt x="847" y="441"/>
                  </a:lnTo>
                  <a:lnTo>
                    <a:pt x="850" y="435"/>
                  </a:lnTo>
                  <a:lnTo>
                    <a:pt x="857" y="426"/>
                  </a:lnTo>
                  <a:lnTo>
                    <a:pt x="857" y="416"/>
                  </a:lnTo>
                  <a:lnTo>
                    <a:pt x="856" y="412"/>
                  </a:lnTo>
                  <a:lnTo>
                    <a:pt x="849" y="399"/>
                  </a:lnTo>
                  <a:lnTo>
                    <a:pt x="849" y="390"/>
                  </a:lnTo>
                  <a:lnTo>
                    <a:pt x="850" y="384"/>
                  </a:lnTo>
                  <a:lnTo>
                    <a:pt x="850" y="378"/>
                  </a:lnTo>
                  <a:lnTo>
                    <a:pt x="846" y="373"/>
                  </a:lnTo>
                  <a:lnTo>
                    <a:pt x="843" y="368"/>
                  </a:lnTo>
                  <a:lnTo>
                    <a:pt x="840" y="362"/>
                  </a:lnTo>
                  <a:lnTo>
                    <a:pt x="835" y="357"/>
                  </a:lnTo>
                  <a:lnTo>
                    <a:pt x="833" y="354"/>
                  </a:lnTo>
                  <a:lnTo>
                    <a:pt x="834" y="350"/>
                  </a:lnTo>
                  <a:lnTo>
                    <a:pt x="838" y="344"/>
                  </a:lnTo>
                  <a:lnTo>
                    <a:pt x="844" y="341"/>
                  </a:lnTo>
                  <a:lnTo>
                    <a:pt x="850" y="341"/>
                  </a:lnTo>
                  <a:lnTo>
                    <a:pt x="859" y="335"/>
                  </a:lnTo>
                </a:path>
              </a:pathLst>
            </a:custGeom>
            <a:solidFill>
              <a:schemeClr val="bg2"/>
            </a:solidFill>
            <a:ln w="9525" cmpd="sng">
              <a:solidFill>
                <a:srgbClr val="909090"/>
              </a:solidFill>
              <a:prstDash val="solid"/>
              <a:round/>
              <a:headEnd/>
              <a:tailEnd/>
            </a:ln>
          </p:spPr>
          <p:txBody>
            <a:bodyPr/>
            <a:lstStyle/>
            <a:p>
              <a:endParaRPr lang="en-US" dirty="0"/>
            </a:p>
          </p:txBody>
        </p:sp>
        <p:sp>
          <p:nvSpPr>
            <p:cNvPr id="7367" name="Freeform 18"/>
            <p:cNvSpPr>
              <a:spLocks noChangeAspect="1"/>
            </p:cNvSpPr>
            <p:nvPr>
              <p:custDataLst>
                <p:tags r:id="rId232"/>
              </p:custDataLst>
            </p:nvPr>
          </p:nvSpPr>
          <p:spPr bwMode="auto">
            <a:xfrm>
              <a:off x="3540" y="1778"/>
              <a:ext cx="405" cy="710"/>
            </a:xfrm>
            <a:custGeom>
              <a:avLst/>
              <a:gdLst>
                <a:gd name="T0" fmla="*/ 0 w 812"/>
                <a:gd name="T1" fmla="*/ 1 h 1418"/>
                <a:gd name="T2" fmla="*/ 0 w 812"/>
                <a:gd name="T3" fmla="*/ 1 h 1418"/>
                <a:gd name="T4" fmla="*/ 0 w 812"/>
                <a:gd name="T5" fmla="*/ 1 h 1418"/>
                <a:gd name="T6" fmla="*/ 0 w 812"/>
                <a:gd name="T7" fmla="*/ 1 h 1418"/>
                <a:gd name="T8" fmla="*/ 0 w 812"/>
                <a:gd name="T9" fmla="*/ 1 h 1418"/>
                <a:gd name="T10" fmla="*/ 0 w 812"/>
                <a:gd name="T11" fmla="*/ 1 h 1418"/>
                <a:gd name="T12" fmla="*/ 0 w 812"/>
                <a:gd name="T13" fmla="*/ 1 h 1418"/>
                <a:gd name="T14" fmla="*/ 0 w 812"/>
                <a:gd name="T15" fmla="*/ 1 h 1418"/>
                <a:gd name="T16" fmla="*/ 0 w 812"/>
                <a:gd name="T17" fmla="*/ 0 h 1418"/>
                <a:gd name="T18" fmla="*/ 0 w 812"/>
                <a:gd name="T19" fmla="*/ 1 h 1418"/>
                <a:gd name="T20" fmla="*/ 0 w 812"/>
                <a:gd name="T21" fmla="*/ 1 h 1418"/>
                <a:gd name="T22" fmla="*/ 0 w 812"/>
                <a:gd name="T23" fmla="*/ 1 h 1418"/>
                <a:gd name="T24" fmla="*/ 0 w 812"/>
                <a:gd name="T25" fmla="*/ 1 h 1418"/>
                <a:gd name="T26" fmla="*/ 0 w 812"/>
                <a:gd name="T27" fmla="*/ 1 h 1418"/>
                <a:gd name="T28" fmla="*/ 0 w 812"/>
                <a:gd name="T29" fmla="*/ 1 h 1418"/>
                <a:gd name="T30" fmla="*/ 0 w 812"/>
                <a:gd name="T31" fmla="*/ 1 h 1418"/>
                <a:gd name="T32" fmla="*/ 0 w 812"/>
                <a:gd name="T33" fmla="*/ 1 h 1418"/>
                <a:gd name="T34" fmla="*/ 0 w 812"/>
                <a:gd name="T35" fmla="*/ 1 h 1418"/>
                <a:gd name="T36" fmla="*/ 0 w 812"/>
                <a:gd name="T37" fmla="*/ 1 h 1418"/>
                <a:gd name="T38" fmla="*/ 0 w 812"/>
                <a:gd name="T39" fmla="*/ 1 h 1418"/>
                <a:gd name="T40" fmla="*/ 0 w 812"/>
                <a:gd name="T41" fmla="*/ 1 h 1418"/>
                <a:gd name="T42" fmla="*/ 0 w 812"/>
                <a:gd name="T43" fmla="*/ 1 h 1418"/>
                <a:gd name="T44" fmla="*/ 0 w 812"/>
                <a:gd name="T45" fmla="*/ 1 h 1418"/>
                <a:gd name="T46" fmla="*/ 0 w 812"/>
                <a:gd name="T47" fmla="*/ 1 h 1418"/>
                <a:gd name="T48" fmla="*/ 0 w 812"/>
                <a:gd name="T49" fmla="*/ 1 h 1418"/>
                <a:gd name="T50" fmla="*/ 0 w 812"/>
                <a:gd name="T51" fmla="*/ 1 h 1418"/>
                <a:gd name="T52" fmla="*/ 0 w 812"/>
                <a:gd name="T53" fmla="*/ 1 h 1418"/>
                <a:gd name="T54" fmla="*/ 0 w 812"/>
                <a:gd name="T55" fmla="*/ 1 h 1418"/>
                <a:gd name="T56" fmla="*/ 0 w 812"/>
                <a:gd name="T57" fmla="*/ 1 h 1418"/>
                <a:gd name="T58" fmla="*/ 0 w 812"/>
                <a:gd name="T59" fmla="*/ 1 h 1418"/>
                <a:gd name="T60" fmla="*/ 0 w 812"/>
                <a:gd name="T61" fmla="*/ 1 h 1418"/>
                <a:gd name="T62" fmla="*/ 0 w 812"/>
                <a:gd name="T63" fmla="*/ 1 h 1418"/>
                <a:gd name="T64" fmla="*/ 0 w 812"/>
                <a:gd name="T65" fmla="*/ 1 h 1418"/>
                <a:gd name="T66" fmla="*/ 0 w 812"/>
                <a:gd name="T67" fmla="*/ 1 h 1418"/>
                <a:gd name="T68" fmla="*/ 0 w 812"/>
                <a:gd name="T69" fmla="*/ 1 h 1418"/>
                <a:gd name="T70" fmla="*/ 0 w 812"/>
                <a:gd name="T71" fmla="*/ 1 h 1418"/>
                <a:gd name="T72" fmla="*/ 0 w 812"/>
                <a:gd name="T73" fmla="*/ 1 h 1418"/>
                <a:gd name="T74" fmla="*/ 0 w 812"/>
                <a:gd name="T75" fmla="*/ 1 h 1418"/>
                <a:gd name="T76" fmla="*/ 0 w 812"/>
                <a:gd name="T77" fmla="*/ 1 h 1418"/>
                <a:gd name="T78" fmla="*/ 0 w 812"/>
                <a:gd name="T79" fmla="*/ 1 h 1418"/>
                <a:gd name="T80" fmla="*/ 0 w 812"/>
                <a:gd name="T81" fmla="*/ 1 h 1418"/>
                <a:gd name="T82" fmla="*/ 0 w 812"/>
                <a:gd name="T83" fmla="*/ 1 h 1418"/>
                <a:gd name="T84" fmla="*/ 0 w 812"/>
                <a:gd name="T85" fmla="*/ 1 h 1418"/>
                <a:gd name="T86" fmla="*/ 0 w 812"/>
                <a:gd name="T87" fmla="*/ 1 h 1418"/>
                <a:gd name="T88" fmla="*/ 0 w 812"/>
                <a:gd name="T89" fmla="*/ 1 h 1418"/>
                <a:gd name="T90" fmla="*/ 0 w 812"/>
                <a:gd name="T91" fmla="*/ 1 h 1418"/>
                <a:gd name="T92" fmla="*/ 0 w 812"/>
                <a:gd name="T93" fmla="*/ 1 h 1418"/>
                <a:gd name="T94" fmla="*/ 0 w 812"/>
                <a:gd name="T95" fmla="*/ 1 h 1418"/>
                <a:gd name="T96" fmla="*/ 0 w 812"/>
                <a:gd name="T97" fmla="*/ 1 h 1418"/>
                <a:gd name="T98" fmla="*/ 0 w 812"/>
                <a:gd name="T99" fmla="*/ 1 h 1418"/>
                <a:gd name="T100" fmla="*/ 0 w 812"/>
                <a:gd name="T101" fmla="*/ 1 h 141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12" h="1418">
                  <a:moveTo>
                    <a:pt x="726" y="1192"/>
                  </a:moveTo>
                  <a:lnTo>
                    <a:pt x="726" y="1191"/>
                  </a:lnTo>
                  <a:lnTo>
                    <a:pt x="729" y="1183"/>
                  </a:lnTo>
                  <a:lnTo>
                    <a:pt x="726" y="1160"/>
                  </a:lnTo>
                  <a:lnTo>
                    <a:pt x="726" y="1138"/>
                  </a:lnTo>
                  <a:lnTo>
                    <a:pt x="727" y="1129"/>
                  </a:lnTo>
                  <a:lnTo>
                    <a:pt x="734" y="1123"/>
                  </a:lnTo>
                  <a:lnTo>
                    <a:pt x="736" y="1113"/>
                  </a:lnTo>
                  <a:lnTo>
                    <a:pt x="740" y="1098"/>
                  </a:lnTo>
                  <a:lnTo>
                    <a:pt x="742" y="1083"/>
                  </a:lnTo>
                  <a:lnTo>
                    <a:pt x="743" y="1074"/>
                  </a:lnTo>
                  <a:lnTo>
                    <a:pt x="749" y="1061"/>
                  </a:lnTo>
                  <a:lnTo>
                    <a:pt x="759" y="1046"/>
                  </a:lnTo>
                  <a:lnTo>
                    <a:pt x="767" y="1037"/>
                  </a:lnTo>
                  <a:lnTo>
                    <a:pt x="773" y="1022"/>
                  </a:lnTo>
                  <a:lnTo>
                    <a:pt x="780" y="1008"/>
                  </a:lnTo>
                  <a:lnTo>
                    <a:pt x="788" y="989"/>
                  </a:lnTo>
                  <a:lnTo>
                    <a:pt x="794" y="968"/>
                  </a:lnTo>
                  <a:lnTo>
                    <a:pt x="805" y="953"/>
                  </a:lnTo>
                  <a:lnTo>
                    <a:pt x="812" y="944"/>
                  </a:lnTo>
                  <a:lnTo>
                    <a:pt x="811" y="927"/>
                  </a:lnTo>
                  <a:lnTo>
                    <a:pt x="806" y="918"/>
                  </a:lnTo>
                  <a:lnTo>
                    <a:pt x="803" y="903"/>
                  </a:lnTo>
                  <a:lnTo>
                    <a:pt x="805" y="896"/>
                  </a:lnTo>
                  <a:lnTo>
                    <a:pt x="805" y="887"/>
                  </a:lnTo>
                  <a:lnTo>
                    <a:pt x="798" y="884"/>
                  </a:lnTo>
                  <a:lnTo>
                    <a:pt x="794" y="873"/>
                  </a:lnTo>
                  <a:lnTo>
                    <a:pt x="792" y="866"/>
                  </a:lnTo>
                  <a:lnTo>
                    <a:pt x="789" y="862"/>
                  </a:lnTo>
                  <a:lnTo>
                    <a:pt x="782" y="856"/>
                  </a:lnTo>
                  <a:lnTo>
                    <a:pt x="780" y="834"/>
                  </a:lnTo>
                  <a:lnTo>
                    <a:pt x="785" y="817"/>
                  </a:lnTo>
                  <a:lnTo>
                    <a:pt x="788" y="798"/>
                  </a:lnTo>
                  <a:lnTo>
                    <a:pt x="794" y="790"/>
                  </a:lnTo>
                  <a:lnTo>
                    <a:pt x="794" y="785"/>
                  </a:lnTo>
                  <a:lnTo>
                    <a:pt x="739" y="192"/>
                  </a:lnTo>
                  <a:lnTo>
                    <a:pt x="737" y="184"/>
                  </a:lnTo>
                  <a:lnTo>
                    <a:pt x="729" y="181"/>
                  </a:lnTo>
                  <a:lnTo>
                    <a:pt x="723" y="169"/>
                  </a:lnTo>
                  <a:lnTo>
                    <a:pt x="711" y="133"/>
                  </a:lnTo>
                  <a:lnTo>
                    <a:pt x="699" y="102"/>
                  </a:lnTo>
                  <a:lnTo>
                    <a:pt x="671" y="68"/>
                  </a:lnTo>
                  <a:lnTo>
                    <a:pt x="668" y="46"/>
                  </a:lnTo>
                  <a:lnTo>
                    <a:pt x="669" y="29"/>
                  </a:lnTo>
                  <a:lnTo>
                    <a:pt x="668" y="0"/>
                  </a:lnTo>
                  <a:lnTo>
                    <a:pt x="410" y="19"/>
                  </a:lnTo>
                  <a:lnTo>
                    <a:pt x="134" y="34"/>
                  </a:lnTo>
                  <a:lnTo>
                    <a:pt x="135" y="40"/>
                  </a:lnTo>
                  <a:lnTo>
                    <a:pt x="138" y="43"/>
                  </a:lnTo>
                  <a:lnTo>
                    <a:pt x="147" y="49"/>
                  </a:lnTo>
                  <a:lnTo>
                    <a:pt x="156" y="59"/>
                  </a:lnTo>
                  <a:lnTo>
                    <a:pt x="163" y="62"/>
                  </a:lnTo>
                  <a:lnTo>
                    <a:pt x="168" y="65"/>
                  </a:lnTo>
                  <a:lnTo>
                    <a:pt x="175" y="71"/>
                  </a:lnTo>
                  <a:lnTo>
                    <a:pt x="178" y="79"/>
                  </a:lnTo>
                  <a:lnTo>
                    <a:pt x="178" y="87"/>
                  </a:lnTo>
                  <a:lnTo>
                    <a:pt x="185" y="102"/>
                  </a:lnTo>
                  <a:lnTo>
                    <a:pt x="191" y="109"/>
                  </a:lnTo>
                  <a:lnTo>
                    <a:pt x="203" y="112"/>
                  </a:lnTo>
                  <a:lnTo>
                    <a:pt x="215" y="116"/>
                  </a:lnTo>
                  <a:lnTo>
                    <a:pt x="223" y="121"/>
                  </a:lnTo>
                  <a:lnTo>
                    <a:pt x="231" y="127"/>
                  </a:lnTo>
                  <a:lnTo>
                    <a:pt x="234" y="133"/>
                  </a:lnTo>
                  <a:lnTo>
                    <a:pt x="234" y="136"/>
                  </a:lnTo>
                  <a:lnTo>
                    <a:pt x="232" y="140"/>
                  </a:lnTo>
                  <a:lnTo>
                    <a:pt x="231" y="145"/>
                  </a:lnTo>
                  <a:lnTo>
                    <a:pt x="232" y="148"/>
                  </a:lnTo>
                  <a:lnTo>
                    <a:pt x="240" y="162"/>
                  </a:lnTo>
                  <a:lnTo>
                    <a:pt x="240" y="168"/>
                  </a:lnTo>
                  <a:lnTo>
                    <a:pt x="240" y="178"/>
                  </a:lnTo>
                  <a:lnTo>
                    <a:pt x="237" y="186"/>
                  </a:lnTo>
                  <a:lnTo>
                    <a:pt x="234" y="193"/>
                  </a:lnTo>
                  <a:lnTo>
                    <a:pt x="234" y="201"/>
                  </a:lnTo>
                  <a:lnTo>
                    <a:pt x="231" y="205"/>
                  </a:lnTo>
                  <a:lnTo>
                    <a:pt x="221" y="215"/>
                  </a:lnTo>
                  <a:lnTo>
                    <a:pt x="218" y="221"/>
                  </a:lnTo>
                  <a:lnTo>
                    <a:pt x="209" y="224"/>
                  </a:lnTo>
                  <a:lnTo>
                    <a:pt x="206" y="230"/>
                  </a:lnTo>
                  <a:lnTo>
                    <a:pt x="209" y="240"/>
                  </a:lnTo>
                  <a:lnTo>
                    <a:pt x="206" y="245"/>
                  </a:lnTo>
                  <a:lnTo>
                    <a:pt x="206" y="255"/>
                  </a:lnTo>
                  <a:lnTo>
                    <a:pt x="199" y="270"/>
                  </a:lnTo>
                  <a:lnTo>
                    <a:pt x="196" y="270"/>
                  </a:lnTo>
                  <a:lnTo>
                    <a:pt x="191" y="276"/>
                  </a:lnTo>
                  <a:lnTo>
                    <a:pt x="187" y="280"/>
                  </a:lnTo>
                  <a:lnTo>
                    <a:pt x="171" y="285"/>
                  </a:lnTo>
                  <a:lnTo>
                    <a:pt x="165" y="286"/>
                  </a:lnTo>
                  <a:lnTo>
                    <a:pt x="158" y="292"/>
                  </a:lnTo>
                  <a:lnTo>
                    <a:pt x="155" y="296"/>
                  </a:lnTo>
                  <a:lnTo>
                    <a:pt x="144" y="304"/>
                  </a:lnTo>
                  <a:lnTo>
                    <a:pt x="137" y="305"/>
                  </a:lnTo>
                  <a:lnTo>
                    <a:pt x="126" y="304"/>
                  </a:lnTo>
                  <a:lnTo>
                    <a:pt x="113" y="304"/>
                  </a:lnTo>
                  <a:lnTo>
                    <a:pt x="104" y="307"/>
                  </a:lnTo>
                  <a:lnTo>
                    <a:pt x="95" y="310"/>
                  </a:lnTo>
                  <a:lnTo>
                    <a:pt x="87" y="310"/>
                  </a:lnTo>
                  <a:lnTo>
                    <a:pt x="75" y="319"/>
                  </a:lnTo>
                  <a:lnTo>
                    <a:pt x="73" y="329"/>
                  </a:lnTo>
                  <a:lnTo>
                    <a:pt x="72" y="339"/>
                  </a:lnTo>
                  <a:lnTo>
                    <a:pt x="69" y="350"/>
                  </a:lnTo>
                  <a:lnTo>
                    <a:pt x="66" y="356"/>
                  </a:lnTo>
                  <a:lnTo>
                    <a:pt x="70" y="366"/>
                  </a:lnTo>
                  <a:lnTo>
                    <a:pt x="78" y="374"/>
                  </a:lnTo>
                  <a:lnTo>
                    <a:pt x="91" y="388"/>
                  </a:lnTo>
                  <a:lnTo>
                    <a:pt x="92" y="392"/>
                  </a:lnTo>
                  <a:lnTo>
                    <a:pt x="97" y="406"/>
                  </a:lnTo>
                  <a:lnTo>
                    <a:pt x="98" y="421"/>
                  </a:lnTo>
                  <a:lnTo>
                    <a:pt x="92" y="435"/>
                  </a:lnTo>
                  <a:lnTo>
                    <a:pt x="82" y="454"/>
                  </a:lnTo>
                  <a:lnTo>
                    <a:pt x="73" y="469"/>
                  </a:lnTo>
                  <a:lnTo>
                    <a:pt x="72" y="478"/>
                  </a:lnTo>
                  <a:lnTo>
                    <a:pt x="70" y="502"/>
                  </a:lnTo>
                  <a:lnTo>
                    <a:pt x="69" y="507"/>
                  </a:lnTo>
                  <a:lnTo>
                    <a:pt x="63" y="513"/>
                  </a:lnTo>
                  <a:lnTo>
                    <a:pt x="56" y="516"/>
                  </a:lnTo>
                  <a:lnTo>
                    <a:pt x="44" y="518"/>
                  </a:lnTo>
                  <a:lnTo>
                    <a:pt x="35" y="521"/>
                  </a:lnTo>
                  <a:lnTo>
                    <a:pt x="26" y="527"/>
                  </a:lnTo>
                  <a:lnTo>
                    <a:pt x="20" y="546"/>
                  </a:lnTo>
                  <a:lnTo>
                    <a:pt x="23" y="552"/>
                  </a:lnTo>
                  <a:lnTo>
                    <a:pt x="23" y="564"/>
                  </a:lnTo>
                  <a:lnTo>
                    <a:pt x="23" y="571"/>
                  </a:lnTo>
                  <a:lnTo>
                    <a:pt x="10" y="588"/>
                  </a:lnTo>
                  <a:lnTo>
                    <a:pt x="6" y="597"/>
                  </a:lnTo>
                  <a:lnTo>
                    <a:pt x="0" y="620"/>
                  </a:lnTo>
                  <a:lnTo>
                    <a:pt x="1" y="639"/>
                  </a:lnTo>
                  <a:lnTo>
                    <a:pt x="1" y="653"/>
                  </a:lnTo>
                  <a:lnTo>
                    <a:pt x="4" y="659"/>
                  </a:lnTo>
                  <a:lnTo>
                    <a:pt x="7" y="670"/>
                  </a:lnTo>
                  <a:lnTo>
                    <a:pt x="13" y="686"/>
                  </a:lnTo>
                  <a:lnTo>
                    <a:pt x="17" y="699"/>
                  </a:lnTo>
                  <a:lnTo>
                    <a:pt x="17" y="714"/>
                  </a:lnTo>
                  <a:lnTo>
                    <a:pt x="21" y="720"/>
                  </a:lnTo>
                  <a:lnTo>
                    <a:pt x="27" y="732"/>
                  </a:lnTo>
                  <a:lnTo>
                    <a:pt x="35" y="748"/>
                  </a:lnTo>
                  <a:lnTo>
                    <a:pt x="44" y="758"/>
                  </a:lnTo>
                  <a:lnTo>
                    <a:pt x="53" y="766"/>
                  </a:lnTo>
                  <a:lnTo>
                    <a:pt x="65" y="776"/>
                  </a:lnTo>
                  <a:lnTo>
                    <a:pt x="75" y="787"/>
                  </a:lnTo>
                  <a:lnTo>
                    <a:pt x="81" y="791"/>
                  </a:lnTo>
                  <a:lnTo>
                    <a:pt x="89" y="798"/>
                  </a:lnTo>
                  <a:lnTo>
                    <a:pt x="98" y="811"/>
                  </a:lnTo>
                  <a:lnTo>
                    <a:pt x="104" y="817"/>
                  </a:lnTo>
                  <a:lnTo>
                    <a:pt x="112" y="822"/>
                  </a:lnTo>
                  <a:lnTo>
                    <a:pt x="119" y="826"/>
                  </a:lnTo>
                  <a:lnTo>
                    <a:pt x="134" y="834"/>
                  </a:lnTo>
                  <a:lnTo>
                    <a:pt x="143" y="838"/>
                  </a:lnTo>
                  <a:lnTo>
                    <a:pt x="156" y="850"/>
                  </a:lnTo>
                  <a:lnTo>
                    <a:pt x="165" y="860"/>
                  </a:lnTo>
                  <a:lnTo>
                    <a:pt x="169" y="872"/>
                  </a:lnTo>
                  <a:lnTo>
                    <a:pt x="175" y="887"/>
                  </a:lnTo>
                  <a:lnTo>
                    <a:pt x="175" y="906"/>
                  </a:lnTo>
                  <a:lnTo>
                    <a:pt x="176" y="921"/>
                  </a:lnTo>
                  <a:lnTo>
                    <a:pt x="181" y="933"/>
                  </a:lnTo>
                  <a:lnTo>
                    <a:pt x="188" y="946"/>
                  </a:lnTo>
                  <a:lnTo>
                    <a:pt x="196" y="952"/>
                  </a:lnTo>
                  <a:lnTo>
                    <a:pt x="203" y="952"/>
                  </a:lnTo>
                  <a:lnTo>
                    <a:pt x="209" y="944"/>
                  </a:lnTo>
                  <a:lnTo>
                    <a:pt x="214" y="936"/>
                  </a:lnTo>
                  <a:lnTo>
                    <a:pt x="221" y="930"/>
                  </a:lnTo>
                  <a:lnTo>
                    <a:pt x="235" y="930"/>
                  </a:lnTo>
                  <a:lnTo>
                    <a:pt x="259" y="934"/>
                  </a:lnTo>
                  <a:lnTo>
                    <a:pt x="274" y="943"/>
                  </a:lnTo>
                  <a:lnTo>
                    <a:pt x="289" y="950"/>
                  </a:lnTo>
                  <a:lnTo>
                    <a:pt x="295" y="956"/>
                  </a:lnTo>
                  <a:lnTo>
                    <a:pt x="295" y="966"/>
                  </a:lnTo>
                  <a:lnTo>
                    <a:pt x="292" y="969"/>
                  </a:lnTo>
                  <a:lnTo>
                    <a:pt x="286" y="972"/>
                  </a:lnTo>
                  <a:lnTo>
                    <a:pt x="283" y="980"/>
                  </a:lnTo>
                  <a:lnTo>
                    <a:pt x="280" y="990"/>
                  </a:lnTo>
                  <a:lnTo>
                    <a:pt x="281" y="996"/>
                  </a:lnTo>
                  <a:lnTo>
                    <a:pt x="284" y="1001"/>
                  </a:lnTo>
                  <a:lnTo>
                    <a:pt x="284" y="1016"/>
                  </a:lnTo>
                  <a:lnTo>
                    <a:pt x="281" y="1022"/>
                  </a:lnTo>
                  <a:lnTo>
                    <a:pt x="274" y="1025"/>
                  </a:lnTo>
                  <a:lnTo>
                    <a:pt x="273" y="1028"/>
                  </a:lnTo>
                  <a:lnTo>
                    <a:pt x="267" y="1046"/>
                  </a:lnTo>
                  <a:lnTo>
                    <a:pt x="267" y="1057"/>
                  </a:lnTo>
                  <a:lnTo>
                    <a:pt x="264" y="1064"/>
                  </a:lnTo>
                  <a:lnTo>
                    <a:pt x="258" y="1073"/>
                  </a:lnTo>
                  <a:lnTo>
                    <a:pt x="253" y="1080"/>
                  </a:lnTo>
                  <a:lnTo>
                    <a:pt x="252" y="1098"/>
                  </a:lnTo>
                  <a:lnTo>
                    <a:pt x="252" y="1107"/>
                  </a:lnTo>
                  <a:lnTo>
                    <a:pt x="255" y="1116"/>
                  </a:lnTo>
                  <a:lnTo>
                    <a:pt x="268" y="1129"/>
                  </a:lnTo>
                  <a:lnTo>
                    <a:pt x="283" y="1142"/>
                  </a:lnTo>
                  <a:lnTo>
                    <a:pt x="301" y="1152"/>
                  </a:lnTo>
                  <a:lnTo>
                    <a:pt x="305" y="1158"/>
                  </a:lnTo>
                  <a:lnTo>
                    <a:pt x="311" y="1163"/>
                  </a:lnTo>
                  <a:lnTo>
                    <a:pt x="318" y="1164"/>
                  </a:lnTo>
                  <a:lnTo>
                    <a:pt x="331" y="1176"/>
                  </a:lnTo>
                  <a:lnTo>
                    <a:pt x="334" y="1189"/>
                  </a:lnTo>
                  <a:lnTo>
                    <a:pt x="340" y="1194"/>
                  </a:lnTo>
                  <a:lnTo>
                    <a:pt x="352" y="1197"/>
                  </a:lnTo>
                  <a:lnTo>
                    <a:pt x="357" y="1192"/>
                  </a:lnTo>
                  <a:lnTo>
                    <a:pt x="364" y="1189"/>
                  </a:lnTo>
                  <a:lnTo>
                    <a:pt x="384" y="1201"/>
                  </a:lnTo>
                  <a:lnTo>
                    <a:pt x="398" y="1212"/>
                  </a:lnTo>
                  <a:lnTo>
                    <a:pt x="402" y="1219"/>
                  </a:lnTo>
                  <a:lnTo>
                    <a:pt x="413" y="1230"/>
                  </a:lnTo>
                  <a:lnTo>
                    <a:pt x="426" y="1235"/>
                  </a:lnTo>
                  <a:lnTo>
                    <a:pt x="431" y="1242"/>
                  </a:lnTo>
                  <a:lnTo>
                    <a:pt x="432" y="1251"/>
                  </a:lnTo>
                  <a:lnTo>
                    <a:pt x="435" y="1271"/>
                  </a:lnTo>
                  <a:lnTo>
                    <a:pt x="441" y="1287"/>
                  </a:lnTo>
                  <a:lnTo>
                    <a:pt x="446" y="1297"/>
                  </a:lnTo>
                  <a:lnTo>
                    <a:pt x="454" y="1304"/>
                  </a:lnTo>
                  <a:lnTo>
                    <a:pt x="455" y="1315"/>
                  </a:lnTo>
                  <a:lnTo>
                    <a:pt x="454" y="1325"/>
                  </a:lnTo>
                  <a:lnTo>
                    <a:pt x="442" y="1333"/>
                  </a:lnTo>
                  <a:lnTo>
                    <a:pt x="439" y="1343"/>
                  </a:lnTo>
                  <a:lnTo>
                    <a:pt x="445" y="1350"/>
                  </a:lnTo>
                  <a:lnTo>
                    <a:pt x="451" y="1359"/>
                  </a:lnTo>
                  <a:lnTo>
                    <a:pt x="454" y="1366"/>
                  </a:lnTo>
                  <a:lnTo>
                    <a:pt x="460" y="1371"/>
                  </a:lnTo>
                  <a:lnTo>
                    <a:pt x="470" y="1393"/>
                  </a:lnTo>
                  <a:lnTo>
                    <a:pt x="470" y="1399"/>
                  </a:lnTo>
                  <a:lnTo>
                    <a:pt x="478" y="1405"/>
                  </a:lnTo>
                  <a:lnTo>
                    <a:pt x="485" y="1412"/>
                  </a:lnTo>
                  <a:lnTo>
                    <a:pt x="497" y="1417"/>
                  </a:lnTo>
                  <a:lnTo>
                    <a:pt x="515" y="1418"/>
                  </a:lnTo>
                  <a:lnTo>
                    <a:pt x="516" y="1414"/>
                  </a:lnTo>
                  <a:lnTo>
                    <a:pt x="515" y="1411"/>
                  </a:lnTo>
                  <a:lnTo>
                    <a:pt x="510" y="1405"/>
                  </a:lnTo>
                  <a:lnTo>
                    <a:pt x="512" y="1393"/>
                  </a:lnTo>
                  <a:lnTo>
                    <a:pt x="542" y="1352"/>
                  </a:lnTo>
                  <a:lnTo>
                    <a:pt x="550" y="1349"/>
                  </a:lnTo>
                  <a:lnTo>
                    <a:pt x="565" y="1350"/>
                  </a:lnTo>
                  <a:lnTo>
                    <a:pt x="592" y="1361"/>
                  </a:lnTo>
                  <a:lnTo>
                    <a:pt x="637" y="1378"/>
                  </a:lnTo>
                  <a:lnTo>
                    <a:pt x="650" y="1378"/>
                  </a:lnTo>
                  <a:lnTo>
                    <a:pt x="659" y="1372"/>
                  </a:lnTo>
                  <a:lnTo>
                    <a:pt x="662" y="1366"/>
                  </a:lnTo>
                  <a:lnTo>
                    <a:pt x="662" y="1358"/>
                  </a:lnTo>
                  <a:lnTo>
                    <a:pt x="653" y="1343"/>
                  </a:lnTo>
                  <a:lnTo>
                    <a:pt x="644" y="1318"/>
                  </a:lnTo>
                  <a:lnTo>
                    <a:pt x="647" y="1300"/>
                  </a:lnTo>
                  <a:lnTo>
                    <a:pt x="656" y="1291"/>
                  </a:lnTo>
                  <a:lnTo>
                    <a:pt x="665" y="1291"/>
                  </a:lnTo>
                  <a:lnTo>
                    <a:pt x="674" y="1290"/>
                  </a:lnTo>
                  <a:lnTo>
                    <a:pt x="677" y="1285"/>
                  </a:lnTo>
                  <a:lnTo>
                    <a:pt x="692" y="1278"/>
                  </a:lnTo>
                  <a:lnTo>
                    <a:pt x="708" y="1275"/>
                  </a:lnTo>
                  <a:lnTo>
                    <a:pt x="715" y="1274"/>
                  </a:lnTo>
                  <a:lnTo>
                    <a:pt x="723" y="1269"/>
                  </a:lnTo>
                  <a:lnTo>
                    <a:pt x="724" y="1257"/>
                  </a:lnTo>
                  <a:lnTo>
                    <a:pt x="718" y="1253"/>
                  </a:lnTo>
                  <a:lnTo>
                    <a:pt x="711" y="1244"/>
                  </a:lnTo>
                  <a:lnTo>
                    <a:pt x="706" y="1233"/>
                  </a:lnTo>
                  <a:lnTo>
                    <a:pt x="706" y="1226"/>
                  </a:lnTo>
                  <a:lnTo>
                    <a:pt x="708" y="1219"/>
                  </a:lnTo>
                  <a:lnTo>
                    <a:pt x="711" y="1215"/>
                  </a:lnTo>
                  <a:lnTo>
                    <a:pt x="721" y="1206"/>
                  </a:lnTo>
                  <a:lnTo>
                    <a:pt x="723" y="1206"/>
                  </a:lnTo>
                  <a:lnTo>
                    <a:pt x="726" y="1200"/>
                  </a:lnTo>
                  <a:lnTo>
                    <a:pt x="726" y="1192"/>
                  </a:lnTo>
                </a:path>
              </a:pathLst>
            </a:custGeom>
            <a:solidFill>
              <a:srgbClr val="339933"/>
            </a:solidFill>
            <a:ln w="9525" cmpd="sng">
              <a:solidFill>
                <a:srgbClr val="909090"/>
              </a:solidFill>
              <a:prstDash val="solid"/>
              <a:round/>
              <a:headEnd/>
              <a:tailEnd/>
            </a:ln>
          </p:spPr>
          <p:txBody>
            <a:bodyPr/>
            <a:lstStyle/>
            <a:p>
              <a:endParaRPr lang="en-US" dirty="0"/>
            </a:p>
          </p:txBody>
        </p:sp>
        <p:sp>
          <p:nvSpPr>
            <p:cNvPr id="7368" name="Freeform 19"/>
            <p:cNvSpPr>
              <a:spLocks noChangeAspect="1"/>
            </p:cNvSpPr>
            <p:nvPr>
              <p:custDataLst>
                <p:tags r:id="rId233"/>
              </p:custDataLst>
            </p:nvPr>
          </p:nvSpPr>
          <p:spPr bwMode="auto">
            <a:xfrm>
              <a:off x="3312" y="3009"/>
              <a:ext cx="578" cy="500"/>
            </a:xfrm>
            <a:custGeom>
              <a:avLst/>
              <a:gdLst>
                <a:gd name="T0" fmla="*/ 0 w 1158"/>
                <a:gd name="T1" fmla="*/ 1 h 1000"/>
                <a:gd name="T2" fmla="*/ 0 w 1158"/>
                <a:gd name="T3" fmla="*/ 1 h 1000"/>
                <a:gd name="T4" fmla="*/ 0 w 1158"/>
                <a:gd name="T5" fmla="*/ 1 h 1000"/>
                <a:gd name="T6" fmla="*/ 0 w 1158"/>
                <a:gd name="T7" fmla="*/ 1 h 1000"/>
                <a:gd name="T8" fmla="*/ 0 w 1158"/>
                <a:gd name="T9" fmla="*/ 1 h 1000"/>
                <a:gd name="T10" fmla="*/ 0 w 1158"/>
                <a:gd name="T11" fmla="*/ 1 h 1000"/>
                <a:gd name="T12" fmla="*/ 0 w 1158"/>
                <a:gd name="T13" fmla="*/ 1 h 1000"/>
                <a:gd name="T14" fmla="*/ 0 w 1158"/>
                <a:gd name="T15" fmla="*/ 1 h 1000"/>
                <a:gd name="T16" fmla="*/ 0 w 1158"/>
                <a:gd name="T17" fmla="*/ 1 h 1000"/>
                <a:gd name="T18" fmla="*/ 0 w 1158"/>
                <a:gd name="T19" fmla="*/ 1 h 1000"/>
                <a:gd name="T20" fmla="*/ 0 w 1158"/>
                <a:gd name="T21" fmla="*/ 1 h 1000"/>
                <a:gd name="T22" fmla="*/ 0 w 1158"/>
                <a:gd name="T23" fmla="*/ 1 h 1000"/>
                <a:gd name="T24" fmla="*/ 0 w 1158"/>
                <a:gd name="T25" fmla="*/ 1 h 1000"/>
                <a:gd name="T26" fmla="*/ 0 w 1158"/>
                <a:gd name="T27" fmla="*/ 1 h 1000"/>
                <a:gd name="T28" fmla="*/ 0 w 1158"/>
                <a:gd name="T29" fmla="*/ 1 h 1000"/>
                <a:gd name="T30" fmla="*/ 0 w 1158"/>
                <a:gd name="T31" fmla="*/ 1 h 1000"/>
                <a:gd name="T32" fmla="*/ 0 w 1158"/>
                <a:gd name="T33" fmla="*/ 1 h 1000"/>
                <a:gd name="T34" fmla="*/ 0 w 1158"/>
                <a:gd name="T35" fmla="*/ 1 h 1000"/>
                <a:gd name="T36" fmla="*/ 0 w 1158"/>
                <a:gd name="T37" fmla="*/ 1 h 1000"/>
                <a:gd name="T38" fmla="*/ 0 w 1158"/>
                <a:gd name="T39" fmla="*/ 1 h 1000"/>
                <a:gd name="T40" fmla="*/ 0 w 1158"/>
                <a:gd name="T41" fmla="*/ 1 h 1000"/>
                <a:gd name="T42" fmla="*/ 0 w 1158"/>
                <a:gd name="T43" fmla="*/ 1 h 1000"/>
                <a:gd name="T44" fmla="*/ 0 w 1158"/>
                <a:gd name="T45" fmla="*/ 1 h 1000"/>
                <a:gd name="T46" fmla="*/ 0 w 1158"/>
                <a:gd name="T47" fmla="*/ 1 h 1000"/>
                <a:gd name="T48" fmla="*/ 0 w 1158"/>
                <a:gd name="T49" fmla="*/ 1 h 1000"/>
                <a:gd name="T50" fmla="*/ 0 w 1158"/>
                <a:gd name="T51" fmla="*/ 1 h 1000"/>
                <a:gd name="T52" fmla="*/ 0 w 1158"/>
                <a:gd name="T53" fmla="*/ 1 h 1000"/>
                <a:gd name="T54" fmla="*/ 0 w 1158"/>
                <a:gd name="T55" fmla="*/ 1 h 1000"/>
                <a:gd name="T56" fmla="*/ 0 w 1158"/>
                <a:gd name="T57" fmla="*/ 1 h 1000"/>
                <a:gd name="T58" fmla="*/ 0 w 1158"/>
                <a:gd name="T59" fmla="*/ 1 h 1000"/>
                <a:gd name="T60" fmla="*/ 0 w 1158"/>
                <a:gd name="T61" fmla="*/ 1 h 1000"/>
                <a:gd name="T62" fmla="*/ 0 w 1158"/>
                <a:gd name="T63" fmla="*/ 1 h 1000"/>
                <a:gd name="T64" fmla="*/ 0 w 1158"/>
                <a:gd name="T65" fmla="*/ 1 h 1000"/>
                <a:gd name="T66" fmla="*/ 0 w 1158"/>
                <a:gd name="T67" fmla="*/ 1 h 1000"/>
                <a:gd name="T68" fmla="*/ 0 w 1158"/>
                <a:gd name="T69" fmla="*/ 1 h 1000"/>
                <a:gd name="T70" fmla="*/ 0 w 1158"/>
                <a:gd name="T71" fmla="*/ 1 h 1000"/>
                <a:gd name="T72" fmla="*/ 0 w 1158"/>
                <a:gd name="T73" fmla="*/ 1 h 1000"/>
                <a:gd name="T74" fmla="*/ 0 w 1158"/>
                <a:gd name="T75" fmla="*/ 1 h 1000"/>
                <a:gd name="T76" fmla="*/ 0 w 1158"/>
                <a:gd name="T77" fmla="*/ 1 h 1000"/>
                <a:gd name="T78" fmla="*/ 0 w 1158"/>
                <a:gd name="T79" fmla="*/ 1 h 1000"/>
                <a:gd name="T80" fmla="*/ 0 w 1158"/>
                <a:gd name="T81" fmla="*/ 1 h 1000"/>
                <a:gd name="T82" fmla="*/ 0 w 1158"/>
                <a:gd name="T83" fmla="*/ 1 h 1000"/>
                <a:gd name="T84" fmla="*/ 0 w 1158"/>
                <a:gd name="T85" fmla="*/ 1 h 1000"/>
                <a:gd name="T86" fmla="*/ 0 w 1158"/>
                <a:gd name="T87" fmla="*/ 1 h 1000"/>
                <a:gd name="T88" fmla="*/ 0 w 1158"/>
                <a:gd name="T89" fmla="*/ 1 h 1000"/>
                <a:gd name="T90" fmla="*/ 0 w 1158"/>
                <a:gd name="T91" fmla="*/ 1 h 1000"/>
                <a:gd name="T92" fmla="*/ 0 w 1158"/>
                <a:gd name="T93" fmla="*/ 1 h 1000"/>
                <a:gd name="T94" fmla="*/ 0 w 1158"/>
                <a:gd name="T95" fmla="*/ 1 h 1000"/>
                <a:gd name="T96" fmla="*/ 0 w 1158"/>
                <a:gd name="T97" fmla="*/ 1 h 1000"/>
                <a:gd name="T98" fmla="*/ 0 w 1158"/>
                <a:gd name="T99" fmla="*/ 1 h 1000"/>
                <a:gd name="T100" fmla="*/ 0 w 1158"/>
                <a:gd name="T101" fmla="*/ 1 h 1000"/>
                <a:gd name="T102" fmla="*/ 0 w 1158"/>
                <a:gd name="T103" fmla="*/ 1 h 10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58" h="1000">
                  <a:moveTo>
                    <a:pt x="625" y="5"/>
                  </a:moveTo>
                  <a:lnTo>
                    <a:pt x="632" y="14"/>
                  </a:lnTo>
                  <a:lnTo>
                    <a:pt x="637" y="21"/>
                  </a:lnTo>
                  <a:lnTo>
                    <a:pt x="637" y="39"/>
                  </a:lnTo>
                  <a:lnTo>
                    <a:pt x="628" y="49"/>
                  </a:lnTo>
                  <a:lnTo>
                    <a:pt x="627" y="62"/>
                  </a:lnTo>
                  <a:lnTo>
                    <a:pt x="634" y="94"/>
                  </a:lnTo>
                  <a:lnTo>
                    <a:pt x="637" y="100"/>
                  </a:lnTo>
                  <a:lnTo>
                    <a:pt x="644" y="114"/>
                  </a:lnTo>
                  <a:lnTo>
                    <a:pt x="646" y="126"/>
                  </a:lnTo>
                  <a:lnTo>
                    <a:pt x="653" y="135"/>
                  </a:lnTo>
                  <a:lnTo>
                    <a:pt x="655" y="136"/>
                  </a:lnTo>
                  <a:lnTo>
                    <a:pt x="667" y="155"/>
                  </a:lnTo>
                  <a:lnTo>
                    <a:pt x="676" y="164"/>
                  </a:lnTo>
                  <a:lnTo>
                    <a:pt x="679" y="173"/>
                  </a:lnTo>
                  <a:lnTo>
                    <a:pt x="674" y="182"/>
                  </a:lnTo>
                  <a:lnTo>
                    <a:pt x="671" y="188"/>
                  </a:lnTo>
                  <a:lnTo>
                    <a:pt x="667" y="210"/>
                  </a:lnTo>
                  <a:lnTo>
                    <a:pt x="656" y="222"/>
                  </a:lnTo>
                  <a:lnTo>
                    <a:pt x="655" y="238"/>
                  </a:lnTo>
                  <a:lnTo>
                    <a:pt x="656" y="252"/>
                  </a:lnTo>
                  <a:lnTo>
                    <a:pt x="650" y="259"/>
                  </a:lnTo>
                  <a:lnTo>
                    <a:pt x="638" y="264"/>
                  </a:lnTo>
                  <a:lnTo>
                    <a:pt x="634" y="273"/>
                  </a:lnTo>
                  <a:lnTo>
                    <a:pt x="631" y="284"/>
                  </a:lnTo>
                  <a:lnTo>
                    <a:pt x="616" y="293"/>
                  </a:lnTo>
                  <a:lnTo>
                    <a:pt x="600" y="299"/>
                  </a:lnTo>
                  <a:lnTo>
                    <a:pt x="596" y="311"/>
                  </a:lnTo>
                  <a:lnTo>
                    <a:pt x="588" y="327"/>
                  </a:lnTo>
                  <a:lnTo>
                    <a:pt x="588" y="346"/>
                  </a:lnTo>
                  <a:lnTo>
                    <a:pt x="588" y="364"/>
                  </a:lnTo>
                  <a:lnTo>
                    <a:pt x="584" y="372"/>
                  </a:lnTo>
                  <a:lnTo>
                    <a:pt x="572" y="381"/>
                  </a:lnTo>
                  <a:lnTo>
                    <a:pt x="566" y="386"/>
                  </a:lnTo>
                  <a:lnTo>
                    <a:pt x="563" y="398"/>
                  </a:lnTo>
                  <a:lnTo>
                    <a:pt x="568" y="406"/>
                  </a:lnTo>
                  <a:lnTo>
                    <a:pt x="574" y="415"/>
                  </a:lnTo>
                  <a:lnTo>
                    <a:pt x="569" y="425"/>
                  </a:lnTo>
                  <a:lnTo>
                    <a:pt x="566" y="437"/>
                  </a:lnTo>
                  <a:lnTo>
                    <a:pt x="560" y="449"/>
                  </a:lnTo>
                  <a:lnTo>
                    <a:pt x="548" y="458"/>
                  </a:lnTo>
                  <a:lnTo>
                    <a:pt x="545" y="470"/>
                  </a:lnTo>
                  <a:lnTo>
                    <a:pt x="547" y="489"/>
                  </a:lnTo>
                  <a:lnTo>
                    <a:pt x="556" y="499"/>
                  </a:lnTo>
                  <a:lnTo>
                    <a:pt x="557" y="504"/>
                  </a:lnTo>
                  <a:lnTo>
                    <a:pt x="553" y="510"/>
                  </a:lnTo>
                  <a:lnTo>
                    <a:pt x="548" y="517"/>
                  </a:lnTo>
                  <a:lnTo>
                    <a:pt x="965" y="490"/>
                  </a:lnTo>
                  <a:lnTo>
                    <a:pt x="966" y="493"/>
                  </a:lnTo>
                  <a:lnTo>
                    <a:pt x="966" y="499"/>
                  </a:lnTo>
                  <a:lnTo>
                    <a:pt x="962" y="504"/>
                  </a:lnTo>
                  <a:lnTo>
                    <a:pt x="960" y="522"/>
                  </a:lnTo>
                  <a:lnTo>
                    <a:pt x="953" y="544"/>
                  </a:lnTo>
                  <a:lnTo>
                    <a:pt x="945" y="564"/>
                  </a:lnTo>
                  <a:lnTo>
                    <a:pt x="945" y="578"/>
                  </a:lnTo>
                  <a:lnTo>
                    <a:pt x="951" y="600"/>
                  </a:lnTo>
                  <a:lnTo>
                    <a:pt x="960" y="612"/>
                  </a:lnTo>
                  <a:lnTo>
                    <a:pt x="968" y="619"/>
                  </a:lnTo>
                  <a:lnTo>
                    <a:pt x="973" y="623"/>
                  </a:lnTo>
                  <a:lnTo>
                    <a:pt x="982" y="639"/>
                  </a:lnTo>
                  <a:lnTo>
                    <a:pt x="985" y="647"/>
                  </a:lnTo>
                  <a:lnTo>
                    <a:pt x="991" y="653"/>
                  </a:lnTo>
                  <a:lnTo>
                    <a:pt x="998" y="662"/>
                  </a:lnTo>
                  <a:lnTo>
                    <a:pt x="998" y="677"/>
                  </a:lnTo>
                  <a:lnTo>
                    <a:pt x="1004" y="691"/>
                  </a:lnTo>
                  <a:lnTo>
                    <a:pt x="1015" y="709"/>
                  </a:lnTo>
                  <a:lnTo>
                    <a:pt x="1044" y="730"/>
                  </a:lnTo>
                  <a:lnTo>
                    <a:pt x="1060" y="727"/>
                  </a:lnTo>
                  <a:lnTo>
                    <a:pt x="1069" y="718"/>
                  </a:lnTo>
                  <a:lnTo>
                    <a:pt x="1080" y="709"/>
                  </a:lnTo>
                  <a:lnTo>
                    <a:pt x="1087" y="707"/>
                  </a:lnTo>
                  <a:lnTo>
                    <a:pt x="1090" y="703"/>
                  </a:lnTo>
                  <a:lnTo>
                    <a:pt x="1093" y="697"/>
                  </a:lnTo>
                  <a:lnTo>
                    <a:pt x="1096" y="694"/>
                  </a:lnTo>
                  <a:lnTo>
                    <a:pt x="1102" y="698"/>
                  </a:lnTo>
                  <a:lnTo>
                    <a:pt x="1105" y="722"/>
                  </a:lnTo>
                  <a:lnTo>
                    <a:pt x="1100" y="727"/>
                  </a:lnTo>
                  <a:lnTo>
                    <a:pt x="1096" y="743"/>
                  </a:lnTo>
                  <a:lnTo>
                    <a:pt x="1103" y="749"/>
                  </a:lnTo>
                  <a:lnTo>
                    <a:pt x="1109" y="763"/>
                  </a:lnTo>
                  <a:lnTo>
                    <a:pt x="1106" y="771"/>
                  </a:lnTo>
                  <a:lnTo>
                    <a:pt x="1098" y="775"/>
                  </a:lnTo>
                  <a:lnTo>
                    <a:pt x="1090" y="786"/>
                  </a:lnTo>
                  <a:lnTo>
                    <a:pt x="1089" y="792"/>
                  </a:lnTo>
                  <a:lnTo>
                    <a:pt x="1089" y="800"/>
                  </a:lnTo>
                  <a:lnTo>
                    <a:pt x="1087" y="805"/>
                  </a:lnTo>
                  <a:lnTo>
                    <a:pt x="1080" y="805"/>
                  </a:lnTo>
                  <a:lnTo>
                    <a:pt x="1050" y="811"/>
                  </a:lnTo>
                  <a:lnTo>
                    <a:pt x="1037" y="815"/>
                  </a:lnTo>
                  <a:lnTo>
                    <a:pt x="1024" y="824"/>
                  </a:lnTo>
                  <a:lnTo>
                    <a:pt x="1018" y="836"/>
                  </a:lnTo>
                  <a:lnTo>
                    <a:pt x="1018" y="845"/>
                  </a:lnTo>
                  <a:lnTo>
                    <a:pt x="1021" y="862"/>
                  </a:lnTo>
                  <a:lnTo>
                    <a:pt x="1025" y="871"/>
                  </a:lnTo>
                  <a:lnTo>
                    <a:pt x="1036" y="883"/>
                  </a:lnTo>
                  <a:lnTo>
                    <a:pt x="1033" y="892"/>
                  </a:lnTo>
                  <a:lnTo>
                    <a:pt x="1044" y="902"/>
                  </a:lnTo>
                  <a:lnTo>
                    <a:pt x="1060" y="902"/>
                  </a:lnTo>
                  <a:lnTo>
                    <a:pt x="1077" y="900"/>
                  </a:lnTo>
                  <a:lnTo>
                    <a:pt x="1081" y="902"/>
                  </a:lnTo>
                  <a:lnTo>
                    <a:pt x="1093" y="911"/>
                  </a:lnTo>
                  <a:lnTo>
                    <a:pt x="1103" y="914"/>
                  </a:lnTo>
                  <a:lnTo>
                    <a:pt x="1108" y="914"/>
                  </a:lnTo>
                  <a:lnTo>
                    <a:pt x="1125" y="923"/>
                  </a:lnTo>
                  <a:lnTo>
                    <a:pt x="1130" y="932"/>
                  </a:lnTo>
                  <a:lnTo>
                    <a:pt x="1133" y="942"/>
                  </a:lnTo>
                  <a:lnTo>
                    <a:pt x="1139" y="941"/>
                  </a:lnTo>
                  <a:lnTo>
                    <a:pt x="1149" y="938"/>
                  </a:lnTo>
                  <a:lnTo>
                    <a:pt x="1156" y="942"/>
                  </a:lnTo>
                  <a:lnTo>
                    <a:pt x="1158" y="947"/>
                  </a:lnTo>
                  <a:lnTo>
                    <a:pt x="1153" y="960"/>
                  </a:lnTo>
                  <a:lnTo>
                    <a:pt x="1148" y="974"/>
                  </a:lnTo>
                  <a:lnTo>
                    <a:pt x="1145" y="977"/>
                  </a:lnTo>
                  <a:lnTo>
                    <a:pt x="1133" y="976"/>
                  </a:lnTo>
                  <a:lnTo>
                    <a:pt x="1127" y="985"/>
                  </a:lnTo>
                  <a:lnTo>
                    <a:pt x="1114" y="986"/>
                  </a:lnTo>
                  <a:lnTo>
                    <a:pt x="1102" y="983"/>
                  </a:lnTo>
                  <a:lnTo>
                    <a:pt x="1090" y="988"/>
                  </a:lnTo>
                  <a:lnTo>
                    <a:pt x="1081" y="985"/>
                  </a:lnTo>
                  <a:lnTo>
                    <a:pt x="1075" y="980"/>
                  </a:lnTo>
                  <a:lnTo>
                    <a:pt x="1071" y="977"/>
                  </a:lnTo>
                  <a:lnTo>
                    <a:pt x="1066" y="970"/>
                  </a:lnTo>
                  <a:lnTo>
                    <a:pt x="1063" y="964"/>
                  </a:lnTo>
                  <a:lnTo>
                    <a:pt x="1044" y="945"/>
                  </a:lnTo>
                  <a:lnTo>
                    <a:pt x="1016" y="936"/>
                  </a:lnTo>
                  <a:lnTo>
                    <a:pt x="988" y="926"/>
                  </a:lnTo>
                  <a:lnTo>
                    <a:pt x="969" y="926"/>
                  </a:lnTo>
                  <a:lnTo>
                    <a:pt x="954" y="930"/>
                  </a:lnTo>
                  <a:lnTo>
                    <a:pt x="944" y="938"/>
                  </a:lnTo>
                  <a:lnTo>
                    <a:pt x="879" y="976"/>
                  </a:lnTo>
                  <a:lnTo>
                    <a:pt x="872" y="974"/>
                  </a:lnTo>
                  <a:lnTo>
                    <a:pt x="866" y="966"/>
                  </a:lnTo>
                  <a:lnTo>
                    <a:pt x="866" y="954"/>
                  </a:lnTo>
                  <a:lnTo>
                    <a:pt x="864" y="948"/>
                  </a:lnTo>
                  <a:lnTo>
                    <a:pt x="854" y="941"/>
                  </a:lnTo>
                  <a:lnTo>
                    <a:pt x="843" y="950"/>
                  </a:lnTo>
                  <a:lnTo>
                    <a:pt x="840" y="954"/>
                  </a:lnTo>
                  <a:lnTo>
                    <a:pt x="819" y="961"/>
                  </a:lnTo>
                  <a:lnTo>
                    <a:pt x="807" y="961"/>
                  </a:lnTo>
                  <a:lnTo>
                    <a:pt x="799" y="961"/>
                  </a:lnTo>
                  <a:lnTo>
                    <a:pt x="792" y="961"/>
                  </a:lnTo>
                  <a:lnTo>
                    <a:pt x="790" y="966"/>
                  </a:lnTo>
                  <a:lnTo>
                    <a:pt x="789" y="970"/>
                  </a:lnTo>
                  <a:lnTo>
                    <a:pt x="777" y="980"/>
                  </a:lnTo>
                  <a:lnTo>
                    <a:pt x="773" y="985"/>
                  </a:lnTo>
                  <a:lnTo>
                    <a:pt x="765" y="985"/>
                  </a:lnTo>
                  <a:lnTo>
                    <a:pt x="759" y="988"/>
                  </a:lnTo>
                  <a:lnTo>
                    <a:pt x="754" y="994"/>
                  </a:lnTo>
                  <a:lnTo>
                    <a:pt x="746" y="1000"/>
                  </a:lnTo>
                  <a:lnTo>
                    <a:pt x="740" y="997"/>
                  </a:lnTo>
                  <a:lnTo>
                    <a:pt x="734" y="988"/>
                  </a:lnTo>
                  <a:lnTo>
                    <a:pt x="723" y="976"/>
                  </a:lnTo>
                  <a:lnTo>
                    <a:pt x="717" y="973"/>
                  </a:lnTo>
                  <a:lnTo>
                    <a:pt x="705" y="976"/>
                  </a:lnTo>
                  <a:lnTo>
                    <a:pt x="693" y="973"/>
                  </a:lnTo>
                  <a:lnTo>
                    <a:pt x="680" y="969"/>
                  </a:lnTo>
                  <a:lnTo>
                    <a:pt x="679" y="953"/>
                  </a:lnTo>
                  <a:lnTo>
                    <a:pt x="677" y="947"/>
                  </a:lnTo>
                  <a:lnTo>
                    <a:pt x="676" y="936"/>
                  </a:lnTo>
                  <a:lnTo>
                    <a:pt x="668" y="930"/>
                  </a:lnTo>
                  <a:lnTo>
                    <a:pt x="659" y="926"/>
                  </a:lnTo>
                  <a:lnTo>
                    <a:pt x="652" y="915"/>
                  </a:lnTo>
                  <a:lnTo>
                    <a:pt x="644" y="905"/>
                  </a:lnTo>
                  <a:lnTo>
                    <a:pt x="638" y="900"/>
                  </a:lnTo>
                  <a:lnTo>
                    <a:pt x="631" y="898"/>
                  </a:lnTo>
                  <a:lnTo>
                    <a:pt x="621" y="897"/>
                  </a:lnTo>
                  <a:lnTo>
                    <a:pt x="621" y="892"/>
                  </a:lnTo>
                  <a:lnTo>
                    <a:pt x="612" y="894"/>
                  </a:lnTo>
                  <a:lnTo>
                    <a:pt x="606" y="889"/>
                  </a:lnTo>
                  <a:lnTo>
                    <a:pt x="608" y="886"/>
                  </a:lnTo>
                  <a:lnTo>
                    <a:pt x="605" y="883"/>
                  </a:lnTo>
                  <a:lnTo>
                    <a:pt x="599" y="885"/>
                  </a:lnTo>
                  <a:lnTo>
                    <a:pt x="591" y="889"/>
                  </a:lnTo>
                  <a:lnTo>
                    <a:pt x="582" y="886"/>
                  </a:lnTo>
                  <a:lnTo>
                    <a:pt x="562" y="885"/>
                  </a:lnTo>
                  <a:lnTo>
                    <a:pt x="551" y="883"/>
                  </a:lnTo>
                  <a:lnTo>
                    <a:pt x="544" y="883"/>
                  </a:lnTo>
                  <a:lnTo>
                    <a:pt x="537" y="891"/>
                  </a:lnTo>
                  <a:lnTo>
                    <a:pt x="531" y="895"/>
                  </a:lnTo>
                  <a:lnTo>
                    <a:pt x="525" y="903"/>
                  </a:lnTo>
                  <a:lnTo>
                    <a:pt x="513" y="902"/>
                  </a:lnTo>
                  <a:lnTo>
                    <a:pt x="506" y="902"/>
                  </a:lnTo>
                  <a:lnTo>
                    <a:pt x="500" y="898"/>
                  </a:lnTo>
                  <a:lnTo>
                    <a:pt x="494" y="895"/>
                  </a:lnTo>
                  <a:lnTo>
                    <a:pt x="485" y="892"/>
                  </a:lnTo>
                  <a:lnTo>
                    <a:pt x="474" y="886"/>
                  </a:lnTo>
                  <a:lnTo>
                    <a:pt x="469" y="883"/>
                  </a:lnTo>
                  <a:lnTo>
                    <a:pt x="466" y="883"/>
                  </a:lnTo>
                  <a:lnTo>
                    <a:pt x="444" y="883"/>
                  </a:lnTo>
                  <a:lnTo>
                    <a:pt x="426" y="895"/>
                  </a:lnTo>
                  <a:lnTo>
                    <a:pt x="413" y="895"/>
                  </a:lnTo>
                  <a:lnTo>
                    <a:pt x="402" y="898"/>
                  </a:lnTo>
                  <a:lnTo>
                    <a:pt x="389" y="892"/>
                  </a:lnTo>
                  <a:lnTo>
                    <a:pt x="368" y="895"/>
                  </a:lnTo>
                  <a:lnTo>
                    <a:pt x="339" y="889"/>
                  </a:lnTo>
                  <a:lnTo>
                    <a:pt x="295" y="877"/>
                  </a:lnTo>
                  <a:lnTo>
                    <a:pt x="269" y="865"/>
                  </a:lnTo>
                  <a:lnTo>
                    <a:pt x="236" y="853"/>
                  </a:lnTo>
                  <a:lnTo>
                    <a:pt x="203" y="845"/>
                  </a:lnTo>
                  <a:lnTo>
                    <a:pt x="193" y="846"/>
                  </a:lnTo>
                  <a:lnTo>
                    <a:pt x="172" y="852"/>
                  </a:lnTo>
                  <a:lnTo>
                    <a:pt x="141" y="853"/>
                  </a:lnTo>
                  <a:lnTo>
                    <a:pt x="110" y="856"/>
                  </a:lnTo>
                  <a:lnTo>
                    <a:pt x="85" y="864"/>
                  </a:lnTo>
                  <a:lnTo>
                    <a:pt x="73" y="871"/>
                  </a:lnTo>
                  <a:lnTo>
                    <a:pt x="69" y="876"/>
                  </a:lnTo>
                  <a:lnTo>
                    <a:pt x="64" y="870"/>
                  </a:lnTo>
                  <a:lnTo>
                    <a:pt x="63" y="865"/>
                  </a:lnTo>
                  <a:lnTo>
                    <a:pt x="55" y="864"/>
                  </a:lnTo>
                  <a:lnTo>
                    <a:pt x="51" y="855"/>
                  </a:lnTo>
                  <a:lnTo>
                    <a:pt x="53" y="849"/>
                  </a:lnTo>
                  <a:lnTo>
                    <a:pt x="64" y="843"/>
                  </a:lnTo>
                  <a:lnTo>
                    <a:pt x="75" y="834"/>
                  </a:lnTo>
                  <a:lnTo>
                    <a:pt x="79" y="826"/>
                  </a:lnTo>
                  <a:lnTo>
                    <a:pt x="81" y="815"/>
                  </a:lnTo>
                  <a:lnTo>
                    <a:pt x="78" y="805"/>
                  </a:lnTo>
                  <a:lnTo>
                    <a:pt x="79" y="797"/>
                  </a:lnTo>
                  <a:lnTo>
                    <a:pt x="81" y="789"/>
                  </a:lnTo>
                  <a:lnTo>
                    <a:pt x="87" y="771"/>
                  </a:lnTo>
                  <a:lnTo>
                    <a:pt x="93" y="755"/>
                  </a:lnTo>
                  <a:lnTo>
                    <a:pt x="90" y="727"/>
                  </a:lnTo>
                  <a:lnTo>
                    <a:pt x="82" y="716"/>
                  </a:lnTo>
                  <a:lnTo>
                    <a:pt x="79" y="707"/>
                  </a:lnTo>
                  <a:lnTo>
                    <a:pt x="81" y="686"/>
                  </a:lnTo>
                  <a:lnTo>
                    <a:pt x="82" y="657"/>
                  </a:lnTo>
                  <a:lnTo>
                    <a:pt x="84" y="648"/>
                  </a:lnTo>
                  <a:lnTo>
                    <a:pt x="88" y="642"/>
                  </a:lnTo>
                  <a:lnTo>
                    <a:pt x="93" y="635"/>
                  </a:lnTo>
                  <a:lnTo>
                    <a:pt x="96" y="626"/>
                  </a:lnTo>
                  <a:lnTo>
                    <a:pt x="102" y="620"/>
                  </a:lnTo>
                  <a:lnTo>
                    <a:pt x="105" y="613"/>
                  </a:lnTo>
                  <a:lnTo>
                    <a:pt x="105" y="606"/>
                  </a:lnTo>
                  <a:lnTo>
                    <a:pt x="109" y="601"/>
                  </a:lnTo>
                  <a:lnTo>
                    <a:pt x="115" y="591"/>
                  </a:lnTo>
                  <a:lnTo>
                    <a:pt x="117" y="573"/>
                  </a:lnTo>
                  <a:lnTo>
                    <a:pt x="119" y="564"/>
                  </a:lnTo>
                  <a:lnTo>
                    <a:pt x="117" y="557"/>
                  </a:lnTo>
                  <a:lnTo>
                    <a:pt x="115" y="546"/>
                  </a:lnTo>
                  <a:lnTo>
                    <a:pt x="113" y="539"/>
                  </a:lnTo>
                  <a:lnTo>
                    <a:pt x="117" y="526"/>
                  </a:lnTo>
                  <a:lnTo>
                    <a:pt x="119" y="516"/>
                  </a:lnTo>
                  <a:lnTo>
                    <a:pt x="117" y="510"/>
                  </a:lnTo>
                  <a:lnTo>
                    <a:pt x="113" y="492"/>
                  </a:lnTo>
                  <a:lnTo>
                    <a:pt x="109" y="486"/>
                  </a:lnTo>
                  <a:lnTo>
                    <a:pt x="102" y="464"/>
                  </a:lnTo>
                  <a:lnTo>
                    <a:pt x="93" y="448"/>
                  </a:lnTo>
                  <a:lnTo>
                    <a:pt x="84" y="422"/>
                  </a:lnTo>
                  <a:lnTo>
                    <a:pt x="66" y="378"/>
                  </a:lnTo>
                  <a:lnTo>
                    <a:pt x="61" y="349"/>
                  </a:lnTo>
                  <a:lnTo>
                    <a:pt x="60" y="335"/>
                  </a:lnTo>
                  <a:lnTo>
                    <a:pt x="50" y="327"/>
                  </a:lnTo>
                  <a:lnTo>
                    <a:pt x="43" y="318"/>
                  </a:lnTo>
                  <a:lnTo>
                    <a:pt x="32" y="306"/>
                  </a:lnTo>
                  <a:lnTo>
                    <a:pt x="22" y="302"/>
                  </a:lnTo>
                  <a:lnTo>
                    <a:pt x="8" y="284"/>
                  </a:lnTo>
                  <a:lnTo>
                    <a:pt x="5" y="278"/>
                  </a:lnTo>
                  <a:lnTo>
                    <a:pt x="0" y="20"/>
                  </a:lnTo>
                  <a:lnTo>
                    <a:pt x="119" y="15"/>
                  </a:lnTo>
                  <a:lnTo>
                    <a:pt x="310" y="11"/>
                  </a:lnTo>
                  <a:lnTo>
                    <a:pt x="432" y="8"/>
                  </a:lnTo>
                  <a:lnTo>
                    <a:pt x="619" y="0"/>
                  </a:lnTo>
                  <a:lnTo>
                    <a:pt x="625" y="5"/>
                  </a:lnTo>
                </a:path>
              </a:pathLst>
            </a:custGeom>
            <a:solidFill>
              <a:schemeClr val="bg2"/>
            </a:solidFill>
            <a:ln w="9525" cmpd="sng">
              <a:solidFill>
                <a:srgbClr val="909090"/>
              </a:solidFill>
              <a:prstDash val="solid"/>
              <a:round/>
              <a:headEnd/>
              <a:tailEnd/>
            </a:ln>
          </p:spPr>
          <p:txBody>
            <a:bodyPr/>
            <a:lstStyle/>
            <a:p>
              <a:endParaRPr lang="en-US" dirty="0"/>
            </a:p>
          </p:txBody>
        </p:sp>
        <p:sp>
          <p:nvSpPr>
            <p:cNvPr id="7369" name="Freeform 20"/>
            <p:cNvSpPr>
              <a:spLocks noChangeAspect="1"/>
            </p:cNvSpPr>
            <p:nvPr>
              <p:custDataLst>
                <p:tags r:id="rId234"/>
              </p:custDataLst>
            </p:nvPr>
          </p:nvSpPr>
          <p:spPr bwMode="auto">
            <a:xfrm>
              <a:off x="4191" y="2672"/>
              <a:ext cx="560" cy="569"/>
            </a:xfrm>
            <a:custGeom>
              <a:avLst/>
              <a:gdLst>
                <a:gd name="T0" fmla="*/ 0 w 1121"/>
                <a:gd name="T1" fmla="*/ 1 h 1138"/>
                <a:gd name="T2" fmla="*/ 0 w 1121"/>
                <a:gd name="T3" fmla="*/ 1 h 1138"/>
                <a:gd name="T4" fmla="*/ 0 w 1121"/>
                <a:gd name="T5" fmla="*/ 1 h 1138"/>
                <a:gd name="T6" fmla="*/ 0 w 1121"/>
                <a:gd name="T7" fmla="*/ 1 h 1138"/>
                <a:gd name="T8" fmla="*/ 0 w 1121"/>
                <a:gd name="T9" fmla="*/ 1 h 1138"/>
                <a:gd name="T10" fmla="*/ 0 w 1121"/>
                <a:gd name="T11" fmla="*/ 1 h 1138"/>
                <a:gd name="T12" fmla="*/ 0 w 1121"/>
                <a:gd name="T13" fmla="*/ 1 h 1138"/>
                <a:gd name="T14" fmla="*/ 0 w 1121"/>
                <a:gd name="T15" fmla="*/ 1 h 1138"/>
                <a:gd name="T16" fmla="*/ 0 w 1121"/>
                <a:gd name="T17" fmla="*/ 1 h 1138"/>
                <a:gd name="T18" fmla="*/ 0 w 1121"/>
                <a:gd name="T19" fmla="*/ 1 h 1138"/>
                <a:gd name="T20" fmla="*/ 0 w 1121"/>
                <a:gd name="T21" fmla="*/ 1 h 1138"/>
                <a:gd name="T22" fmla="*/ 0 w 1121"/>
                <a:gd name="T23" fmla="*/ 1 h 1138"/>
                <a:gd name="T24" fmla="*/ 0 w 1121"/>
                <a:gd name="T25" fmla="*/ 1 h 1138"/>
                <a:gd name="T26" fmla="*/ 0 w 1121"/>
                <a:gd name="T27" fmla="*/ 1 h 1138"/>
                <a:gd name="T28" fmla="*/ 0 w 1121"/>
                <a:gd name="T29" fmla="*/ 1 h 1138"/>
                <a:gd name="T30" fmla="*/ 0 w 1121"/>
                <a:gd name="T31" fmla="*/ 1 h 1138"/>
                <a:gd name="T32" fmla="*/ 0 w 1121"/>
                <a:gd name="T33" fmla="*/ 1 h 1138"/>
                <a:gd name="T34" fmla="*/ 0 w 1121"/>
                <a:gd name="T35" fmla="*/ 1 h 1138"/>
                <a:gd name="T36" fmla="*/ 0 w 1121"/>
                <a:gd name="T37" fmla="*/ 1 h 1138"/>
                <a:gd name="T38" fmla="*/ 0 w 1121"/>
                <a:gd name="T39" fmla="*/ 1 h 1138"/>
                <a:gd name="T40" fmla="*/ 0 w 1121"/>
                <a:gd name="T41" fmla="*/ 1 h 1138"/>
                <a:gd name="T42" fmla="*/ 0 w 1121"/>
                <a:gd name="T43" fmla="*/ 1 h 1138"/>
                <a:gd name="T44" fmla="*/ 0 w 1121"/>
                <a:gd name="T45" fmla="*/ 1 h 1138"/>
                <a:gd name="T46" fmla="*/ 0 w 1121"/>
                <a:gd name="T47" fmla="*/ 1 h 1138"/>
                <a:gd name="T48" fmla="*/ 0 w 1121"/>
                <a:gd name="T49" fmla="*/ 1 h 1138"/>
                <a:gd name="T50" fmla="*/ 0 w 1121"/>
                <a:gd name="T51" fmla="*/ 1 h 1138"/>
                <a:gd name="T52" fmla="*/ 0 w 1121"/>
                <a:gd name="T53" fmla="*/ 1 h 1138"/>
                <a:gd name="T54" fmla="*/ 0 w 1121"/>
                <a:gd name="T55" fmla="*/ 1 h 1138"/>
                <a:gd name="T56" fmla="*/ 0 w 1121"/>
                <a:gd name="T57" fmla="*/ 1 h 1138"/>
                <a:gd name="T58" fmla="*/ 0 w 1121"/>
                <a:gd name="T59" fmla="*/ 1 h 1138"/>
                <a:gd name="T60" fmla="*/ 0 w 1121"/>
                <a:gd name="T61" fmla="*/ 1 h 1138"/>
                <a:gd name="T62" fmla="*/ 0 w 1121"/>
                <a:gd name="T63" fmla="*/ 1 h 1138"/>
                <a:gd name="T64" fmla="*/ 0 w 1121"/>
                <a:gd name="T65" fmla="*/ 1 h 1138"/>
                <a:gd name="T66" fmla="*/ 0 w 1121"/>
                <a:gd name="T67" fmla="*/ 1 h 1138"/>
                <a:gd name="T68" fmla="*/ 0 w 1121"/>
                <a:gd name="T69" fmla="*/ 1 h 1138"/>
                <a:gd name="T70" fmla="*/ 0 w 1121"/>
                <a:gd name="T71" fmla="*/ 1 h 1138"/>
                <a:gd name="T72" fmla="*/ 0 w 1121"/>
                <a:gd name="T73" fmla="*/ 1 h 1138"/>
                <a:gd name="T74" fmla="*/ 0 w 1121"/>
                <a:gd name="T75" fmla="*/ 1 h 1138"/>
                <a:gd name="T76" fmla="*/ 0 w 1121"/>
                <a:gd name="T77" fmla="*/ 1 h 1138"/>
                <a:gd name="T78" fmla="*/ 0 w 1121"/>
                <a:gd name="T79" fmla="*/ 1 h 1138"/>
                <a:gd name="T80" fmla="*/ 0 w 1121"/>
                <a:gd name="T81" fmla="*/ 1 h 1138"/>
                <a:gd name="T82" fmla="*/ 0 w 1121"/>
                <a:gd name="T83" fmla="*/ 1 h 1138"/>
                <a:gd name="T84" fmla="*/ 0 w 1121"/>
                <a:gd name="T85" fmla="*/ 1 h 1138"/>
                <a:gd name="T86" fmla="*/ 0 w 1121"/>
                <a:gd name="T87" fmla="*/ 1 h 1138"/>
                <a:gd name="T88" fmla="*/ 0 w 1121"/>
                <a:gd name="T89" fmla="*/ 1 h 1138"/>
                <a:gd name="T90" fmla="*/ 0 w 1121"/>
                <a:gd name="T91" fmla="*/ 1 h 1138"/>
                <a:gd name="T92" fmla="*/ 0 w 1121"/>
                <a:gd name="T93" fmla="*/ 1 h 1138"/>
                <a:gd name="T94" fmla="*/ 0 w 1121"/>
                <a:gd name="T95" fmla="*/ 1 h 1138"/>
                <a:gd name="T96" fmla="*/ 0 w 1121"/>
                <a:gd name="T97" fmla="*/ 1 h 1138"/>
                <a:gd name="T98" fmla="*/ 0 w 1121"/>
                <a:gd name="T99" fmla="*/ 1 h 1138"/>
                <a:gd name="T100" fmla="*/ 0 w 1121"/>
                <a:gd name="T101" fmla="*/ 1 h 1138"/>
                <a:gd name="T102" fmla="*/ 0 w 1121"/>
                <a:gd name="T103" fmla="*/ 1 h 1138"/>
                <a:gd name="T104" fmla="*/ 0 w 1121"/>
                <a:gd name="T105" fmla="*/ 1 h 1138"/>
                <a:gd name="T106" fmla="*/ 0 w 1121"/>
                <a:gd name="T107" fmla="*/ 1 h 1138"/>
                <a:gd name="T108" fmla="*/ 0 w 1121"/>
                <a:gd name="T109" fmla="*/ 1 h 1138"/>
                <a:gd name="T110" fmla="*/ 0 w 1121"/>
                <a:gd name="T111" fmla="*/ 1 h 1138"/>
                <a:gd name="T112" fmla="*/ 0 w 1121"/>
                <a:gd name="T113" fmla="*/ 1 h 1138"/>
                <a:gd name="T114" fmla="*/ 0 w 1121"/>
                <a:gd name="T115" fmla="*/ 1 h 1138"/>
                <a:gd name="T116" fmla="*/ 0 w 1121"/>
                <a:gd name="T117" fmla="*/ 1 h 11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21" h="1138">
                  <a:moveTo>
                    <a:pt x="743" y="285"/>
                  </a:moveTo>
                  <a:lnTo>
                    <a:pt x="731" y="273"/>
                  </a:lnTo>
                  <a:lnTo>
                    <a:pt x="719" y="267"/>
                  </a:lnTo>
                  <a:lnTo>
                    <a:pt x="703" y="263"/>
                  </a:lnTo>
                  <a:lnTo>
                    <a:pt x="677" y="246"/>
                  </a:lnTo>
                  <a:lnTo>
                    <a:pt x="663" y="235"/>
                  </a:lnTo>
                  <a:lnTo>
                    <a:pt x="659" y="229"/>
                  </a:lnTo>
                  <a:lnTo>
                    <a:pt x="651" y="224"/>
                  </a:lnTo>
                  <a:lnTo>
                    <a:pt x="639" y="208"/>
                  </a:lnTo>
                  <a:lnTo>
                    <a:pt x="631" y="202"/>
                  </a:lnTo>
                  <a:lnTo>
                    <a:pt x="624" y="193"/>
                  </a:lnTo>
                  <a:lnTo>
                    <a:pt x="619" y="180"/>
                  </a:lnTo>
                  <a:lnTo>
                    <a:pt x="615" y="171"/>
                  </a:lnTo>
                  <a:lnTo>
                    <a:pt x="606" y="156"/>
                  </a:lnTo>
                  <a:lnTo>
                    <a:pt x="590" y="133"/>
                  </a:lnTo>
                  <a:lnTo>
                    <a:pt x="584" y="124"/>
                  </a:lnTo>
                  <a:lnTo>
                    <a:pt x="578" y="120"/>
                  </a:lnTo>
                  <a:lnTo>
                    <a:pt x="566" y="121"/>
                  </a:lnTo>
                  <a:lnTo>
                    <a:pt x="560" y="124"/>
                  </a:lnTo>
                  <a:lnTo>
                    <a:pt x="553" y="126"/>
                  </a:lnTo>
                  <a:lnTo>
                    <a:pt x="545" y="124"/>
                  </a:lnTo>
                  <a:lnTo>
                    <a:pt x="535" y="115"/>
                  </a:lnTo>
                  <a:lnTo>
                    <a:pt x="525" y="112"/>
                  </a:lnTo>
                  <a:lnTo>
                    <a:pt x="519" y="105"/>
                  </a:lnTo>
                  <a:lnTo>
                    <a:pt x="507" y="99"/>
                  </a:lnTo>
                  <a:lnTo>
                    <a:pt x="501" y="97"/>
                  </a:lnTo>
                  <a:lnTo>
                    <a:pt x="492" y="93"/>
                  </a:lnTo>
                  <a:lnTo>
                    <a:pt x="485" y="85"/>
                  </a:lnTo>
                  <a:lnTo>
                    <a:pt x="478" y="68"/>
                  </a:lnTo>
                  <a:lnTo>
                    <a:pt x="476" y="65"/>
                  </a:lnTo>
                  <a:lnTo>
                    <a:pt x="481" y="52"/>
                  </a:lnTo>
                  <a:lnTo>
                    <a:pt x="488" y="44"/>
                  </a:lnTo>
                  <a:lnTo>
                    <a:pt x="494" y="34"/>
                  </a:lnTo>
                  <a:lnTo>
                    <a:pt x="501" y="28"/>
                  </a:lnTo>
                  <a:lnTo>
                    <a:pt x="510" y="19"/>
                  </a:lnTo>
                  <a:lnTo>
                    <a:pt x="513" y="10"/>
                  </a:lnTo>
                  <a:lnTo>
                    <a:pt x="516" y="0"/>
                  </a:lnTo>
                  <a:lnTo>
                    <a:pt x="262" y="35"/>
                  </a:lnTo>
                  <a:lnTo>
                    <a:pt x="0" y="70"/>
                  </a:lnTo>
                  <a:lnTo>
                    <a:pt x="148" y="595"/>
                  </a:lnTo>
                  <a:lnTo>
                    <a:pt x="156" y="607"/>
                  </a:lnTo>
                  <a:lnTo>
                    <a:pt x="163" y="623"/>
                  </a:lnTo>
                  <a:lnTo>
                    <a:pt x="168" y="633"/>
                  </a:lnTo>
                  <a:lnTo>
                    <a:pt x="169" y="639"/>
                  </a:lnTo>
                  <a:lnTo>
                    <a:pt x="178" y="651"/>
                  </a:lnTo>
                  <a:lnTo>
                    <a:pt x="181" y="655"/>
                  </a:lnTo>
                  <a:lnTo>
                    <a:pt x="185" y="663"/>
                  </a:lnTo>
                  <a:lnTo>
                    <a:pt x="196" y="673"/>
                  </a:lnTo>
                  <a:lnTo>
                    <a:pt x="202" y="679"/>
                  </a:lnTo>
                  <a:lnTo>
                    <a:pt x="202" y="682"/>
                  </a:lnTo>
                  <a:lnTo>
                    <a:pt x="202" y="688"/>
                  </a:lnTo>
                  <a:lnTo>
                    <a:pt x="206" y="697"/>
                  </a:lnTo>
                  <a:lnTo>
                    <a:pt x="208" y="706"/>
                  </a:lnTo>
                  <a:lnTo>
                    <a:pt x="209" y="710"/>
                  </a:lnTo>
                  <a:lnTo>
                    <a:pt x="209" y="716"/>
                  </a:lnTo>
                  <a:lnTo>
                    <a:pt x="205" y="724"/>
                  </a:lnTo>
                  <a:lnTo>
                    <a:pt x="208" y="729"/>
                  </a:lnTo>
                  <a:lnTo>
                    <a:pt x="214" y="730"/>
                  </a:lnTo>
                  <a:lnTo>
                    <a:pt x="218" y="732"/>
                  </a:lnTo>
                  <a:lnTo>
                    <a:pt x="222" y="735"/>
                  </a:lnTo>
                  <a:lnTo>
                    <a:pt x="229" y="738"/>
                  </a:lnTo>
                  <a:lnTo>
                    <a:pt x="232" y="741"/>
                  </a:lnTo>
                  <a:lnTo>
                    <a:pt x="229" y="750"/>
                  </a:lnTo>
                  <a:lnTo>
                    <a:pt x="216" y="756"/>
                  </a:lnTo>
                  <a:lnTo>
                    <a:pt x="214" y="760"/>
                  </a:lnTo>
                  <a:lnTo>
                    <a:pt x="202" y="785"/>
                  </a:lnTo>
                  <a:lnTo>
                    <a:pt x="202" y="788"/>
                  </a:lnTo>
                  <a:lnTo>
                    <a:pt x="203" y="795"/>
                  </a:lnTo>
                  <a:lnTo>
                    <a:pt x="203" y="804"/>
                  </a:lnTo>
                  <a:lnTo>
                    <a:pt x="203" y="815"/>
                  </a:lnTo>
                  <a:lnTo>
                    <a:pt x="202" y="822"/>
                  </a:lnTo>
                  <a:lnTo>
                    <a:pt x="199" y="831"/>
                  </a:lnTo>
                  <a:lnTo>
                    <a:pt x="196" y="838"/>
                  </a:lnTo>
                  <a:lnTo>
                    <a:pt x="193" y="846"/>
                  </a:lnTo>
                  <a:lnTo>
                    <a:pt x="193" y="853"/>
                  </a:lnTo>
                  <a:lnTo>
                    <a:pt x="193" y="865"/>
                  </a:lnTo>
                  <a:lnTo>
                    <a:pt x="200" y="888"/>
                  </a:lnTo>
                  <a:lnTo>
                    <a:pt x="208" y="897"/>
                  </a:lnTo>
                  <a:lnTo>
                    <a:pt x="211" y="906"/>
                  </a:lnTo>
                  <a:lnTo>
                    <a:pt x="214" y="909"/>
                  </a:lnTo>
                  <a:lnTo>
                    <a:pt x="215" y="914"/>
                  </a:lnTo>
                  <a:lnTo>
                    <a:pt x="216" y="920"/>
                  </a:lnTo>
                  <a:lnTo>
                    <a:pt x="218" y="924"/>
                  </a:lnTo>
                  <a:lnTo>
                    <a:pt x="219" y="927"/>
                  </a:lnTo>
                  <a:lnTo>
                    <a:pt x="219" y="933"/>
                  </a:lnTo>
                  <a:lnTo>
                    <a:pt x="219" y="938"/>
                  </a:lnTo>
                  <a:lnTo>
                    <a:pt x="216" y="943"/>
                  </a:lnTo>
                  <a:lnTo>
                    <a:pt x="216" y="947"/>
                  </a:lnTo>
                  <a:lnTo>
                    <a:pt x="219" y="950"/>
                  </a:lnTo>
                  <a:lnTo>
                    <a:pt x="219" y="953"/>
                  </a:lnTo>
                  <a:lnTo>
                    <a:pt x="218" y="958"/>
                  </a:lnTo>
                  <a:lnTo>
                    <a:pt x="218" y="964"/>
                  </a:lnTo>
                  <a:lnTo>
                    <a:pt x="216" y="967"/>
                  </a:lnTo>
                  <a:lnTo>
                    <a:pt x="216" y="970"/>
                  </a:lnTo>
                  <a:lnTo>
                    <a:pt x="216" y="974"/>
                  </a:lnTo>
                  <a:lnTo>
                    <a:pt x="216" y="977"/>
                  </a:lnTo>
                  <a:lnTo>
                    <a:pt x="218" y="982"/>
                  </a:lnTo>
                  <a:lnTo>
                    <a:pt x="219" y="985"/>
                  </a:lnTo>
                  <a:lnTo>
                    <a:pt x="218" y="989"/>
                  </a:lnTo>
                  <a:lnTo>
                    <a:pt x="218" y="992"/>
                  </a:lnTo>
                  <a:lnTo>
                    <a:pt x="215" y="995"/>
                  </a:lnTo>
                  <a:lnTo>
                    <a:pt x="214" y="998"/>
                  </a:lnTo>
                  <a:lnTo>
                    <a:pt x="214" y="1001"/>
                  </a:lnTo>
                  <a:lnTo>
                    <a:pt x="216" y="1004"/>
                  </a:lnTo>
                  <a:lnTo>
                    <a:pt x="218" y="1006"/>
                  </a:lnTo>
                  <a:lnTo>
                    <a:pt x="219" y="1012"/>
                  </a:lnTo>
                  <a:lnTo>
                    <a:pt x="219" y="1015"/>
                  </a:lnTo>
                  <a:lnTo>
                    <a:pt x="219" y="1017"/>
                  </a:lnTo>
                  <a:lnTo>
                    <a:pt x="221" y="1018"/>
                  </a:lnTo>
                  <a:lnTo>
                    <a:pt x="221" y="1023"/>
                  </a:lnTo>
                  <a:lnTo>
                    <a:pt x="224" y="1024"/>
                  </a:lnTo>
                  <a:lnTo>
                    <a:pt x="229" y="1027"/>
                  </a:lnTo>
                  <a:lnTo>
                    <a:pt x="231" y="1030"/>
                  </a:lnTo>
                  <a:lnTo>
                    <a:pt x="232" y="1032"/>
                  </a:lnTo>
                  <a:lnTo>
                    <a:pt x="235" y="1033"/>
                  </a:lnTo>
                  <a:lnTo>
                    <a:pt x="238" y="1038"/>
                  </a:lnTo>
                  <a:lnTo>
                    <a:pt x="238" y="1039"/>
                  </a:lnTo>
                  <a:lnTo>
                    <a:pt x="241" y="1043"/>
                  </a:lnTo>
                  <a:lnTo>
                    <a:pt x="241" y="1046"/>
                  </a:lnTo>
                  <a:lnTo>
                    <a:pt x="244" y="1049"/>
                  </a:lnTo>
                  <a:lnTo>
                    <a:pt x="244" y="1052"/>
                  </a:lnTo>
                  <a:lnTo>
                    <a:pt x="246" y="1055"/>
                  </a:lnTo>
                  <a:lnTo>
                    <a:pt x="247" y="1058"/>
                  </a:lnTo>
                  <a:lnTo>
                    <a:pt x="247" y="1064"/>
                  </a:lnTo>
                  <a:lnTo>
                    <a:pt x="250" y="1067"/>
                  </a:lnTo>
                  <a:lnTo>
                    <a:pt x="253" y="1075"/>
                  </a:lnTo>
                  <a:lnTo>
                    <a:pt x="258" y="1083"/>
                  </a:lnTo>
                  <a:lnTo>
                    <a:pt x="265" y="1091"/>
                  </a:lnTo>
                  <a:lnTo>
                    <a:pt x="267" y="1099"/>
                  </a:lnTo>
                  <a:lnTo>
                    <a:pt x="268" y="1107"/>
                  </a:lnTo>
                  <a:lnTo>
                    <a:pt x="273" y="1123"/>
                  </a:lnTo>
                  <a:lnTo>
                    <a:pt x="279" y="1126"/>
                  </a:lnTo>
                  <a:lnTo>
                    <a:pt x="284" y="1129"/>
                  </a:lnTo>
                  <a:lnTo>
                    <a:pt x="288" y="1135"/>
                  </a:lnTo>
                  <a:lnTo>
                    <a:pt x="514" y="1117"/>
                  </a:lnTo>
                  <a:lnTo>
                    <a:pt x="874" y="1091"/>
                  </a:lnTo>
                  <a:lnTo>
                    <a:pt x="877" y="1105"/>
                  </a:lnTo>
                  <a:lnTo>
                    <a:pt x="880" y="1110"/>
                  </a:lnTo>
                  <a:lnTo>
                    <a:pt x="883" y="1120"/>
                  </a:lnTo>
                  <a:lnTo>
                    <a:pt x="880" y="1126"/>
                  </a:lnTo>
                  <a:lnTo>
                    <a:pt x="880" y="1129"/>
                  </a:lnTo>
                  <a:lnTo>
                    <a:pt x="883" y="1134"/>
                  </a:lnTo>
                  <a:lnTo>
                    <a:pt x="883" y="1138"/>
                  </a:lnTo>
                  <a:lnTo>
                    <a:pt x="888" y="1138"/>
                  </a:lnTo>
                  <a:lnTo>
                    <a:pt x="920" y="1138"/>
                  </a:lnTo>
                  <a:lnTo>
                    <a:pt x="922" y="1128"/>
                  </a:lnTo>
                  <a:lnTo>
                    <a:pt x="922" y="1102"/>
                  </a:lnTo>
                  <a:lnTo>
                    <a:pt x="910" y="1064"/>
                  </a:lnTo>
                  <a:lnTo>
                    <a:pt x="907" y="1055"/>
                  </a:lnTo>
                  <a:lnTo>
                    <a:pt x="907" y="1048"/>
                  </a:lnTo>
                  <a:lnTo>
                    <a:pt x="911" y="1036"/>
                  </a:lnTo>
                  <a:lnTo>
                    <a:pt x="914" y="1029"/>
                  </a:lnTo>
                  <a:lnTo>
                    <a:pt x="920" y="1021"/>
                  </a:lnTo>
                  <a:lnTo>
                    <a:pt x="929" y="1018"/>
                  </a:lnTo>
                  <a:lnTo>
                    <a:pt x="1022" y="1027"/>
                  </a:lnTo>
                  <a:lnTo>
                    <a:pt x="1038" y="1030"/>
                  </a:lnTo>
                  <a:lnTo>
                    <a:pt x="1037" y="1029"/>
                  </a:lnTo>
                  <a:lnTo>
                    <a:pt x="1037" y="1006"/>
                  </a:lnTo>
                  <a:lnTo>
                    <a:pt x="1041" y="999"/>
                  </a:lnTo>
                  <a:lnTo>
                    <a:pt x="1043" y="995"/>
                  </a:lnTo>
                  <a:lnTo>
                    <a:pt x="1043" y="982"/>
                  </a:lnTo>
                  <a:lnTo>
                    <a:pt x="1043" y="974"/>
                  </a:lnTo>
                  <a:lnTo>
                    <a:pt x="1038" y="964"/>
                  </a:lnTo>
                  <a:lnTo>
                    <a:pt x="1035" y="965"/>
                  </a:lnTo>
                  <a:lnTo>
                    <a:pt x="1035" y="971"/>
                  </a:lnTo>
                  <a:lnTo>
                    <a:pt x="1035" y="976"/>
                  </a:lnTo>
                  <a:lnTo>
                    <a:pt x="1034" y="976"/>
                  </a:lnTo>
                  <a:lnTo>
                    <a:pt x="1034" y="973"/>
                  </a:lnTo>
                  <a:lnTo>
                    <a:pt x="1032" y="970"/>
                  </a:lnTo>
                  <a:lnTo>
                    <a:pt x="1028" y="967"/>
                  </a:lnTo>
                  <a:lnTo>
                    <a:pt x="1022" y="970"/>
                  </a:lnTo>
                  <a:lnTo>
                    <a:pt x="1016" y="970"/>
                  </a:lnTo>
                  <a:lnTo>
                    <a:pt x="1013" y="967"/>
                  </a:lnTo>
                  <a:lnTo>
                    <a:pt x="1017" y="965"/>
                  </a:lnTo>
                  <a:lnTo>
                    <a:pt x="1019" y="967"/>
                  </a:lnTo>
                  <a:lnTo>
                    <a:pt x="1022" y="965"/>
                  </a:lnTo>
                  <a:lnTo>
                    <a:pt x="1025" y="961"/>
                  </a:lnTo>
                  <a:lnTo>
                    <a:pt x="1028" y="961"/>
                  </a:lnTo>
                  <a:lnTo>
                    <a:pt x="1035" y="953"/>
                  </a:lnTo>
                  <a:lnTo>
                    <a:pt x="1037" y="943"/>
                  </a:lnTo>
                  <a:lnTo>
                    <a:pt x="1037" y="932"/>
                  </a:lnTo>
                  <a:lnTo>
                    <a:pt x="1034" y="927"/>
                  </a:lnTo>
                  <a:lnTo>
                    <a:pt x="1035" y="921"/>
                  </a:lnTo>
                  <a:lnTo>
                    <a:pt x="1040" y="920"/>
                  </a:lnTo>
                  <a:lnTo>
                    <a:pt x="1044" y="911"/>
                  </a:lnTo>
                  <a:lnTo>
                    <a:pt x="1052" y="900"/>
                  </a:lnTo>
                  <a:lnTo>
                    <a:pt x="1055" y="896"/>
                  </a:lnTo>
                  <a:lnTo>
                    <a:pt x="1056" y="888"/>
                  </a:lnTo>
                  <a:lnTo>
                    <a:pt x="1055" y="877"/>
                  </a:lnTo>
                  <a:lnTo>
                    <a:pt x="1053" y="869"/>
                  </a:lnTo>
                  <a:lnTo>
                    <a:pt x="1055" y="868"/>
                  </a:lnTo>
                  <a:lnTo>
                    <a:pt x="1055" y="865"/>
                  </a:lnTo>
                  <a:lnTo>
                    <a:pt x="1053" y="862"/>
                  </a:lnTo>
                  <a:lnTo>
                    <a:pt x="1050" y="858"/>
                  </a:lnTo>
                  <a:lnTo>
                    <a:pt x="1049" y="853"/>
                  </a:lnTo>
                  <a:lnTo>
                    <a:pt x="1052" y="852"/>
                  </a:lnTo>
                  <a:lnTo>
                    <a:pt x="1053" y="853"/>
                  </a:lnTo>
                  <a:lnTo>
                    <a:pt x="1055" y="853"/>
                  </a:lnTo>
                  <a:lnTo>
                    <a:pt x="1058" y="843"/>
                  </a:lnTo>
                  <a:lnTo>
                    <a:pt x="1062" y="832"/>
                  </a:lnTo>
                  <a:lnTo>
                    <a:pt x="1066" y="827"/>
                  </a:lnTo>
                  <a:lnTo>
                    <a:pt x="1066" y="819"/>
                  </a:lnTo>
                  <a:lnTo>
                    <a:pt x="1071" y="813"/>
                  </a:lnTo>
                  <a:lnTo>
                    <a:pt x="1065" y="810"/>
                  </a:lnTo>
                  <a:lnTo>
                    <a:pt x="1059" y="813"/>
                  </a:lnTo>
                  <a:lnTo>
                    <a:pt x="1050" y="816"/>
                  </a:lnTo>
                  <a:lnTo>
                    <a:pt x="1046" y="815"/>
                  </a:lnTo>
                  <a:lnTo>
                    <a:pt x="1046" y="810"/>
                  </a:lnTo>
                  <a:lnTo>
                    <a:pt x="1052" y="807"/>
                  </a:lnTo>
                  <a:lnTo>
                    <a:pt x="1058" y="804"/>
                  </a:lnTo>
                  <a:lnTo>
                    <a:pt x="1061" y="801"/>
                  </a:lnTo>
                  <a:lnTo>
                    <a:pt x="1061" y="794"/>
                  </a:lnTo>
                  <a:lnTo>
                    <a:pt x="1065" y="797"/>
                  </a:lnTo>
                  <a:lnTo>
                    <a:pt x="1065" y="801"/>
                  </a:lnTo>
                  <a:lnTo>
                    <a:pt x="1069" y="806"/>
                  </a:lnTo>
                  <a:lnTo>
                    <a:pt x="1072" y="801"/>
                  </a:lnTo>
                  <a:lnTo>
                    <a:pt x="1071" y="795"/>
                  </a:lnTo>
                  <a:lnTo>
                    <a:pt x="1075" y="788"/>
                  </a:lnTo>
                  <a:lnTo>
                    <a:pt x="1071" y="768"/>
                  </a:lnTo>
                  <a:lnTo>
                    <a:pt x="1065" y="769"/>
                  </a:lnTo>
                  <a:lnTo>
                    <a:pt x="1056" y="768"/>
                  </a:lnTo>
                  <a:lnTo>
                    <a:pt x="1052" y="760"/>
                  </a:lnTo>
                  <a:lnTo>
                    <a:pt x="1059" y="762"/>
                  </a:lnTo>
                  <a:lnTo>
                    <a:pt x="1062" y="759"/>
                  </a:lnTo>
                  <a:lnTo>
                    <a:pt x="1061" y="754"/>
                  </a:lnTo>
                  <a:lnTo>
                    <a:pt x="1065" y="753"/>
                  </a:lnTo>
                  <a:lnTo>
                    <a:pt x="1066" y="759"/>
                  </a:lnTo>
                  <a:lnTo>
                    <a:pt x="1071" y="760"/>
                  </a:lnTo>
                  <a:lnTo>
                    <a:pt x="1075" y="754"/>
                  </a:lnTo>
                  <a:lnTo>
                    <a:pt x="1081" y="745"/>
                  </a:lnTo>
                  <a:lnTo>
                    <a:pt x="1085" y="744"/>
                  </a:lnTo>
                  <a:lnTo>
                    <a:pt x="1085" y="735"/>
                  </a:lnTo>
                  <a:lnTo>
                    <a:pt x="1084" y="732"/>
                  </a:lnTo>
                  <a:lnTo>
                    <a:pt x="1082" y="735"/>
                  </a:lnTo>
                  <a:lnTo>
                    <a:pt x="1079" y="732"/>
                  </a:lnTo>
                  <a:lnTo>
                    <a:pt x="1073" y="729"/>
                  </a:lnTo>
                  <a:lnTo>
                    <a:pt x="1073" y="724"/>
                  </a:lnTo>
                  <a:lnTo>
                    <a:pt x="1076" y="719"/>
                  </a:lnTo>
                  <a:lnTo>
                    <a:pt x="1082" y="719"/>
                  </a:lnTo>
                  <a:lnTo>
                    <a:pt x="1090" y="719"/>
                  </a:lnTo>
                  <a:lnTo>
                    <a:pt x="1096" y="719"/>
                  </a:lnTo>
                  <a:lnTo>
                    <a:pt x="1099" y="715"/>
                  </a:lnTo>
                  <a:lnTo>
                    <a:pt x="1106" y="707"/>
                  </a:lnTo>
                  <a:lnTo>
                    <a:pt x="1099" y="707"/>
                  </a:lnTo>
                  <a:lnTo>
                    <a:pt x="1094" y="701"/>
                  </a:lnTo>
                  <a:lnTo>
                    <a:pt x="1099" y="698"/>
                  </a:lnTo>
                  <a:lnTo>
                    <a:pt x="1102" y="695"/>
                  </a:lnTo>
                  <a:lnTo>
                    <a:pt x="1105" y="694"/>
                  </a:lnTo>
                  <a:lnTo>
                    <a:pt x="1106" y="697"/>
                  </a:lnTo>
                  <a:lnTo>
                    <a:pt x="1111" y="694"/>
                  </a:lnTo>
                  <a:lnTo>
                    <a:pt x="1121" y="688"/>
                  </a:lnTo>
                  <a:lnTo>
                    <a:pt x="1121" y="682"/>
                  </a:lnTo>
                  <a:lnTo>
                    <a:pt x="1114" y="674"/>
                  </a:lnTo>
                  <a:lnTo>
                    <a:pt x="1108" y="676"/>
                  </a:lnTo>
                  <a:lnTo>
                    <a:pt x="1100" y="670"/>
                  </a:lnTo>
                  <a:lnTo>
                    <a:pt x="1096" y="670"/>
                  </a:lnTo>
                  <a:lnTo>
                    <a:pt x="1084" y="663"/>
                  </a:lnTo>
                  <a:lnTo>
                    <a:pt x="1073" y="655"/>
                  </a:lnTo>
                  <a:lnTo>
                    <a:pt x="1061" y="660"/>
                  </a:lnTo>
                  <a:lnTo>
                    <a:pt x="1049" y="654"/>
                  </a:lnTo>
                  <a:lnTo>
                    <a:pt x="1037" y="621"/>
                  </a:lnTo>
                  <a:lnTo>
                    <a:pt x="1040" y="611"/>
                  </a:lnTo>
                  <a:lnTo>
                    <a:pt x="1026" y="595"/>
                  </a:lnTo>
                  <a:lnTo>
                    <a:pt x="1016" y="581"/>
                  </a:lnTo>
                  <a:lnTo>
                    <a:pt x="1016" y="576"/>
                  </a:lnTo>
                  <a:lnTo>
                    <a:pt x="1019" y="573"/>
                  </a:lnTo>
                  <a:lnTo>
                    <a:pt x="997" y="557"/>
                  </a:lnTo>
                  <a:lnTo>
                    <a:pt x="985" y="552"/>
                  </a:lnTo>
                  <a:lnTo>
                    <a:pt x="972" y="546"/>
                  </a:lnTo>
                  <a:lnTo>
                    <a:pt x="964" y="539"/>
                  </a:lnTo>
                  <a:lnTo>
                    <a:pt x="964" y="528"/>
                  </a:lnTo>
                  <a:lnTo>
                    <a:pt x="961" y="521"/>
                  </a:lnTo>
                  <a:lnTo>
                    <a:pt x="959" y="512"/>
                  </a:lnTo>
                  <a:lnTo>
                    <a:pt x="954" y="498"/>
                  </a:lnTo>
                  <a:lnTo>
                    <a:pt x="951" y="487"/>
                  </a:lnTo>
                  <a:lnTo>
                    <a:pt x="941" y="478"/>
                  </a:lnTo>
                  <a:lnTo>
                    <a:pt x="932" y="463"/>
                  </a:lnTo>
                  <a:lnTo>
                    <a:pt x="930" y="446"/>
                  </a:lnTo>
                  <a:lnTo>
                    <a:pt x="919" y="438"/>
                  </a:lnTo>
                  <a:lnTo>
                    <a:pt x="900" y="431"/>
                  </a:lnTo>
                  <a:lnTo>
                    <a:pt x="895" y="431"/>
                  </a:lnTo>
                  <a:lnTo>
                    <a:pt x="871" y="422"/>
                  </a:lnTo>
                  <a:lnTo>
                    <a:pt x="865" y="413"/>
                  </a:lnTo>
                  <a:lnTo>
                    <a:pt x="865" y="406"/>
                  </a:lnTo>
                  <a:lnTo>
                    <a:pt x="859" y="407"/>
                  </a:lnTo>
                  <a:lnTo>
                    <a:pt x="844" y="397"/>
                  </a:lnTo>
                  <a:lnTo>
                    <a:pt x="832" y="379"/>
                  </a:lnTo>
                  <a:lnTo>
                    <a:pt x="821" y="364"/>
                  </a:lnTo>
                  <a:lnTo>
                    <a:pt x="821" y="354"/>
                  </a:lnTo>
                  <a:lnTo>
                    <a:pt x="821" y="350"/>
                  </a:lnTo>
                  <a:lnTo>
                    <a:pt x="817" y="344"/>
                  </a:lnTo>
                  <a:lnTo>
                    <a:pt x="809" y="343"/>
                  </a:lnTo>
                  <a:lnTo>
                    <a:pt x="793" y="328"/>
                  </a:lnTo>
                  <a:lnTo>
                    <a:pt x="771" y="322"/>
                  </a:lnTo>
                  <a:lnTo>
                    <a:pt x="758" y="311"/>
                  </a:lnTo>
                  <a:lnTo>
                    <a:pt x="753" y="299"/>
                  </a:lnTo>
                  <a:lnTo>
                    <a:pt x="743" y="285"/>
                  </a:lnTo>
                </a:path>
              </a:pathLst>
            </a:custGeom>
            <a:solidFill>
              <a:srgbClr val="339933"/>
            </a:solidFill>
            <a:ln w="9525" cmpd="sng">
              <a:solidFill>
                <a:srgbClr val="909090"/>
              </a:solidFill>
              <a:prstDash val="solid"/>
              <a:round/>
              <a:headEnd/>
              <a:tailEnd/>
            </a:ln>
          </p:spPr>
          <p:txBody>
            <a:bodyPr/>
            <a:lstStyle/>
            <a:p>
              <a:endParaRPr lang="en-US" dirty="0"/>
            </a:p>
          </p:txBody>
        </p:sp>
        <p:sp>
          <p:nvSpPr>
            <p:cNvPr id="7370" name="Freeform 21"/>
            <p:cNvSpPr>
              <a:spLocks noChangeAspect="1"/>
            </p:cNvSpPr>
            <p:nvPr>
              <p:custDataLst>
                <p:tags r:id="rId235"/>
              </p:custDataLst>
            </p:nvPr>
          </p:nvSpPr>
          <p:spPr bwMode="auto">
            <a:xfrm>
              <a:off x="3584" y="2732"/>
              <a:ext cx="364" cy="627"/>
            </a:xfrm>
            <a:custGeom>
              <a:avLst/>
              <a:gdLst>
                <a:gd name="T0" fmla="*/ 0 w 729"/>
                <a:gd name="T1" fmla="*/ 1 h 1254"/>
                <a:gd name="T2" fmla="*/ 0 w 729"/>
                <a:gd name="T3" fmla="*/ 1 h 1254"/>
                <a:gd name="T4" fmla="*/ 0 w 729"/>
                <a:gd name="T5" fmla="*/ 1 h 1254"/>
                <a:gd name="T6" fmla="*/ 0 w 729"/>
                <a:gd name="T7" fmla="*/ 1 h 1254"/>
                <a:gd name="T8" fmla="*/ 0 w 729"/>
                <a:gd name="T9" fmla="*/ 1 h 1254"/>
                <a:gd name="T10" fmla="*/ 0 w 729"/>
                <a:gd name="T11" fmla="*/ 1 h 1254"/>
                <a:gd name="T12" fmla="*/ 0 w 729"/>
                <a:gd name="T13" fmla="*/ 1 h 1254"/>
                <a:gd name="T14" fmla="*/ 0 w 729"/>
                <a:gd name="T15" fmla="*/ 1 h 1254"/>
                <a:gd name="T16" fmla="*/ 0 w 729"/>
                <a:gd name="T17" fmla="*/ 1 h 1254"/>
                <a:gd name="T18" fmla="*/ 0 w 729"/>
                <a:gd name="T19" fmla="*/ 1 h 1254"/>
                <a:gd name="T20" fmla="*/ 0 w 729"/>
                <a:gd name="T21" fmla="*/ 1 h 1254"/>
                <a:gd name="T22" fmla="*/ 0 w 729"/>
                <a:gd name="T23" fmla="*/ 1 h 1254"/>
                <a:gd name="T24" fmla="*/ 0 w 729"/>
                <a:gd name="T25" fmla="*/ 1 h 1254"/>
                <a:gd name="T26" fmla="*/ 0 w 729"/>
                <a:gd name="T27" fmla="*/ 1 h 1254"/>
                <a:gd name="T28" fmla="*/ 0 w 729"/>
                <a:gd name="T29" fmla="*/ 1 h 1254"/>
                <a:gd name="T30" fmla="*/ 0 w 729"/>
                <a:gd name="T31" fmla="*/ 1 h 1254"/>
                <a:gd name="T32" fmla="*/ 0 w 729"/>
                <a:gd name="T33" fmla="*/ 1 h 1254"/>
                <a:gd name="T34" fmla="*/ 0 w 729"/>
                <a:gd name="T35" fmla="*/ 1 h 1254"/>
                <a:gd name="T36" fmla="*/ 0 w 729"/>
                <a:gd name="T37" fmla="*/ 1 h 1254"/>
                <a:gd name="T38" fmla="*/ 0 w 729"/>
                <a:gd name="T39" fmla="*/ 1 h 1254"/>
                <a:gd name="T40" fmla="*/ 0 w 729"/>
                <a:gd name="T41" fmla="*/ 1 h 1254"/>
                <a:gd name="T42" fmla="*/ 0 w 729"/>
                <a:gd name="T43" fmla="*/ 1 h 1254"/>
                <a:gd name="T44" fmla="*/ 0 w 729"/>
                <a:gd name="T45" fmla="*/ 1 h 1254"/>
                <a:gd name="T46" fmla="*/ 0 w 729"/>
                <a:gd name="T47" fmla="*/ 1 h 1254"/>
                <a:gd name="T48" fmla="*/ 0 w 729"/>
                <a:gd name="T49" fmla="*/ 1 h 1254"/>
                <a:gd name="T50" fmla="*/ 0 w 729"/>
                <a:gd name="T51" fmla="*/ 1 h 1254"/>
                <a:gd name="T52" fmla="*/ 0 w 729"/>
                <a:gd name="T53" fmla="*/ 1 h 1254"/>
                <a:gd name="T54" fmla="*/ 0 w 729"/>
                <a:gd name="T55" fmla="*/ 1 h 1254"/>
                <a:gd name="T56" fmla="*/ 0 w 729"/>
                <a:gd name="T57" fmla="*/ 1 h 1254"/>
                <a:gd name="T58" fmla="*/ 0 w 729"/>
                <a:gd name="T59" fmla="*/ 1 h 1254"/>
                <a:gd name="T60" fmla="*/ 0 w 729"/>
                <a:gd name="T61" fmla="*/ 1 h 1254"/>
                <a:gd name="T62" fmla="*/ 0 w 729"/>
                <a:gd name="T63" fmla="*/ 1 h 1254"/>
                <a:gd name="T64" fmla="*/ 0 w 729"/>
                <a:gd name="T65" fmla="*/ 1 h 1254"/>
                <a:gd name="T66" fmla="*/ 0 w 729"/>
                <a:gd name="T67" fmla="*/ 1 h 1254"/>
                <a:gd name="T68" fmla="*/ 0 w 729"/>
                <a:gd name="T69" fmla="*/ 1 h 1254"/>
                <a:gd name="T70" fmla="*/ 0 w 729"/>
                <a:gd name="T71" fmla="*/ 1 h 1254"/>
                <a:gd name="T72" fmla="*/ 0 w 729"/>
                <a:gd name="T73" fmla="*/ 1 h 1254"/>
                <a:gd name="T74" fmla="*/ 0 w 729"/>
                <a:gd name="T75" fmla="*/ 1 h 1254"/>
                <a:gd name="T76" fmla="*/ 0 w 729"/>
                <a:gd name="T77" fmla="*/ 1 h 1254"/>
                <a:gd name="T78" fmla="*/ 0 w 729"/>
                <a:gd name="T79" fmla="*/ 1 h 1254"/>
                <a:gd name="T80" fmla="*/ 0 w 729"/>
                <a:gd name="T81" fmla="*/ 1 h 1254"/>
                <a:gd name="T82" fmla="*/ 0 w 729"/>
                <a:gd name="T83" fmla="*/ 1 h 1254"/>
                <a:gd name="T84" fmla="*/ 0 w 729"/>
                <a:gd name="T85" fmla="*/ 1 h 1254"/>
                <a:gd name="T86" fmla="*/ 0 w 729"/>
                <a:gd name="T87" fmla="*/ 1 h 1254"/>
                <a:gd name="T88" fmla="*/ 0 w 729"/>
                <a:gd name="T89" fmla="*/ 1 h 1254"/>
                <a:gd name="T90" fmla="*/ 0 w 729"/>
                <a:gd name="T91" fmla="*/ 1 h 1254"/>
                <a:gd name="T92" fmla="*/ 0 w 729"/>
                <a:gd name="T93" fmla="*/ 1 h 1254"/>
                <a:gd name="T94" fmla="*/ 0 w 729"/>
                <a:gd name="T95" fmla="*/ 1 h 1254"/>
                <a:gd name="T96" fmla="*/ 0 w 729"/>
                <a:gd name="T97" fmla="*/ 1 h 1254"/>
                <a:gd name="T98" fmla="*/ 0 w 729"/>
                <a:gd name="T99" fmla="*/ 1 h 1254"/>
                <a:gd name="T100" fmla="*/ 0 w 729"/>
                <a:gd name="T101" fmla="*/ 1 h 1254"/>
                <a:gd name="T102" fmla="*/ 0 w 729"/>
                <a:gd name="T103" fmla="*/ 1 h 1254"/>
                <a:gd name="T104" fmla="*/ 0 w 729"/>
                <a:gd name="T105" fmla="*/ 1 h 1254"/>
                <a:gd name="T106" fmla="*/ 0 w 729"/>
                <a:gd name="T107" fmla="*/ 1 h 1254"/>
                <a:gd name="T108" fmla="*/ 0 w 729"/>
                <a:gd name="T109" fmla="*/ 1 h 1254"/>
                <a:gd name="T110" fmla="*/ 0 w 729"/>
                <a:gd name="T111" fmla="*/ 1 h 1254"/>
                <a:gd name="T112" fmla="*/ 0 w 729"/>
                <a:gd name="T113" fmla="*/ 1 h 125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9" h="1254">
                  <a:moveTo>
                    <a:pt x="82" y="562"/>
                  </a:moveTo>
                  <a:lnTo>
                    <a:pt x="87" y="568"/>
                  </a:lnTo>
                  <a:lnTo>
                    <a:pt x="92" y="575"/>
                  </a:lnTo>
                  <a:lnTo>
                    <a:pt x="92" y="593"/>
                  </a:lnTo>
                  <a:lnTo>
                    <a:pt x="83" y="603"/>
                  </a:lnTo>
                  <a:lnTo>
                    <a:pt x="82" y="616"/>
                  </a:lnTo>
                  <a:lnTo>
                    <a:pt x="89" y="648"/>
                  </a:lnTo>
                  <a:lnTo>
                    <a:pt x="92" y="654"/>
                  </a:lnTo>
                  <a:lnTo>
                    <a:pt x="99" y="668"/>
                  </a:lnTo>
                  <a:lnTo>
                    <a:pt x="101" y="680"/>
                  </a:lnTo>
                  <a:lnTo>
                    <a:pt x="108" y="689"/>
                  </a:lnTo>
                  <a:lnTo>
                    <a:pt x="110" y="690"/>
                  </a:lnTo>
                  <a:lnTo>
                    <a:pt x="122" y="709"/>
                  </a:lnTo>
                  <a:lnTo>
                    <a:pt x="131" y="718"/>
                  </a:lnTo>
                  <a:lnTo>
                    <a:pt x="134" y="727"/>
                  </a:lnTo>
                  <a:lnTo>
                    <a:pt x="129" y="736"/>
                  </a:lnTo>
                  <a:lnTo>
                    <a:pt x="126" y="742"/>
                  </a:lnTo>
                  <a:lnTo>
                    <a:pt x="122" y="764"/>
                  </a:lnTo>
                  <a:lnTo>
                    <a:pt x="111" y="776"/>
                  </a:lnTo>
                  <a:lnTo>
                    <a:pt x="110" y="792"/>
                  </a:lnTo>
                  <a:lnTo>
                    <a:pt x="111" y="806"/>
                  </a:lnTo>
                  <a:lnTo>
                    <a:pt x="105" y="813"/>
                  </a:lnTo>
                  <a:lnTo>
                    <a:pt x="93" y="818"/>
                  </a:lnTo>
                  <a:lnTo>
                    <a:pt x="89" y="827"/>
                  </a:lnTo>
                  <a:lnTo>
                    <a:pt x="86" y="838"/>
                  </a:lnTo>
                  <a:lnTo>
                    <a:pt x="71" y="847"/>
                  </a:lnTo>
                  <a:lnTo>
                    <a:pt x="55" y="853"/>
                  </a:lnTo>
                  <a:lnTo>
                    <a:pt x="51" y="865"/>
                  </a:lnTo>
                  <a:lnTo>
                    <a:pt x="43" y="881"/>
                  </a:lnTo>
                  <a:lnTo>
                    <a:pt x="43" y="900"/>
                  </a:lnTo>
                  <a:lnTo>
                    <a:pt x="43" y="918"/>
                  </a:lnTo>
                  <a:lnTo>
                    <a:pt x="39" y="926"/>
                  </a:lnTo>
                  <a:lnTo>
                    <a:pt x="27" y="935"/>
                  </a:lnTo>
                  <a:lnTo>
                    <a:pt x="21" y="940"/>
                  </a:lnTo>
                  <a:lnTo>
                    <a:pt x="18" y="952"/>
                  </a:lnTo>
                  <a:lnTo>
                    <a:pt x="23" y="960"/>
                  </a:lnTo>
                  <a:lnTo>
                    <a:pt x="29" y="969"/>
                  </a:lnTo>
                  <a:lnTo>
                    <a:pt x="24" y="979"/>
                  </a:lnTo>
                  <a:lnTo>
                    <a:pt x="21" y="991"/>
                  </a:lnTo>
                  <a:lnTo>
                    <a:pt x="15" y="1003"/>
                  </a:lnTo>
                  <a:lnTo>
                    <a:pt x="3" y="1012"/>
                  </a:lnTo>
                  <a:lnTo>
                    <a:pt x="0" y="1024"/>
                  </a:lnTo>
                  <a:lnTo>
                    <a:pt x="2" y="1043"/>
                  </a:lnTo>
                  <a:lnTo>
                    <a:pt x="11" y="1053"/>
                  </a:lnTo>
                  <a:lnTo>
                    <a:pt x="12" y="1058"/>
                  </a:lnTo>
                  <a:lnTo>
                    <a:pt x="8" y="1064"/>
                  </a:lnTo>
                  <a:lnTo>
                    <a:pt x="3" y="1071"/>
                  </a:lnTo>
                  <a:lnTo>
                    <a:pt x="420" y="1044"/>
                  </a:lnTo>
                  <a:lnTo>
                    <a:pt x="421" y="1047"/>
                  </a:lnTo>
                  <a:lnTo>
                    <a:pt x="421" y="1053"/>
                  </a:lnTo>
                  <a:lnTo>
                    <a:pt x="417" y="1058"/>
                  </a:lnTo>
                  <a:lnTo>
                    <a:pt x="415" y="1076"/>
                  </a:lnTo>
                  <a:lnTo>
                    <a:pt x="408" y="1098"/>
                  </a:lnTo>
                  <a:lnTo>
                    <a:pt x="400" y="1118"/>
                  </a:lnTo>
                  <a:lnTo>
                    <a:pt x="400" y="1132"/>
                  </a:lnTo>
                  <a:lnTo>
                    <a:pt x="406" y="1154"/>
                  </a:lnTo>
                  <a:lnTo>
                    <a:pt x="415" y="1166"/>
                  </a:lnTo>
                  <a:lnTo>
                    <a:pt x="423" y="1173"/>
                  </a:lnTo>
                  <a:lnTo>
                    <a:pt x="428" y="1177"/>
                  </a:lnTo>
                  <a:lnTo>
                    <a:pt x="437" y="1193"/>
                  </a:lnTo>
                  <a:lnTo>
                    <a:pt x="440" y="1201"/>
                  </a:lnTo>
                  <a:lnTo>
                    <a:pt x="446" y="1207"/>
                  </a:lnTo>
                  <a:lnTo>
                    <a:pt x="453" y="1216"/>
                  </a:lnTo>
                  <a:lnTo>
                    <a:pt x="453" y="1231"/>
                  </a:lnTo>
                  <a:lnTo>
                    <a:pt x="456" y="1235"/>
                  </a:lnTo>
                  <a:lnTo>
                    <a:pt x="459" y="1245"/>
                  </a:lnTo>
                  <a:lnTo>
                    <a:pt x="465" y="1254"/>
                  </a:lnTo>
                  <a:lnTo>
                    <a:pt x="471" y="1252"/>
                  </a:lnTo>
                  <a:lnTo>
                    <a:pt x="479" y="1248"/>
                  </a:lnTo>
                  <a:lnTo>
                    <a:pt x="485" y="1251"/>
                  </a:lnTo>
                  <a:lnTo>
                    <a:pt x="492" y="1248"/>
                  </a:lnTo>
                  <a:lnTo>
                    <a:pt x="498" y="1243"/>
                  </a:lnTo>
                  <a:lnTo>
                    <a:pt x="505" y="1235"/>
                  </a:lnTo>
                  <a:lnTo>
                    <a:pt x="512" y="1223"/>
                  </a:lnTo>
                  <a:lnTo>
                    <a:pt x="521" y="1217"/>
                  </a:lnTo>
                  <a:lnTo>
                    <a:pt x="530" y="1217"/>
                  </a:lnTo>
                  <a:lnTo>
                    <a:pt x="544" y="1210"/>
                  </a:lnTo>
                  <a:lnTo>
                    <a:pt x="569" y="1199"/>
                  </a:lnTo>
                  <a:lnTo>
                    <a:pt x="589" y="1190"/>
                  </a:lnTo>
                  <a:lnTo>
                    <a:pt x="625" y="1182"/>
                  </a:lnTo>
                  <a:lnTo>
                    <a:pt x="640" y="1186"/>
                  </a:lnTo>
                  <a:lnTo>
                    <a:pt x="647" y="1196"/>
                  </a:lnTo>
                  <a:lnTo>
                    <a:pt x="661" y="1196"/>
                  </a:lnTo>
                  <a:lnTo>
                    <a:pt x="673" y="1190"/>
                  </a:lnTo>
                  <a:lnTo>
                    <a:pt x="684" y="1180"/>
                  </a:lnTo>
                  <a:lnTo>
                    <a:pt x="691" y="1183"/>
                  </a:lnTo>
                  <a:lnTo>
                    <a:pt x="696" y="1193"/>
                  </a:lnTo>
                  <a:lnTo>
                    <a:pt x="705" y="1198"/>
                  </a:lnTo>
                  <a:lnTo>
                    <a:pt x="716" y="1196"/>
                  </a:lnTo>
                  <a:lnTo>
                    <a:pt x="723" y="1186"/>
                  </a:lnTo>
                  <a:lnTo>
                    <a:pt x="729" y="1180"/>
                  </a:lnTo>
                  <a:lnTo>
                    <a:pt x="729" y="1182"/>
                  </a:lnTo>
                  <a:lnTo>
                    <a:pt x="728" y="1190"/>
                  </a:lnTo>
                  <a:lnTo>
                    <a:pt x="678" y="795"/>
                  </a:lnTo>
                  <a:lnTo>
                    <a:pt x="685" y="410"/>
                  </a:lnTo>
                  <a:lnTo>
                    <a:pt x="691" y="39"/>
                  </a:lnTo>
                  <a:lnTo>
                    <a:pt x="693" y="28"/>
                  </a:lnTo>
                  <a:lnTo>
                    <a:pt x="690" y="26"/>
                  </a:lnTo>
                  <a:lnTo>
                    <a:pt x="684" y="26"/>
                  </a:lnTo>
                  <a:lnTo>
                    <a:pt x="681" y="23"/>
                  </a:lnTo>
                  <a:lnTo>
                    <a:pt x="678" y="13"/>
                  </a:lnTo>
                  <a:lnTo>
                    <a:pt x="676" y="12"/>
                  </a:lnTo>
                  <a:lnTo>
                    <a:pt x="676" y="9"/>
                  </a:lnTo>
                  <a:lnTo>
                    <a:pt x="673" y="10"/>
                  </a:lnTo>
                  <a:lnTo>
                    <a:pt x="669" y="0"/>
                  </a:lnTo>
                  <a:lnTo>
                    <a:pt x="228" y="32"/>
                  </a:lnTo>
                  <a:lnTo>
                    <a:pt x="229" y="38"/>
                  </a:lnTo>
                  <a:lnTo>
                    <a:pt x="234" y="45"/>
                  </a:lnTo>
                  <a:lnTo>
                    <a:pt x="241" y="45"/>
                  </a:lnTo>
                  <a:lnTo>
                    <a:pt x="244" y="50"/>
                  </a:lnTo>
                  <a:lnTo>
                    <a:pt x="242" y="57"/>
                  </a:lnTo>
                  <a:lnTo>
                    <a:pt x="235" y="63"/>
                  </a:lnTo>
                  <a:lnTo>
                    <a:pt x="232" y="65"/>
                  </a:lnTo>
                  <a:lnTo>
                    <a:pt x="229" y="70"/>
                  </a:lnTo>
                  <a:lnTo>
                    <a:pt x="223" y="72"/>
                  </a:lnTo>
                  <a:lnTo>
                    <a:pt x="217" y="73"/>
                  </a:lnTo>
                  <a:lnTo>
                    <a:pt x="209" y="76"/>
                  </a:lnTo>
                  <a:lnTo>
                    <a:pt x="204" y="79"/>
                  </a:lnTo>
                  <a:lnTo>
                    <a:pt x="200" y="82"/>
                  </a:lnTo>
                  <a:lnTo>
                    <a:pt x="201" y="84"/>
                  </a:lnTo>
                  <a:lnTo>
                    <a:pt x="198" y="84"/>
                  </a:lnTo>
                  <a:lnTo>
                    <a:pt x="197" y="88"/>
                  </a:lnTo>
                  <a:lnTo>
                    <a:pt x="197" y="93"/>
                  </a:lnTo>
                  <a:lnTo>
                    <a:pt x="197" y="94"/>
                  </a:lnTo>
                  <a:lnTo>
                    <a:pt x="200" y="97"/>
                  </a:lnTo>
                  <a:lnTo>
                    <a:pt x="198" y="100"/>
                  </a:lnTo>
                  <a:lnTo>
                    <a:pt x="197" y="109"/>
                  </a:lnTo>
                  <a:lnTo>
                    <a:pt x="197" y="118"/>
                  </a:lnTo>
                  <a:lnTo>
                    <a:pt x="197" y="123"/>
                  </a:lnTo>
                  <a:lnTo>
                    <a:pt x="192" y="129"/>
                  </a:lnTo>
                  <a:lnTo>
                    <a:pt x="185" y="132"/>
                  </a:lnTo>
                  <a:lnTo>
                    <a:pt x="184" y="149"/>
                  </a:lnTo>
                  <a:lnTo>
                    <a:pt x="182" y="152"/>
                  </a:lnTo>
                  <a:lnTo>
                    <a:pt x="178" y="156"/>
                  </a:lnTo>
                  <a:lnTo>
                    <a:pt x="175" y="159"/>
                  </a:lnTo>
                  <a:lnTo>
                    <a:pt x="175" y="165"/>
                  </a:lnTo>
                  <a:lnTo>
                    <a:pt x="175" y="172"/>
                  </a:lnTo>
                  <a:lnTo>
                    <a:pt x="176" y="182"/>
                  </a:lnTo>
                  <a:lnTo>
                    <a:pt x="173" y="188"/>
                  </a:lnTo>
                  <a:lnTo>
                    <a:pt x="169" y="191"/>
                  </a:lnTo>
                  <a:lnTo>
                    <a:pt x="166" y="196"/>
                  </a:lnTo>
                  <a:lnTo>
                    <a:pt x="163" y="200"/>
                  </a:lnTo>
                  <a:lnTo>
                    <a:pt x="163" y="208"/>
                  </a:lnTo>
                  <a:lnTo>
                    <a:pt x="157" y="214"/>
                  </a:lnTo>
                  <a:lnTo>
                    <a:pt x="145" y="217"/>
                  </a:lnTo>
                  <a:lnTo>
                    <a:pt x="143" y="223"/>
                  </a:lnTo>
                  <a:lnTo>
                    <a:pt x="138" y="221"/>
                  </a:lnTo>
                  <a:lnTo>
                    <a:pt x="131" y="223"/>
                  </a:lnTo>
                  <a:lnTo>
                    <a:pt x="126" y="230"/>
                  </a:lnTo>
                  <a:lnTo>
                    <a:pt x="125" y="236"/>
                  </a:lnTo>
                  <a:lnTo>
                    <a:pt x="123" y="242"/>
                  </a:lnTo>
                  <a:lnTo>
                    <a:pt x="129" y="250"/>
                  </a:lnTo>
                  <a:lnTo>
                    <a:pt x="134" y="253"/>
                  </a:lnTo>
                  <a:lnTo>
                    <a:pt x="132" y="258"/>
                  </a:lnTo>
                  <a:lnTo>
                    <a:pt x="125" y="262"/>
                  </a:lnTo>
                  <a:lnTo>
                    <a:pt x="117" y="258"/>
                  </a:lnTo>
                  <a:lnTo>
                    <a:pt x="111" y="256"/>
                  </a:lnTo>
                  <a:lnTo>
                    <a:pt x="107" y="256"/>
                  </a:lnTo>
                  <a:lnTo>
                    <a:pt x="102" y="261"/>
                  </a:lnTo>
                  <a:lnTo>
                    <a:pt x="101" y="265"/>
                  </a:lnTo>
                  <a:lnTo>
                    <a:pt x="104" y="268"/>
                  </a:lnTo>
                  <a:lnTo>
                    <a:pt x="108" y="274"/>
                  </a:lnTo>
                  <a:lnTo>
                    <a:pt x="113" y="277"/>
                  </a:lnTo>
                  <a:lnTo>
                    <a:pt x="113" y="279"/>
                  </a:lnTo>
                  <a:lnTo>
                    <a:pt x="111" y="280"/>
                  </a:lnTo>
                  <a:lnTo>
                    <a:pt x="114" y="283"/>
                  </a:lnTo>
                  <a:lnTo>
                    <a:pt x="116" y="286"/>
                  </a:lnTo>
                  <a:lnTo>
                    <a:pt x="114" y="290"/>
                  </a:lnTo>
                  <a:lnTo>
                    <a:pt x="111" y="292"/>
                  </a:lnTo>
                  <a:lnTo>
                    <a:pt x="108" y="292"/>
                  </a:lnTo>
                  <a:lnTo>
                    <a:pt x="108" y="289"/>
                  </a:lnTo>
                  <a:lnTo>
                    <a:pt x="104" y="290"/>
                  </a:lnTo>
                  <a:lnTo>
                    <a:pt x="102" y="295"/>
                  </a:lnTo>
                  <a:lnTo>
                    <a:pt x="101" y="299"/>
                  </a:lnTo>
                  <a:lnTo>
                    <a:pt x="102" y="302"/>
                  </a:lnTo>
                  <a:lnTo>
                    <a:pt x="101" y="305"/>
                  </a:lnTo>
                  <a:lnTo>
                    <a:pt x="96" y="305"/>
                  </a:lnTo>
                  <a:lnTo>
                    <a:pt x="92" y="314"/>
                  </a:lnTo>
                  <a:lnTo>
                    <a:pt x="90" y="317"/>
                  </a:lnTo>
                  <a:lnTo>
                    <a:pt x="86" y="321"/>
                  </a:lnTo>
                  <a:lnTo>
                    <a:pt x="83" y="327"/>
                  </a:lnTo>
                  <a:lnTo>
                    <a:pt x="82" y="332"/>
                  </a:lnTo>
                  <a:lnTo>
                    <a:pt x="83" y="339"/>
                  </a:lnTo>
                  <a:lnTo>
                    <a:pt x="86" y="342"/>
                  </a:lnTo>
                  <a:lnTo>
                    <a:pt x="86" y="346"/>
                  </a:lnTo>
                  <a:lnTo>
                    <a:pt x="95" y="345"/>
                  </a:lnTo>
                  <a:lnTo>
                    <a:pt x="96" y="346"/>
                  </a:lnTo>
                  <a:lnTo>
                    <a:pt x="99" y="351"/>
                  </a:lnTo>
                  <a:lnTo>
                    <a:pt x="96" y="366"/>
                  </a:lnTo>
                  <a:lnTo>
                    <a:pt x="93" y="375"/>
                  </a:lnTo>
                  <a:lnTo>
                    <a:pt x="90" y="381"/>
                  </a:lnTo>
                  <a:lnTo>
                    <a:pt x="86" y="384"/>
                  </a:lnTo>
                  <a:lnTo>
                    <a:pt x="82" y="386"/>
                  </a:lnTo>
                  <a:lnTo>
                    <a:pt x="66" y="396"/>
                  </a:lnTo>
                  <a:lnTo>
                    <a:pt x="64" y="404"/>
                  </a:lnTo>
                  <a:lnTo>
                    <a:pt x="60" y="408"/>
                  </a:lnTo>
                  <a:lnTo>
                    <a:pt x="61" y="422"/>
                  </a:lnTo>
                  <a:lnTo>
                    <a:pt x="64" y="425"/>
                  </a:lnTo>
                  <a:lnTo>
                    <a:pt x="64" y="428"/>
                  </a:lnTo>
                  <a:lnTo>
                    <a:pt x="70" y="429"/>
                  </a:lnTo>
                  <a:lnTo>
                    <a:pt x="74" y="434"/>
                  </a:lnTo>
                  <a:lnTo>
                    <a:pt x="76" y="437"/>
                  </a:lnTo>
                  <a:lnTo>
                    <a:pt x="87" y="440"/>
                  </a:lnTo>
                  <a:lnTo>
                    <a:pt x="92" y="442"/>
                  </a:lnTo>
                  <a:lnTo>
                    <a:pt x="92" y="447"/>
                  </a:lnTo>
                  <a:lnTo>
                    <a:pt x="89" y="454"/>
                  </a:lnTo>
                  <a:lnTo>
                    <a:pt x="82" y="458"/>
                  </a:lnTo>
                  <a:lnTo>
                    <a:pt x="76" y="463"/>
                  </a:lnTo>
                  <a:lnTo>
                    <a:pt x="76" y="467"/>
                  </a:lnTo>
                  <a:lnTo>
                    <a:pt x="76" y="475"/>
                  </a:lnTo>
                  <a:lnTo>
                    <a:pt x="80" y="481"/>
                  </a:lnTo>
                  <a:lnTo>
                    <a:pt x="89" y="484"/>
                  </a:lnTo>
                  <a:lnTo>
                    <a:pt x="92" y="491"/>
                  </a:lnTo>
                  <a:lnTo>
                    <a:pt x="87" y="501"/>
                  </a:lnTo>
                  <a:lnTo>
                    <a:pt x="87" y="504"/>
                  </a:lnTo>
                  <a:lnTo>
                    <a:pt x="87" y="507"/>
                  </a:lnTo>
                  <a:lnTo>
                    <a:pt x="89" y="510"/>
                  </a:lnTo>
                  <a:lnTo>
                    <a:pt x="90" y="513"/>
                  </a:lnTo>
                  <a:lnTo>
                    <a:pt x="92" y="518"/>
                  </a:lnTo>
                  <a:lnTo>
                    <a:pt x="89" y="519"/>
                  </a:lnTo>
                  <a:lnTo>
                    <a:pt x="77" y="534"/>
                  </a:lnTo>
                  <a:lnTo>
                    <a:pt x="80" y="537"/>
                  </a:lnTo>
                  <a:lnTo>
                    <a:pt x="82" y="541"/>
                  </a:lnTo>
                  <a:lnTo>
                    <a:pt x="77" y="546"/>
                  </a:lnTo>
                  <a:lnTo>
                    <a:pt x="74" y="551"/>
                  </a:lnTo>
                  <a:lnTo>
                    <a:pt x="74" y="553"/>
                  </a:lnTo>
                  <a:lnTo>
                    <a:pt x="76" y="556"/>
                  </a:lnTo>
                  <a:lnTo>
                    <a:pt x="79" y="559"/>
                  </a:lnTo>
                  <a:lnTo>
                    <a:pt x="80" y="559"/>
                  </a:lnTo>
                  <a:lnTo>
                    <a:pt x="82" y="562"/>
                  </a:lnTo>
                </a:path>
              </a:pathLst>
            </a:custGeom>
            <a:solidFill>
              <a:srgbClr val="339933"/>
            </a:solidFill>
            <a:ln w="9525" cmpd="sng">
              <a:solidFill>
                <a:srgbClr val="909090"/>
              </a:solidFill>
              <a:prstDash val="solid"/>
              <a:round/>
              <a:headEnd/>
              <a:tailEnd/>
            </a:ln>
          </p:spPr>
          <p:txBody>
            <a:bodyPr/>
            <a:lstStyle/>
            <a:p>
              <a:endParaRPr lang="en-US" dirty="0"/>
            </a:p>
          </p:txBody>
        </p:sp>
        <p:sp>
          <p:nvSpPr>
            <p:cNvPr id="7371" name="Freeform 22"/>
            <p:cNvSpPr>
              <a:spLocks noChangeAspect="1"/>
            </p:cNvSpPr>
            <p:nvPr>
              <p:custDataLst>
                <p:tags r:id="rId236"/>
              </p:custDataLst>
            </p:nvPr>
          </p:nvSpPr>
          <p:spPr bwMode="auto">
            <a:xfrm>
              <a:off x="4323" y="2341"/>
              <a:ext cx="903" cy="394"/>
            </a:xfrm>
            <a:custGeom>
              <a:avLst/>
              <a:gdLst>
                <a:gd name="T0" fmla="*/ 1 w 1806"/>
                <a:gd name="T1" fmla="*/ 1 h 787"/>
                <a:gd name="T2" fmla="*/ 1 w 1806"/>
                <a:gd name="T3" fmla="*/ 1 h 787"/>
                <a:gd name="T4" fmla="*/ 1 w 1806"/>
                <a:gd name="T5" fmla="*/ 1 h 787"/>
                <a:gd name="T6" fmla="*/ 1 w 1806"/>
                <a:gd name="T7" fmla="*/ 1 h 787"/>
                <a:gd name="T8" fmla="*/ 1 w 1806"/>
                <a:gd name="T9" fmla="*/ 1 h 787"/>
                <a:gd name="T10" fmla="*/ 1 w 1806"/>
                <a:gd name="T11" fmla="*/ 1 h 787"/>
                <a:gd name="T12" fmla="*/ 1 w 1806"/>
                <a:gd name="T13" fmla="*/ 1 h 787"/>
                <a:gd name="T14" fmla="*/ 1 w 1806"/>
                <a:gd name="T15" fmla="*/ 1 h 787"/>
                <a:gd name="T16" fmla="*/ 1 w 1806"/>
                <a:gd name="T17" fmla="*/ 1 h 787"/>
                <a:gd name="T18" fmla="*/ 1 w 1806"/>
                <a:gd name="T19" fmla="*/ 1 h 787"/>
                <a:gd name="T20" fmla="*/ 1 w 1806"/>
                <a:gd name="T21" fmla="*/ 1 h 787"/>
                <a:gd name="T22" fmla="*/ 1 w 1806"/>
                <a:gd name="T23" fmla="*/ 1 h 787"/>
                <a:gd name="T24" fmla="*/ 1 w 1806"/>
                <a:gd name="T25" fmla="*/ 1 h 787"/>
                <a:gd name="T26" fmla="*/ 1 w 1806"/>
                <a:gd name="T27" fmla="*/ 1 h 787"/>
                <a:gd name="T28" fmla="*/ 1 w 1806"/>
                <a:gd name="T29" fmla="*/ 1 h 787"/>
                <a:gd name="T30" fmla="*/ 1 w 1806"/>
                <a:gd name="T31" fmla="*/ 1 h 787"/>
                <a:gd name="T32" fmla="*/ 1 w 1806"/>
                <a:gd name="T33" fmla="*/ 1 h 787"/>
                <a:gd name="T34" fmla="*/ 1 w 1806"/>
                <a:gd name="T35" fmla="*/ 1 h 787"/>
                <a:gd name="T36" fmla="*/ 1 w 1806"/>
                <a:gd name="T37" fmla="*/ 1 h 787"/>
                <a:gd name="T38" fmla="*/ 1 w 1806"/>
                <a:gd name="T39" fmla="*/ 1 h 787"/>
                <a:gd name="T40" fmla="*/ 1 w 1806"/>
                <a:gd name="T41" fmla="*/ 1 h 787"/>
                <a:gd name="T42" fmla="*/ 1 w 1806"/>
                <a:gd name="T43" fmla="*/ 1 h 787"/>
                <a:gd name="T44" fmla="*/ 1 w 1806"/>
                <a:gd name="T45" fmla="*/ 1 h 787"/>
                <a:gd name="T46" fmla="*/ 1 w 1806"/>
                <a:gd name="T47" fmla="*/ 1 h 787"/>
                <a:gd name="T48" fmla="*/ 1 w 1806"/>
                <a:gd name="T49" fmla="*/ 1 h 787"/>
                <a:gd name="T50" fmla="*/ 1 w 1806"/>
                <a:gd name="T51" fmla="*/ 1 h 787"/>
                <a:gd name="T52" fmla="*/ 1 w 1806"/>
                <a:gd name="T53" fmla="*/ 1 h 787"/>
                <a:gd name="T54" fmla="*/ 1 w 1806"/>
                <a:gd name="T55" fmla="*/ 1 h 787"/>
                <a:gd name="T56" fmla="*/ 1 w 1806"/>
                <a:gd name="T57" fmla="*/ 1 h 787"/>
                <a:gd name="T58" fmla="*/ 1 w 1806"/>
                <a:gd name="T59" fmla="*/ 1 h 787"/>
                <a:gd name="T60" fmla="*/ 1 w 1806"/>
                <a:gd name="T61" fmla="*/ 1 h 787"/>
                <a:gd name="T62" fmla="*/ 1 w 1806"/>
                <a:gd name="T63" fmla="*/ 1 h 787"/>
                <a:gd name="T64" fmla="*/ 1 w 1806"/>
                <a:gd name="T65" fmla="*/ 1 h 787"/>
                <a:gd name="T66" fmla="*/ 1 w 1806"/>
                <a:gd name="T67" fmla="*/ 1 h 787"/>
                <a:gd name="T68" fmla="*/ 1 w 1806"/>
                <a:gd name="T69" fmla="*/ 1 h 787"/>
                <a:gd name="T70" fmla="*/ 1 w 1806"/>
                <a:gd name="T71" fmla="*/ 1 h 787"/>
                <a:gd name="T72" fmla="*/ 1 w 1806"/>
                <a:gd name="T73" fmla="*/ 1 h 787"/>
                <a:gd name="T74" fmla="*/ 1 w 1806"/>
                <a:gd name="T75" fmla="*/ 1 h 787"/>
                <a:gd name="T76" fmla="*/ 1 w 1806"/>
                <a:gd name="T77" fmla="*/ 1 h 787"/>
                <a:gd name="T78" fmla="*/ 1 w 1806"/>
                <a:gd name="T79" fmla="*/ 1 h 787"/>
                <a:gd name="T80" fmla="*/ 1 w 1806"/>
                <a:gd name="T81" fmla="*/ 1 h 787"/>
                <a:gd name="T82" fmla="*/ 1 w 1806"/>
                <a:gd name="T83" fmla="*/ 1 h 787"/>
                <a:gd name="T84" fmla="*/ 1 w 1806"/>
                <a:gd name="T85" fmla="*/ 1 h 787"/>
                <a:gd name="T86" fmla="*/ 1 w 1806"/>
                <a:gd name="T87" fmla="*/ 1 h 787"/>
                <a:gd name="T88" fmla="*/ 1 w 1806"/>
                <a:gd name="T89" fmla="*/ 1 h 787"/>
                <a:gd name="T90" fmla="*/ 1 w 1806"/>
                <a:gd name="T91" fmla="*/ 1 h 787"/>
                <a:gd name="T92" fmla="*/ 1 w 1806"/>
                <a:gd name="T93" fmla="*/ 1 h 787"/>
                <a:gd name="T94" fmla="*/ 1 w 1806"/>
                <a:gd name="T95" fmla="*/ 1 h 787"/>
                <a:gd name="T96" fmla="*/ 1 w 1806"/>
                <a:gd name="T97" fmla="*/ 1 h 787"/>
                <a:gd name="T98" fmla="*/ 1 w 1806"/>
                <a:gd name="T99" fmla="*/ 1 h 787"/>
                <a:gd name="T100" fmla="*/ 1 w 1806"/>
                <a:gd name="T101" fmla="*/ 1 h 787"/>
                <a:gd name="T102" fmla="*/ 1 w 1806"/>
                <a:gd name="T103" fmla="*/ 1 h 787"/>
                <a:gd name="T104" fmla="*/ 1 w 1806"/>
                <a:gd name="T105" fmla="*/ 1 h 787"/>
                <a:gd name="T106" fmla="*/ 1 w 1806"/>
                <a:gd name="T107" fmla="*/ 1 h 787"/>
                <a:gd name="T108" fmla="*/ 1 w 1806"/>
                <a:gd name="T109" fmla="*/ 1 h 787"/>
                <a:gd name="T110" fmla="*/ 1 w 1806"/>
                <a:gd name="T111" fmla="*/ 1 h 787"/>
                <a:gd name="T112" fmla="*/ 1 w 1806"/>
                <a:gd name="T113" fmla="*/ 1 h 787"/>
                <a:gd name="T114" fmla="*/ 1 w 1806"/>
                <a:gd name="T115" fmla="*/ 1 h 787"/>
                <a:gd name="T116" fmla="*/ 1 w 1806"/>
                <a:gd name="T117" fmla="*/ 1 h 787"/>
                <a:gd name="T118" fmla="*/ 1 w 1806"/>
                <a:gd name="T119" fmla="*/ 0 h 787"/>
                <a:gd name="T120" fmla="*/ 1 w 1806"/>
                <a:gd name="T121" fmla="*/ 1 h 7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806" h="787">
                  <a:moveTo>
                    <a:pt x="1080" y="119"/>
                  </a:moveTo>
                  <a:lnTo>
                    <a:pt x="926" y="149"/>
                  </a:lnTo>
                  <a:lnTo>
                    <a:pt x="785" y="177"/>
                  </a:lnTo>
                  <a:lnTo>
                    <a:pt x="661" y="193"/>
                  </a:lnTo>
                  <a:lnTo>
                    <a:pt x="485" y="214"/>
                  </a:lnTo>
                  <a:lnTo>
                    <a:pt x="485" y="221"/>
                  </a:lnTo>
                  <a:lnTo>
                    <a:pt x="482" y="229"/>
                  </a:lnTo>
                  <a:lnTo>
                    <a:pt x="482" y="235"/>
                  </a:lnTo>
                  <a:lnTo>
                    <a:pt x="488" y="242"/>
                  </a:lnTo>
                  <a:lnTo>
                    <a:pt x="484" y="249"/>
                  </a:lnTo>
                  <a:lnTo>
                    <a:pt x="481" y="260"/>
                  </a:lnTo>
                  <a:lnTo>
                    <a:pt x="482" y="267"/>
                  </a:lnTo>
                  <a:lnTo>
                    <a:pt x="488" y="274"/>
                  </a:lnTo>
                  <a:lnTo>
                    <a:pt x="489" y="279"/>
                  </a:lnTo>
                  <a:lnTo>
                    <a:pt x="481" y="280"/>
                  </a:lnTo>
                  <a:lnTo>
                    <a:pt x="472" y="276"/>
                  </a:lnTo>
                  <a:lnTo>
                    <a:pt x="463" y="279"/>
                  </a:lnTo>
                  <a:lnTo>
                    <a:pt x="457" y="288"/>
                  </a:lnTo>
                  <a:lnTo>
                    <a:pt x="455" y="291"/>
                  </a:lnTo>
                  <a:lnTo>
                    <a:pt x="451" y="291"/>
                  </a:lnTo>
                  <a:lnTo>
                    <a:pt x="432" y="342"/>
                  </a:lnTo>
                  <a:lnTo>
                    <a:pt x="429" y="342"/>
                  </a:lnTo>
                  <a:lnTo>
                    <a:pt x="425" y="350"/>
                  </a:lnTo>
                  <a:lnTo>
                    <a:pt x="414" y="350"/>
                  </a:lnTo>
                  <a:lnTo>
                    <a:pt x="411" y="344"/>
                  </a:lnTo>
                  <a:lnTo>
                    <a:pt x="408" y="339"/>
                  </a:lnTo>
                  <a:lnTo>
                    <a:pt x="396" y="341"/>
                  </a:lnTo>
                  <a:lnTo>
                    <a:pt x="379" y="348"/>
                  </a:lnTo>
                  <a:lnTo>
                    <a:pt x="367" y="354"/>
                  </a:lnTo>
                  <a:lnTo>
                    <a:pt x="355" y="366"/>
                  </a:lnTo>
                  <a:lnTo>
                    <a:pt x="360" y="369"/>
                  </a:lnTo>
                  <a:lnTo>
                    <a:pt x="358" y="375"/>
                  </a:lnTo>
                  <a:lnTo>
                    <a:pt x="357" y="381"/>
                  </a:lnTo>
                  <a:lnTo>
                    <a:pt x="348" y="388"/>
                  </a:lnTo>
                  <a:lnTo>
                    <a:pt x="342" y="394"/>
                  </a:lnTo>
                  <a:lnTo>
                    <a:pt x="336" y="395"/>
                  </a:lnTo>
                  <a:lnTo>
                    <a:pt x="329" y="400"/>
                  </a:lnTo>
                  <a:lnTo>
                    <a:pt x="323" y="400"/>
                  </a:lnTo>
                  <a:lnTo>
                    <a:pt x="320" y="394"/>
                  </a:lnTo>
                  <a:lnTo>
                    <a:pt x="320" y="388"/>
                  </a:lnTo>
                  <a:lnTo>
                    <a:pt x="318" y="382"/>
                  </a:lnTo>
                  <a:lnTo>
                    <a:pt x="314" y="376"/>
                  </a:lnTo>
                  <a:lnTo>
                    <a:pt x="311" y="376"/>
                  </a:lnTo>
                  <a:lnTo>
                    <a:pt x="293" y="394"/>
                  </a:lnTo>
                  <a:lnTo>
                    <a:pt x="284" y="400"/>
                  </a:lnTo>
                  <a:lnTo>
                    <a:pt x="264" y="412"/>
                  </a:lnTo>
                  <a:lnTo>
                    <a:pt x="261" y="418"/>
                  </a:lnTo>
                  <a:lnTo>
                    <a:pt x="261" y="425"/>
                  </a:lnTo>
                  <a:lnTo>
                    <a:pt x="264" y="432"/>
                  </a:lnTo>
                  <a:lnTo>
                    <a:pt x="261" y="437"/>
                  </a:lnTo>
                  <a:lnTo>
                    <a:pt x="259" y="441"/>
                  </a:lnTo>
                  <a:lnTo>
                    <a:pt x="252" y="456"/>
                  </a:lnTo>
                  <a:lnTo>
                    <a:pt x="247" y="460"/>
                  </a:lnTo>
                  <a:lnTo>
                    <a:pt x="243" y="459"/>
                  </a:lnTo>
                  <a:lnTo>
                    <a:pt x="234" y="459"/>
                  </a:lnTo>
                  <a:lnTo>
                    <a:pt x="228" y="463"/>
                  </a:lnTo>
                  <a:lnTo>
                    <a:pt x="221" y="465"/>
                  </a:lnTo>
                  <a:lnTo>
                    <a:pt x="215" y="468"/>
                  </a:lnTo>
                  <a:lnTo>
                    <a:pt x="214" y="474"/>
                  </a:lnTo>
                  <a:lnTo>
                    <a:pt x="209" y="479"/>
                  </a:lnTo>
                  <a:lnTo>
                    <a:pt x="203" y="481"/>
                  </a:lnTo>
                  <a:lnTo>
                    <a:pt x="197" y="484"/>
                  </a:lnTo>
                  <a:lnTo>
                    <a:pt x="197" y="488"/>
                  </a:lnTo>
                  <a:lnTo>
                    <a:pt x="194" y="493"/>
                  </a:lnTo>
                  <a:lnTo>
                    <a:pt x="190" y="497"/>
                  </a:lnTo>
                  <a:lnTo>
                    <a:pt x="184" y="497"/>
                  </a:lnTo>
                  <a:lnTo>
                    <a:pt x="178" y="505"/>
                  </a:lnTo>
                  <a:lnTo>
                    <a:pt x="169" y="511"/>
                  </a:lnTo>
                  <a:lnTo>
                    <a:pt x="162" y="514"/>
                  </a:lnTo>
                  <a:lnTo>
                    <a:pt x="161" y="520"/>
                  </a:lnTo>
                  <a:lnTo>
                    <a:pt x="155" y="525"/>
                  </a:lnTo>
                  <a:lnTo>
                    <a:pt x="152" y="529"/>
                  </a:lnTo>
                  <a:lnTo>
                    <a:pt x="140" y="532"/>
                  </a:lnTo>
                  <a:lnTo>
                    <a:pt x="128" y="531"/>
                  </a:lnTo>
                  <a:lnTo>
                    <a:pt x="112" y="534"/>
                  </a:lnTo>
                  <a:lnTo>
                    <a:pt x="97" y="537"/>
                  </a:lnTo>
                  <a:lnTo>
                    <a:pt x="90" y="544"/>
                  </a:lnTo>
                  <a:lnTo>
                    <a:pt x="85" y="550"/>
                  </a:lnTo>
                  <a:lnTo>
                    <a:pt x="76" y="550"/>
                  </a:lnTo>
                  <a:lnTo>
                    <a:pt x="72" y="558"/>
                  </a:lnTo>
                  <a:lnTo>
                    <a:pt x="68" y="562"/>
                  </a:lnTo>
                  <a:lnTo>
                    <a:pt x="63" y="567"/>
                  </a:lnTo>
                  <a:lnTo>
                    <a:pt x="56" y="571"/>
                  </a:lnTo>
                  <a:lnTo>
                    <a:pt x="53" y="577"/>
                  </a:lnTo>
                  <a:lnTo>
                    <a:pt x="50" y="584"/>
                  </a:lnTo>
                  <a:lnTo>
                    <a:pt x="53" y="595"/>
                  </a:lnTo>
                  <a:lnTo>
                    <a:pt x="50" y="600"/>
                  </a:lnTo>
                  <a:lnTo>
                    <a:pt x="50" y="611"/>
                  </a:lnTo>
                  <a:lnTo>
                    <a:pt x="51" y="614"/>
                  </a:lnTo>
                  <a:lnTo>
                    <a:pt x="45" y="621"/>
                  </a:lnTo>
                  <a:lnTo>
                    <a:pt x="39" y="623"/>
                  </a:lnTo>
                  <a:lnTo>
                    <a:pt x="32" y="629"/>
                  </a:lnTo>
                  <a:lnTo>
                    <a:pt x="23" y="630"/>
                  </a:lnTo>
                  <a:lnTo>
                    <a:pt x="16" y="626"/>
                  </a:lnTo>
                  <a:lnTo>
                    <a:pt x="12" y="624"/>
                  </a:lnTo>
                  <a:lnTo>
                    <a:pt x="7" y="632"/>
                  </a:lnTo>
                  <a:lnTo>
                    <a:pt x="0" y="640"/>
                  </a:lnTo>
                  <a:lnTo>
                    <a:pt x="1" y="696"/>
                  </a:lnTo>
                  <a:lnTo>
                    <a:pt x="252" y="661"/>
                  </a:lnTo>
                  <a:lnTo>
                    <a:pt x="314" y="630"/>
                  </a:lnTo>
                  <a:lnTo>
                    <a:pt x="320" y="636"/>
                  </a:lnTo>
                  <a:lnTo>
                    <a:pt x="326" y="630"/>
                  </a:lnTo>
                  <a:lnTo>
                    <a:pt x="336" y="627"/>
                  </a:lnTo>
                  <a:lnTo>
                    <a:pt x="336" y="624"/>
                  </a:lnTo>
                  <a:lnTo>
                    <a:pt x="333" y="620"/>
                  </a:lnTo>
                  <a:lnTo>
                    <a:pt x="337" y="615"/>
                  </a:lnTo>
                  <a:lnTo>
                    <a:pt x="342" y="615"/>
                  </a:lnTo>
                  <a:lnTo>
                    <a:pt x="352" y="611"/>
                  </a:lnTo>
                  <a:lnTo>
                    <a:pt x="366" y="605"/>
                  </a:lnTo>
                  <a:lnTo>
                    <a:pt x="383" y="597"/>
                  </a:lnTo>
                  <a:lnTo>
                    <a:pt x="387" y="593"/>
                  </a:lnTo>
                  <a:lnTo>
                    <a:pt x="390" y="590"/>
                  </a:lnTo>
                  <a:lnTo>
                    <a:pt x="402" y="587"/>
                  </a:lnTo>
                  <a:lnTo>
                    <a:pt x="677" y="555"/>
                  </a:lnTo>
                  <a:lnTo>
                    <a:pt x="675" y="556"/>
                  </a:lnTo>
                  <a:lnTo>
                    <a:pt x="675" y="559"/>
                  </a:lnTo>
                  <a:lnTo>
                    <a:pt x="678" y="562"/>
                  </a:lnTo>
                  <a:lnTo>
                    <a:pt x="677" y="567"/>
                  </a:lnTo>
                  <a:lnTo>
                    <a:pt x="674" y="570"/>
                  </a:lnTo>
                  <a:lnTo>
                    <a:pt x="675" y="573"/>
                  </a:lnTo>
                  <a:lnTo>
                    <a:pt x="678" y="576"/>
                  </a:lnTo>
                  <a:lnTo>
                    <a:pt x="681" y="580"/>
                  </a:lnTo>
                  <a:lnTo>
                    <a:pt x="700" y="561"/>
                  </a:lnTo>
                  <a:lnTo>
                    <a:pt x="737" y="599"/>
                  </a:lnTo>
                  <a:lnTo>
                    <a:pt x="742" y="630"/>
                  </a:lnTo>
                  <a:lnTo>
                    <a:pt x="972" y="590"/>
                  </a:lnTo>
                  <a:lnTo>
                    <a:pt x="1254" y="787"/>
                  </a:lnTo>
                  <a:lnTo>
                    <a:pt x="1266" y="779"/>
                  </a:lnTo>
                  <a:lnTo>
                    <a:pt x="1288" y="770"/>
                  </a:lnTo>
                  <a:lnTo>
                    <a:pt x="1308" y="763"/>
                  </a:lnTo>
                  <a:lnTo>
                    <a:pt x="1338" y="760"/>
                  </a:lnTo>
                  <a:lnTo>
                    <a:pt x="1359" y="761"/>
                  </a:lnTo>
                  <a:lnTo>
                    <a:pt x="1363" y="767"/>
                  </a:lnTo>
                  <a:lnTo>
                    <a:pt x="1371" y="767"/>
                  </a:lnTo>
                  <a:lnTo>
                    <a:pt x="1374" y="770"/>
                  </a:lnTo>
                  <a:lnTo>
                    <a:pt x="1376" y="767"/>
                  </a:lnTo>
                  <a:lnTo>
                    <a:pt x="1372" y="754"/>
                  </a:lnTo>
                  <a:lnTo>
                    <a:pt x="1380" y="735"/>
                  </a:lnTo>
                  <a:lnTo>
                    <a:pt x="1380" y="726"/>
                  </a:lnTo>
                  <a:lnTo>
                    <a:pt x="1388" y="680"/>
                  </a:lnTo>
                  <a:lnTo>
                    <a:pt x="1391" y="673"/>
                  </a:lnTo>
                  <a:lnTo>
                    <a:pt x="1400" y="651"/>
                  </a:lnTo>
                  <a:lnTo>
                    <a:pt x="1415" y="629"/>
                  </a:lnTo>
                  <a:lnTo>
                    <a:pt x="1435" y="605"/>
                  </a:lnTo>
                  <a:lnTo>
                    <a:pt x="1451" y="587"/>
                  </a:lnTo>
                  <a:lnTo>
                    <a:pt x="1474" y="568"/>
                  </a:lnTo>
                  <a:lnTo>
                    <a:pt x="1490" y="550"/>
                  </a:lnTo>
                  <a:lnTo>
                    <a:pt x="1505" y="538"/>
                  </a:lnTo>
                  <a:lnTo>
                    <a:pt x="1528" y="523"/>
                  </a:lnTo>
                  <a:lnTo>
                    <a:pt x="1556" y="514"/>
                  </a:lnTo>
                  <a:lnTo>
                    <a:pt x="1582" y="505"/>
                  </a:lnTo>
                  <a:lnTo>
                    <a:pt x="1597" y="503"/>
                  </a:lnTo>
                  <a:lnTo>
                    <a:pt x="1615" y="505"/>
                  </a:lnTo>
                  <a:lnTo>
                    <a:pt x="1626" y="509"/>
                  </a:lnTo>
                  <a:lnTo>
                    <a:pt x="1627" y="514"/>
                  </a:lnTo>
                  <a:lnTo>
                    <a:pt x="1632" y="520"/>
                  </a:lnTo>
                  <a:lnTo>
                    <a:pt x="1633" y="520"/>
                  </a:lnTo>
                  <a:lnTo>
                    <a:pt x="1636" y="508"/>
                  </a:lnTo>
                  <a:lnTo>
                    <a:pt x="1646" y="481"/>
                  </a:lnTo>
                  <a:lnTo>
                    <a:pt x="1664" y="447"/>
                  </a:lnTo>
                  <a:lnTo>
                    <a:pt x="1682" y="422"/>
                  </a:lnTo>
                  <a:lnTo>
                    <a:pt x="1704" y="391"/>
                  </a:lnTo>
                  <a:lnTo>
                    <a:pt x="1726" y="363"/>
                  </a:lnTo>
                  <a:lnTo>
                    <a:pt x="1746" y="347"/>
                  </a:lnTo>
                  <a:lnTo>
                    <a:pt x="1775" y="327"/>
                  </a:lnTo>
                  <a:lnTo>
                    <a:pt x="1794" y="314"/>
                  </a:lnTo>
                  <a:lnTo>
                    <a:pt x="1800" y="313"/>
                  </a:lnTo>
                  <a:lnTo>
                    <a:pt x="1804" y="314"/>
                  </a:lnTo>
                  <a:lnTo>
                    <a:pt x="1806" y="313"/>
                  </a:lnTo>
                  <a:lnTo>
                    <a:pt x="1803" y="264"/>
                  </a:lnTo>
                  <a:lnTo>
                    <a:pt x="1797" y="215"/>
                  </a:lnTo>
                  <a:lnTo>
                    <a:pt x="1787" y="195"/>
                  </a:lnTo>
                  <a:lnTo>
                    <a:pt x="1776" y="178"/>
                  </a:lnTo>
                  <a:lnTo>
                    <a:pt x="1769" y="169"/>
                  </a:lnTo>
                  <a:lnTo>
                    <a:pt x="1745" y="137"/>
                  </a:lnTo>
                  <a:lnTo>
                    <a:pt x="1719" y="107"/>
                  </a:lnTo>
                  <a:lnTo>
                    <a:pt x="1713" y="96"/>
                  </a:lnTo>
                  <a:lnTo>
                    <a:pt x="1704" y="84"/>
                  </a:lnTo>
                  <a:lnTo>
                    <a:pt x="1685" y="51"/>
                  </a:lnTo>
                  <a:lnTo>
                    <a:pt x="1661" y="0"/>
                  </a:lnTo>
                  <a:lnTo>
                    <a:pt x="1576" y="16"/>
                  </a:lnTo>
                  <a:lnTo>
                    <a:pt x="1369" y="63"/>
                  </a:lnTo>
                  <a:lnTo>
                    <a:pt x="1080" y="119"/>
                  </a:lnTo>
                </a:path>
              </a:pathLst>
            </a:custGeom>
            <a:solidFill>
              <a:srgbClr val="339933"/>
            </a:solidFill>
            <a:ln w="9525" cmpd="sng">
              <a:solidFill>
                <a:srgbClr val="909090"/>
              </a:solidFill>
              <a:prstDash val="solid"/>
              <a:round/>
              <a:headEnd/>
              <a:tailEnd/>
            </a:ln>
          </p:spPr>
          <p:txBody>
            <a:bodyPr/>
            <a:lstStyle/>
            <a:p>
              <a:endParaRPr lang="en-US" dirty="0"/>
            </a:p>
          </p:txBody>
        </p:sp>
        <p:sp>
          <p:nvSpPr>
            <p:cNvPr id="7372" name="Freeform 23"/>
            <p:cNvSpPr>
              <a:spLocks noChangeAspect="1"/>
            </p:cNvSpPr>
            <p:nvPr>
              <p:custDataLst>
                <p:tags r:id="rId237"/>
              </p:custDataLst>
            </p:nvPr>
          </p:nvSpPr>
          <p:spPr bwMode="auto">
            <a:xfrm>
              <a:off x="4429" y="2619"/>
              <a:ext cx="521" cy="388"/>
            </a:xfrm>
            <a:custGeom>
              <a:avLst/>
              <a:gdLst>
                <a:gd name="T0" fmla="*/ 1 w 1042"/>
                <a:gd name="T1" fmla="*/ 1 h 776"/>
                <a:gd name="T2" fmla="*/ 1 w 1042"/>
                <a:gd name="T3" fmla="*/ 1 h 776"/>
                <a:gd name="T4" fmla="*/ 1 w 1042"/>
                <a:gd name="T5" fmla="*/ 1 h 776"/>
                <a:gd name="T6" fmla="*/ 1 w 1042"/>
                <a:gd name="T7" fmla="*/ 1 h 776"/>
                <a:gd name="T8" fmla="*/ 1 w 1042"/>
                <a:gd name="T9" fmla="*/ 1 h 776"/>
                <a:gd name="T10" fmla="*/ 1 w 1042"/>
                <a:gd name="T11" fmla="*/ 1 h 776"/>
                <a:gd name="T12" fmla="*/ 1 w 1042"/>
                <a:gd name="T13" fmla="*/ 1 h 776"/>
                <a:gd name="T14" fmla="*/ 1 w 1042"/>
                <a:gd name="T15" fmla="*/ 1 h 776"/>
                <a:gd name="T16" fmla="*/ 1 w 1042"/>
                <a:gd name="T17" fmla="*/ 1 h 776"/>
                <a:gd name="T18" fmla="*/ 1 w 1042"/>
                <a:gd name="T19" fmla="*/ 1 h 776"/>
                <a:gd name="T20" fmla="*/ 1 w 1042"/>
                <a:gd name="T21" fmla="*/ 1 h 776"/>
                <a:gd name="T22" fmla="*/ 1 w 1042"/>
                <a:gd name="T23" fmla="*/ 1 h 776"/>
                <a:gd name="T24" fmla="*/ 1 w 1042"/>
                <a:gd name="T25" fmla="*/ 1 h 776"/>
                <a:gd name="T26" fmla="*/ 1 w 1042"/>
                <a:gd name="T27" fmla="*/ 1 h 776"/>
                <a:gd name="T28" fmla="*/ 1 w 1042"/>
                <a:gd name="T29" fmla="*/ 1 h 776"/>
                <a:gd name="T30" fmla="*/ 1 w 1042"/>
                <a:gd name="T31" fmla="*/ 1 h 776"/>
                <a:gd name="T32" fmla="*/ 1 w 1042"/>
                <a:gd name="T33" fmla="*/ 1 h 776"/>
                <a:gd name="T34" fmla="*/ 1 w 1042"/>
                <a:gd name="T35" fmla="*/ 1 h 776"/>
                <a:gd name="T36" fmla="*/ 1 w 1042"/>
                <a:gd name="T37" fmla="*/ 1 h 776"/>
                <a:gd name="T38" fmla="*/ 1 w 1042"/>
                <a:gd name="T39" fmla="*/ 1 h 776"/>
                <a:gd name="T40" fmla="*/ 1 w 1042"/>
                <a:gd name="T41" fmla="*/ 1 h 776"/>
                <a:gd name="T42" fmla="*/ 1 w 1042"/>
                <a:gd name="T43" fmla="*/ 1 h 776"/>
                <a:gd name="T44" fmla="*/ 1 w 1042"/>
                <a:gd name="T45" fmla="*/ 1 h 776"/>
                <a:gd name="T46" fmla="*/ 1 w 1042"/>
                <a:gd name="T47" fmla="*/ 1 h 776"/>
                <a:gd name="T48" fmla="*/ 1 w 1042"/>
                <a:gd name="T49" fmla="*/ 1 h 776"/>
                <a:gd name="T50" fmla="*/ 1 w 1042"/>
                <a:gd name="T51" fmla="*/ 1 h 776"/>
                <a:gd name="T52" fmla="*/ 1 w 1042"/>
                <a:gd name="T53" fmla="*/ 1 h 776"/>
                <a:gd name="T54" fmla="*/ 1 w 1042"/>
                <a:gd name="T55" fmla="*/ 1 h 776"/>
                <a:gd name="T56" fmla="*/ 1 w 1042"/>
                <a:gd name="T57" fmla="*/ 1 h 776"/>
                <a:gd name="T58" fmla="*/ 1 w 1042"/>
                <a:gd name="T59" fmla="*/ 1 h 776"/>
                <a:gd name="T60" fmla="*/ 1 w 1042"/>
                <a:gd name="T61" fmla="*/ 1 h 776"/>
                <a:gd name="T62" fmla="*/ 1 w 1042"/>
                <a:gd name="T63" fmla="*/ 1 h 776"/>
                <a:gd name="T64" fmla="*/ 1 w 1042"/>
                <a:gd name="T65" fmla="*/ 1 h 776"/>
                <a:gd name="T66" fmla="*/ 1 w 1042"/>
                <a:gd name="T67" fmla="*/ 1 h 776"/>
                <a:gd name="T68" fmla="*/ 1 w 1042"/>
                <a:gd name="T69" fmla="*/ 1 h 776"/>
                <a:gd name="T70" fmla="*/ 1 w 1042"/>
                <a:gd name="T71" fmla="*/ 1 h 776"/>
                <a:gd name="T72" fmla="*/ 1 w 1042"/>
                <a:gd name="T73" fmla="*/ 1 h 776"/>
                <a:gd name="T74" fmla="*/ 1 w 1042"/>
                <a:gd name="T75" fmla="*/ 1 h 776"/>
                <a:gd name="T76" fmla="*/ 1 w 1042"/>
                <a:gd name="T77" fmla="*/ 1 h 776"/>
                <a:gd name="T78" fmla="*/ 1 w 1042"/>
                <a:gd name="T79" fmla="*/ 1 h 776"/>
                <a:gd name="T80" fmla="*/ 1 w 1042"/>
                <a:gd name="T81" fmla="*/ 1 h 776"/>
                <a:gd name="T82" fmla="*/ 1 w 1042"/>
                <a:gd name="T83" fmla="*/ 1 h 776"/>
                <a:gd name="T84" fmla="*/ 1 w 1042"/>
                <a:gd name="T85" fmla="*/ 1 h 776"/>
                <a:gd name="T86" fmla="*/ 1 w 1042"/>
                <a:gd name="T87" fmla="*/ 1 h 776"/>
                <a:gd name="T88" fmla="*/ 1 w 1042"/>
                <a:gd name="T89" fmla="*/ 1 h 776"/>
                <a:gd name="T90" fmla="*/ 1 w 1042"/>
                <a:gd name="T91" fmla="*/ 1 h 776"/>
                <a:gd name="T92" fmla="*/ 1 w 1042"/>
                <a:gd name="T93" fmla="*/ 1 h 776"/>
                <a:gd name="T94" fmla="*/ 1 w 1042"/>
                <a:gd name="T95" fmla="*/ 1 h 776"/>
                <a:gd name="T96" fmla="*/ 1 w 1042"/>
                <a:gd name="T97" fmla="*/ 1 h 776"/>
                <a:gd name="T98" fmla="*/ 1 w 1042"/>
                <a:gd name="T99" fmla="*/ 1 h 776"/>
                <a:gd name="T100" fmla="*/ 1 w 1042"/>
                <a:gd name="T101" fmla="*/ 1 h 776"/>
                <a:gd name="T102" fmla="*/ 1 w 1042"/>
                <a:gd name="T103" fmla="*/ 1 h 776"/>
                <a:gd name="T104" fmla="*/ 1 w 1042"/>
                <a:gd name="T105" fmla="*/ 1 h 776"/>
                <a:gd name="T106" fmla="*/ 1 w 1042"/>
                <a:gd name="T107" fmla="*/ 1 h 776"/>
                <a:gd name="T108" fmla="*/ 1 w 1042"/>
                <a:gd name="T109" fmla="*/ 1 h 776"/>
                <a:gd name="T110" fmla="*/ 1 w 1042"/>
                <a:gd name="T111" fmla="*/ 1 h 776"/>
                <a:gd name="T112" fmla="*/ 1 w 1042"/>
                <a:gd name="T113" fmla="*/ 1 h 776"/>
                <a:gd name="T114" fmla="*/ 1 w 1042"/>
                <a:gd name="T115" fmla="*/ 1 h 776"/>
                <a:gd name="T116" fmla="*/ 1 w 1042"/>
                <a:gd name="T117" fmla="*/ 1 h 776"/>
                <a:gd name="T118" fmla="*/ 1 w 1042"/>
                <a:gd name="T119" fmla="*/ 1 h 776"/>
                <a:gd name="T120" fmla="*/ 1 w 1042"/>
                <a:gd name="T121" fmla="*/ 1 h 776"/>
                <a:gd name="T122" fmla="*/ 1 w 1042"/>
                <a:gd name="T123" fmla="*/ 1 h 776"/>
                <a:gd name="T124" fmla="*/ 1 w 1042"/>
                <a:gd name="T125" fmla="*/ 1 h 77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42" h="776">
                  <a:moveTo>
                    <a:pt x="624" y="776"/>
                  </a:moveTo>
                  <a:lnTo>
                    <a:pt x="620" y="776"/>
                  </a:lnTo>
                  <a:lnTo>
                    <a:pt x="608" y="769"/>
                  </a:lnTo>
                  <a:lnTo>
                    <a:pt x="597" y="761"/>
                  </a:lnTo>
                  <a:lnTo>
                    <a:pt x="585" y="766"/>
                  </a:lnTo>
                  <a:lnTo>
                    <a:pt x="573" y="760"/>
                  </a:lnTo>
                  <a:lnTo>
                    <a:pt x="561" y="727"/>
                  </a:lnTo>
                  <a:lnTo>
                    <a:pt x="564" y="717"/>
                  </a:lnTo>
                  <a:lnTo>
                    <a:pt x="550" y="701"/>
                  </a:lnTo>
                  <a:lnTo>
                    <a:pt x="540" y="687"/>
                  </a:lnTo>
                  <a:lnTo>
                    <a:pt x="540" y="682"/>
                  </a:lnTo>
                  <a:lnTo>
                    <a:pt x="543" y="679"/>
                  </a:lnTo>
                  <a:lnTo>
                    <a:pt x="521" y="663"/>
                  </a:lnTo>
                  <a:lnTo>
                    <a:pt x="509" y="658"/>
                  </a:lnTo>
                  <a:lnTo>
                    <a:pt x="496" y="652"/>
                  </a:lnTo>
                  <a:lnTo>
                    <a:pt x="488" y="645"/>
                  </a:lnTo>
                  <a:lnTo>
                    <a:pt x="488" y="634"/>
                  </a:lnTo>
                  <a:lnTo>
                    <a:pt x="485" y="627"/>
                  </a:lnTo>
                  <a:lnTo>
                    <a:pt x="483" y="618"/>
                  </a:lnTo>
                  <a:lnTo>
                    <a:pt x="478" y="604"/>
                  </a:lnTo>
                  <a:lnTo>
                    <a:pt x="475" y="593"/>
                  </a:lnTo>
                  <a:lnTo>
                    <a:pt x="465" y="584"/>
                  </a:lnTo>
                  <a:lnTo>
                    <a:pt x="456" y="569"/>
                  </a:lnTo>
                  <a:lnTo>
                    <a:pt x="454" y="552"/>
                  </a:lnTo>
                  <a:lnTo>
                    <a:pt x="443" y="544"/>
                  </a:lnTo>
                  <a:lnTo>
                    <a:pt x="424" y="537"/>
                  </a:lnTo>
                  <a:lnTo>
                    <a:pt x="419" y="537"/>
                  </a:lnTo>
                  <a:lnTo>
                    <a:pt x="395" y="528"/>
                  </a:lnTo>
                  <a:lnTo>
                    <a:pt x="389" y="519"/>
                  </a:lnTo>
                  <a:lnTo>
                    <a:pt x="389" y="512"/>
                  </a:lnTo>
                  <a:lnTo>
                    <a:pt x="383" y="513"/>
                  </a:lnTo>
                  <a:lnTo>
                    <a:pt x="368" y="503"/>
                  </a:lnTo>
                  <a:lnTo>
                    <a:pt x="356" y="485"/>
                  </a:lnTo>
                  <a:lnTo>
                    <a:pt x="345" y="470"/>
                  </a:lnTo>
                  <a:lnTo>
                    <a:pt x="345" y="460"/>
                  </a:lnTo>
                  <a:lnTo>
                    <a:pt x="345" y="456"/>
                  </a:lnTo>
                  <a:lnTo>
                    <a:pt x="341" y="450"/>
                  </a:lnTo>
                  <a:lnTo>
                    <a:pt x="333" y="449"/>
                  </a:lnTo>
                  <a:lnTo>
                    <a:pt x="317" y="434"/>
                  </a:lnTo>
                  <a:lnTo>
                    <a:pt x="295" y="428"/>
                  </a:lnTo>
                  <a:lnTo>
                    <a:pt x="282" y="417"/>
                  </a:lnTo>
                  <a:lnTo>
                    <a:pt x="277" y="405"/>
                  </a:lnTo>
                  <a:lnTo>
                    <a:pt x="267" y="391"/>
                  </a:lnTo>
                  <a:lnTo>
                    <a:pt x="255" y="379"/>
                  </a:lnTo>
                  <a:lnTo>
                    <a:pt x="243" y="373"/>
                  </a:lnTo>
                  <a:lnTo>
                    <a:pt x="227" y="369"/>
                  </a:lnTo>
                  <a:lnTo>
                    <a:pt x="201" y="352"/>
                  </a:lnTo>
                  <a:lnTo>
                    <a:pt x="187" y="341"/>
                  </a:lnTo>
                  <a:lnTo>
                    <a:pt x="168" y="319"/>
                  </a:lnTo>
                  <a:lnTo>
                    <a:pt x="155" y="308"/>
                  </a:lnTo>
                  <a:lnTo>
                    <a:pt x="148" y="299"/>
                  </a:lnTo>
                  <a:lnTo>
                    <a:pt x="143" y="286"/>
                  </a:lnTo>
                  <a:lnTo>
                    <a:pt x="139" y="277"/>
                  </a:lnTo>
                  <a:lnTo>
                    <a:pt x="130" y="262"/>
                  </a:lnTo>
                  <a:lnTo>
                    <a:pt x="114" y="239"/>
                  </a:lnTo>
                  <a:lnTo>
                    <a:pt x="108" y="230"/>
                  </a:lnTo>
                  <a:lnTo>
                    <a:pt x="102" y="226"/>
                  </a:lnTo>
                  <a:lnTo>
                    <a:pt x="90" y="227"/>
                  </a:lnTo>
                  <a:lnTo>
                    <a:pt x="84" y="230"/>
                  </a:lnTo>
                  <a:lnTo>
                    <a:pt x="77" y="232"/>
                  </a:lnTo>
                  <a:lnTo>
                    <a:pt x="69" y="230"/>
                  </a:lnTo>
                  <a:lnTo>
                    <a:pt x="59" y="221"/>
                  </a:lnTo>
                  <a:lnTo>
                    <a:pt x="49" y="218"/>
                  </a:lnTo>
                  <a:lnTo>
                    <a:pt x="43" y="211"/>
                  </a:lnTo>
                  <a:lnTo>
                    <a:pt x="31" y="205"/>
                  </a:lnTo>
                  <a:lnTo>
                    <a:pt x="25" y="203"/>
                  </a:lnTo>
                  <a:lnTo>
                    <a:pt x="16" y="199"/>
                  </a:lnTo>
                  <a:lnTo>
                    <a:pt x="9" y="191"/>
                  </a:lnTo>
                  <a:lnTo>
                    <a:pt x="2" y="174"/>
                  </a:lnTo>
                  <a:lnTo>
                    <a:pt x="0" y="171"/>
                  </a:lnTo>
                  <a:lnTo>
                    <a:pt x="5" y="158"/>
                  </a:lnTo>
                  <a:lnTo>
                    <a:pt x="12" y="150"/>
                  </a:lnTo>
                  <a:lnTo>
                    <a:pt x="18" y="140"/>
                  </a:lnTo>
                  <a:lnTo>
                    <a:pt x="25" y="134"/>
                  </a:lnTo>
                  <a:lnTo>
                    <a:pt x="34" y="125"/>
                  </a:lnTo>
                  <a:lnTo>
                    <a:pt x="37" y="116"/>
                  </a:lnTo>
                  <a:lnTo>
                    <a:pt x="38" y="106"/>
                  </a:lnTo>
                  <a:lnTo>
                    <a:pt x="40" y="106"/>
                  </a:lnTo>
                  <a:lnTo>
                    <a:pt x="102" y="75"/>
                  </a:lnTo>
                  <a:lnTo>
                    <a:pt x="108" y="81"/>
                  </a:lnTo>
                  <a:lnTo>
                    <a:pt x="114" y="75"/>
                  </a:lnTo>
                  <a:lnTo>
                    <a:pt x="124" y="72"/>
                  </a:lnTo>
                  <a:lnTo>
                    <a:pt x="124" y="69"/>
                  </a:lnTo>
                  <a:lnTo>
                    <a:pt x="121" y="65"/>
                  </a:lnTo>
                  <a:lnTo>
                    <a:pt x="125" y="60"/>
                  </a:lnTo>
                  <a:lnTo>
                    <a:pt x="130" y="60"/>
                  </a:lnTo>
                  <a:lnTo>
                    <a:pt x="140" y="56"/>
                  </a:lnTo>
                  <a:lnTo>
                    <a:pt x="154" y="50"/>
                  </a:lnTo>
                  <a:lnTo>
                    <a:pt x="171" y="42"/>
                  </a:lnTo>
                  <a:lnTo>
                    <a:pt x="175" y="38"/>
                  </a:lnTo>
                  <a:lnTo>
                    <a:pt x="178" y="35"/>
                  </a:lnTo>
                  <a:lnTo>
                    <a:pt x="190" y="32"/>
                  </a:lnTo>
                  <a:lnTo>
                    <a:pt x="465" y="0"/>
                  </a:lnTo>
                  <a:lnTo>
                    <a:pt x="463" y="1"/>
                  </a:lnTo>
                  <a:lnTo>
                    <a:pt x="463" y="4"/>
                  </a:lnTo>
                  <a:lnTo>
                    <a:pt x="466" y="7"/>
                  </a:lnTo>
                  <a:lnTo>
                    <a:pt x="465" y="12"/>
                  </a:lnTo>
                  <a:lnTo>
                    <a:pt x="462" y="15"/>
                  </a:lnTo>
                  <a:lnTo>
                    <a:pt x="463" y="18"/>
                  </a:lnTo>
                  <a:lnTo>
                    <a:pt x="466" y="21"/>
                  </a:lnTo>
                  <a:lnTo>
                    <a:pt x="469" y="25"/>
                  </a:lnTo>
                  <a:lnTo>
                    <a:pt x="488" y="6"/>
                  </a:lnTo>
                  <a:lnTo>
                    <a:pt x="525" y="44"/>
                  </a:lnTo>
                  <a:lnTo>
                    <a:pt x="530" y="75"/>
                  </a:lnTo>
                  <a:lnTo>
                    <a:pt x="760" y="35"/>
                  </a:lnTo>
                  <a:lnTo>
                    <a:pt x="1042" y="232"/>
                  </a:lnTo>
                  <a:lnTo>
                    <a:pt x="1028" y="239"/>
                  </a:lnTo>
                  <a:lnTo>
                    <a:pt x="1018" y="246"/>
                  </a:lnTo>
                  <a:lnTo>
                    <a:pt x="1005" y="254"/>
                  </a:lnTo>
                  <a:lnTo>
                    <a:pt x="998" y="261"/>
                  </a:lnTo>
                  <a:lnTo>
                    <a:pt x="986" y="274"/>
                  </a:lnTo>
                  <a:lnTo>
                    <a:pt x="968" y="302"/>
                  </a:lnTo>
                  <a:lnTo>
                    <a:pt x="959" y="320"/>
                  </a:lnTo>
                  <a:lnTo>
                    <a:pt x="952" y="330"/>
                  </a:lnTo>
                  <a:lnTo>
                    <a:pt x="952" y="333"/>
                  </a:lnTo>
                  <a:lnTo>
                    <a:pt x="951" y="338"/>
                  </a:lnTo>
                  <a:lnTo>
                    <a:pt x="946" y="344"/>
                  </a:lnTo>
                  <a:lnTo>
                    <a:pt x="940" y="360"/>
                  </a:lnTo>
                  <a:lnTo>
                    <a:pt x="939" y="366"/>
                  </a:lnTo>
                  <a:lnTo>
                    <a:pt x="936" y="372"/>
                  </a:lnTo>
                  <a:lnTo>
                    <a:pt x="937" y="384"/>
                  </a:lnTo>
                  <a:lnTo>
                    <a:pt x="936" y="391"/>
                  </a:lnTo>
                  <a:lnTo>
                    <a:pt x="936" y="396"/>
                  </a:lnTo>
                  <a:lnTo>
                    <a:pt x="934" y="407"/>
                  </a:lnTo>
                  <a:lnTo>
                    <a:pt x="934" y="411"/>
                  </a:lnTo>
                  <a:lnTo>
                    <a:pt x="939" y="417"/>
                  </a:lnTo>
                  <a:lnTo>
                    <a:pt x="937" y="417"/>
                  </a:lnTo>
                  <a:lnTo>
                    <a:pt x="936" y="417"/>
                  </a:lnTo>
                  <a:lnTo>
                    <a:pt x="934" y="416"/>
                  </a:lnTo>
                  <a:lnTo>
                    <a:pt x="933" y="413"/>
                  </a:lnTo>
                  <a:lnTo>
                    <a:pt x="930" y="411"/>
                  </a:lnTo>
                  <a:lnTo>
                    <a:pt x="931" y="414"/>
                  </a:lnTo>
                  <a:lnTo>
                    <a:pt x="934" y="426"/>
                  </a:lnTo>
                  <a:lnTo>
                    <a:pt x="931" y="429"/>
                  </a:lnTo>
                  <a:lnTo>
                    <a:pt x="928" y="434"/>
                  </a:lnTo>
                  <a:lnTo>
                    <a:pt x="931" y="438"/>
                  </a:lnTo>
                  <a:lnTo>
                    <a:pt x="928" y="441"/>
                  </a:lnTo>
                  <a:lnTo>
                    <a:pt x="918" y="449"/>
                  </a:lnTo>
                  <a:lnTo>
                    <a:pt x="913" y="452"/>
                  </a:lnTo>
                  <a:lnTo>
                    <a:pt x="909" y="456"/>
                  </a:lnTo>
                  <a:lnTo>
                    <a:pt x="904" y="460"/>
                  </a:lnTo>
                  <a:lnTo>
                    <a:pt x="903" y="465"/>
                  </a:lnTo>
                  <a:lnTo>
                    <a:pt x="904" y="468"/>
                  </a:lnTo>
                  <a:lnTo>
                    <a:pt x="907" y="470"/>
                  </a:lnTo>
                  <a:lnTo>
                    <a:pt x="907" y="468"/>
                  </a:lnTo>
                  <a:lnTo>
                    <a:pt x="906" y="466"/>
                  </a:lnTo>
                  <a:lnTo>
                    <a:pt x="907" y="465"/>
                  </a:lnTo>
                  <a:lnTo>
                    <a:pt x="909" y="465"/>
                  </a:lnTo>
                  <a:lnTo>
                    <a:pt x="910" y="463"/>
                  </a:lnTo>
                  <a:lnTo>
                    <a:pt x="910" y="465"/>
                  </a:lnTo>
                  <a:lnTo>
                    <a:pt x="910" y="468"/>
                  </a:lnTo>
                  <a:lnTo>
                    <a:pt x="909" y="472"/>
                  </a:lnTo>
                  <a:lnTo>
                    <a:pt x="909" y="476"/>
                  </a:lnTo>
                  <a:lnTo>
                    <a:pt x="907" y="478"/>
                  </a:lnTo>
                  <a:lnTo>
                    <a:pt x="907" y="476"/>
                  </a:lnTo>
                  <a:lnTo>
                    <a:pt x="904" y="475"/>
                  </a:lnTo>
                  <a:lnTo>
                    <a:pt x="897" y="476"/>
                  </a:lnTo>
                  <a:lnTo>
                    <a:pt x="891" y="479"/>
                  </a:lnTo>
                  <a:lnTo>
                    <a:pt x="885" y="481"/>
                  </a:lnTo>
                  <a:lnTo>
                    <a:pt x="882" y="485"/>
                  </a:lnTo>
                  <a:lnTo>
                    <a:pt x="880" y="485"/>
                  </a:lnTo>
                  <a:lnTo>
                    <a:pt x="880" y="482"/>
                  </a:lnTo>
                  <a:lnTo>
                    <a:pt x="882" y="481"/>
                  </a:lnTo>
                  <a:lnTo>
                    <a:pt x="880" y="479"/>
                  </a:lnTo>
                  <a:lnTo>
                    <a:pt x="875" y="476"/>
                  </a:lnTo>
                  <a:lnTo>
                    <a:pt x="872" y="476"/>
                  </a:lnTo>
                  <a:lnTo>
                    <a:pt x="869" y="478"/>
                  </a:lnTo>
                  <a:lnTo>
                    <a:pt x="866" y="479"/>
                  </a:lnTo>
                  <a:lnTo>
                    <a:pt x="860" y="485"/>
                  </a:lnTo>
                  <a:lnTo>
                    <a:pt x="860" y="490"/>
                  </a:lnTo>
                  <a:lnTo>
                    <a:pt x="859" y="491"/>
                  </a:lnTo>
                  <a:lnTo>
                    <a:pt x="857" y="497"/>
                  </a:lnTo>
                  <a:lnTo>
                    <a:pt x="856" y="502"/>
                  </a:lnTo>
                  <a:lnTo>
                    <a:pt x="859" y="506"/>
                  </a:lnTo>
                  <a:lnTo>
                    <a:pt x="862" y="505"/>
                  </a:lnTo>
                  <a:lnTo>
                    <a:pt x="865" y="503"/>
                  </a:lnTo>
                  <a:lnTo>
                    <a:pt x="868" y="503"/>
                  </a:lnTo>
                  <a:lnTo>
                    <a:pt x="868" y="510"/>
                  </a:lnTo>
                  <a:lnTo>
                    <a:pt x="865" y="513"/>
                  </a:lnTo>
                  <a:lnTo>
                    <a:pt x="859" y="513"/>
                  </a:lnTo>
                  <a:lnTo>
                    <a:pt x="856" y="519"/>
                  </a:lnTo>
                  <a:lnTo>
                    <a:pt x="843" y="534"/>
                  </a:lnTo>
                  <a:lnTo>
                    <a:pt x="841" y="537"/>
                  </a:lnTo>
                  <a:lnTo>
                    <a:pt x="838" y="541"/>
                  </a:lnTo>
                  <a:lnTo>
                    <a:pt x="835" y="546"/>
                  </a:lnTo>
                  <a:lnTo>
                    <a:pt x="829" y="549"/>
                  </a:lnTo>
                  <a:lnTo>
                    <a:pt x="829" y="562"/>
                  </a:lnTo>
                  <a:lnTo>
                    <a:pt x="825" y="562"/>
                  </a:lnTo>
                  <a:lnTo>
                    <a:pt x="822" y="559"/>
                  </a:lnTo>
                  <a:lnTo>
                    <a:pt x="822" y="558"/>
                  </a:lnTo>
                  <a:lnTo>
                    <a:pt x="819" y="556"/>
                  </a:lnTo>
                  <a:lnTo>
                    <a:pt x="804" y="552"/>
                  </a:lnTo>
                  <a:lnTo>
                    <a:pt x="800" y="552"/>
                  </a:lnTo>
                  <a:lnTo>
                    <a:pt x="793" y="553"/>
                  </a:lnTo>
                  <a:lnTo>
                    <a:pt x="791" y="556"/>
                  </a:lnTo>
                  <a:lnTo>
                    <a:pt x="796" y="559"/>
                  </a:lnTo>
                  <a:lnTo>
                    <a:pt x="807" y="562"/>
                  </a:lnTo>
                  <a:lnTo>
                    <a:pt x="813" y="565"/>
                  </a:lnTo>
                  <a:lnTo>
                    <a:pt x="813" y="568"/>
                  </a:lnTo>
                  <a:lnTo>
                    <a:pt x="810" y="577"/>
                  </a:lnTo>
                  <a:lnTo>
                    <a:pt x="809" y="580"/>
                  </a:lnTo>
                  <a:lnTo>
                    <a:pt x="804" y="586"/>
                  </a:lnTo>
                  <a:lnTo>
                    <a:pt x="796" y="590"/>
                  </a:lnTo>
                  <a:lnTo>
                    <a:pt x="791" y="598"/>
                  </a:lnTo>
                  <a:lnTo>
                    <a:pt x="790" y="599"/>
                  </a:lnTo>
                  <a:lnTo>
                    <a:pt x="784" y="601"/>
                  </a:lnTo>
                  <a:lnTo>
                    <a:pt x="776" y="604"/>
                  </a:lnTo>
                  <a:lnTo>
                    <a:pt x="769" y="605"/>
                  </a:lnTo>
                  <a:lnTo>
                    <a:pt x="763" y="611"/>
                  </a:lnTo>
                  <a:lnTo>
                    <a:pt x="755" y="618"/>
                  </a:lnTo>
                  <a:lnTo>
                    <a:pt x="748" y="624"/>
                  </a:lnTo>
                  <a:lnTo>
                    <a:pt x="737" y="633"/>
                  </a:lnTo>
                  <a:lnTo>
                    <a:pt x="729" y="640"/>
                  </a:lnTo>
                  <a:lnTo>
                    <a:pt x="726" y="645"/>
                  </a:lnTo>
                  <a:lnTo>
                    <a:pt x="723" y="645"/>
                  </a:lnTo>
                  <a:lnTo>
                    <a:pt x="711" y="648"/>
                  </a:lnTo>
                  <a:lnTo>
                    <a:pt x="708" y="646"/>
                  </a:lnTo>
                  <a:lnTo>
                    <a:pt x="705" y="643"/>
                  </a:lnTo>
                  <a:lnTo>
                    <a:pt x="698" y="643"/>
                  </a:lnTo>
                  <a:lnTo>
                    <a:pt x="689" y="645"/>
                  </a:lnTo>
                  <a:lnTo>
                    <a:pt x="692" y="651"/>
                  </a:lnTo>
                  <a:lnTo>
                    <a:pt x="692" y="652"/>
                  </a:lnTo>
                  <a:lnTo>
                    <a:pt x="696" y="658"/>
                  </a:lnTo>
                  <a:lnTo>
                    <a:pt x="701" y="666"/>
                  </a:lnTo>
                  <a:lnTo>
                    <a:pt x="705" y="664"/>
                  </a:lnTo>
                  <a:lnTo>
                    <a:pt x="707" y="666"/>
                  </a:lnTo>
                  <a:lnTo>
                    <a:pt x="708" y="670"/>
                  </a:lnTo>
                  <a:lnTo>
                    <a:pt x="708" y="676"/>
                  </a:lnTo>
                  <a:lnTo>
                    <a:pt x="705" y="686"/>
                  </a:lnTo>
                  <a:lnTo>
                    <a:pt x="701" y="689"/>
                  </a:lnTo>
                  <a:lnTo>
                    <a:pt x="686" y="699"/>
                  </a:lnTo>
                  <a:lnTo>
                    <a:pt x="680" y="707"/>
                  </a:lnTo>
                  <a:lnTo>
                    <a:pt x="670" y="708"/>
                  </a:lnTo>
                  <a:lnTo>
                    <a:pt x="667" y="708"/>
                  </a:lnTo>
                  <a:lnTo>
                    <a:pt x="658" y="702"/>
                  </a:lnTo>
                  <a:lnTo>
                    <a:pt x="654" y="699"/>
                  </a:lnTo>
                  <a:lnTo>
                    <a:pt x="638" y="687"/>
                  </a:lnTo>
                  <a:lnTo>
                    <a:pt x="632" y="687"/>
                  </a:lnTo>
                  <a:lnTo>
                    <a:pt x="646" y="702"/>
                  </a:lnTo>
                  <a:lnTo>
                    <a:pt x="651" y="710"/>
                  </a:lnTo>
                  <a:lnTo>
                    <a:pt x="658" y="714"/>
                  </a:lnTo>
                  <a:lnTo>
                    <a:pt x="664" y="717"/>
                  </a:lnTo>
                  <a:lnTo>
                    <a:pt x="664" y="721"/>
                  </a:lnTo>
                  <a:lnTo>
                    <a:pt x="660" y="730"/>
                  </a:lnTo>
                  <a:lnTo>
                    <a:pt x="652" y="741"/>
                  </a:lnTo>
                  <a:lnTo>
                    <a:pt x="642" y="748"/>
                  </a:lnTo>
                  <a:lnTo>
                    <a:pt x="638" y="753"/>
                  </a:lnTo>
                  <a:lnTo>
                    <a:pt x="635" y="751"/>
                  </a:lnTo>
                  <a:lnTo>
                    <a:pt x="635" y="750"/>
                  </a:lnTo>
                  <a:lnTo>
                    <a:pt x="630" y="745"/>
                  </a:lnTo>
                  <a:lnTo>
                    <a:pt x="632" y="753"/>
                  </a:lnTo>
                  <a:lnTo>
                    <a:pt x="626" y="760"/>
                  </a:lnTo>
                  <a:lnTo>
                    <a:pt x="620" y="769"/>
                  </a:lnTo>
                  <a:lnTo>
                    <a:pt x="624" y="776"/>
                  </a:lnTo>
                </a:path>
              </a:pathLst>
            </a:custGeom>
            <a:solidFill>
              <a:schemeClr val="bg2"/>
            </a:solidFill>
            <a:ln w="9525" cmpd="sng">
              <a:solidFill>
                <a:srgbClr val="909090"/>
              </a:solidFill>
              <a:prstDash val="solid"/>
              <a:round/>
              <a:headEnd/>
              <a:tailEnd/>
            </a:ln>
          </p:spPr>
          <p:txBody>
            <a:bodyPr/>
            <a:lstStyle/>
            <a:p>
              <a:endParaRPr lang="en-US" dirty="0"/>
            </a:p>
          </p:txBody>
        </p:sp>
        <p:sp>
          <p:nvSpPr>
            <p:cNvPr id="7373" name="Freeform 24"/>
            <p:cNvSpPr>
              <a:spLocks noChangeAspect="1"/>
            </p:cNvSpPr>
            <p:nvPr>
              <p:custDataLst>
                <p:tags r:id="rId238"/>
              </p:custDataLst>
            </p:nvPr>
          </p:nvSpPr>
          <p:spPr bwMode="auto">
            <a:xfrm>
              <a:off x="4717" y="1946"/>
              <a:ext cx="464" cy="227"/>
            </a:xfrm>
            <a:custGeom>
              <a:avLst/>
              <a:gdLst>
                <a:gd name="T0" fmla="*/ 1 w 928"/>
                <a:gd name="T1" fmla="*/ 1 h 453"/>
                <a:gd name="T2" fmla="*/ 1 w 928"/>
                <a:gd name="T3" fmla="*/ 1 h 453"/>
                <a:gd name="T4" fmla="*/ 1 w 928"/>
                <a:gd name="T5" fmla="*/ 1 h 453"/>
                <a:gd name="T6" fmla="*/ 1 w 928"/>
                <a:gd name="T7" fmla="*/ 1 h 453"/>
                <a:gd name="T8" fmla="*/ 1 w 928"/>
                <a:gd name="T9" fmla="*/ 1 h 453"/>
                <a:gd name="T10" fmla="*/ 1 w 928"/>
                <a:gd name="T11" fmla="*/ 1 h 453"/>
                <a:gd name="T12" fmla="*/ 1 w 928"/>
                <a:gd name="T13" fmla="*/ 1 h 453"/>
                <a:gd name="T14" fmla="*/ 1 w 928"/>
                <a:gd name="T15" fmla="*/ 1 h 453"/>
                <a:gd name="T16" fmla="*/ 1 w 928"/>
                <a:gd name="T17" fmla="*/ 1 h 453"/>
                <a:gd name="T18" fmla="*/ 1 w 928"/>
                <a:gd name="T19" fmla="*/ 1 h 453"/>
                <a:gd name="T20" fmla="*/ 1 w 928"/>
                <a:gd name="T21" fmla="*/ 1 h 453"/>
                <a:gd name="T22" fmla="*/ 1 w 928"/>
                <a:gd name="T23" fmla="*/ 1 h 453"/>
                <a:gd name="T24" fmla="*/ 1 w 928"/>
                <a:gd name="T25" fmla="*/ 1 h 453"/>
                <a:gd name="T26" fmla="*/ 1 w 928"/>
                <a:gd name="T27" fmla="*/ 1 h 453"/>
                <a:gd name="T28" fmla="*/ 1 w 928"/>
                <a:gd name="T29" fmla="*/ 1 h 453"/>
                <a:gd name="T30" fmla="*/ 1 w 928"/>
                <a:gd name="T31" fmla="*/ 1 h 453"/>
                <a:gd name="T32" fmla="*/ 1 w 928"/>
                <a:gd name="T33" fmla="*/ 1 h 453"/>
                <a:gd name="T34" fmla="*/ 1 w 928"/>
                <a:gd name="T35" fmla="*/ 1 h 453"/>
                <a:gd name="T36" fmla="*/ 1 w 928"/>
                <a:gd name="T37" fmla="*/ 1 h 453"/>
                <a:gd name="T38" fmla="*/ 1 w 928"/>
                <a:gd name="T39" fmla="*/ 1 h 453"/>
                <a:gd name="T40" fmla="*/ 1 w 928"/>
                <a:gd name="T41" fmla="*/ 1 h 453"/>
                <a:gd name="T42" fmla="*/ 1 w 928"/>
                <a:gd name="T43" fmla="*/ 1 h 453"/>
                <a:gd name="T44" fmla="*/ 1 w 928"/>
                <a:gd name="T45" fmla="*/ 1 h 453"/>
                <a:gd name="T46" fmla="*/ 1 w 928"/>
                <a:gd name="T47" fmla="*/ 1 h 453"/>
                <a:gd name="T48" fmla="*/ 1 w 928"/>
                <a:gd name="T49" fmla="*/ 1 h 453"/>
                <a:gd name="T50" fmla="*/ 1 w 928"/>
                <a:gd name="T51" fmla="*/ 1 h 453"/>
                <a:gd name="T52" fmla="*/ 1 w 928"/>
                <a:gd name="T53" fmla="*/ 1 h 453"/>
                <a:gd name="T54" fmla="*/ 1 w 928"/>
                <a:gd name="T55" fmla="*/ 1 h 453"/>
                <a:gd name="T56" fmla="*/ 1 w 928"/>
                <a:gd name="T57" fmla="*/ 1 h 453"/>
                <a:gd name="T58" fmla="*/ 1 w 928"/>
                <a:gd name="T59" fmla="*/ 1 h 453"/>
                <a:gd name="T60" fmla="*/ 1 w 928"/>
                <a:gd name="T61" fmla="*/ 1 h 453"/>
                <a:gd name="T62" fmla="*/ 1 w 928"/>
                <a:gd name="T63" fmla="*/ 1 h 453"/>
                <a:gd name="T64" fmla="*/ 1 w 928"/>
                <a:gd name="T65" fmla="*/ 1 h 453"/>
                <a:gd name="T66" fmla="*/ 1 w 928"/>
                <a:gd name="T67" fmla="*/ 1 h 453"/>
                <a:gd name="T68" fmla="*/ 1 w 928"/>
                <a:gd name="T69" fmla="*/ 1 h 453"/>
                <a:gd name="T70" fmla="*/ 1 w 928"/>
                <a:gd name="T71" fmla="*/ 1 h 453"/>
                <a:gd name="T72" fmla="*/ 1 w 928"/>
                <a:gd name="T73" fmla="*/ 1 h 453"/>
                <a:gd name="T74" fmla="*/ 1 w 928"/>
                <a:gd name="T75" fmla="*/ 1 h 453"/>
                <a:gd name="T76" fmla="*/ 1 w 928"/>
                <a:gd name="T77" fmla="*/ 1 h 453"/>
                <a:gd name="T78" fmla="*/ 1 w 928"/>
                <a:gd name="T79" fmla="*/ 1 h 453"/>
                <a:gd name="T80" fmla="*/ 1 w 928"/>
                <a:gd name="T81" fmla="*/ 1 h 453"/>
                <a:gd name="T82" fmla="*/ 1 w 928"/>
                <a:gd name="T83" fmla="*/ 1 h 453"/>
                <a:gd name="T84" fmla="*/ 1 w 928"/>
                <a:gd name="T85" fmla="*/ 1 h 453"/>
                <a:gd name="T86" fmla="*/ 1 w 928"/>
                <a:gd name="T87" fmla="*/ 1 h 453"/>
                <a:gd name="T88" fmla="*/ 1 w 928"/>
                <a:gd name="T89" fmla="*/ 1 h 453"/>
                <a:gd name="T90" fmla="*/ 1 w 928"/>
                <a:gd name="T91" fmla="*/ 1 h 453"/>
                <a:gd name="T92" fmla="*/ 1 w 928"/>
                <a:gd name="T93" fmla="*/ 1 h 453"/>
                <a:gd name="T94" fmla="*/ 1 w 928"/>
                <a:gd name="T95" fmla="*/ 1 h 453"/>
                <a:gd name="T96" fmla="*/ 1 w 928"/>
                <a:gd name="T97" fmla="*/ 1 h 453"/>
                <a:gd name="T98" fmla="*/ 1 w 928"/>
                <a:gd name="T99" fmla="*/ 1 h 453"/>
                <a:gd name="T100" fmla="*/ 1 w 928"/>
                <a:gd name="T101" fmla="*/ 1 h 453"/>
                <a:gd name="T102" fmla="*/ 1 w 928"/>
                <a:gd name="T103" fmla="*/ 1 h 453"/>
                <a:gd name="T104" fmla="*/ 1 w 928"/>
                <a:gd name="T105" fmla="*/ 1 h 453"/>
                <a:gd name="T106" fmla="*/ 1 w 928"/>
                <a:gd name="T107" fmla="*/ 1 h 453"/>
                <a:gd name="T108" fmla="*/ 1 w 928"/>
                <a:gd name="T109" fmla="*/ 1 h 453"/>
                <a:gd name="T110" fmla="*/ 1 w 928"/>
                <a:gd name="T111" fmla="*/ 1 h 453"/>
                <a:gd name="T112" fmla="*/ 1 w 928"/>
                <a:gd name="T113" fmla="*/ 1 h 453"/>
                <a:gd name="T114" fmla="*/ 1 w 928"/>
                <a:gd name="T115" fmla="*/ 1 h 453"/>
                <a:gd name="T116" fmla="*/ 1 w 928"/>
                <a:gd name="T117" fmla="*/ 1 h 453"/>
                <a:gd name="T118" fmla="*/ 1 w 928"/>
                <a:gd name="T119" fmla="*/ 1 h 453"/>
                <a:gd name="T120" fmla="*/ 1 w 928"/>
                <a:gd name="T121" fmla="*/ 1 h 453"/>
                <a:gd name="T122" fmla="*/ 1 w 928"/>
                <a:gd name="T123" fmla="*/ 1 h 45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928" h="453">
                  <a:moveTo>
                    <a:pt x="0" y="147"/>
                  </a:moveTo>
                  <a:lnTo>
                    <a:pt x="355" y="75"/>
                  </a:lnTo>
                  <a:lnTo>
                    <a:pt x="711" y="0"/>
                  </a:lnTo>
                  <a:lnTo>
                    <a:pt x="801" y="310"/>
                  </a:lnTo>
                  <a:lnTo>
                    <a:pt x="864" y="295"/>
                  </a:lnTo>
                  <a:lnTo>
                    <a:pt x="926" y="282"/>
                  </a:lnTo>
                  <a:lnTo>
                    <a:pt x="928" y="289"/>
                  </a:lnTo>
                  <a:lnTo>
                    <a:pt x="926" y="300"/>
                  </a:lnTo>
                  <a:lnTo>
                    <a:pt x="928" y="304"/>
                  </a:lnTo>
                  <a:lnTo>
                    <a:pt x="925" y="326"/>
                  </a:lnTo>
                  <a:lnTo>
                    <a:pt x="920" y="348"/>
                  </a:lnTo>
                  <a:lnTo>
                    <a:pt x="919" y="364"/>
                  </a:lnTo>
                  <a:lnTo>
                    <a:pt x="919" y="370"/>
                  </a:lnTo>
                  <a:lnTo>
                    <a:pt x="917" y="382"/>
                  </a:lnTo>
                  <a:lnTo>
                    <a:pt x="914" y="388"/>
                  </a:lnTo>
                  <a:lnTo>
                    <a:pt x="913" y="395"/>
                  </a:lnTo>
                  <a:lnTo>
                    <a:pt x="839" y="422"/>
                  </a:lnTo>
                  <a:lnTo>
                    <a:pt x="838" y="423"/>
                  </a:lnTo>
                  <a:lnTo>
                    <a:pt x="838" y="426"/>
                  </a:lnTo>
                  <a:lnTo>
                    <a:pt x="836" y="429"/>
                  </a:lnTo>
                  <a:lnTo>
                    <a:pt x="833" y="432"/>
                  </a:lnTo>
                  <a:lnTo>
                    <a:pt x="827" y="431"/>
                  </a:lnTo>
                  <a:lnTo>
                    <a:pt x="820" y="434"/>
                  </a:lnTo>
                  <a:lnTo>
                    <a:pt x="818" y="435"/>
                  </a:lnTo>
                  <a:lnTo>
                    <a:pt x="817" y="434"/>
                  </a:lnTo>
                  <a:lnTo>
                    <a:pt x="809" y="434"/>
                  </a:lnTo>
                  <a:lnTo>
                    <a:pt x="806" y="440"/>
                  </a:lnTo>
                  <a:lnTo>
                    <a:pt x="801" y="449"/>
                  </a:lnTo>
                  <a:lnTo>
                    <a:pt x="794" y="453"/>
                  </a:lnTo>
                  <a:lnTo>
                    <a:pt x="791" y="453"/>
                  </a:lnTo>
                  <a:lnTo>
                    <a:pt x="788" y="449"/>
                  </a:lnTo>
                  <a:lnTo>
                    <a:pt x="777" y="440"/>
                  </a:lnTo>
                  <a:lnTo>
                    <a:pt x="764" y="429"/>
                  </a:lnTo>
                  <a:lnTo>
                    <a:pt x="753" y="420"/>
                  </a:lnTo>
                  <a:lnTo>
                    <a:pt x="747" y="419"/>
                  </a:lnTo>
                  <a:lnTo>
                    <a:pt x="737" y="401"/>
                  </a:lnTo>
                  <a:lnTo>
                    <a:pt x="737" y="397"/>
                  </a:lnTo>
                  <a:lnTo>
                    <a:pt x="734" y="394"/>
                  </a:lnTo>
                  <a:lnTo>
                    <a:pt x="723" y="387"/>
                  </a:lnTo>
                  <a:lnTo>
                    <a:pt x="714" y="381"/>
                  </a:lnTo>
                  <a:lnTo>
                    <a:pt x="699" y="370"/>
                  </a:lnTo>
                  <a:lnTo>
                    <a:pt x="672" y="333"/>
                  </a:lnTo>
                  <a:lnTo>
                    <a:pt x="666" y="321"/>
                  </a:lnTo>
                  <a:lnTo>
                    <a:pt x="663" y="304"/>
                  </a:lnTo>
                  <a:lnTo>
                    <a:pt x="662" y="286"/>
                  </a:lnTo>
                  <a:lnTo>
                    <a:pt x="659" y="273"/>
                  </a:lnTo>
                  <a:lnTo>
                    <a:pt x="656" y="265"/>
                  </a:lnTo>
                  <a:lnTo>
                    <a:pt x="647" y="246"/>
                  </a:lnTo>
                  <a:lnTo>
                    <a:pt x="644" y="227"/>
                  </a:lnTo>
                  <a:lnTo>
                    <a:pt x="644" y="209"/>
                  </a:lnTo>
                  <a:lnTo>
                    <a:pt x="646" y="200"/>
                  </a:lnTo>
                  <a:lnTo>
                    <a:pt x="647" y="177"/>
                  </a:lnTo>
                  <a:lnTo>
                    <a:pt x="649" y="167"/>
                  </a:lnTo>
                  <a:lnTo>
                    <a:pt x="652" y="150"/>
                  </a:lnTo>
                  <a:lnTo>
                    <a:pt x="653" y="136"/>
                  </a:lnTo>
                  <a:lnTo>
                    <a:pt x="656" y="118"/>
                  </a:lnTo>
                  <a:lnTo>
                    <a:pt x="659" y="112"/>
                  </a:lnTo>
                  <a:lnTo>
                    <a:pt x="666" y="97"/>
                  </a:lnTo>
                  <a:lnTo>
                    <a:pt x="662" y="90"/>
                  </a:lnTo>
                  <a:lnTo>
                    <a:pt x="656" y="97"/>
                  </a:lnTo>
                  <a:lnTo>
                    <a:pt x="652" y="106"/>
                  </a:lnTo>
                  <a:lnTo>
                    <a:pt x="647" y="112"/>
                  </a:lnTo>
                  <a:lnTo>
                    <a:pt x="641" y="118"/>
                  </a:lnTo>
                  <a:lnTo>
                    <a:pt x="640" y="125"/>
                  </a:lnTo>
                  <a:lnTo>
                    <a:pt x="633" y="133"/>
                  </a:lnTo>
                  <a:lnTo>
                    <a:pt x="628" y="140"/>
                  </a:lnTo>
                  <a:lnTo>
                    <a:pt x="622" y="147"/>
                  </a:lnTo>
                  <a:lnTo>
                    <a:pt x="616" y="156"/>
                  </a:lnTo>
                  <a:lnTo>
                    <a:pt x="613" y="159"/>
                  </a:lnTo>
                  <a:lnTo>
                    <a:pt x="607" y="156"/>
                  </a:lnTo>
                  <a:lnTo>
                    <a:pt x="604" y="156"/>
                  </a:lnTo>
                  <a:lnTo>
                    <a:pt x="601" y="153"/>
                  </a:lnTo>
                  <a:lnTo>
                    <a:pt x="598" y="153"/>
                  </a:lnTo>
                  <a:lnTo>
                    <a:pt x="595" y="159"/>
                  </a:lnTo>
                  <a:lnTo>
                    <a:pt x="594" y="164"/>
                  </a:lnTo>
                  <a:lnTo>
                    <a:pt x="598" y="168"/>
                  </a:lnTo>
                  <a:lnTo>
                    <a:pt x="601" y="168"/>
                  </a:lnTo>
                  <a:lnTo>
                    <a:pt x="604" y="171"/>
                  </a:lnTo>
                  <a:lnTo>
                    <a:pt x="610" y="171"/>
                  </a:lnTo>
                  <a:lnTo>
                    <a:pt x="616" y="172"/>
                  </a:lnTo>
                  <a:lnTo>
                    <a:pt x="619" y="175"/>
                  </a:lnTo>
                  <a:lnTo>
                    <a:pt x="619" y="180"/>
                  </a:lnTo>
                  <a:lnTo>
                    <a:pt x="622" y="186"/>
                  </a:lnTo>
                  <a:lnTo>
                    <a:pt x="631" y="199"/>
                  </a:lnTo>
                  <a:lnTo>
                    <a:pt x="631" y="203"/>
                  </a:lnTo>
                  <a:lnTo>
                    <a:pt x="630" y="206"/>
                  </a:lnTo>
                  <a:lnTo>
                    <a:pt x="625" y="223"/>
                  </a:lnTo>
                  <a:lnTo>
                    <a:pt x="622" y="232"/>
                  </a:lnTo>
                  <a:lnTo>
                    <a:pt x="621" y="246"/>
                  </a:lnTo>
                  <a:lnTo>
                    <a:pt x="619" y="261"/>
                  </a:lnTo>
                  <a:lnTo>
                    <a:pt x="615" y="268"/>
                  </a:lnTo>
                  <a:lnTo>
                    <a:pt x="616" y="274"/>
                  </a:lnTo>
                  <a:lnTo>
                    <a:pt x="622" y="283"/>
                  </a:lnTo>
                  <a:lnTo>
                    <a:pt x="628" y="304"/>
                  </a:lnTo>
                  <a:lnTo>
                    <a:pt x="634" y="330"/>
                  </a:lnTo>
                  <a:lnTo>
                    <a:pt x="637" y="336"/>
                  </a:lnTo>
                  <a:lnTo>
                    <a:pt x="649" y="342"/>
                  </a:lnTo>
                  <a:lnTo>
                    <a:pt x="659" y="351"/>
                  </a:lnTo>
                  <a:lnTo>
                    <a:pt x="668" y="364"/>
                  </a:lnTo>
                  <a:lnTo>
                    <a:pt x="669" y="373"/>
                  </a:lnTo>
                  <a:lnTo>
                    <a:pt x="671" y="385"/>
                  </a:lnTo>
                  <a:lnTo>
                    <a:pt x="671" y="391"/>
                  </a:lnTo>
                  <a:lnTo>
                    <a:pt x="674" y="397"/>
                  </a:lnTo>
                  <a:lnTo>
                    <a:pt x="678" y="403"/>
                  </a:lnTo>
                  <a:lnTo>
                    <a:pt x="686" y="407"/>
                  </a:lnTo>
                  <a:lnTo>
                    <a:pt x="693" y="414"/>
                  </a:lnTo>
                  <a:lnTo>
                    <a:pt x="693" y="419"/>
                  </a:lnTo>
                  <a:lnTo>
                    <a:pt x="693" y="428"/>
                  </a:lnTo>
                  <a:lnTo>
                    <a:pt x="696" y="432"/>
                  </a:lnTo>
                  <a:lnTo>
                    <a:pt x="697" y="437"/>
                  </a:lnTo>
                  <a:lnTo>
                    <a:pt x="699" y="441"/>
                  </a:lnTo>
                  <a:lnTo>
                    <a:pt x="696" y="440"/>
                  </a:lnTo>
                  <a:lnTo>
                    <a:pt x="689" y="437"/>
                  </a:lnTo>
                  <a:lnTo>
                    <a:pt x="686" y="434"/>
                  </a:lnTo>
                  <a:lnTo>
                    <a:pt x="681" y="431"/>
                  </a:lnTo>
                  <a:lnTo>
                    <a:pt x="677" y="431"/>
                  </a:lnTo>
                  <a:lnTo>
                    <a:pt x="675" y="431"/>
                  </a:lnTo>
                  <a:lnTo>
                    <a:pt x="669" y="434"/>
                  </a:lnTo>
                  <a:lnTo>
                    <a:pt x="659" y="431"/>
                  </a:lnTo>
                  <a:lnTo>
                    <a:pt x="643" y="422"/>
                  </a:lnTo>
                  <a:lnTo>
                    <a:pt x="622" y="419"/>
                  </a:lnTo>
                  <a:lnTo>
                    <a:pt x="603" y="416"/>
                  </a:lnTo>
                  <a:lnTo>
                    <a:pt x="588" y="410"/>
                  </a:lnTo>
                  <a:lnTo>
                    <a:pt x="574" y="404"/>
                  </a:lnTo>
                  <a:lnTo>
                    <a:pt x="563" y="400"/>
                  </a:lnTo>
                  <a:lnTo>
                    <a:pt x="556" y="394"/>
                  </a:lnTo>
                  <a:lnTo>
                    <a:pt x="551" y="388"/>
                  </a:lnTo>
                  <a:lnTo>
                    <a:pt x="550" y="382"/>
                  </a:lnTo>
                  <a:lnTo>
                    <a:pt x="545" y="378"/>
                  </a:lnTo>
                  <a:lnTo>
                    <a:pt x="542" y="372"/>
                  </a:lnTo>
                  <a:lnTo>
                    <a:pt x="538" y="372"/>
                  </a:lnTo>
                  <a:lnTo>
                    <a:pt x="532" y="373"/>
                  </a:lnTo>
                  <a:lnTo>
                    <a:pt x="531" y="378"/>
                  </a:lnTo>
                  <a:lnTo>
                    <a:pt x="528" y="381"/>
                  </a:lnTo>
                  <a:lnTo>
                    <a:pt x="528" y="382"/>
                  </a:lnTo>
                  <a:lnTo>
                    <a:pt x="522" y="388"/>
                  </a:lnTo>
                  <a:lnTo>
                    <a:pt x="516" y="394"/>
                  </a:lnTo>
                  <a:lnTo>
                    <a:pt x="509" y="400"/>
                  </a:lnTo>
                  <a:lnTo>
                    <a:pt x="504" y="398"/>
                  </a:lnTo>
                  <a:lnTo>
                    <a:pt x="498" y="395"/>
                  </a:lnTo>
                  <a:lnTo>
                    <a:pt x="494" y="388"/>
                  </a:lnTo>
                  <a:lnTo>
                    <a:pt x="489" y="373"/>
                  </a:lnTo>
                  <a:lnTo>
                    <a:pt x="489" y="363"/>
                  </a:lnTo>
                  <a:lnTo>
                    <a:pt x="492" y="357"/>
                  </a:lnTo>
                  <a:lnTo>
                    <a:pt x="492" y="356"/>
                  </a:lnTo>
                  <a:lnTo>
                    <a:pt x="491" y="354"/>
                  </a:lnTo>
                  <a:lnTo>
                    <a:pt x="492" y="351"/>
                  </a:lnTo>
                  <a:lnTo>
                    <a:pt x="498" y="342"/>
                  </a:lnTo>
                  <a:lnTo>
                    <a:pt x="503" y="336"/>
                  </a:lnTo>
                  <a:lnTo>
                    <a:pt x="510" y="315"/>
                  </a:lnTo>
                  <a:lnTo>
                    <a:pt x="512" y="313"/>
                  </a:lnTo>
                  <a:lnTo>
                    <a:pt x="520" y="294"/>
                  </a:lnTo>
                  <a:lnTo>
                    <a:pt x="520" y="286"/>
                  </a:lnTo>
                  <a:lnTo>
                    <a:pt x="520" y="280"/>
                  </a:lnTo>
                  <a:lnTo>
                    <a:pt x="538" y="253"/>
                  </a:lnTo>
                  <a:lnTo>
                    <a:pt x="507" y="233"/>
                  </a:lnTo>
                  <a:lnTo>
                    <a:pt x="497" y="251"/>
                  </a:lnTo>
                  <a:lnTo>
                    <a:pt x="489" y="249"/>
                  </a:lnTo>
                  <a:lnTo>
                    <a:pt x="476" y="246"/>
                  </a:lnTo>
                  <a:lnTo>
                    <a:pt x="466" y="238"/>
                  </a:lnTo>
                  <a:lnTo>
                    <a:pt x="460" y="233"/>
                  </a:lnTo>
                  <a:lnTo>
                    <a:pt x="451" y="230"/>
                  </a:lnTo>
                  <a:lnTo>
                    <a:pt x="442" y="229"/>
                  </a:lnTo>
                  <a:lnTo>
                    <a:pt x="433" y="229"/>
                  </a:lnTo>
                  <a:lnTo>
                    <a:pt x="423" y="229"/>
                  </a:lnTo>
                  <a:lnTo>
                    <a:pt x="420" y="227"/>
                  </a:lnTo>
                  <a:lnTo>
                    <a:pt x="417" y="223"/>
                  </a:lnTo>
                  <a:lnTo>
                    <a:pt x="407" y="221"/>
                  </a:lnTo>
                  <a:lnTo>
                    <a:pt x="405" y="218"/>
                  </a:lnTo>
                  <a:lnTo>
                    <a:pt x="405" y="211"/>
                  </a:lnTo>
                  <a:lnTo>
                    <a:pt x="407" y="208"/>
                  </a:lnTo>
                  <a:lnTo>
                    <a:pt x="411" y="202"/>
                  </a:lnTo>
                  <a:lnTo>
                    <a:pt x="411" y="196"/>
                  </a:lnTo>
                  <a:lnTo>
                    <a:pt x="407" y="189"/>
                  </a:lnTo>
                  <a:lnTo>
                    <a:pt x="392" y="183"/>
                  </a:lnTo>
                  <a:lnTo>
                    <a:pt x="377" y="180"/>
                  </a:lnTo>
                  <a:lnTo>
                    <a:pt x="373" y="180"/>
                  </a:lnTo>
                  <a:lnTo>
                    <a:pt x="367" y="177"/>
                  </a:lnTo>
                  <a:lnTo>
                    <a:pt x="360" y="177"/>
                  </a:lnTo>
                  <a:lnTo>
                    <a:pt x="352" y="174"/>
                  </a:lnTo>
                  <a:lnTo>
                    <a:pt x="352" y="171"/>
                  </a:lnTo>
                  <a:lnTo>
                    <a:pt x="349" y="167"/>
                  </a:lnTo>
                  <a:lnTo>
                    <a:pt x="352" y="162"/>
                  </a:lnTo>
                  <a:lnTo>
                    <a:pt x="349" y="158"/>
                  </a:lnTo>
                  <a:lnTo>
                    <a:pt x="340" y="156"/>
                  </a:lnTo>
                  <a:lnTo>
                    <a:pt x="330" y="147"/>
                  </a:lnTo>
                  <a:lnTo>
                    <a:pt x="327" y="140"/>
                  </a:lnTo>
                  <a:lnTo>
                    <a:pt x="320" y="134"/>
                  </a:lnTo>
                  <a:lnTo>
                    <a:pt x="320" y="131"/>
                  </a:lnTo>
                  <a:lnTo>
                    <a:pt x="318" y="125"/>
                  </a:lnTo>
                  <a:lnTo>
                    <a:pt x="315" y="121"/>
                  </a:lnTo>
                  <a:lnTo>
                    <a:pt x="311" y="118"/>
                  </a:lnTo>
                  <a:lnTo>
                    <a:pt x="298" y="118"/>
                  </a:lnTo>
                  <a:lnTo>
                    <a:pt x="295" y="119"/>
                  </a:lnTo>
                  <a:lnTo>
                    <a:pt x="292" y="121"/>
                  </a:lnTo>
                  <a:lnTo>
                    <a:pt x="289" y="119"/>
                  </a:lnTo>
                  <a:lnTo>
                    <a:pt x="280" y="112"/>
                  </a:lnTo>
                  <a:lnTo>
                    <a:pt x="275" y="107"/>
                  </a:lnTo>
                  <a:lnTo>
                    <a:pt x="267" y="104"/>
                  </a:lnTo>
                  <a:lnTo>
                    <a:pt x="255" y="103"/>
                  </a:lnTo>
                  <a:lnTo>
                    <a:pt x="252" y="103"/>
                  </a:lnTo>
                  <a:lnTo>
                    <a:pt x="247" y="109"/>
                  </a:lnTo>
                  <a:lnTo>
                    <a:pt x="240" y="121"/>
                  </a:lnTo>
                  <a:lnTo>
                    <a:pt x="238" y="124"/>
                  </a:lnTo>
                  <a:lnTo>
                    <a:pt x="234" y="125"/>
                  </a:lnTo>
                  <a:lnTo>
                    <a:pt x="220" y="124"/>
                  </a:lnTo>
                  <a:lnTo>
                    <a:pt x="217" y="128"/>
                  </a:lnTo>
                  <a:lnTo>
                    <a:pt x="217" y="131"/>
                  </a:lnTo>
                  <a:lnTo>
                    <a:pt x="217" y="134"/>
                  </a:lnTo>
                  <a:lnTo>
                    <a:pt x="214" y="139"/>
                  </a:lnTo>
                  <a:lnTo>
                    <a:pt x="214" y="142"/>
                  </a:lnTo>
                  <a:lnTo>
                    <a:pt x="211" y="150"/>
                  </a:lnTo>
                  <a:lnTo>
                    <a:pt x="211" y="152"/>
                  </a:lnTo>
                  <a:lnTo>
                    <a:pt x="209" y="153"/>
                  </a:lnTo>
                  <a:lnTo>
                    <a:pt x="206" y="156"/>
                  </a:lnTo>
                  <a:lnTo>
                    <a:pt x="205" y="156"/>
                  </a:lnTo>
                  <a:lnTo>
                    <a:pt x="205" y="159"/>
                  </a:lnTo>
                  <a:lnTo>
                    <a:pt x="202" y="162"/>
                  </a:lnTo>
                  <a:lnTo>
                    <a:pt x="199" y="161"/>
                  </a:lnTo>
                  <a:lnTo>
                    <a:pt x="196" y="161"/>
                  </a:lnTo>
                  <a:lnTo>
                    <a:pt x="193" y="161"/>
                  </a:lnTo>
                  <a:lnTo>
                    <a:pt x="190" y="162"/>
                  </a:lnTo>
                  <a:lnTo>
                    <a:pt x="185" y="164"/>
                  </a:lnTo>
                  <a:lnTo>
                    <a:pt x="178" y="161"/>
                  </a:lnTo>
                  <a:lnTo>
                    <a:pt x="176" y="161"/>
                  </a:lnTo>
                  <a:lnTo>
                    <a:pt x="173" y="162"/>
                  </a:lnTo>
                  <a:lnTo>
                    <a:pt x="166" y="162"/>
                  </a:lnTo>
                  <a:lnTo>
                    <a:pt x="153" y="159"/>
                  </a:lnTo>
                  <a:lnTo>
                    <a:pt x="152" y="156"/>
                  </a:lnTo>
                  <a:lnTo>
                    <a:pt x="150" y="155"/>
                  </a:lnTo>
                  <a:lnTo>
                    <a:pt x="144" y="155"/>
                  </a:lnTo>
                  <a:lnTo>
                    <a:pt x="135" y="161"/>
                  </a:lnTo>
                  <a:lnTo>
                    <a:pt x="135" y="162"/>
                  </a:lnTo>
                  <a:lnTo>
                    <a:pt x="131" y="165"/>
                  </a:lnTo>
                  <a:lnTo>
                    <a:pt x="122" y="180"/>
                  </a:lnTo>
                  <a:lnTo>
                    <a:pt x="110" y="193"/>
                  </a:lnTo>
                  <a:lnTo>
                    <a:pt x="98" y="192"/>
                  </a:lnTo>
                  <a:lnTo>
                    <a:pt x="92" y="193"/>
                  </a:lnTo>
                  <a:lnTo>
                    <a:pt x="88" y="196"/>
                  </a:lnTo>
                  <a:lnTo>
                    <a:pt x="87" y="205"/>
                  </a:lnTo>
                  <a:lnTo>
                    <a:pt x="82" y="212"/>
                  </a:lnTo>
                  <a:lnTo>
                    <a:pt x="79" y="217"/>
                  </a:lnTo>
                  <a:lnTo>
                    <a:pt x="78" y="217"/>
                  </a:lnTo>
                  <a:lnTo>
                    <a:pt x="72" y="220"/>
                  </a:lnTo>
                  <a:lnTo>
                    <a:pt x="63" y="227"/>
                  </a:lnTo>
                  <a:lnTo>
                    <a:pt x="27" y="274"/>
                  </a:lnTo>
                  <a:lnTo>
                    <a:pt x="24" y="276"/>
                  </a:lnTo>
                  <a:lnTo>
                    <a:pt x="23" y="274"/>
                  </a:lnTo>
                  <a:lnTo>
                    <a:pt x="0" y="147"/>
                  </a:lnTo>
                </a:path>
              </a:pathLst>
            </a:custGeom>
            <a:solidFill>
              <a:schemeClr val="bg2"/>
            </a:solidFill>
            <a:ln w="9525" cmpd="sng">
              <a:solidFill>
                <a:srgbClr val="909090"/>
              </a:solidFill>
              <a:prstDash val="solid"/>
              <a:round/>
              <a:headEnd/>
              <a:tailEnd/>
            </a:ln>
          </p:spPr>
          <p:txBody>
            <a:bodyPr/>
            <a:lstStyle/>
            <a:p>
              <a:endParaRPr lang="en-US" dirty="0"/>
            </a:p>
          </p:txBody>
        </p:sp>
        <p:grpSp>
          <p:nvGrpSpPr>
            <p:cNvPr id="4" name="Group 25"/>
            <p:cNvGrpSpPr>
              <a:grpSpLocks noChangeAspect="1"/>
            </p:cNvGrpSpPr>
            <p:nvPr/>
          </p:nvGrpSpPr>
          <p:grpSpPr bwMode="auto">
            <a:xfrm>
              <a:off x="4362" y="2030"/>
              <a:ext cx="811" cy="447"/>
              <a:chOff x="4362" y="2030"/>
              <a:chExt cx="811" cy="447"/>
            </a:xfrm>
          </p:grpSpPr>
          <p:sp>
            <p:nvSpPr>
              <p:cNvPr id="7418" name="Freeform 26"/>
              <p:cNvSpPr>
                <a:spLocks noChangeAspect="1"/>
              </p:cNvSpPr>
              <p:nvPr>
                <p:custDataLst>
                  <p:tags r:id="rId278"/>
                </p:custDataLst>
              </p:nvPr>
            </p:nvSpPr>
            <p:spPr bwMode="auto">
              <a:xfrm>
                <a:off x="4362" y="2030"/>
                <a:ext cx="791" cy="447"/>
              </a:xfrm>
              <a:custGeom>
                <a:avLst/>
                <a:gdLst>
                  <a:gd name="T0" fmla="*/ 1 w 1582"/>
                  <a:gd name="T1" fmla="*/ 1 h 894"/>
                  <a:gd name="T2" fmla="*/ 1 w 1582"/>
                  <a:gd name="T3" fmla="*/ 1 h 894"/>
                  <a:gd name="T4" fmla="*/ 1 w 1582"/>
                  <a:gd name="T5" fmla="*/ 1 h 894"/>
                  <a:gd name="T6" fmla="*/ 1 w 1582"/>
                  <a:gd name="T7" fmla="*/ 1 h 894"/>
                  <a:gd name="T8" fmla="*/ 1 w 1582"/>
                  <a:gd name="T9" fmla="*/ 1 h 894"/>
                  <a:gd name="T10" fmla="*/ 1 w 1582"/>
                  <a:gd name="T11" fmla="*/ 1 h 894"/>
                  <a:gd name="T12" fmla="*/ 1 w 1582"/>
                  <a:gd name="T13" fmla="*/ 1 h 894"/>
                  <a:gd name="T14" fmla="*/ 1 w 1582"/>
                  <a:gd name="T15" fmla="*/ 1 h 894"/>
                  <a:gd name="T16" fmla="*/ 1 w 1582"/>
                  <a:gd name="T17" fmla="*/ 1 h 894"/>
                  <a:gd name="T18" fmla="*/ 1 w 1582"/>
                  <a:gd name="T19" fmla="*/ 1 h 894"/>
                  <a:gd name="T20" fmla="*/ 1 w 1582"/>
                  <a:gd name="T21" fmla="*/ 1 h 894"/>
                  <a:gd name="T22" fmla="*/ 1 w 1582"/>
                  <a:gd name="T23" fmla="*/ 1 h 894"/>
                  <a:gd name="T24" fmla="*/ 1 w 1582"/>
                  <a:gd name="T25" fmla="*/ 1 h 894"/>
                  <a:gd name="T26" fmla="*/ 1 w 1582"/>
                  <a:gd name="T27" fmla="*/ 1 h 894"/>
                  <a:gd name="T28" fmla="*/ 1 w 1582"/>
                  <a:gd name="T29" fmla="*/ 1 h 894"/>
                  <a:gd name="T30" fmla="*/ 1 w 1582"/>
                  <a:gd name="T31" fmla="*/ 1 h 894"/>
                  <a:gd name="T32" fmla="*/ 1 w 1582"/>
                  <a:gd name="T33" fmla="*/ 1 h 894"/>
                  <a:gd name="T34" fmla="*/ 1 w 1582"/>
                  <a:gd name="T35" fmla="*/ 1 h 894"/>
                  <a:gd name="T36" fmla="*/ 1 w 1582"/>
                  <a:gd name="T37" fmla="*/ 1 h 894"/>
                  <a:gd name="T38" fmla="*/ 1 w 1582"/>
                  <a:gd name="T39" fmla="*/ 1 h 894"/>
                  <a:gd name="T40" fmla="*/ 1 w 1582"/>
                  <a:gd name="T41" fmla="*/ 1 h 894"/>
                  <a:gd name="T42" fmla="*/ 1 w 1582"/>
                  <a:gd name="T43" fmla="*/ 1 h 894"/>
                  <a:gd name="T44" fmla="*/ 1 w 1582"/>
                  <a:gd name="T45" fmla="*/ 1 h 894"/>
                  <a:gd name="T46" fmla="*/ 1 w 1582"/>
                  <a:gd name="T47" fmla="*/ 1 h 894"/>
                  <a:gd name="T48" fmla="*/ 1 w 1582"/>
                  <a:gd name="T49" fmla="*/ 1 h 894"/>
                  <a:gd name="T50" fmla="*/ 1 w 1582"/>
                  <a:gd name="T51" fmla="*/ 1 h 894"/>
                  <a:gd name="T52" fmla="*/ 1 w 1582"/>
                  <a:gd name="T53" fmla="*/ 1 h 894"/>
                  <a:gd name="T54" fmla="*/ 1 w 1582"/>
                  <a:gd name="T55" fmla="*/ 1 h 894"/>
                  <a:gd name="T56" fmla="*/ 1 w 1582"/>
                  <a:gd name="T57" fmla="*/ 1 h 894"/>
                  <a:gd name="T58" fmla="*/ 1 w 1582"/>
                  <a:gd name="T59" fmla="*/ 1 h 894"/>
                  <a:gd name="T60" fmla="*/ 1 w 1582"/>
                  <a:gd name="T61" fmla="*/ 1 h 894"/>
                  <a:gd name="T62" fmla="*/ 1 w 1582"/>
                  <a:gd name="T63" fmla="*/ 1 h 894"/>
                  <a:gd name="T64" fmla="*/ 1 w 1582"/>
                  <a:gd name="T65" fmla="*/ 1 h 894"/>
                  <a:gd name="T66" fmla="*/ 1 w 1582"/>
                  <a:gd name="T67" fmla="*/ 1 h 894"/>
                  <a:gd name="T68" fmla="*/ 1 w 1582"/>
                  <a:gd name="T69" fmla="*/ 1 h 894"/>
                  <a:gd name="T70" fmla="*/ 1 w 1582"/>
                  <a:gd name="T71" fmla="*/ 1 h 894"/>
                  <a:gd name="T72" fmla="*/ 1 w 1582"/>
                  <a:gd name="T73" fmla="*/ 1 h 894"/>
                  <a:gd name="T74" fmla="*/ 1 w 1582"/>
                  <a:gd name="T75" fmla="*/ 1 h 894"/>
                  <a:gd name="T76" fmla="*/ 1 w 1582"/>
                  <a:gd name="T77" fmla="*/ 1 h 894"/>
                  <a:gd name="T78" fmla="*/ 1 w 1582"/>
                  <a:gd name="T79" fmla="*/ 1 h 894"/>
                  <a:gd name="T80" fmla="*/ 1 w 1582"/>
                  <a:gd name="T81" fmla="*/ 1 h 894"/>
                  <a:gd name="T82" fmla="*/ 1 w 1582"/>
                  <a:gd name="T83" fmla="*/ 1 h 894"/>
                  <a:gd name="T84" fmla="*/ 1 w 1582"/>
                  <a:gd name="T85" fmla="*/ 1 h 894"/>
                  <a:gd name="T86" fmla="*/ 1 w 1582"/>
                  <a:gd name="T87" fmla="*/ 1 h 894"/>
                  <a:gd name="T88" fmla="*/ 1 w 1582"/>
                  <a:gd name="T89" fmla="*/ 1 h 894"/>
                  <a:gd name="T90" fmla="*/ 1 w 1582"/>
                  <a:gd name="T91" fmla="*/ 1 h 894"/>
                  <a:gd name="T92" fmla="*/ 1 w 1582"/>
                  <a:gd name="T93" fmla="*/ 1 h 894"/>
                  <a:gd name="T94" fmla="*/ 1 w 1582"/>
                  <a:gd name="T95" fmla="*/ 1 h 894"/>
                  <a:gd name="T96" fmla="*/ 1 w 1582"/>
                  <a:gd name="T97" fmla="*/ 1 h 894"/>
                  <a:gd name="T98" fmla="*/ 1 w 1582"/>
                  <a:gd name="T99" fmla="*/ 1 h 894"/>
                  <a:gd name="T100" fmla="*/ 1 w 1582"/>
                  <a:gd name="T101" fmla="*/ 1 h 8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582" h="894">
                    <a:moveTo>
                      <a:pt x="1069" y="9"/>
                    </a:moveTo>
                    <a:lnTo>
                      <a:pt x="1076" y="9"/>
                    </a:lnTo>
                    <a:lnTo>
                      <a:pt x="1082" y="12"/>
                    </a:lnTo>
                    <a:lnTo>
                      <a:pt x="1086" y="12"/>
                    </a:lnTo>
                    <a:lnTo>
                      <a:pt x="1101" y="15"/>
                    </a:lnTo>
                    <a:lnTo>
                      <a:pt x="1116" y="21"/>
                    </a:lnTo>
                    <a:lnTo>
                      <a:pt x="1120" y="28"/>
                    </a:lnTo>
                    <a:lnTo>
                      <a:pt x="1120" y="34"/>
                    </a:lnTo>
                    <a:lnTo>
                      <a:pt x="1116" y="40"/>
                    </a:lnTo>
                    <a:lnTo>
                      <a:pt x="1114" y="43"/>
                    </a:lnTo>
                    <a:lnTo>
                      <a:pt x="1114" y="50"/>
                    </a:lnTo>
                    <a:lnTo>
                      <a:pt x="1116" y="53"/>
                    </a:lnTo>
                    <a:lnTo>
                      <a:pt x="1126" y="55"/>
                    </a:lnTo>
                    <a:lnTo>
                      <a:pt x="1129" y="59"/>
                    </a:lnTo>
                    <a:lnTo>
                      <a:pt x="1132" y="61"/>
                    </a:lnTo>
                    <a:lnTo>
                      <a:pt x="1142" y="61"/>
                    </a:lnTo>
                    <a:lnTo>
                      <a:pt x="1151" y="61"/>
                    </a:lnTo>
                    <a:lnTo>
                      <a:pt x="1160" y="62"/>
                    </a:lnTo>
                    <a:lnTo>
                      <a:pt x="1169" y="65"/>
                    </a:lnTo>
                    <a:lnTo>
                      <a:pt x="1175" y="70"/>
                    </a:lnTo>
                    <a:lnTo>
                      <a:pt x="1185" y="78"/>
                    </a:lnTo>
                    <a:lnTo>
                      <a:pt x="1198" y="81"/>
                    </a:lnTo>
                    <a:lnTo>
                      <a:pt x="1206" y="83"/>
                    </a:lnTo>
                    <a:lnTo>
                      <a:pt x="1209" y="87"/>
                    </a:lnTo>
                    <a:lnTo>
                      <a:pt x="1210" y="90"/>
                    </a:lnTo>
                    <a:lnTo>
                      <a:pt x="1215" y="90"/>
                    </a:lnTo>
                    <a:lnTo>
                      <a:pt x="1221" y="94"/>
                    </a:lnTo>
                    <a:lnTo>
                      <a:pt x="1221" y="96"/>
                    </a:lnTo>
                    <a:lnTo>
                      <a:pt x="1224" y="97"/>
                    </a:lnTo>
                    <a:lnTo>
                      <a:pt x="1227" y="103"/>
                    </a:lnTo>
                    <a:lnTo>
                      <a:pt x="1227" y="106"/>
                    </a:lnTo>
                    <a:lnTo>
                      <a:pt x="1227" y="109"/>
                    </a:lnTo>
                    <a:lnTo>
                      <a:pt x="1229" y="112"/>
                    </a:lnTo>
                    <a:lnTo>
                      <a:pt x="1229" y="118"/>
                    </a:lnTo>
                    <a:lnTo>
                      <a:pt x="1229" y="126"/>
                    </a:lnTo>
                    <a:lnTo>
                      <a:pt x="1221" y="145"/>
                    </a:lnTo>
                    <a:lnTo>
                      <a:pt x="1219" y="147"/>
                    </a:lnTo>
                    <a:lnTo>
                      <a:pt x="1215" y="153"/>
                    </a:lnTo>
                    <a:lnTo>
                      <a:pt x="1209" y="162"/>
                    </a:lnTo>
                    <a:lnTo>
                      <a:pt x="1206" y="167"/>
                    </a:lnTo>
                    <a:lnTo>
                      <a:pt x="1201" y="162"/>
                    </a:lnTo>
                    <a:lnTo>
                      <a:pt x="1198" y="161"/>
                    </a:lnTo>
                    <a:lnTo>
                      <a:pt x="1197" y="171"/>
                    </a:lnTo>
                    <a:lnTo>
                      <a:pt x="1197" y="180"/>
                    </a:lnTo>
                    <a:lnTo>
                      <a:pt x="1191" y="193"/>
                    </a:lnTo>
                    <a:lnTo>
                      <a:pt x="1190" y="208"/>
                    </a:lnTo>
                    <a:lnTo>
                      <a:pt x="1194" y="219"/>
                    </a:lnTo>
                    <a:lnTo>
                      <a:pt x="1198" y="230"/>
                    </a:lnTo>
                    <a:lnTo>
                      <a:pt x="1203" y="236"/>
                    </a:lnTo>
                    <a:lnTo>
                      <a:pt x="1212" y="236"/>
                    </a:lnTo>
                    <a:lnTo>
                      <a:pt x="1227" y="230"/>
                    </a:lnTo>
                    <a:lnTo>
                      <a:pt x="1234" y="223"/>
                    </a:lnTo>
                    <a:lnTo>
                      <a:pt x="1240" y="220"/>
                    </a:lnTo>
                    <a:lnTo>
                      <a:pt x="1247" y="213"/>
                    </a:lnTo>
                    <a:lnTo>
                      <a:pt x="1254" y="216"/>
                    </a:lnTo>
                    <a:lnTo>
                      <a:pt x="1256" y="219"/>
                    </a:lnTo>
                    <a:lnTo>
                      <a:pt x="1256" y="229"/>
                    </a:lnTo>
                    <a:lnTo>
                      <a:pt x="1257" y="235"/>
                    </a:lnTo>
                    <a:lnTo>
                      <a:pt x="1260" y="239"/>
                    </a:lnTo>
                    <a:lnTo>
                      <a:pt x="1268" y="241"/>
                    </a:lnTo>
                    <a:lnTo>
                      <a:pt x="1272" y="246"/>
                    </a:lnTo>
                    <a:lnTo>
                      <a:pt x="1272" y="254"/>
                    </a:lnTo>
                    <a:lnTo>
                      <a:pt x="1283" y="258"/>
                    </a:lnTo>
                    <a:lnTo>
                      <a:pt x="1293" y="260"/>
                    </a:lnTo>
                    <a:lnTo>
                      <a:pt x="1300" y="261"/>
                    </a:lnTo>
                    <a:lnTo>
                      <a:pt x="1307" y="258"/>
                    </a:lnTo>
                    <a:lnTo>
                      <a:pt x="1315" y="257"/>
                    </a:lnTo>
                    <a:lnTo>
                      <a:pt x="1321" y="260"/>
                    </a:lnTo>
                    <a:lnTo>
                      <a:pt x="1328" y="257"/>
                    </a:lnTo>
                    <a:lnTo>
                      <a:pt x="1331" y="255"/>
                    </a:lnTo>
                    <a:lnTo>
                      <a:pt x="1340" y="257"/>
                    </a:lnTo>
                    <a:lnTo>
                      <a:pt x="1346" y="258"/>
                    </a:lnTo>
                    <a:lnTo>
                      <a:pt x="1355" y="267"/>
                    </a:lnTo>
                    <a:lnTo>
                      <a:pt x="1368" y="275"/>
                    </a:lnTo>
                    <a:lnTo>
                      <a:pt x="1371" y="281"/>
                    </a:lnTo>
                    <a:lnTo>
                      <a:pt x="1380" y="282"/>
                    </a:lnTo>
                    <a:lnTo>
                      <a:pt x="1386" y="290"/>
                    </a:lnTo>
                    <a:lnTo>
                      <a:pt x="1403" y="292"/>
                    </a:lnTo>
                    <a:lnTo>
                      <a:pt x="1427" y="299"/>
                    </a:lnTo>
                    <a:lnTo>
                      <a:pt x="1435" y="304"/>
                    </a:lnTo>
                    <a:lnTo>
                      <a:pt x="1435" y="308"/>
                    </a:lnTo>
                    <a:lnTo>
                      <a:pt x="1438" y="317"/>
                    </a:lnTo>
                    <a:lnTo>
                      <a:pt x="1430" y="343"/>
                    </a:lnTo>
                    <a:lnTo>
                      <a:pt x="1432" y="362"/>
                    </a:lnTo>
                    <a:lnTo>
                      <a:pt x="1438" y="367"/>
                    </a:lnTo>
                    <a:lnTo>
                      <a:pt x="1442" y="370"/>
                    </a:lnTo>
                    <a:lnTo>
                      <a:pt x="1443" y="375"/>
                    </a:lnTo>
                    <a:lnTo>
                      <a:pt x="1417" y="378"/>
                    </a:lnTo>
                    <a:lnTo>
                      <a:pt x="1395" y="376"/>
                    </a:lnTo>
                    <a:lnTo>
                      <a:pt x="1390" y="375"/>
                    </a:lnTo>
                    <a:lnTo>
                      <a:pt x="1384" y="362"/>
                    </a:lnTo>
                    <a:lnTo>
                      <a:pt x="1378" y="359"/>
                    </a:lnTo>
                    <a:lnTo>
                      <a:pt x="1370" y="349"/>
                    </a:lnTo>
                    <a:lnTo>
                      <a:pt x="1350" y="341"/>
                    </a:lnTo>
                    <a:lnTo>
                      <a:pt x="1342" y="340"/>
                    </a:lnTo>
                    <a:lnTo>
                      <a:pt x="1336" y="331"/>
                    </a:lnTo>
                    <a:lnTo>
                      <a:pt x="1328" y="328"/>
                    </a:lnTo>
                    <a:lnTo>
                      <a:pt x="1333" y="337"/>
                    </a:lnTo>
                    <a:lnTo>
                      <a:pt x="1334" y="343"/>
                    </a:lnTo>
                    <a:lnTo>
                      <a:pt x="1340" y="347"/>
                    </a:lnTo>
                    <a:lnTo>
                      <a:pt x="1349" y="351"/>
                    </a:lnTo>
                    <a:lnTo>
                      <a:pt x="1356" y="357"/>
                    </a:lnTo>
                    <a:lnTo>
                      <a:pt x="1367" y="357"/>
                    </a:lnTo>
                    <a:lnTo>
                      <a:pt x="1375" y="364"/>
                    </a:lnTo>
                    <a:lnTo>
                      <a:pt x="1380" y="372"/>
                    </a:lnTo>
                    <a:lnTo>
                      <a:pt x="1381" y="379"/>
                    </a:lnTo>
                    <a:lnTo>
                      <a:pt x="1393" y="385"/>
                    </a:lnTo>
                    <a:lnTo>
                      <a:pt x="1408" y="381"/>
                    </a:lnTo>
                    <a:lnTo>
                      <a:pt x="1414" y="379"/>
                    </a:lnTo>
                    <a:lnTo>
                      <a:pt x="1420" y="387"/>
                    </a:lnTo>
                    <a:lnTo>
                      <a:pt x="1433" y="387"/>
                    </a:lnTo>
                    <a:lnTo>
                      <a:pt x="1443" y="387"/>
                    </a:lnTo>
                    <a:lnTo>
                      <a:pt x="1446" y="399"/>
                    </a:lnTo>
                    <a:lnTo>
                      <a:pt x="1455" y="406"/>
                    </a:lnTo>
                    <a:lnTo>
                      <a:pt x="1462" y="425"/>
                    </a:lnTo>
                    <a:lnTo>
                      <a:pt x="1462" y="447"/>
                    </a:lnTo>
                    <a:lnTo>
                      <a:pt x="1461" y="450"/>
                    </a:lnTo>
                    <a:lnTo>
                      <a:pt x="1456" y="446"/>
                    </a:lnTo>
                    <a:lnTo>
                      <a:pt x="1449" y="443"/>
                    </a:lnTo>
                    <a:lnTo>
                      <a:pt x="1435" y="435"/>
                    </a:lnTo>
                    <a:lnTo>
                      <a:pt x="1430" y="441"/>
                    </a:lnTo>
                    <a:lnTo>
                      <a:pt x="1432" y="449"/>
                    </a:lnTo>
                    <a:lnTo>
                      <a:pt x="1438" y="453"/>
                    </a:lnTo>
                    <a:lnTo>
                      <a:pt x="1441" y="465"/>
                    </a:lnTo>
                    <a:lnTo>
                      <a:pt x="1435" y="468"/>
                    </a:lnTo>
                    <a:lnTo>
                      <a:pt x="1432" y="472"/>
                    </a:lnTo>
                    <a:lnTo>
                      <a:pt x="1423" y="472"/>
                    </a:lnTo>
                    <a:lnTo>
                      <a:pt x="1420" y="478"/>
                    </a:lnTo>
                    <a:lnTo>
                      <a:pt x="1426" y="481"/>
                    </a:lnTo>
                    <a:lnTo>
                      <a:pt x="1436" y="480"/>
                    </a:lnTo>
                    <a:lnTo>
                      <a:pt x="1443" y="481"/>
                    </a:lnTo>
                    <a:lnTo>
                      <a:pt x="1443" y="487"/>
                    </a:lnTo>
                    <a:lnTo>
                      <a:pt x="1443" y="490"/>
                    </a:lnTo>
                    <a:lnTo>
                      <a:pt x="1455" y="487"/>
                    </a:lnTo>
                    <a:lnTo>
                      <a:pt x="1467" y="496"/>
                    </a:lnTo>
                    <a:lnTo>
                      <a:pt x="1473" y="502"/>
                    </a:lnTo>
                    <a:lnTo>
                      <a:pt x="1474" y="506"/>
                    </a:lnTo>
                    <a:lnTo>
                      <a:pt x="1473" y="521"/>
                    </a:lnTo>
                    <a:lnTo>
                      <a:pt x="1479" y="533"/>
                    </a:lnTo>
                    <a:lnTo>
                      <a:pt x="1500" y="540"/>
                    </a:lnTo>
                    <a:lnTo>
                      <a:pt x="1514" y="540"/>
                    </a:lnTo>
                    <a:lnTo>
                      <a:pt x="1526" y="537"/>
                    </a:lnTo>
                    <a:lnTo>
                      <a:pt x="1530" y="531"/>
                    </a:lnTo>
                    <a:lnTo>
                      <a:pt x="1536" y="531"/>
                    </a:lnTo>
                    <a:lnTo>
                      <a:pt x="1542" y="540"/>
                    </a:lnTo>
                    <a:lnTo>
                      <a:pt x="1547" y="549"/>
                    </a:lnTo>
                    <a:lnTo>
                      <a:pt x="1550" y="561"/>
                    </a:lnTo>
                    <a:lnTo>
                      <a:pt x="1557" y="574"/>
                    </a:lnTo>
                    <a:lnTo>
                      <a:pt x="1579" y="604"/>
                    </a:lnTo>
                    <a:lnTo>
                      <a:pt x="1582" y="623"/>
                    </a:lnTo>
                    <a:lnTo>
                      <a:pt x="1497" y="639"/>
                    </a:lnTo>
                    <a:lnTo>
                      <a:pt x="1290" y="686"/>
                    </a:lnTo>
                    <a:lnTo>
                      <a:pt x="1001" y="742"/>
                    </a:lnTo>
                    <a:lnTo>
                      <a:pt x="847" y="772"/>
                    </a:lnTo>
                    <a:lnTo>
                      <a:pt x="706" y="800"/>
                    </a:lnTo>
                    <a:lnTo>
                      <a:pt x="582" y="816"/>
                    </a:lnTo>
                    <a:lnTo>
                      <a:pt x="406" y="837"/>
                    </a:lnTo>
                    <a:lnTo>
                      <a:pt x="413" y="830"/>
                    </a:lnTo>
                    <a:lnTo>
                      <a:pt x="341" y="846"/>
                    </a:lnTo>
                    <a:lnTo>
                      <a:pt x="2" y="894"/>
                    </a:lnTo>
                    <a:lnTo>
                      <a:pt x="0" y="890"/>
                    </a:lnTo>
                    <a:lnTo>
                      <a:pt x="2" y="888"/>
                    </a:lnTo>
                    <a:lnTo>
                      <a:pt x="9" y="881"/>
                    </a:lnTo>
                    <a:lnTo>
                      <a:pt x="30" y="869"/>
                    </a:lnTo>
                    <a:lnTo>
                      <a:pt x="56" y="861"/>
                    </a:lnTo>
                    <a:lnTo>
                      <a:pt x="64" y="856"/>
                    </a:lnTo>
                    <a:lnTo>
                      <a:pt x="79" y="850"/>
                    </a:lnTo>
                    <a:lnTo>
                      <a:pt x="90" y="843"/>
                    </a:lnTo>
                    <a:lnTo>
                      <a:pt x="100" y="837"/>
                    </a:lnTo>
                    <a:lnTo>
                      <a:pt x="103" y="828"/>
                    </a:lnTo>
                    <a:lnTo>
                      <a:pt x="106" y="819"/>
                    </a:lnTo>
                    <a:lnTo>
                      <a:pt x="114" y="813"/>
                    </a:lnTo>
                    <a:lnTo>
                      <a:pt x="118" y="810"/>
                    </a:lnTo>
                    <a:lnTo>
                      <a:pt x="132" y="806"/>
                    </a:lnTo>
                    <a:lnTo>
                      <a:pt x="139" y="800"/>
                    </a:lnTo>
                    <a:lnTo>
                      <a:pt x="148" y="798"/>
                    </a:lnTo>
                    <a:lnTo>
                      <a:pt x="152" y="797"/>
                    </a:lnTo>
                    <a:lnTo>
                      <a:pt x="154" y="792"/>
                    </a:lnTo>
                    <a:lnTo>
                      <a:pt x="152" y="785"/>
                    </a:lnTo>
                    <a:lnTo>
                      <a:pt x="151" y="775"/>
                    </a:lnTo>
                    <a:lnTo>
                      <a:pt x="154" y="769"/>
                    </a:lnTo>
                    <a:lnTo>
                      <a:pt x="164" y="765"/>
                    </a:lnTo>
                    <a:lnTo>
                      <a:pt x="173" y="759"/>
                    </a:lnTo>
                    <a:lnTo>
                      <a:pt x="173" y="745"/>
                    </a:lnTo>
                    <a:lnTo>
                      <a:pt x="176" y="735"/>
                    </a:lnTo>
                    <a:lnTo>
                      <a:pt x="185" y="727"/>
                    </a:lnTo>
                    <a:lnTo>
                      <a:pt x="188" y="719"/>
                    </a:lnTo>
                    <a:lnTo>
                      <a:pt x="214" y="700"/>
                    </a:lnTo>
                    <a:lnTo>
                      <a:pt x="245" y="680"/>
                    </a:lnTo>
                    <a:lnTo>
                      <a:pt x="307" y="608"/>
                    </a:lnTo>
                    <a:lnTo>
                      <a:pt x="310" y="605"/>
                    </a:lnTo>
                    <a:lnTo>
                      <a:pt x="313" y="610"/>
                    </a:lnTo>
                    <a:lnTo>
                      <a:pt x="313" y="624"/>
                    </a:lnTo>
                    <a:lnTo>
                      <a:pt x="317" y="638"/>
                    </a:lnTo>
                    <a:lnTo>
                      <a:pt x="325" y="652"/>
                    </a:lnTo>
                    <a:lnTo>
                      <a:pt x="344" y="664"/>
                    </a:lnTo>
                    <a:lnTo>
                      <a:pt x="359" y="667"/>
                    </a:lnTo>
                    <a:lnTo>
                      <a:pt x="376" y="680"/>
                    </a:lnTo>
                    <a:lnTo>
                      <a:pt x="399" y="676"/>
                    </a:lnTo>
                    <a:lnTo>
                      <a:pt x="431" y="648"/>
                    </a:lnTo>
                    <a:lnTo>
                      <a:pt x="436" y="638"/>
                    </a:lnTo>
                    <a:lnTo>
                      <a:pt x="465" y="657"/>
                    </a:lnTo>
                    <a:lnTo>
                      <a:pt x="487" y="644"/>
                    </a:lnTo>
                    <a:lnTo>
                      <a:pt x="514" y="633"/>
                    </a:lnTo>
                    <a:lnTo>
                      <a:pt x="531" y="627"/>
                    </a:lnTo>
                    <a:lnTo>
                      <a:pt x="536" y="618"/>
                    </a:lnTo>
                    <a:lnTo>
                      <a:pt x="530" y="608"/>
                    </a:lnTo>
                    <a:lnTo>
                      <a:pt x="534" y="598"/>
                    </a:lnTo>
                    <a:lnTo>
                      <a:pt x="548" y="599"/>
                    </a:lnTo>
                    <a:lnTo>
                      <a:pt x="552" y="608"/>
                    </a:lnTo>
                    <a:lnTo>
                      <a:pt x="576" y="592"/>
                    </a:lnTo>
                    <a:lnTo>
                      <a:pt x="593" y="576"/>
                    </a:lnTo>
                    <a:lnTo>
                      <a:pt x="602" y="573"/>
                    </a:lnTo>
                    <a:lnTo>
                      <a:pt x="605" y="583"/>
                    </a:lnTo>
                    <a:lnTo>
                      <a:pt x="613" y="584"/>
                    </a:lnTo>
                    <a:lnTo>
                      <a:pt x="642" y="558"/>
                    </a:lnTo>
                    <a:lnTo>
                      <a:pt x="645" y="554"/>
                    </a:lnTo>
                    <a:lnTo>
                      <a:pt x="638" y="548"/>
                    </a:lnTo>
                    <a:lnTo>
                      <a:pt x="636" y="542"/>
                    </a:lnTo>
                    <a:lnTo>
                      <a:pt x="645" y="536"/>
                    </a:lnTo>
                    <a:lnTo>
                      <a:pt x="653" y="525"/>
                    </a:lnTo>
                    <a:lnTo>
                      <a:pt x="644" y="524"/>
                    </a:lnTo>
                    <a:lnTo>
                      <a:pt x="636" y="515"/>
                    </a:lnTo>
                    <a:lnTo>
                      <a:pt x="638" y="508"/>
                    </a:lnTo>
                    <a:lnTo>
                      <a:pt x="641" y="492"/>
                    </a:lnTo>
                    <a:lnTo>
                      <a:pt x="654" y="462"/>
                    </a:lnTo>
                    <a:lnTo>
                      <a:pt x="680" y="427"/>
                    </a:lnTo>
                    <a:lnTo>
                      <a:pt x="689" y="396"/>
                    </a:lnTo>
                    <a:lnTo>
                      <a:pt x="691" y="375"/>
                    </a:lnTo>
                    <a:lnTo>
                      <a:pt x="710" y="353"/>
                    </a:lnTo>
                    <a:lnTo>
                      <a:pt x="706" y="343"/>
                    </a:lnTo>
                    <a:lnTo>
                      <a:pt x="712" y="331"/>
                    </a:lnTo>
                    <a:lnTo>
                      <a:pt x="723" y="308"/>
                    </a:lnTo>
                    <a:lnTo>
                      <a:pt x="722" y="294"/>
                    </a:lnTo>
                    <a:lnTo>
                      <a:pt x="722" y="278"/>
                    </a:lnTo>
                    <a:lnTo>
                      <a:pt x="725" y="267"/>
                    </a:lnTo>
                    <a:lnTo>
                      <a:pt x="745" y="272"/>
                    </a:lnTo>
                    <a:lnTo>
                      <a:pt x="766" y="294"/>
                    </a:lnTo>
                    <a:lnTo>
                      <a:pt x="801" y="299"/>
                    </a:lnTo>
                    <a:lnTo>
                      <a:pt x="816" y="273"/>
                    </a:lnTo>
                    <a:lnTo>
                      <a:pt x="824" y="230"/>
                    </a:lnTo>
                    <a:lnTo>
                      <a:pt x="841" y="177"/>
                    </a:lnTo>
                    <a:lnTo>
                      <a:pt x="870" y="195"/>
                    </a:lnTo>
                    <a:lnTo>
                      <a:pt x="879" y="159"/>
                    </a:lnTo>
                    <a:lnTo>
                      <a:pt x="906" y="130"/>
                    </a:lnTo>
                    <a:lnTo>
                      <a:pt x="912" y="133"/>
                    </a:lnTo>
                    <a:lnTo>
                      <a:pt x="920" y="118"/>
                    </a:lnTo>
                    <a:lnTo>
                      <a:pt x="915" y="114"/>
                    </a:lnTo>
                    <a:lnTo>
                      <a:pt x="929" y="91"/>
                    </a:lnTo>
                    <a:lnTo>
                      <a:pt x="937" y="88"/>
                    </a:lnTo>
                    <a:lnTo>
                      <a:pt x="937" y="78"/>
                    </a:lnTo>
                    <a:lnTo>
                      <a:pt x="937" y="61"/>
                    </a:lnTo>
                    <a:lnTo>
                      <a:pt x="937" y="53"/>
                    </a:lnTo>
                    <a:lnTo>
                      <a:pt x="946" y="28"/>
                    </a:lnTo>
                    <a:lnTo>
                      <a:pt x="942" y="19"/>
                    </a:lnTo>
                    <a:lnTo>
                      <a:pt x="940" y="0"/>
                    </a:lnTo>
                    <a:lnTo>
                      <a:pt x="1057" y="61"/>
                    </a:lnTo>
                    <a:lnTo>
                      <a:pt x="1067" y="12"/>
                    </a:lnTo>
                    <a:lnTo>
                      <a:pt x="1069" y="9"/>
                    </a:lnTo>
                  </a:path>
                </a:pathLst>
              </a:custGeom>
              <a:solidFill>
                <a:srgbClr val="339933"/>
              </a:solidFill>
              <a:ln w="9525" cmpd="sng">
                <a:solidFill>
                  <a:srgbClr val="909090"/>
                </a:solidFill>
                <a:prstDash val="solid"/>
                <a:round/>
                <a:headEnd/>
                <a:tailEnd/>
              </a:ln>
            </p:spPr>
            <p:txBody>
              <a:bodyPr/>
              <a:lstStyle/>
              <a:p>
                <a:endParaRPr lang="en-US" dirty="0"/>
              </a:p>
            </p:txBody>
          </p:sp>
          <p:sp>
            <p:nvSpPr>
              <p:cNvPr id="7419" name="Freeform 27"/>
              <p:cNvSpPr>
                <a:spLocks noChangeAspect="1"/>
              </p:cNvSpPr>
              <p:nvPr>
                <p:custDataLst>
                  <p:tags r:id="rId279"/>
                </p:custDataLst>
              </p:nvPr>
            </p:nvSpPr>
            <p:spPr bwMode="auto">
              <a:xfrm>
                <a:off x="5116" y="2144"/>
                <a:ext cx="57" cy="125"/>
              </a:xfrm>
              <a:custGeom>
                <a:avLst/>
                <a:gdLst>
                  <a:gd name="T0" fmla="*/ 0 w 115"/>
                  <a:gd name="T1" fmla="*/ 0 h 251"/>
                  <a:gd name="T2" fmla="*/ 0 w 115"/>
                  <a:gd name="T3" fmla="*/ 0 h 251"/>
                  <a:gd name="T4" fmla="*/ 0 w 115"/>
                  <a:gd name="T5" fmla="*/ 0 h 251"/>
                  <a:gd name="T6" fmla="*/ 0 w 115"/>
                  <a:gd name="T7" fmla="*/ 0 h 251"/>
                  <a:gd name="T8" fmla="*/ 0 w 115"/>
                  <a:gd name="T9" fmla="*/ 0 h 251"/>
                  <a:gd name="T10" fmla="*/ 0 w 115"/>
                  <a:gd name="T11" fmla="*/ 0 h 251"/>
                  <a:gd name="T12" fmla="*/ 0 w 115"/>
                  <a:gd name="T13" fmla="*/ 0 h 251"/>
                  <a:gd name="T14" fmla="*/ 0 w 115"/>
                  <a:gd name="T15" fmla="*/ 0 h 251"/>
                  <a:gd name="T16" fmla="*/ 0 w 115"/>
                  <a:gd name="T17" fmla="*/ 0 h 251"/>
                  <a:gd name="T18" fmla="*/ 0 w 115"/>
                  <a:gd name="T19" fmla="*/ 0 h 251"/>
                  <a:gd name="T20" fmla="*/ 0 w 115"/>
                  <a:gd name="T21" fmla="*/ 0 h 251"/>
                  <a:gd name="T22" fmla="*/ 0 w 115"/>
                  <a:gd name="T23" fmla="*/ 0 h 251"/>
                  <a:gd name="T24" fmla="*/ 0 w 115"/>
                  <a:gd name="T25" fmla="*/ 0 h 251"/>
                  <a:gd name="T26" fmla="*/ 0 w 115"/>
                  <a:gd name="T27" fmla="*/ 0 h 251"/>
                  <a:gd name="T28" fmla="*/ 0 w 115"/>
                  <a:gd name="T29" fmla="*/ 0 h 251"/>
                  <a:gd name="T30" fmla="*/ 0 w 115"/>
                  <a:gd name="T31" fmla="*/ 0 h 251"/>
                  <a:gd name="T32" fmla="*/ 0 w 115"/>
                  <a:gd name="T33" fmla="*/ 0 h 251"/>
                  <a:gd name="T34" fmla="*/ 0 w 115"/>
                  <a:gd name="T35" fmla="*/ 0 h 251"/>
                  <a:gd name="T36" fmla="*/ 0 w 115"/>
                  <a:gd name="T37" fmla="*/ 0 h 251"/>
                  <a:gd name="T38" fmla="*/ 0 w 115"/>
                  <a:gd name="T39" fmla="*/ 0 h 251"/>
                  <a:gd name="T40" fmla="*/ 0 w 115"/>
                  <a:gd name="T41" fmla="*/ 0 h 251"/>
                  <a:gd name="T42" fmla="*/ 0 w 115"/>
                  <a:gd name="T43" fmla="*/ 0 h 251"/>
                  <a:gd name="T44" fmla="*/ 0 w 115"/>
                  <a:gd name="T45" fmla="*/ 0 h 251"/>
                  <a:gd name="T46" fmla="*/ 0 w 115"/>
                  <a:gd name="T47" fmla="*/ 0 h 251"/>
                  <a:gd name="T48" fmla="*/ 0 w 115"/>
                  <a:gd name="T49" fmla="*/ 0 h 251"/>
                  <a:gd name="T50" fmla="*/ 0 w 115"/>
                  <a:gd name="T51" fmla="*/ 0 h 251"/>
                  <a:gd name="T52" fmla="*/ 0 w 115"/>
                  <a:gd name="T53" fmla="*/ 0 h 251"/>
                  <a:gd name="T54" fmla="*/ 0 w 115"/>
                  <a:gd name="T55" fmla="*/ 0 h 251"/>
                  <a:gd name="T56" fmla="*/ 0 w 115"/>
                  <a:gd name="T57" fmla="*/ 0 h 251"/>
                  <a:gd name="T58" fmla="*/ 0 w 115"/>
                  <a:gd name="T59" fmla="*/ 0 h 251"/>
                  <a:gd name="T60" fmla="*/ 0 w 115"/>
                  <a:gd name="T61" fmla="*/ 0 h 251"/>
                  <a:gd name="T62" fmla="*/ 0 w 115"/>
                  <a:gd name="T63" fmla="*/ 0 h 251"/>
                  <a:gd name="T64" fmla="*/ 0 w 115"/>
                  <a:gd name="T65" fmla="*/ 0 h 251"/>
                  <a:gd name="T66" fmla="*/ 0 w 115"/>
                  <a:gd name="T67" fmla="*/ 0 h 251"/>
                  <a:gd name="T68" fmla="*/ 0 w 115"/>
                  <a:gd name="T69" fmla="*/ 0 h 251"/>
                  <a:gd name="T70" fmla="*/ 0 w 115"/>
                  <a:gd name="T71" fmla="*/ 0 h 251"/>
                  <a:gd name="T72" fmla="*/ 0 w 115"/>
                  <a:gd name="T73" fmla="*/ 0 h 251"/>
                  <a:gd name="T74" fmla="*/ 0 w 115"/>
                  <a:gd name="T75" fmla="*/ 0 h 251"/>
                  <a:gd name="T76" fmla="*/ 0 w 115"/>
                  <a:gd name="T77" fmla="*/ 0 h 251"/>
                  <a:gd name="T78" fmla="*/ 0 w 115"/>
                  <a:gd name="T79" fmla="*/ 0 h 251"/>
                  <a:gd name="T80" fmla="*/ 0 w 115"/>
                  <a:gd name="T81" fmla="*/ 0 h 251"/>
                  <a:gd name="T82" fmla="*/ 0 w 115"/>
                  <a:gd name="T83" fmla="*/ 0 h 251"/>
                  <a:gd name="T84" fmla="*/ 0 w 115"/>
                  <a:gd name="T85" fmla="*/ 0 h 251"/>
                  <a:gd name="T86" fmla="*/ 0 w 115"/>
                  <a:gd name="T87" fmla="*/ 0 h 251"/>
                  <a:gd name="T88" fmla="*/ 0 w 115"/>
                  <a:gd name="T89" fmla="*/ 0 h 251"/>
                  <a:gd name="T90" fmla="*/ 0 w 115"/>
                  <a:gd name="T91" fmla="*/ 0 h 251"/>
                  <a:gd name="T92" fmla="*/ 0 w 115"/>
                  <a:gd name="T93" fmla="*/ 0 h 25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15" h="251">
                    <a:moveTo>
                      <a:pt x="35" y="37"/>
                    </a:moveTo>
                    <a:lnTo>
                      <a:pt x="31" y="39"/>
                    </a:lnTo>
                    <a:lnTo>
                      <a:pt x="23" y="42"/>
                    </a:lnTo>
                    <a:lnTo>
                      <a:pt x="20" y="54"/>
                    </a:lnTo>
                    <a:lnTo>
                      <a:pt x="23" y="52"/>
                    </a:lnTo>
                    <a:lnTo>
                      <a:pt x="32" y="49"/>
                    </a:lnTo>
                    <a:lnTo>
                      <a:pt x="32" y="55"/>
                    </a:lnTo>
                    <a:lnTo>
                      <a:pt x="32" y="64"/>
                    </a:lnTo>
                    <a:lnTo>
                      <a:pt x="31" y="72"/>
                    </a:lnTo>
                    <a:lnTo>
                      <a:pt x="29" y="78"/>
                    </a:lnTo>
                    <a:lnTo>
                      <a:pt x="26" y="83"/>
                    </a:lnTo>
                    <a:lnTo>
                      <a:pt x="20" y="90"/>
                    </a:lnTo>
                    <a:lnTo>
                      <a:pt x="14" y="93"/>
                    </a:lnTo>
                    <a:lnTo>
                      <a:pt x="8" y="110"/>
                    </a:lnTo>
                    <a:lnTo>
                      <a:pt x="3" y="137"/>
                    </a:lnTo>
                    <a:lnTo>
                      <a:pt x="0" y="179"/>
                    </a:lnTo>
                    <a:lnTo>
                      <a:pt x="0" y="208"/>
                    </a:lnTo>
                    <a:lnTo>
                      <a:pt x="6" y="226"/>
                    </a:lnTo>
                    <a:lnTo>
                      <a:pt x="8" y="236"/>
                    </a:lnTo>
                    <a:lnTo>
                      <a:pt x="19" y="251"/>
                    </a:lnTo>
                    <a:lnTo>
                      <a:pt x="26" y="250"/>
                    </a:lnTo>
                    <a:lnTo>
                      <a:pt x="29" y="241"/>
                    </a:lnTo>
                    <a:lnTo>
                      <a:pt x="34" y="239"/>
                    </a:lnTo>
                    <a:lnTo>
                      <a:pt x="35" y="228"/>
                    </a:lnTo>
                    <a:lnTo>
                      <a:pt x="38" y="208"/>
                    </a:lnTo>
                    <a:lnTo>
                      <a:pt x="43" y="186"/>
                    </a:lnTo>
                    <a:lnTo>
                      <a:pt x="54" y="149"/>
                    </a:lnTo>
                    <a:lnTo>
                      <a:pt x="63" y="122"/>
                    </a:lnTo>
                    <a:lnTo>
                      <a:pt x="68" y="110"/>
                    </a:lnTo>
                    <a:lnTo>
                      <a:pt x="66" y="93"/>
                    </a:lnTo>
                    <a:lnTo>
                      <a:pt x="74" y="64"/>
                    </a:lnTo>
                    <a:lnTo>
                      <a:pt x="82" y="45"/>
                    </a:lnTo>
                    <a:lnTo>
                      <a:pt x="93" y="36"/>
                    </a:lnTo>
                    <a:lnTo>
                      <a:pt x="99" y="36"/>
                    </a:lnTo>
                    <a:lnTo>
                      <a:pt x="96" y="43"/>
                    </a:lnTo>
                    <a:lnTo>
                      <a:pt x="93" y="48"/>
                    </a:lnTo>
                    <a:lnTo>
                      <a:pt x="99" y="48"/>
                    </a:lnTo>
                    <a:lnTo>
                      <a:pt x="107" y="24"/>
                    </a:lnTo>
                    <a:lnTo>
                      <a:pt x="106" y="18"/>
                    </a:lnTo>
                    <a:lnTo>
                      <a:pt x="107" y="8"/>
                    </a:lnTo>
                    <a:lnTo>
                      <a:pt x="115" y="0"/>
                    </a:lnTo>
                    <a:lnTo>
                      <a:pt x="41" y="27"/>
                    </a:lnTo>
                    <a:lnTo>
                      <a:pt x="40" y="28"/>
                    </a:lnTo>
                    <a:lnTo>
                      <a:pt x="40" y="31"/>
                    </a:lnTo>
                    <a:lnTo>
                      <a:pt x="38" y="34"/>
                    </a:lnTo>
                    <a:lnTo>
                      <a:pt x="35" y="37"/>
                    </a:lnTo>
                  </a:path>
                </a:pathLst>
              </a:custGeom>
              <a:solidFill>
                <a:schemeClr val="bg2"/>
              </a:solidFill>
              <a:ln w="9525" cmpd="sng">
                <a:solidFill>
                  <a:srgbClr val="909090"/>
                </a:solidFill>
                <a:prstDash val="solid"/>
                <a:round/>
                <a:headEnd/>
                <a:tailEnd/>
              </a:ln>
            </p:spPr>
            <p:txBody>
              <a:bodyPr/>
              <a:lstStyle/>
              <a:p>
                <a:endParaRPr lang="en-US" dirty="0"/>
              </a:p>
            </p:txBody>
          </p:sp>
        </p:grpSp>
        <p:sp>
          <p:nvSpPr>
            <p:cNvPr id="7375" name="Freeform 28"/>
            <p:cNvSpPr>
              <a:spLocks noChangeAspect="1"/>
            </p:cNvSpPr>
            <p:nvPr>
              <p:custDataLst>
                <p:tags r:id="rId239"/>
              </p:custDataLst>
            </p:nvPr>
          </p:nvSpPr>
          <p:spPr bwMode="auto">
            <a:xfrm>
              <a:off x="4567" y="1653"/>
              <a:ext cx="596" cy="384"/>
            </a:xfrm>
            <a:custGeom>
              <a:avLst/>
              <a:gdLst>
                <a:gd name="T0" fmla="*/ 1 w 1191"/>
                <a:gd name="T1" fmla="*/ 1 h 766"/>
                <a:gd name="T2" fmla="*/ 1 w 1191"/>
                <a:gd name="T3" fmla="*/ 1 h 766"/>
                <a:gd name="T4" fmla="*/ 1 w 1191"/>
                <a:gd name="T5" fmla="*/ 1 h 766"/>
                <a:gd name="T6" fmla="*/ 1 w 1191"/>
                <a:gd name="T7" fmla="*/ 1 h 766"/>
                <a:gd name="T8" fmla="*/ 1 w 1191"/>
                <a:gd name="T9" fmla="*/ 1 h 766"/>
                <a:gd name="T10" fmla="*/ 1 w 1191"/>
                <a:gd name="T11" fmla="*/ 1 h 766"/>
                <a:gd name="T12" fmla="*/ 1 w 1191"/>
                <a:gd name="T13" fmla="*/ 1 h 766"/>
                <a:gd name="T14" fmla="*/ 1 w 1191"/>
                <a:gd name="T15" fmla="*/ 1 h 766"/>
                <a:gd name="T16" fmla="*/ 1 w 1191"/>
                <a:gd name="T17" fmla="*/ 1 h 766"/>
                <a:gd name="T18" fmla="*/ 1 w 1191"/>
                <a:gd name="T19" fmla="*/ 1 h 766"/>
                <a:gd name="T20" fmla="*/ 1 w 1191"/>
                <a:gd name="T21" fmla="*/ 1 h 766"/>
                <a:gd name="T22" fmla="*/ 1 w 1191"/>
                <a:gd name="T23" fmla="*/ 1 h 766"/>
                <a:gd name="T24" fmla="*/ 1 w 1191"/>
                <a:gd name="T25" fmla="*/ 1 h 766"/>
                <a:gd name="T26" fmla="*/ 1 w 1191"/>
                <a:gd name="T27" fmla="*/ 1 h 766"/>
                <a:gd name="T28" fmla="*/ 1 w 1191"/>
                <a:gd name="T29" fmla="*/ 1 h 766"/>
                <a:gd name="T30" fmla="*/ 1 w 1191"/>
                <a:gd name="T31" fmla="*/ 1 h 766"/>
                <a:gd name="T32" fmla="*/ 1 w 1191"/>
                <a:gd name="T33" fmla="*/ 1 h 766"/>
                <a:gd name="T34" fmla="*/ 1 w 1191"/>
                <a:gd name="T35" fmla="*/ 1 h 766"/>
                <a:gd name="T36" fmla="*/ 1 w 1191"/>
                <a:gd name="T37" fmla="*/ 1 h 766"/>
                <a:gd name="T38" fmla="*/ 1 w 1191"/>
                <a:gd name="T39" fmla="*/ 1 h 766"/>
                <a:gd name="T40" fmla="*/ 1 w 1191"/>
                <a:gd name="T41" fmla="*/ 1 h 766"/>
                <a:gd name="T42" fmla="*/ 1 w 1191"/>
                <a:gd name="T43" fmla="*/ 1 h 766"/>
                <a:gd name="T44" fmla="*/ 1 w 1191"/>
                <a:gd name="T45" fmla="*/ 1 h 766"/>
                <a:gd name="T46" fmla="*/ 1 w 1191"/>
                <a:gd name="T47" fmla="*/ 1 h 766"/>
                <a:gd name="T48" fmla="*/ 1 w 1191"/>
                <a:gd name="T49" fmla="*/ 1 h 766"/>
                <a:gd name="T50" fmla="*/ 1 w 1191"/>
                <a:gd name="T51" fmla="*/ 1 h 766"/>
                <a:gd name="T52" fmla="*/ 1 w 1191"/>
                <a:gd name="T53" fmla="*/ 1 h 766"/>
                <a:gd name="T54" fmla="*/ 1 w 1191"/>
                <a:gd name="T55" fmla="*/ 1 h 766"/>
                <a:gd name="T56" fmla="*/ 1 w 1191"/>
                <a:gd name="T57" fmla="*/ 1 h 766"/>
                <a:gd name="T58" fmla="*/ 1 w 1191"/>
                <a:gd name="T59" fmla="*/ 1 h 766"/>
                <a:gd name="T60" fmla="*/ 1 w 1191"/>
                <a:gd name="T61" fmla="*/ 1 h 766"/>
                <a:gd name="T62" fmla="*/ 1 w 1191"/>
                <a:gd name="T63" fmla="*/ 1 h 766"/>
                <a:gd name="T64" fmla="*/ 1 w 1191"/>
                <a:gd name="T65" fmla="*/ 1 h 766"/>
                <a:gd name="T66" fmla="*/ 1 w 1191"/>
                <a:gd name="T67" fmla="*/ 1 h 766"/>
                <a:gd name="T68" fmla="*/ 1 w 1191"/>
                <a:gd name="T69" fmla="*/ 1 h 766"/>
                <a:gd name="T70" fmla="*/ 1 w 1191"/>
                <a:gd name="T71" fmla="*/ 1 h 766"/>
                <a:gd name="T72" fmla="*/ 1 w 1191"/>
                <a:gd name="T73" fmla="*/ 1 h 766"/>
                <a:gd name="T74" fmla="*/ 1 w 1191"/>
                <a:gd name="T75" fmla="*/ 1 h 766"/>
                <a:gd name="T76" fmla="*/ 1 w 1191"/>
                <a:gd name="T77" fmla="*/ 1 h 766"/>
                <a:gd name="T78" fmla="*/ 1 w 1191"/>
                <a:gd name="T79" fmla="*/ 1 h 766"/>
                <a:gd name="T80" fmla="*/ 1 w 1191"/>
                <a:gd name="T81" fmla="*/ 1 h 766"/>
                <a:gd name="T82" fmla="*/ 1 w 1191"/>
                <a:gd name="T83" fmla="*/ 1 h 766"/>
                <a:gd name="T84" fmla="*/ 1 w 1191"/>
                <a:gd name="T85" fmla="*/ 1 h 766"/>
                <a:gd name="T86" fmla="*/ 1 w 1191"/>
                <a:gd name="T87" fmla="*/ 1 h 766"/>
                <a:gd name="T88" fmla="*/ 1 w 1191"/>
                <a:gd name="T89" fmla="*/ 1 h 766"/>
                <a:gd name="T90" fmla="*/ 1 w 1191"/>
                <a:gd name="T91" fmla="*/ 1 h 766"/>
                <a:gd name="T92" fmla="*/ 1 w 1191"/>
                <a:gd name="T93" fmla="*/ 1 h 766"/>
                <a:gd name="T94" fmla="*/ 1 w 1191"/>
                <a:gd name="T95" fmla="*/ 1 h 766"/>
                <a:gd name="T96" fmla="*/ 1 w 1191"/>
                <a:gd name="T97" fmla="*/ 1 h 766"/>
                <a:gd name="T98" fmla="*/ 1 w 1191"/>
                <a:gd name="T99" fmla="*/ 1 h 766"/>
                <a:gd name="T100" fmla="*/ 1 w 1191"/>
                <a:gd name="T101" fmla="*/ 1 h 766"/>
                <a:gd name="T102" fmla="*/ 1 w 1191"/>
                <a:gd name="T103" fmla="*/ 1 h 766"/>
                <a:gd name="T104" fmla="*/ 1 w 1191"/>
                <a:gd name="T105" fmla="*/ 1 h 766"/>
                <a:gd name="T106" fmla="*/ 1 w 1191"/>
                <a:gd name="T107" fmla="*/ 1 h 766"/>
                <a:gd name="T108" fmla="*/ 1 w 1191"/>
                <a:gd name="T109" fmla="*/ 1 h 7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91" h="766">
                  <a:moveTo>
                    <a:pt x="59" y="536"/>
                  </a:moveTo>
                  <a:lnTo>
                    <a:pt x="98" y="766"/>
                  </a:lnTo>
                  <a:lnTo>
                    <a:pt x="300" y="732"/>
                  </a:lnTo>
                  <a:lnTo>
                    <a:pt x="655" y="660"/>
                  </a:lnTo>
                  <a:lnTo>
                    <a:pt x="1011" y="585"/>
                  </a:lnTo>
                  <a:lnTo>
                    <a:pt x="1015" y="583"/>
                  </a:lnTo>
                  <a:lnTo>
                    <a:pt x="1017" y="577"/>
                  </a:lnTo>
                  <a:lnTo>
                    <a:pt x="1020" y="567"/>
                  </a:lnTo>
                  <a:lnTo>
                    <a:pt x="1026" y="560"/>
                  </a:lnTo>
                  <a:lnTo>
                    <a:pt x="1030" y="554"/>
                  </a:lnTo>
                  <a:lnTo>
                    <a:pt x="1036" y="551"/>
                  </a:lnTo>
                  <a:lnTo>
                    <a:pt x="1046" y="546"/>
                  </a:lnTo>
                  <a:lnTo>
                    <a:pt x="1053" y="545"/>
                  </a:lnTo>
                  <a:lnTo>
                    <a:pt x="1065" y="545"/>
                  </a:lnTo>
                  <a:lnTo>
                    <a:pt x="1073" y="546"/>
                  </a:lnTo>
                  <a:lnTo>
                    <a:pt x="1074" y="548"/>
                  </a:lnTo>
                  <a:lnTo>
                    <a:pt x="1074" y="546"/>
                  </a:lnTo>
                  <a:lnTo>
                    <a:pt x="1079" y="548"/>
                  </a:lnTo>
                  <a:lnTo>
                    <a:pt x="1085" y="545"/>
                  </a:lnTo>
                  <a:lnTo>
                    <a:pt x="1086" y="542"/>
                  </a:lnTo>
                  <a:lnTo>
                    <a:pt x="1091" y="539"/>
                  </a:lnTo>
                  <a:lnTo>
                    <a:pt x="1095" y="535"/>
                  </a:lnTo>
                  <a:lnTo>
                    <a:pt x="1101" y="533"/>
                  </a:lnTo>
                  <a:lnTo>
                    <a:pt x="1106" y="529"/>
                  </a:lnTo>
                  <a:lnTo>
                    <a:pt x="1114" y="527"/>
                  </a:lnTo>
                  <a:lnTo>
                    <a:pt x="1117" y="524"/>
                  </a:lnTo>
                  <a:lnTo>
                    <a:pt x="1118" y="520"/>
                  </a:lnTo>
                  <a:lnTo>
                    <a:pt x="1124" y="517"/>
                  </a:lnTo>
                  <a:lnTo>
                    <a:pt x="1127" y="510"/>
                  </a:lnTo>
                  <a:lnTo>
                    <a:pt x="1127" y="507"/>
                  </a:lnTo>
                  <a:lnTo>
                    <a:pt x="1126" y="502"/>
                  </a:lnTo>
                  <a:lnTo>
                    <a:pt x="1124" y="501"/>
                  </a:lnTo>
                  <a:lnTo>
                    <a:pt x="1124" y="496"/>
                  </a:lnTo>
                  <a:lnTo>
                    <a:pt x="1127" y="495"/>
                  </a:lnTo>
                  <a:lnTo>
                    <a:pt x="1130" y="495"/>
                  </a:lnTo>
                  <a:lnTo>
                    <a:pt x="1135" y="489"/>
                  </a:lnTo>
                  <a:lnTo>
                    <a:pt x="1138" y="483"/>
                  </a:lnTo>
                  <a:lnTo>
                    <a:pt x="1142" y="477"/>
                  </a:lnTo>
                  <a:lnTo>
                    <a:pt x="1148" y="470"/>
                  </a:lnTo>
                  <a:lnTo>
                    <a:pt x="1154" y="464"/>
                  </a:lnTo>
                  <a:lnTo>
                    <a:pt x="1161" y="458"/>
                  </a:lnTo>
                  <a:lnTo>
                    <a:pt x="1164" y="455"/>
                  </a:lnTo>
                  <a:lnTo>
                    <a:pt x="1170" y="452"/>
                  </a:lnTo>
                  <a:lnTo>
                    <a:pt x="1173" y="446"/>
                  </a:lnTo>
                  <a:lnTo>
                    <a:pt x="1173" y="443"/>
                  </a:lnTo>
                  <a:lnTo>
                    <a:pt x="1173" y="440"/>
                  </a:lnTo>
                  <a:lnTo>
                    <a:pt x="1176" y="440"/>
                  </a:lnTo>
                  <a:lnTo>
                    <a:pt x="1180" y="440"/>
                  </a:lnTo>
                  <a:lnTo>
                    <a:pt x="1183" y="437"/>
                  </a:lnTo>
                  <a:lnTo>
                    <a:pt x="1188" y="434"/>
                  </a:lnTo>
                  <a:lnTo>
                    <a:pt x="1191" y="431"/>
                  </a:lnTo>
                  <a:lnTo>
                    <a:pt x="1189" y="425"/>
                  </a:lnTo>
                  <a:lnTo>
                    <a:pt x="1186" y="422"/>
                  </a:lnTo>
                  <a:lnTo>
                    <a:pt x="1183" y="422"/>
                  </a:lnTo>
                  <a:lnTo>
                    <a:pt x="1182" y="421"/>
                  </a:lnTo>
                  <a:lnTo>
                    <a:pt x="1179" y="416"/>
                  </a:lnTo>
                  <a:lnTo>
                    <a:pt x="1173" y="413"/>
                  </a:lnTo>
                  <a:lnTo>
                    <a:pt x="1164" y="412"/>
                  </a:lnTo>
                  <a:lnTo>
                    <a:pt x="1161" y="409"/>
                  </a:lnTo>
                  <a:lnTo>
                    <a:pt x="1161" y="406"/>
                  </a:lnTo>
                  <a:lnTo>
                    <a:pt x="1158" y="403"/>
                  </a:lnTo>
                  <a:lnTo>
                    <a:pt x="1155" y="400"/>
                  </a:lnTo>
                  <a:lnTo>
                    <a:pt x="1148" y="398"/>
                  </a:lnTo>
                  <a:lnTo>
                    <a:pt x="1144" y="398"/>
                  </a:lnTo>
                  <a:lnTo>
                    <a:pt x="1138" y="395"/>
                  </a:lnTo>
                  <a:lnTo>
                    <a:pt x="1136" y="389"/>
                  </a:lnTo>
                  <a:lnTo>
                    <a:pt x="1133" y="384"/>
                  </a:lnTo>
                  <a:lnTo>
                    <a:pt x="1130" y="380"/>
                  </a:lnTo>
                  <a:lnTo>
                    <a:pt x="1126" y="380"/>
                  </a:lnTo>
                  <a:lnTo>
                    <a:pt x="1121" y="378"/>
                  </a:lnTo>
                  <a:lnTo>
                    <a:pt x="1118" y="380"/>
                  </a:lnTo>
                  <a:lnTo>
                    <a:pt x="1115" y="381"/>
                  </a:lnTo>
                  <a:lnTo>
                    <a:pt x="1111" y="378"/>
                  </a:lnTo>
                  <a:lnTo>
                    <a:pt x="1108" y="374"/>
                  </a:lnTo>
                  <a:lnTo>
                    <a:pt x="1106" y="369"/>
                  </a:lnTo>
                  <a:lnTo>
                    <a:pt x="1106" y="362"/>
                  </a:lnTo>
                  <a:lnTo>
                    <a:pt x="1104" y="350"/>
                  </a:lnTo>
                  <a:lnTo>
                    <a:pt x="1101" y="347"/>
                  </a:lnTo>
                  <a:lnTo>
                    <a:pt x="1098" y="346"/>
                  </a:lnTo>
                  <a:lnTo>
                    <a:pt x="1092" y="341"/>
                  </a:lnTo>
                  <a:lnTo>
                    <a:pt x="1088" y="343"/>
                  </a:lnTo>
                  <a:lnTo>
                    <a:pt x="1085" y="344"/>
                  </a:lnTo>
                  <a:lnTo>
                    <a:pt x="1082" y="347"/>
                  </a:lnTo>
                  <a:lnTo>
                    <a:pt x="1077" y="347"/>
                  </a:lnTo>
                  <a:lnTo>
                    <a:pt x="1074" y="344"/>
                  </a:lnTo>
                  <a:lnTo>
                    <a:pt x="1073" y="338"/>
                  </a:lnTo>
                  <a:lnTo>
                    <a:pt x="1073" y="334"/>
                  </a:lnTo>
                  <a:lnTo>
                    <a:pt x="1071" y="329"/>
                  </a:lnTo>
                  <a:lnTo>
                    <a:pt x="1070" y="324"/>
                  </a:lnTo>
                  <a:lnTo>
                    <a:pt x="1068" y="319"/>
                  </a:lnTo>
                  <a:lnTo>
                    <a:pt x="1067" y="312"/>
                  </a:lnTo>
                  <a:lnTo>
                    <a:pt x="1064" y="304"/>
                  </a:lnTo>
                  <a:lnTo>
                    <a:pt x="1065" y="302"/>
                  </a:lnTo>
                  <a:lnTo>
                    <a:pt x="1067" y="299"/>
                  </a:lnTo>
                  <a:lnTo>
                    <a:pt x="1068" y="296"/>
                  </a:lnTo>
                  <a:lnTo>
                    <a:pt x="1070" y="296"/>
                  </a:lnTo>
                  <a:lnTo>
                    <a:pt x="1073" y="296"/>
                  </a:lnTo>
                  <a:lnTo>
                    <a:pt x="1074" y="294"/>
                  </a:lnTo>
                  <a:lnTo>
                    <a:pt x="1077" y="290"/>
                  </a:lnTo>
                  <a:lnTo>
                    <a:pt x="1080" y="284"/>
                  </a:lnTo>
                  <a:lnTo>
                    <a:pt x="1082" y="279"/>
                  </a:lnTo>
                  <a:lnTo>
                    <a:pt x="1082" y="275"/>
                  </a:lnTo>
                  <a:lnTo>
                    <a:pt x="1085" y="272"/>
                  </a:lnTo>
                  <a:lnTo>
                    <a:pt x="1085" y="269"/>
                  </a:lnTo>
                  <a:lnTo>
                    <a:pt x="1085" y="266"/>
                  </a:lnTo>
                  <a:lnTo>
                    <a:pt x="1080" y="264"/>
                  </a:lnTo>
                  <a:lnTo>
                    <a:pt x="1077" y="263"/>
                  </a:lnTo>
                  <a:lnTo>
                    <a:pt x="1077" y="260"/>
                  </a:lnTo>
                  <a:lnTo>
                    <a:pt x="1074" y="257"/>
                  </a:lnTo>
                  <a:lnTo>
                    <a:pt x="1071" y="256"/>
                  </a:lnTo>
                  <a:lnTo>
                    <a:pt x="1068" y="251"/>
                  </a:lnTo>
                  <a:lnTo>
                    <a:pt x="1065" y="247"/>
                  </a:lnTo>
                  <a:lnTo>
                    <a:pt x="1062" y="246"/>
                  </a:lnTo>
                  <a:lnTo>
                    <a:pt x="1062" y="241"/>
                  </a:lnTo>
                  <a:lnTo>
                    <a:pt x="1064" y="240"/>
                  </a:lnTo>
                  <a:lnTo>
                    <a:pt x="1073" y="231"/>
                  </a:lnTo>
                  <a:lnTo>
                    <a:pt x="1077" y="226"/>
                  </a:lnTo>
                  <a:lnTo>
                    <a:pt x="1079" y="220"/>
                  </a:lnTo>
                  <a:lnTo>
                    <a:pt x="1080" y="217"/>
                  </a:lnTo>
                  <a:lnTo>
                    <a:pt x="1083" y="214"/>
                  </a:lnTo>
                  <a:lnTo>
                    <a:pt x="1085" y="210"/>
                  </a:lnTo>
                  <a:lnTo>
                    <a:pt x="1083" y="210"/>
                  </a:lnTo>
                  <a:lnTo>
                    <a:pt x="1083" y="207"/>
                  </a:lnTo>
                  <a:lnTo>
                    <a:pt x="1086" y="205"/>
                  </a:lnTo>
                  <a:lnTo>
                    <a:pt x="1089" y="199"/>
                  </a:lnTo>
                  <a:lnTo>
                    <a:pt x="1094" y="195"/>
                  </a:lnTo>
                  <a:lnTo>
                    <a:pt x="1098" y="188"/>
                  </a:lnTo>
                  <a:lnTo>
                    <a:pt x="1098" y="184"/>
                  </a:lnTo>
                  <a:lnTo>
                    <a:pt x="1099" y="178"/>
                  </a:lnTo>
                  <a:lnTo>
                    <a:pt x="1101" y="173"/>
                  </a:lnTo>
                  <a:lnTo>
                    <a:pt x="1099" y="172"/>
                  </a:lnTo>
                  <a:lnTo>
                    <a:pt x="1098" y="169"/>
                  </a:lnTo>
                  <a:lnTo>
                    <a:pt x="1101" y="166"/>
                  </a:lnTo>
                  <a:lnTo>
                    <a:pt x="1101" y="163"/>
                  </a:lnTo>
                  <a:lnTo>
                    <a:pt x="1101" y="158"/>
                  </a:lnTo>
                  <a:lnTo>
                    <a:pt x="1106" y="149"/>
                  </a:lnTo>
                  <a:lnTo>
                    <a:pt x="1106" y="146"/>
                  </a:lnTo>
                  <a:lnTo>
                    <a:pt x="1108" y="142"/>
                  </a:lnTo>
                  <a:lnTo>
                    <a:pt x="1112" y="138"/>
                  </a:lnTo>
                  <a:lnTo>
                    <a:pt x="1112" y="136"/>
                  </a:lnTo>
                  <a:lnTo>
                    <a:pt x="1115" y="136"/>
                  </a:lnTo>
                  <a:lnTo>
                    <a:pt x="1120" y="133"/>
                  </a:lnTo>
                  <a:lnTo>
                    <a:pt x="1123" y="132"/>
                  </a:lnTo>
                  <a:lnTo>
                    <a:pt x="1123" y="130"/>
                  </a:lnTo>
                  <a:lnTo>
                    <a:pt x="1115" y="127"/>
                  </a:lnTo>
                  <a:lnTo>
                    <a:pt x="1109" y="121"/>
                  </a:lnTo>
                  <a:lnTo>
                    <a:pt x="1108" y="115"/>
                  </a:lnTo>
                  <a:lnTo>
                    <a:pt x="1095" y="115"/>
                  </a:lnTo>
                  <a:lnTo>
                    <a:pt x="1074" y="117"/>
                  </a:lnTo>
                  <a:lnTo>
                    <a:pt x="1056" y="110"/>
                  </a:lnTo>
                  <a:lnTo>
                    <a:pt x="1043" y="99"/>
                  </a:lnTo>
                  <a:lnTo>
                    <a:pt x="1034" y="76"/>
                  </a:lnTo>
                  <a:lnTo>
                    <a:pt x="1026" y="47"/>
                  </a:lnTo>
                  <a:lnTo>
                    <a:pt x="1015" y="32"/>
                  </a:lnTo>
                  <a:lnTo>
                    <a:pt x="1011" y="27"/>
                  </a:lnTo>
                  <a:lnTo>
                    <a:pt x="999" y="27"/>
                  </a:lnTo>
                  <a:lnTo>
                    <a:pt x="989" y="30"/>
                  </a:lnTo>
                  <a:lnTo>
                    <a:pt x="980" y="21"/>
                  </a:lnTo>
                  <a:lnTo>
                    <a:pt x="968" y="11"/>
                  </a:lnTo>
                  <a:lnTo>
                    <a:pt x="962" y="6"/>
                  </a:lnTo>
                  <a:lnTo>
                    <a:pt x="962" y="0"/>
                  </a:lnTo>
                  <a:lnTo>
                    <a:pt x="552" y="90"/>
                  </a:lnTo>
                  <a:lnTo>
                    <a:pt x="143" y="169"/>
                  </a:lnTo>
                  <a:lnTo>
                    <a:pt x="128" y="101"/>
                  </a:lnTo>
                  <a:lnTo>
                    <a:pt x="1" y="199"/>
                  </a:lnTo>
                  <a:lnTo>
                    <a:pt x="0" y="202"/>
                  </a:lnTo>
                  <a:lnTo>
                    <a:pt x="59" y="536"/>
                  </a:lnTo>
                </a:path>
              </a:pathLst>
            </a:custGeom>
            <a:solidFill>
              <a:schemeClr val="bg2"/>
            </a:solidFill>
            <a:ln w="9525" cmpd="sng">
              <a:solidFill>
                <a:srgbClr val="909090"/>
              </a:solidFill>
              <a:prstDash val="solid"/>
              <a:round/>
              <a:headEnd/>
              <a:tailEnd/>
            </a:ln>
          </p:spPr>
          <p:txBody>
            <a:bodyPr/>
            <a:lstStyle/>
            <a:p>
              <a:endParaRPr lang="en-US" dirty="0"/>
            </a:p>
          </p:txBody>
        </p:sp>
        <p:sp>
          <p:nvSpPr>
            <p:cNvPr id="7376" name="Freeform 29"/>
            <p:cNvSpPr>
              <a:spLocks noChangeAspect="1"/>
            </p:cNvSpPr>
            <p:nvPr>
              <p:custDataLst>
                <p:tags r:id="rId240"/>
              </p:custDataLst>
            </p:nvPr>
          </p:nvSpPr>
          <p:spPr bwMode="auto">
            <a:xfrm>
              <a:off x="5330" y="819"/>
              <a:ext cx="373" cy="595"/>
            </a:xfrm>
            <a:custGeom>
              <a:avLst/>
              <a:gdLst>
                <a:gd name="T0" fmla="*/ 1 w 745"/>
                <a:gd name="T1" fmla="*/ 1 h 1190"/>
                <a:gd name="T2" fmla="*/ 1 w 745"/>
                <a:gd name="T3" fmla="*/ 1 h 1190"/>
                <a:gd name="T4" fmla="*/ 1 w 745"/>
                <a:gd name="T5" fmla="*/ 1 h 1190"/>
                <a:gd name="T6" fmla="*/ 1 w 745"/>
                <a:gd name="T7" fmla="*/ 1 h 1190"/>
                <a:gd name="T8" fmla="*/ 1 w 745"/>
                <a:gd name="T9" fmla="*/ 1 h 1190"/>
                <a:gd name="T10" fmla="*/ 1 w 745"/>
                <a:gd name="T11" fmla="*/ 1 h 1190"/>
                <a:gd name="T12" fmla="*/ 1 w 745"/>
                <a:gd name="T13" fmla="*/ 1 h 1190"/>
                <a:gd name="T14" fmla="*/ 1 w 745"/>
                <a:gd name="T15" fmla="*/ 1 h 1190"/>
                <a:gd name="T16" fmla="*/ 1 w 745"/>
                <a:gd name="T17" fmla="*/ 1 h 1190"/>
                <a:gd name="T18" fmla="*/ 1 w 745"/>
                <a:gd name="T19" fmla="*/ 1 h 1190"/>
                <a:gd name="T20" fmla="*/ 1 w 745"/>
                <a:gd name="T21" fmla="*/ 1 h 1190"/>
                <a:gd name="T22" fmla="*/ 1 w 745"/>
                <a:gd name="T23" fmla="*/ 1 h 1190"/>
                <a:gd name="T24" fmla="*/ 1 w 745"/>
                <a:gd name="T25" fmla="*/ 1 h 1190"/>
                <a:gd name="T26" fmla="*/ 1 w 745"/>
                <a:gd name="T27" fmla="*/ 1 h 1190"/>
                <a:gd name="T28" fmla="*/ 1 w 745"/>
                <a:gd name="T29" fmla="*/ 1 h 1190"/>
                <a:gd name="T30" fmla="*/ 1 w 745"/>
                <a:gd name="T31" fmla="*/ 1 h 1190"/>
                <a:gd name="T32" fmla="*/ 1 w 745"/>
                <a:gd name="T33" fmla="*/ 1 h 1190"/>
                <a:gd name="T34" fmla="*/ 1 w 745"/>
                <a:gd name="T35" fmla="*/ 1 h 1190"/>
                <a:gd name="T36" fmla="*/ 1 w 745"/>
                <a:gd name="T37" fmla="*/ 1 h 1190"/>
                <a:gd name="T38" fmla="*/ 1 w 745"/>
                <a:gd name="T39" fmla="*/ 1 h 1190"/>
                <a:gd name="T40" fmla="*/ 1 w 745"/>
                <a:gd name="T41" fmla="*/ 1 h 1190"/>
                <a:gd name="T42" fmla="*/ 1 w 745"/>
                <a:gd name="T43" fmla="*/ 1 h 1190"/>
                <a:gd name="T44" fmla="*/ 1 w 745"/>
                <a:gd name="T45" fmla="*/ 1 h 1190"/>
                <a:gd name="T46" fmla="*/ 1 w 745"/>
                <a:gd name="T47" fmla="*/ 1 h 1190"/>
                <a:gd name="T48" fmla="*/ 1 w 745"/>
                <a:gd name="T49" fmla="*/ 1 h 1190"/>
                <a:gd name="T50" fmla="*/ 1 w 745"/>
                <a:gd name="T51" fmla="*/ 1 h 1190"/>
                <a:gd name="T52" fmla="*/ 1 w 745"/>
                <a:gd name="T53" fmla="*/ 1 h 1190"/>
                <a:gd name="T54" fmla="*/ 1 w 745"/>
                <a:gd name="T55" fmla="*/ 1 h 1190"/>
                <a:gd name="T56" fmla="*/ 1 w 745"/>
                <a:gd name="T57" fmla="*/ 1 h 1190"/>
                <a:gd name="T58" fmla="*/ 1 w 745"/>
                <a:gd name="T59" fmla="*/ 1 h 1190"/>
                <a:gd name="T60" fmla="*/ 1 w 745"/>
                <a:gd name="T61" fmla="*/ 1 h 1190"/>
                <a:gd name="T62" fmla="*/ 1 w 745"/>
                <a:gd name="T63" fmla="*/ 1 h 1190"/>
                <a:gd name="T64" fmla="*/ 1 w 745"/>
                <a:gd name="T65" fmla="*/ 1 h 1190"/>
                <a:gd name="T66" fmla="*/ 1 w 745"/>
                <a:gd name="T67" fmla="*/ 1 h 1190"/>
                <a:gd name="T68" fmla="*/ 1 w 745"/>
                <a:gd name="T69" fmla="*/ 1 h 1190"/>
                <a:gd name="T70" fmla="*/ 1 w 745"/>
                <a:gd name="T71" fmla="*/ 1 h 1190"/>
                <a:gd name="T72" fmla="*/ 1 w 745"/>
                <a:gd name="T73" fmla="*/ 1 h 1190"/>
                <a:gd name="T74" fmla="*/ 1 w 745"/>
                <a:gd name="T75" fmla="*/ 1 h 1190"/>
                <a:gd name="T76" fmla="*/ 1 w 745"/>
                <a:gd name="T77" fmla="*/ 1 h 1190"/>
                <a:gd name="T78" fmla="*/ 1 w 745"/>
                <a:gd name="T79" fmla="*/ 1 h 1190"/>
                <a:gd name="T80" fmla="*/ 1 w 745"/>
                <a:gd name="T81" fmla="*/ 1 h 1190"/>
                <a:gd name="T82" fmla="*/ 1 w 745"/>
                <a:gd name="T83" fmla="*/ 1 h 1190"/>
                <a:gd name="T84" fmla="*/ 1 w 745"/>
                <a:gd name="T85" fmla="*/ 1 h 1190"/>
                <a:gd name="T86" fmla="*/ 1 w 745"/>
                <a:gd name="T87" fmla="*/ 1 h 1190"/>
                <a:gd name="T88" fmla="*/ 1 w 745"/>
                <a:gd name="T89" fmla="*/ 1 h 1190"/>
                <a:gd name="T90" fmla="*/ 1 w 745"/>
                <a:gd name="T91" fmla="*/ 1 h 1190"/>
                <a:gd name="T92" fmla="*/ 1 w 745"/>
                <a:gd name="T93" fmla="*/ 1 h 1190"/>
                <a:gd name="T94" fmla="*/ 1 w 745"/>
                <a:gd name="T95" fmla="*/ 1 h 1190"/>
                <a:gd name="T96" fmla="*/ 1 w 745"/>
                <a:gd name="T97" fmla="*/ 1 h 1190"/>
                <a:gd name="T98" fmla="*/ 1 w 745"/>
                <a:gd name="T99" fmla="*/ 1 h 1190"/>
                <a:gd name="T100" fmla="*/ 1 w 745"/>
                <a:gd name="T101" fmla="*/ 1 h 119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45" h="1190">
                  <a:moveTo>
                    <a:pt x="375" y="936"/>
                  </a:moveTo>
                  <a:lnTo>
                    <a:pt x="378" y="923"/>
                  </a:lnTo>
                  <a:lnTo>
                    <a:pt x="375" y="910"/>
                  </a:lnTo>
                  <a:lnTo>
                    <a:pt x="376" y="895"/>
                  </a:lnTo>
                  <a:lnTo>
                    <a:pt x="379" y="880"/>
                  </a:lnTo>
                  <a:lnTo>
                    <a:pt x="388" y="891"/>
                  </a:lnTo>
                  <a:lnTo>
                    <a:pt x="396" y="895"/>
                  </a:lnTo>
                  <a:lnTo>
                    <a:pt x="403" y="901"/>
                  </a:lnTo>
                  <a:lnTo>
                    <a:pt x="413" y="897"/>
                  </a:lnTo>
                  <a:lnTo>
                    <a:pt x="421" y="889"/>
                  </a:lnTo>
                  <a:lnTo>
                    <a:pt x="427" y="874"/>
                  </a:lnTo>
                  <a:lnTo>
                    <a:pt x="433" y="858"/>
                  </a:lnTo>
                  <a:lnTo>
                    <a:pt x="435" y="848"/>
                  </a:lnTo>
                  <a:lnTo>
                    <a:pt x="427" y="818"/>
                  </a:lnTo>
                  <a:lnTo>
                    <a:pt x="427" y="806"/>
                  </a:lnTo>
                  <a:lnTo>
                    <a:pt x="430" y="792"/>
                  </a:lnTo>
                  <a:lnTo>
                    <a:pt x="433" y="790"/>
                  </a:lnTo>
                  <a:lnTo>
                    <a:pt x="437" y="783"/>
                  </a:lnTo>
                  <a:lnTo>
                    <a:pt x="441" y="767"/>
                  </a:lnTo>
                  <a:lnTo>
                    <a:pt x="450" y="765"/>
                  </a:lnTo>
                  <a:lnTo>
                    <a:pt x="455" y="771"/>
                  </a:lnTo>
                  <a:lnTo>
                    <a:pt x="459" y="779"/>
                  </a:lnTo>
                  <a:lnTo>
                    <a:pt x="460" y="780"/>
                  </a:lnTo>
                  <a:lnTo>
                    <a:pt x="465" y="780"/>
                  </a:lnTo>
                  <a:lnTo>
                    <a:pt x="475" y="777"/>
                  </a:lnTo>
                  <a:lnTo>
                    <a:pt x="480" y="780"/>
                  </a:lnTo>
                  <a:lnTo>
                    <a:pt x="484" y="795"/>
                  </a:lnTo>
                  <a:lnTo>
                    <a:pt x="489" y="808"/>
                  </a:lnTo>
                  <a:lnTo>
                    <a:pt x="499" y="814"/>
                  </a:lnTo>
                  <a:lnTo>
                    <a:pt x="512" y="806"/>
                  </a:lnTo>
                  <a:lnTo>
                    <a:pt x="528" y="814"/>
                  </a:lnTo>
                  <a:lnTo>
                    <a:pt x="537" y="814"/>
                  </a:lnTo>
                  <a:lnTo>
                    <a:pt x="554" y="811"/>
                  </a:lnTo>
                  <a:lnTo>
                    <a:pt x="558" y="805"/>
                  </a:lnTo>
                  <a:lnTo>
                    <a:pt x="561" y="786"/>
                  </a:lnTo>
                  <a:lnTo>
                    <a:pt x="568" y="773"/>
                  </a:lnTo>
                  <a:lnTo>
                    <a:pt x="578" y="762"/>
                  </a:lnTo>
                  <a:lnTo>
                    <a:pt x="595" y="733"/>
                  </a:lnTo>
                  <a:lnTo>
                    <a:pt x="602" y="718"/>
                  </a:lnTo>
                  <a:lnTo>
                    <a:pt x="611" y="711"/>
                  </a:lnTo>
                  <a:lnTo>
                    <a:pt x="621" y="705"/>
                  </a:lnTo>
                  <a:lnTo>
                    <a:pt x="627" y="699"/>
                  </a:lnTo>
                  <a:lnTo>
                    <a:pt x="630" y="683"/>
                  </a:lnTo>
                  <a:lnTo>
                    <a:pt x="635" y="677"/>
                  </a:lnTo>
                  <a:lnTo>
                    <a:pt x="647" y="671"/>
                  </a:lnTo>
                  <a:lnTo>
                    <a:pt x="655" y="672"/>
                  </a:lnTo>
                  <a:lnTo>
                    <a:pt x="663" y="681"/>
                  </a:lnTo>
                  <a:lnTo>
                    <a:pt x="673" y="675"/>
                  </a:lnTo>
                  <a:lnTo>
                    <a:pt x="679" y="663"/>
                  </a:lnTo>
                  <a:lnTo>
                    <a:pt x="682" y="642"/>
                  </a:lnTo>
                  <a:lnTo>
                    <a:pt x="688" y="633"/>
                  </a:lnTo>
                  <a:lnTo>
                    <a:pt x="689" y="625"/>
                  </a:lnTo>
                  <a:lnTo>
                    <a:pt x="692" y="624"/>
                  </a:lnTo>
                  <a:lnTo>
                    <a:pt x="703" y="624"/>
                  </a:lnTo>
                  <a:lnTo>
                    <a:pt x="709" y="618"/>
                  </a:lnTo>
                  <a:lnTo>
                    <a:pt x="709" y="612"/>
                  </a:lnTo>
                  <a:lnTo>
                    <a:pt x="715" y="609"/>
                  </a:lnTo>
                  <a:lnTo>
                    <a:pt x="718" y="606"/>
                  </a:lnTo>
                  <a:lnTo>
                    <a:pt x="726" y="588"/>
                  </a:lnTo>
                  <a:lnTo>
                    <a:pt x="733" y="569"/>
                  </a:lnTo>
                  <a:lnTo>
                    <a:pt x="742" y="556"/>
                  </a:lnTo>
                  <a:lnTo>
                    <a:pt x="745" y="554"/>
                  </a:lnTo>
                  <a:lnTo>
                    <a:pt x="745" y="551"/>
                  </a:lnTo>
                  <a:lnTo>
                    <a:pt x="739" y="545"/>
                  </a:lnTo>
                  <a:lnTo>
                    <a:pt x="735" y="539"/>
                  </a:lnTo>
                  <a:lnTo>
                    <a:pt x="736" y="533"/>
                  </a:lnTo>
                  <a:lnTo>
                    <a:pt x="736" y="528"/>
                  </a:lnTo>
                  <a:lnTo>
                    <a:pt x="730" y="523"/>
                  </a:lnTo>
                  <a:lnTo>
                    <a:pt x="721" y="516"/>
                  </a:lnTo>
                  <a:lnTo>
                    <a:pt x="697" y="489"/>
                  </a:lnTo>
                  <a:lnTo>
                    <a:pt x="694" y="488"/>
                  </a:lnTo>
                  <a:lnTo>
                    <a:pt x="683" y="477"/>
                  </a:lnTo>
                  <a:lnTo>
                    <a:pt x="674" y="479"/>
                  </a:lnTo>
                  <a:lnTo>
                    <a:pt x="670" y="482"/>
                  </a:lnTo>
                  <a:lnTo>
                    <a:pt x="664" y="479"/>
                  </a:lnTo>
                  <a:lnTo>
                    <a:pt x="658" y="477"/>
                  </a:lnTo>
                  <a:lnTo>
                    <a:pt x="657" y="483"/>
                  </a:lnTo>
                  <a:lnTo>
                    <a:pt x="658" y="489"/>
                  </a:lnTo>
                  <a:lnTo>
                    <a:pt x="654" y="498"/>
                  </a:lnTo>
                  <a:lnTo>
                    <a:pt x="647" y="495"/>
                  </a:lnTo>
                  <a:lnTo>
                    <a:pt x="635" y="488"/>
                  </a:lnTo>
                  <a:lnTo>
                    <a:pt x="626" y="477"/>
                  </a:lnTo>
                  <a:lnTo>
                    <a:pt x="617" y="467"/>
                  </a:lnTo>
                  <a:lnTo>
                    <a:pt x="620" y="458"/>
                  </a:lnTo>
                  <a:lnTo>
                    <a:pt x="623" y="446"/>
                  </a:lnTo>
                  <a:lnTo>
                    <a:pt x="618" y="437"/>
                  </a:lnTo>
                  <a:lnTo>
                    <a:pt x="607" y="431"/>
                  </a:lnTo>
                  <a:lnTo>
                    <a:pt x="601" y="422"/>
                  </a:lnTo>
                  <a:lnTo>
                    <a:pt x="601" y="416"/>
                  </a:lnTo>
                  <a:lnTo>
                    <a:pt x="607" y="410"/>
                  </a:lnTo>
                  <a:lnTo>
                    <a:pt x="607" y="404"/>
                  </a:lnTo>
                  <a:lnTo>
                    <a:pt x="605" y="395"/>
                  </a:lnTo>
                  <a:lnTo>
                    <a:pt x="599" y="386"/>
                  </a:lnTo>
                  <a:lnTo>
                    <a:pt x="592" y="389"/>
                  </a:lnTo>
                  <a:lnTo>
                    <a:pt x="586" y="395"/>
                  </a:lnTo>
                  <a:lnTo>
                    <a:pt x="574" y="395"/>
                  </a:lnTo>
                  <a:lnTo>
                    <a:pt x="558" y="393"/>
                  </a:lnTo>
                  <a:lnTo>
                    <a:pt x="552" y="389"/>
                  </a:lnTo>
                  <a:lnTo>
                    <a:pt x="551" y="389"/>
                  </a:lnTo>
                  <a:lnTo>
                    <a:pt x="540" y="389"/>
                  </a:lnTo>
                  <a:lnTo>
                    <a:pt x="531" y="386"/>
                  </a:lnTo>
                  <a:lnTo>
                    <a:pt x="528" y="378"/>
                  </a:lnTo>
                  <a:lnTo>
                    <a:pt x="528" y="371"/>
                  </a:lnTo>
                  <a:lnTo>
                    <a:pt x="522" y="364"/>
                  </a:lnTo>
                  <a:lnTo>
                    <a:pt x="522" y="361"/>
                  </a:lnTo>
                  <a:lnTo>
                    <a:pt x="522" y="354"/>
                  </a:lnTo>
                  <a:lnTo>
                    <a:pt x="527" y="351"/>
                  </a:lnTo>
                  <a:lnTo>
                    <a:pt x="527" y="348"/>
                  </a:lnTo>
                  <a:lnTo>
                    <a:pt x="522" y="345"/>
                  </a:lnTo>
                  <a:lnTo>
                    <a:pt x="516" y="340"/>
                  </a:lnTo>
                  <a:lnTo>
                    <a:pt x="518" y="334"/>
                  </a:lnTo>
                  <a:lnTo>
                    <a:pt x="522" y="331"/>
                  </a:lnTo>
                  <a:lnTo>
                    <a:pt x="522" y="328"/>
                  </a:lnTo>
                  <a:lnTo>
                    <a:pt x="519" y="325"/>
                  </a:lnTo>
                  <a:lnTo>
                    <a:pt x="516" y="324"/>
                  </a:lnTo>
                  <a:lnTo>
                    <a:pt x="513" y="319"/>
                  </a:lnTo>
                  <a:lnTo>
                    <a:pt x="427" y="45"/>
                  </a:lnTo>
                  <a:lnTo>
                    <a:pt x="416" y="44"/>
                  </a:lnTo>
                  <a:lnTo>
                    <a:pt x="410" y="42"/>
                  </a:lnTo>
                  <a:lnTo>
                    <a:pt x="406" y="36"/>
                  </a:lnTo>
                  <a:lnTo>
                    <a:pt x="393" y="29"/>
                  </a:lnTo>
                  <a:lnTo>
                    <a:pt x="382" y="23"/>
                  </a:lnTo>
                  <a:lnTo>
                    <a:pt x="367" y="15"/>
                  </a:lnTo>
                  <a:lnTo>
                    <a:pt x="349" y="6"/>
                  </a:lnTo>
                  <a:lnTo>
                    <a:pt x="344" y="3"/>
                  </a:lnTo>
                  <a:lnTo>
                    <a:pt x="335" y="2"/>
                  </a:lnTo>
                  <a:lnTo>
                    <a:pt x="326" y="0"/>
                  </a:lnTo>
                  <a:lnTo>
                    <a:pt x="316" y="0"/>
                  </a:lnTo>
                  <a:lnTo>
                    <a:pt x="311" y="6"/>
                  </a:lnTo>
                  <a:lnTo>
                    <a:pt x="311" y="17"/>
                  </a:lnTo>
                  <a:lnTo>
                    <a:pt x="313" y="23"/>
                  </a:lnTo>
                  <a:lnTo>
                    <a:pt x="307" y="26"/>
                  </a:lnTo>
                  <a:lnTo>
                    <a:pt x="298" y="27"/>
                  </a:lnTo>
                  <a:lnTo>
                    <a:pt x="288" y="27"/>
                  </a:lnTo>
                  <a:lnTo>
                    <a:pt x="279" y="36"/>
                  </a:lnTo>
                  <a:lnTo>
                    <a:pt x="276" y="42"/>
                  </a:lnTo>
                  <a:lnTo>
                    <a:pt x="276" y="48"/>
                  </a:lnTo>
                  <a:lnTo>
                    <a:pt x="260" y="52"/>
                  </a:lnTo>
                  <a:lnTo>
                    <a:pt x="252" y="61"/>
                  </a:lnTo>
                  <a:lnTo>
                    <a:pt x="239" y="71"/>
                  </a:lnTo>
                  <a:lnTo>
                    <a:pt x="233" y="79"/>
                  </a:lnTo>
                  <a:lnTo>
                    <a:pt x="224" y="74"/>
                  </a:lnTo>
                  <a:lnTo>
                    <a:pt x="213" y="74"/>
                  </a:lnTo>
                  <a:lnTo>
                    <a:pt x="204" y="67"/>
                  </a:lnTo>
                  <a:lnTo>
                    <a:pt x="198" y="52"/>
                  </a:lnTo>
                  <a:lnTo>
                    <a:pt x="194" y="36"/>
                  </a:lnTo>
                  <a:lnTo>
                    <a:pt x="194" y="29"/>
                  </a:lnTo>
                  <a:lnTo>
                    <a:pt x="188" y="26"/>
                  </a:lnTo>
                  <a:lnTo>
                    <a:pt x="182" y="27"/>
                  </a:lnTo>
                  <a:lnTo>
                    <a:pt x="170" y="24"/>
                  </a:lnTo>
                  <a:lnTo>
                    <a:pt x="162" y="26"/>
                  </a:lnTo>
                  <a:lnTo>
                    <a:pt x="158" y="27"/>
                  </a:lnTo>
                  <a:lnTo>
                    <a:pt x="84" y="253"/>
                  </a:lnTo>
                  <a:lnTo>
                    <a:pt x="96" y="324"/>
                  </a:lnTo>
                  <a:lnTo>
                    <a:pt x="93" y="327"/>
                  </a:lnTo>
                  <a:lnTo>
                    <a:pt x="89" y="330"/>
                  </a:lnTo>
                  <a:lnTo>
                    <a:pt x="86" y="339"/>
                  </a:lnTo>
                  <a:lnTo>
                    <a:pt x="83" y="345"/>
                  </a:lnTo>
                  <a:lnTo>
                    <a:pt x="77" y="348"/>
                  </a:lnTo>
                  <a:lnTo>
                    <a:pt x="74" y="354"/>
                  </a:lnTo>
                  <a:lnTo>
                    <a:pt x="73" y="367"/>
                  </a:lnTo>
                  <a:lnTo>
                    <a:pt x="71" y="374"/>
                  </a:lnTo>
                  <a:lnTo>
                    <a:pt x="71" y="389"/>
                  </a:lnTo>
                  <a:lnTo>
                    <a:pt x="71" y="395"/>
                  </a:lnTo>
                  <a:lnTo>
                    <a:pt x="76" y="396"/>
                  </a:lnTo>
                  <a:lnTo>
                    <a:pt x="81" y="402"/>
                  </a:lnTo>
                  <a:lnTo>
                    <a:pt x="80" y="410"/>
                  </a:lnTo>
                  <a:lnTo>
                    <a:pt x="77" y="416"/>
                  </a:lnTo>
                  <a:lnTo>
                    <a:pt x="76" y="426"/>
                  </a:lnTo>
                  <a:lnTo>
                    <a:pt x="81" y="446"/>
                  </a:lnTo>
                  <a:lnTo>
                    <a:pt x="83" y="449"/>
                  </a:lnTo>
                  <a:lnTo>
                    <a:pt x="89" y="446"/>
                  </a:lnTo>
                  <a:lnTo>
                    <a:pt x="94" y="449"/>
                  </a:lnTo>
                  <a:lnTo>
                    <a:pt x="96" y="458"/>
                  </a:lnTo>
                  <a:lnTo>
                    <a:pt x="96" y="466"/>
                  </a:lnTo>
                  <a:lnTo>
                    <a:pt x="90" y="475"/>
                  </a:lnTo>
                  <a:lnTo>
                    <a:pt x="84" y="480"/>
                  </a:lnTo>
                  <a:lnTo>
                    <a:pt x="80" y="488"/>
                  </a:lnTo>
                  <a:lnTo>
                    <a:pt x="78" y="495"/>
                  </a:lnTo>
                  <a:lnTo>
                    <a:pt x="77" y="499"/>
                  </a:lnTo>
                  <a:lnTo>
                    <a:pt x="83" y="507"/>
                  </a:lnTo>
                  <a:lnTo>
                    <a:pt x="86" y="513"/>
                  </a:lnTo>
                  <a:lnTo>
                    <a:pt x="81" y="517"/>
                  </a:lnTo>
                  <a:lnTo>
                    <a:pt x="77" y="520"/>
                  </a:lnTo>
                  <a:lnTo>
                    <a:pt x="71" y="528"/>
                  </a:lnTo>
                  <a:lnTo>
                    <a:pt x="62" y="538"/>
                  </a:lnTo>
                  <a:lnTo>
                    <a:pt x="52" y="554"/>
                  </a:lnTo>
                  <a:lnTo>
                    <a:pt x="47" y="566"/>
                  </a:lnTo>
                  <a:lnTo>
                    <a:pt x="46" y="579"/>
                  </a:lnTo>
                  <a:lnTo>
                    <a:pt x="46" y="588"/>
                  </a:lnTo>
                  <a:lnTo>
                    <a:pt x="58" y="595"/>
                  </a:lnTo>
                  <a:lnTo>
                    <a:pt x="65" y="600"/>
                  </a:lnTo>
                  <a:lnTo>
                    <a:pt x="65" y="607"/>
                  </a:lnTo>
                  <a:lnTo>
                    <a:pt x="61" y="609"/>
                  </a:lnTo>
                  <a:lnTo>
                    <a:pt x="56" y="609"/>
                  </a:lnTo>
                  <a:lnTo>
                    <a:pt x="46" y="606"/>
                  </a:lnTo>
                  <a:lnTo>
                    <a:pt x="37" y="606"/>
                  </a:lnTo>
                  <a:lnTo>
                    <a:pt x="34" y="612"/>
                  </a:lnTo>
                  <a:lnTo>
                    <a:pt x="37" y="618"/>
                  </a:lnTo>
                  <a:lnTo>
                    <a:pt x="37" y="627"/>
                  </a:lnTo>
                  <a:lnTo>
                    <a:pt x="41" y="642"/>
                  </a:lnTo>
                  <a:lnTo>
                    <a:pt x="41" y="654"/>
                  </a:lnTo>
                  <a:lnTo>
                    <a:pt x="37" y="657"/>
                  </a:lnTo>
                  <a:lnTo>
                    <a:pt x="34" y="654"/>
                  </a:lnTo>
                  <a:lnTo>
                    <a:pt x="28" y="648"/>
                  </a:lnTo>
                  <a:lnTo>
                    <a:pt x="22" y="640"/>
                  </a:lnTo>
                  <a:lnTo>
                    <a:pt x="15" y="637"/>
                  </a:lnTo>
                  <a:lnTo>
                    <a:pt x="7" y="637"/>
                  </a:lnTo>
                  <a:lnTo>
                    <a:pt x="0" y="651"/>
                  </a:lnTo>
                  <a:lnTo>
                    <a:pt x="70" y="867"/>
                  </a:lnTo>
                  <a:lnTo>
                    <a:pt x="132" y="1072"/>
                  </a:lnTo>
                  <a:lnTo>
                    <a:pt x="138" y="1076"/>
                  </a:lnTo>
                  <a:lnTo>
                    <a:pt x="139" y="1102"/>
                  </a:lnTo>
                  <a:lnTo>
                    <a:pt x="141" y="1115"/>
                  </a:lnTo>
                  <a:lnTo>
                    <a:pt x="142" y="1125"/>
                  </a:lnTo>
                  <a:lnTo>
                    <a:pt x="150" y="1133"/>
                  </a:lnTo>
                  <a:lnTo>
                    <a:pt x="164" y="1141"/>
                  </a:lnTo>
                  <a:lnTo>
                    <a:pt x="173" y="1146"/>
                  </a:lnTo>
                  <a:lnTo>
                    <a:pt x="180" y="1147"/>
                  </a:lnTo>
                  <a:lnTo>
                    <a:pt x="185" y="1172"/>
                  </a:lnTo>
                  <a:lnTo>
                    <a:pt x="194" y="1178"/>
                  </a:lnTo>
                  <a:lnTo>
                    <a:pt x="208" y="1190"/>
                  </a:lnTo>
                  <a:lnTo>
                    <a:pt x="216" y="1190"/>
                  </a:lnTo>
                  <a:lnTo>
                    <a:pt x="219" y="1187"/>
                  </a:lnTo>
                  <a:lnTo>
                    <a:pt x="224" y="1141"/>
                  </a:lnTo>
                  <a:lnTo>
                    <a:pt x="224" y="1136"/>
                  </a:lnTo>
                  <a:lnTo>
                    <a:pt x="221" y="1136"/>
                  </a:lnTo>
                  <a:lnTo>
                    <a:pt x="223" y="1114"/>
                  </a:lnTo>
                  <a:lnTo>
                    <a:pt x="227" y="1108"/>
                  </a:lnTo>
                  <a:lnTo>
                    <a:pt x="235" y="1106"/>
                  </a:lnTo>
                  <a:lnTo>
                    <a:pt x="242" y="1097"/>
                  </a:lnTo>
                  <a:lnTo>
                    <a:pt x="248" y="1082"/>
                  </a:lnTo>
                  <a:lnTo>
                    <a:pt x="254" y="1073"/>
                  </a:lnTo>
                  <a:lnTo>
                    <a:pt x="245" y="1070"/>
                  </a:lnTo>
                  <a:lnTo>
                    <a:pt x="239" y="1062"/>
                  </a:lnTo>
                  <a:lnTo>
                    <a:pt x="242" y="1052"/>
                  </a:lnTo>
                  <a:lnTo>
                    <a:pt x="255" y="1047"/>
                  </a:lnTo>
                  <a:lnTo>
                    <a:pt x="264" y="1043"/>
                  </a:lnTo>
                  <a:lnTo>
                    <a:pt x="270" y="1038"/>
                  </a:lnTo>
                  <a:lnTo>
                    <a:pt x="267" y="1029"/>
                  </a:lnTo>
                  <a:lnTo>
                    <a:pt x="261" y="1022"/>
                  </a:lnTo>
                  <a:lnTo>
                    <a:pt x="254" y="1017"/>
                  </a:lnTo>
                  <a:lnTo>
                    <a:pt x="252" y="1004"/>
                  </a:lnTo>
                  <a:lnTo>
                    <a:pt x="261" y="987"/>
                  </a:lnTo>
                  <a:lnTo>
                    <a:pt x="270" y="973"/>
                  </a:lnTo>
                  <a:lnTo>
                    <a:pt x="282" y="963"/>
                  </a:lnTo>
                  <a:lnTo>
                    <a:pt x="288" y="967"/>
                  </a:lnTo>
                  <a:lnTo>
                    <a:pt x="282" y="985"/>
                  </a:lnTo>
                  <a:lnTo>
                    <a:pt x="284" y="990"/>
                  </a:lnTo>
                  <a:lnTo>
                    <a:pt x="290" y="991"/>
                  </a:lnTo>
                  <a:lnTo>
                    <a:pt x="305" y="985"/>
                  </a:lnTo>
                  <a:lnTo>
                    <a:pt x="316" y="988"/>
                  </a:lnTo>
                  <a:lnTo>
                    <a:pt x="331" y="982"/>
                  </a:lnTo>
                  <a:lnTo>
                    <a:pt x="341" y="969"/>
                  </a:lnTo>
                  <a:lnTo>
                    <a:pt x="347" y="958"/>
                  </a:lnTo>
                  <a:lnTo>
                    <a:pt x="360" y="956"/>
                  </a:lnTo>
                  <a:lnTo>
                    <a:pt x="370" y="945"/>
                  </a:lnTo>
                  <a:lnTo>
                    <a:pt x="375" y="936"/>
                  </a:lnTo>
                </a:path>
              </a:pathLst>
            </a:custGeom>
            <a:solidFill>
              <a:schemeClr val="bg2"/>
            </a:solidFill>
            <a:ln w="9525" cmpd="sng">
              <a:solidFill>
                <a:srgbClr val="909090"/>
              </a:solidFill>
              <a:prstDash val="solid"/>
              <a:round/>
              <a:headEnd/>
              <a:tailEnd/>
            </a:ln>
          </p:spPr>
          <p:txBody>
            <a:bodyPr/>
            <a:lstStyle/>
            <a:p>
              <a:endParaRPr lang="en-US" dirty="0"/>
            </a:p>
          </p:txBody>
        </p:sp>
        <p:sp>
          <p:nvSpPr>
            <p:cNvPr id="7377" name="Freeform 30"/>
            <p:cNvSpPr>
              <a:spLocks noChangeAspect="1"/>
            </p:cNvSpPr>
            <p:nvPr>
              <p:custDataLst>
                <p:tags r:id="rId241"/>
              </p:custDataLst>
            </p:nvPr>
          </p:nvSpPr>
          <p:spPr bwMode="auto">
            <a:xfrm>
              <a:off x="5139" y="1192"/>
              <a:ext cx="174" cy="321"/>
            </a:xfrm>
            <a:custGeom>
              <a:avLst/>
              <a:gdLst>
                <a:gd name="T0" fmla="*/ 1 w 348"/>
                <a:gd name="T1" fmla="*/ 1 h 642"/>
                <a:gd name="T2" fmla="*/ 1 w 348"/>
                <a:gd name="T3" fmla="*/ 1 h 642"/>
                <a:gd name="T4" fmla="*/ 1 w 348"/>
                <a:gd name="T5" fmla="*/ 1 h 642"/>
                <a:gd name="T6" fmla="*/ 1 w 348"/>
                <a:gd name="T7" fmla="*/ 1 h 642"/>
                <a:gd name="T8" fmla="*/ 1 w 348"/>
                <a:gd name="T9" fmla="*/ 1 h 642"/>
                <a:gd name="T10" fmla="*/ 1 w 348"/>
                <a:gd name="T11" fmla="*/ 1 h 642"/>
                <a:gd name="T12" fmla="*/ 1 w 348"/>
                <a:gd name="T13" fmla="*/ 1 h 642"/>
                <a:gd name="T14" fmla="*/ 1 w 348"/>
                <a:gd name="T15" fmla="*/ 1 h 642"/>
                <a:gd name="T16" fmla="*/ 1 w 348"/>
                <a:gd name="T17" fmla="*/ 1 h 642"/>
                <a:gd name="T18" fmla="*/ 1 w 348"/>
                <a:gd name="T19" fmla="*/ 1 h 642"/>
                <a:gd name="T20" fmla="*/ 1 w 348"/>
                <a:gd name="T21" fmla="*/ 1 h 642"/>
                <a:gd name="T22" fmla="*/ 1 w 348"/>
                <a:gd name="T23" fmla="*/ 1 h 642"/>
                <a:gd name="T24" fmla="*/ 1 w 348"/>
                <a:gd name="T25" fmla="*/ 1 h 642"/>
                <a:gd name="T26" fmla="*/ 1 w 348"/>
                <a:gd name="T27" fmla="*/ 1 h 642"/>
                <a:gd name="T28" fmla="*/ 1 w 348"/>
                <a:gd name="T29" fmla="*/ 1 h 642"/>
                <a:gd name="T30" fmla="*/ 1 w 348"/>
                <a:gd name="T31" fmla="*/ 1 h 642"/>
                <a:gd name="T32" fmla="*/ 1 w 348"/>
                <a:gd name="T33" fmla="*/ 1 h 642"/>
                <a:gd name="T34" fmla="*/ 1 w 348"/>
                <a:gd name="T35" fmla="*/ 1 h 642"/>
                <a:gd name="T36" fmla="*/ 1 w 348"/>
                <a:gd name="T37" fmla="*/ 1 h 642"/>
                <a:gd name="T38" fmla="*/ 1 w 348"/>
                <a:gd name="T39" fmla="*/ 1 h 642"/>
                <a:gd name="T40" fmla="*/ 1 w 348"/>
                <a:gd name="T41" fmla="*/ 1 h 642"/>
                <a:gd name="T42" fmla="*/ 1 w 348"/>
                <a:gd name="T43" fmla="*/ 1 h 642"/>
                <a:gd name="T44" fmla="*/ 1 w 348"/>
                <a:gd name="T45" fmla="*/ 1 h 642"/>
                <a:gd name="T46" fmla="*/ 1 w 348"/>
                <a:gd name="T47" fmla="*/ 1 h 642"/>
                <a:gd name="T48" fmla="*/ 1 w 348"/>
                <a:gd name="T49" fmla="*/ 1 h 642"/>
                <a:gd name="T50" fmla="*/ 1 w 348"/>
                <a:gd name="T51" fmla="*/ 1 h 642"/>
                <a:gd name="T52" fmla="*/ 1 w 348"/>
                <a:gd name="T53" fmla="*/ 1 h 642"/>
                <a:gd name="T54" fmla="*/ 1 w 348"/>
                <a:gd name="T55" fmla="*/ 1 h 642"/>
                <a:gd name="T56" fmla="*/ 1 w 348"/>
                <a:gd name="T57" fmla="*/ 1 h 642"/>
                <a:gd name="T58" fmla="*/ 1 w 348"/>
                <a:gd name="T59" fmla="*/ 1 h 642"/>
                <a:gd name="T60" fmla="*/ 1 w 348"/>
                <a:gd name="T61" fmla="*/ 1 h 642"/>
                <a:gd name="T62" fmla="*/ 1 w 348"/>
                <a:gd name="T63" fmla="*/ 1 h 642"/>
                <a:gd name="T64" fmla="*/ 1 w 348"/>
                <a:gd name="T65" fmla="*/ 1 h 642"/>
                <a:gd name="T66" fmla="*/ 1 w 348"/>
                <a:gd name="T67" fmla="*/ 1 h 642"/>
                <a:gd name="T68" fmla="*/ 1 w 348"/>
                <a:gd name="T69" fmla="*/ 1 h 642"/>
                <a:gd name="T70" fmla="*/ 1 w 348"/>
                <a:gd name="T71" fmla="*/ 1 h 642"/>
                <a:gd name="T72" fmla="*/ 1 w 348"/>
                <a:gd name="T73" fmla="*/ 1 h 642"/>
                <a:gd name="T74" fmla="*/ 1 w 348"/>
                <a:gd name="T75" fmla="*/ 1 h 642"/>
                <a:gd name="T76" fmla="*/ 1 w 348"/>
                <a:gd name="T77" fmla="*/ 1 h 642"/>
                <a:gd name="T78" fmla="*/ 1 w 348"/>
                <a:gd name="T79" fmla="*/ 1 h 642"/>
                <a:gd name="T80" fmla="*/ 1 w 348"/>
                <a:gd name="T81" fmla="*/ 1 h 642"/>
                <a:gd name="T82" fmla="*/ 1 w 348"/>
                <a:gd name="T83" fmla="*/ 1 h 642"/>
                <a:gd name="T84" fmla="*/ 1 w 348"/>
                <a:gd name="T85" fmla="*/ 1 h 642"/>
                <a:gd name="T86" fmla="*/ 1 w 348"/>
                <a:gd name="T87" fmla="*/ 1 h 642"/>
                <a:gd name="T88" fmla="*/ 1 w 348"/>
                <a:gd name="T89" fmla="*/ 1 h 642"/>
                <a:gd name="T90" fmla="*/ 1 w 348"/>
                <a:gd name="T91" fmla="*/ 1 h 642"/>
                <a:gd name="T92" fmla="*/ 1 w 348"/>
                <a:gd name="T93" fmla="*/ 1 h 642"/>
                <a:gd name="T94" fmla="*/ 1 w 348"/>
                <a:gd name="T95" fmla="*/ 1 h 642"/>
                <a:gd name="T96" fmla="*/ 1 w 348"/>
                <a:gd name="T97" fmla="*/ 1 h 642"/>
                <a:gd name="T98" fmla="*/ 0 w 348"/>
                <a:gd name="T99" fmla="*/ 1 h 642"/>
                <a:gd name="T100" fmla="*/ 1 w 348"/>
                <a:gd name="T101" fmla="*/ 1 h 642"/>
                <a:gd name="T102" fmla="*/ 1 w 348"/>
                <a:gd name="T103" fmla="*/ 1 h 642"/>
                <a:gd name="T104" fmla="*/ 1 w 348"/>
                <a:gd name="T105" fmla="*/ 1 h 642"/>
                <a:gd name="T106" fmla="*/ 1 w 348"/>
                <a:gd name="T107" fmla="*/ 1 h 642"/>
                <a:gd name="T108" fmla="*/ 1 w 348"/>
                <a:gd name="T109" fmla="*/ 1 h 642"/>
                <a:gd name="T110" fmla="*/ 1 w 348"/>
                <a:gd name="T111" fmla="*/ 1 h 642"/>
                <a:gd name="T112" fmla="*/ 1 w 348"/>
                <a:gd name="T113" fmla="*/ 1 h 642"/>
                <a:gd name="T114" fmla="*/ 1 w 348"/>
                <a:gd name="T115" fmla="*/ 1 h 642"/>
                <a:gd name="T116" fmla="*/ 1 w 348"/>
                <a:gd name="T117" fmla="*/ 1 h 642"/>
                <a:gd name="T118" fmla="*/ 1 w 348"/>
                <a:gd name="T119" fmla="*/ 1 h 642"/>
                <a:gd name="T120" fmla="*/ 1 w 348"/>
                <a:gd name="T121" fmla="*/ 1 h 642"/>
                <a:gd name="T122" fmla="*/ 1 w 348"/>
                <a:gd name="T123" fmla="*/ 1 h 64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48" h="642">
                  <a:moveTo>
                    <a:pt x="156" y="640"/>
                  </a:moveTo>
                  <a:lnTo>
                    <a:pt x="158" y="642"/>
                  </a:lnTo>
                  <a:lnTo>
                    <a:pt x="304" y="609"/>
                  </a:lnTo>
                  <a:lnTo>
                    <a:pt x="304" y="608"/>
                  </a:lnTo>
                  <a:lnTo>
                    <a:pt x="302" y="604"/>
                  </a:lnTo>
                  <a:lnTo>
                    <a:pt x="298" y="601"/>
                  </a:lnTo>
                  <a:lnTo>
                    <a:pt x="295" y="601"/>
                  </a:lnTo>
                  <a:lnTo>
                    <a:pt x="293" y="598"/>
                  </a:lnTo>
                  <a:lnTo>
                    <a:pt x="289" y="596"/>
                  </a:lnTo>
                  <a:lnTo>
                    <a:pt x="284" y="592"/>
                  </a:lnTo>
                  <a:lnTo>
                    <a:pt x="281" y="583"/>
                  </a:lnTo>
                  <a:lnTo>
                    <a:pt x="280" y="579"/>
                  </a:lnTo>
                  <a:lnTo>
                    <a:pt x="280" y="571"/>
                  </a:lnTo>
                  <a:lnTo>
                    <a:pt x="283" y="568"/>
                  </a:lnTo>
                  <a:lnTo>
                    <a:pt x="280" y="561"/>
                  </a:lnTo>
                  <a:lnTo>
                    <a:pt x="280" y="558"/>
                  </a:lnTo>
                  <a:lnTo>
                    <a:pt x="281" y="555"/>
                  </a:lnTo>
                  <a:lnTo>
                    <a:pt x="283" y="553"/>
                  </a:lnTo>
                  <a:lnTo>
                    <a:pt x="289" y="549"/>
                  </a:lnTo>
                  <a:lnTo>
                    <a:pt x="289" y="543"/>
                  </a:lnTo>
                  <a:lnTo>
                    <a:pt x="290" y="540"/>
                  </a:lnTo>
                  <a:lnTo>
                    <a:pt x="287" y="537"/>
                  </a:lnTo>
                  <a:lnTo>
                    <a:pt x="286" y="529"/>
                  </a:lnTo>
                  <a:lnTo>
                    <a:pt x="286" y="526"/>
                  </a:lnTo>
                  <a:lnTo>
                    <a:pt x="286" y="524"/>
                  </a:lnTo>
                  <a:lnTo>
                    <a:pt x="286" y="520"/>
                  </a:lnTo>
                  <a:lnTo>
                    <a:pt x="286" y="515"/>
                  </a:lnTo>
                  <a:lnTo>
                    <a:pt x="286" y="512"/>
                  </a:lnTo>
                  <a:lnTo>
                    <a:pt x="283" y="506"/>
                  </a:lnTo>
                  <a:lnTo>
                    <a:pt x="280" y="503"/>
                  </a:lnTo>
                  <a:lnTo>
                    <a:pt x="280" y="496"/>
                  </a:lnTo>
                  <a:lnTo>
                    <a:pt x="280" y="490"/>
                  </a:lnTo>
                  <a:lnTo>
                    <a:pt x="280" y="485"/>
                  </a:lnTo>
                  <a:lnTo>
                    <a:pt x="278" y="481"/>
                  </a:lnTo>
                  <a:lnTo>
                    <a:pt x="278" y="471"/>
                  </a:lnTo>
                  <a:lnTo>
                    <a:pt x="280" y="465"/>
                  </a:lnTo>
                  <a:lnTo>
                    <a:pt x="280" y="461"/>
                  </a:lnTo>
                  <a:lnTo>
                    <a:pt x="277" y="453"/>
                  </a:lnTo>
                  <a:lnTo>
                    <a:pt x="277" y="450"/>
                  </a:lnTo>
                  <a:lnTo>
                    <a:pt x="274" y="447"/>
                  </a:lnTo>
                  <a:lnTo>
                    <a:pt x="274" y="443"/>
                  </a:lnTo>
                  <a:lnTo>
                    <a:pt x="274" y="440"/>
                  </a:lnTo>
                  <a:lnTo>
                    <a:pt x="272" y="416"/>
                  </a:lnTo>
                  <a:lnTo>
                    <a:pt x="269" y="412"/>
                  </a:lnTo>
                  <a:lnTo>
                    <a:pt x="268" y="407"/>
                  </a:lnTo>
                  <a:lnTo>
                    <a:pt x="268" y="401"/>
                  </a:lnTo>
                  <a:lnTo>
                    <a:pt x="269" y="398"/>
                  </a:lnTo>
                  <a:lnTo>
                    <a:pt x="271" y="395"/>
                  </a:lnTo>
                  <a:lnTo>
                    <a:pt x="272" y="390"/>
                  </a:lnTo>
                  <a:lnTo>
                    <a:pt x="274" y="387"/>
                  </a:lnTo>
                  <a:lnTo>
                    <a:pt x="272" y="379"/>
                  </a:lnTo>
                  <a:lnTo>
                    <a:pt x="274" y="373"/>
                  </a:lnTo>
                  <a:lnTo>
                    <a:pt x="274" y="366"/>
                  </a:lnTo>
                  <a:lnTo>
                    <a:pt x="272" y="360"/>
                  </a:lnTo>
                  <a:lnTo>
                    <a:pt x="274" y="356"/>
                  </a:lnTo>
                  <a:lnTo>
                    <a:pt x="277" y="351"/>
                  </a:lnTo>
                  <a:lnTo>
                    <a:pt x="280" y="347"/>
                  </a:lnTo>
                  <a:lnTo>
                    <a:pt x="283" y="342"/>
                  </a:lnTo>
                  <a:lnTo>
                    <a:pt x="286" y="333"/>
                  </a:lnTo>
                  <a:lnTo>
                    <a:pt x="286" y="327"/>
                  </a:lnTo>
                  <a:lnTo>
                    <a:pt x="286" y="320"/>
                  </a:lnTo>
                  <a:lnTo>
                    <a:pt x="283" y="315"/>
                  </a:lnTo>
                  <a:lnTo>
                    <a:pt x="286" y="312"/>
                  </a:lnTo>
                  <a:lnTo>
                    <a:pt x="284" y="309"/>
                  </a:lnTo>
                  <a:lnTo>
                    <a:pt x="286" y="304"/>
                  </a:lnTo>
                  <a:lnTo>
                    <a:pt x="289" y="300"/>
                  </a:lnTo>
                  <a:lnTo>
                    <a:pt x="290" y="298"/>
                  </a:lnTo>
                  <a:lnTo>
                    <a:pt x="292" y="291"/>
                  </a:lnTo>
                  <a:lnTo>
                    <a:pt x="292" y="285"/>
                  </a:lnTo>
                  <a:lnTo>
                    <a:pt x="290" y="283"/>
                  </a:lnTo>
                  <a:lnTo>
                    <a:pt x="289" y="282"/>
                  </a:lnTo>
                  <a:lnTo>
                    <a:pt x="286" y="279"/>
                  </a:lnTo>
                  <a:lnTo>
                    <a:pt x="289" y="276"/>
                  </a:lnTo>
                  <a:lnTo>
                    <a:pt x="290" y="270"/>
                  </a:lnTo>
                  <a:lnTo>
                    <a:pt x="290" y="267"/>
                  </a:lnTo>
                  <a:lnTo>
                    <a:pt x="292" y="258"/>
                  </a:lnTo>
                  <a:lnTo>
                    <a:pt x="292" y="254"/>
                  </a:lnTo>
                  <a:lnTo>
                    <a:pt x="293" y="254"/>
                  </a:lnTo>
                  <a:lnTo>
                    <a:pt x="293" y="250"/>
                  </a:lnTo>
                  <a:lnTo>
                    <a:pt x="290" y="248"/>
                  </a:lnTo>
                  <a:lnTo>
                    <a:pt x="290" y="245"/>
                  </a:lnTo>
                  <a:lnTo>
                    <a:pt x="292" y="241"/>
                  </a:lnTo>
                  <a:lnTo>
                    <a:pt x="287" y="233"/>
                  </a:lnTo>
                  <a:lnTo>
                    <a:pt x="283" y="229"/>
                  </a:lnTo>
                  <a:lnTo>
                    <a:pt x="283" y="226"/>
                  </a:lnTo>
                  <a:lnTo>
                    <a:pt x="283" y="223"/>
                  </a:lnTo>
                  <a:lnTo>
                    <a:pt x="283" y="218"/>
                  </a:lnTo>
                  <a:lnTo>
                    <a:pt x="281" y="214"/>
                  </a:lnTo>
                  <a:lnTo>
                    <a:pt x="280" y="208"/>
                  </a:lnTo>
                  <a:lnTo>
                    <a:pt x="277" y="205"/>
                  </a:lnTo>
                  <a:lnTo>
                    <a:pt x="281" y="195"/>
                  </a:lnTo>
                  <a:lnTo>
                    <a:pt x="283" y="192"/>
                  </a:lnTo>
                  <a:lnTo>
                    <a:pt x="287" y="189"/>
                  </a:lnTo>
                  <a:lnTo>
                    <a:pt x="292" y="186"/>
                  </a:lnTo>
                  <a:lnTo>
                    <a:pt x="298" y="184"/>
                  </a:lnTo>
                  <a:lnTo>
                    <a:pt x="301" y="181"/>
                  </a:lnTo>
                  <a:lnTo>
                    <a:pt x="304" y="181"/>
                  </a:lnTo>
                  <a:lnTo>
                    <a:pt x="308" y="181"/>
                  </a:lnTo>
                  <a:lnTo>
                    <a:pt x="311" y="179"/>
                  </a:lnTo>
                  <a:lnTo>
                    <a:pt x="314" y="176"/>
                  </a:lnTo>
                  <a:lnTo>
                    <a:pt x="317" y="173"/>
                  </a:lnTo>
                  <a:lnTo>
                    <a:pt x="317" y="167"/>
                  </a:lnTo>
                  <a:lnTo>
                    <a:pt x="319" y="164"/>
                  </a:lnTo>
                  <a:lnTo>
                    <a:pt x="324" y="161"/>
                  </a:lnTo>
                  <a:lnTo>
                    <a:pt x="330" y="158"/>
                  </a:lnTo>
                  <a:lnTo>
                    <a:pt x="334" y="152"/>
                  </a:lnTo>
                  <a:lnTo>
                    <a:pt x="337" y="148"/>
                  </a:lnTo>
                  <a:lnTo>
                    <a:pt x="339" y="140"/>
                  </a:lnTo>
                  <a:lnTo>
                    <a:pt x="340" y="134"/>
                  </a:lnTo>
                  <a:lnTo>
                    <a:pt x="343" y="133"/>
                  </a:lnTo>
                  <a:lnTo>
                    <a:pt x="346" y="131"/>
                  </a:lnTo>
                  <a:lnTo>
                    <a:pt x="346" y="127"/>
                  </a:lnTo>
                  <a:lnTo>
                    <a:pt x="348" y="122"/>
                  </a:lnTo>
                  <a:lnTo>
                    <a:pt x="346" y="116"/>
                  </a:lnTo>
                  <a:lnTo>
                    <a:pt x="343" y="115"/>
                  </a:lnTo>
                  <a:lnTo>
                    <a:pt x="342" y="113"/>
                  </a:lnTo>
                  <a:lnTo>
                    <a:pt x="343" y="110"/>
                  </a:lnTo>
                  <a:lnTo>
                    <a:pt x="348" y="109"/>
                  </a:lnTo>
                  <a:lnTo>
                    <a:pt x="348" y="106"/>
                  </a:lnTo>
                  <a:lnTo>
                    <a:pt x="348" y="101"/>
                  </a:lnTo>
                  <a:lnTo>
                    <a:pt x="345" y="99"/>
                  </a:lnTo>
                  <a:lnTo>
                    <a:pt x="345" y="95"/>
                  </a:lnTo>
                  <a:lnTo>
                    <a:pt x="342" y="92"/>
                  </a:lnTo>
                  <a:lnTo>
                    <a:pt x="339" y="90"/>
                  </a:lnTo>
                  <a:lnTo>
                    <a:pt x="336" y="89"/>
                  </a:lnTo>
                  <a:lnTo>
                    <a:pt x="334" y="83"/>
                  </a:lnTo>
                  <a:lnTo>
                    <a:pt x="331" y="77"/>
                  </a:lnTo>
                  <a:lnTo>
                    <a:pt x="327" y="74"/>
                  </a:lnTo>
                  <a:lnTo>
                    <a:pt x="322" y="68"/>
                  </a:lnTo>
                  <a:lnTo>
                    <a:pt x="324" y="66"/>
                  </a:lnTo>
                  <a:lnTo>
                    <a:pt x="327" y="62"/>
                  </a:lnTo>
                  <a:lnTo>
                    <a:pt x="330" y="56"/>
                  </a:lnTo>
                  <a:lnTo>
                    <a:pt x="328" y="49"/>
                  </a:lnTo>
                  <a:lnTo>
                    <a:pt x="330" y="44"/>
                  </a:lnTo>
                  <a:lnTo>
                    <a:pt x="330" y="40"/>
                  </a:lnTo>
                  <a:lnTo>
                    <a:pt x="330" y="37"/>
                  </a:lnTo>
                  <a:lnTo>
                    <a:pt x="333" y="31"/>
                  </a:lnTo>
                  <a:lnTo>
                    <a:pt x="336" y="28"/>
                  </a:lnTo>
                  <a:lnTo>
                    <a:pt x="336" y="25"/>
                  </a:lnTo>
                  <a:lnTo>
                    <a:pt x="333" y="19"/>
                  </a:lnTo>
                  <a:lnTo>
                    <a:pt x="330" y="16"/>
                  </a:lnTo>
                  <a:lnTo>
                    <a:pt x="330" y="13"/>
                  </a:lnTo>
                  <a:lnTo>
                    <a:pt x="327" y="10"/>
                  </a:lnTo>
                  <a:lnTo>
                    <a:pt x="324" y="7"/>
                  </a:lnTo>
                  <a:lnTo>
                    <a:pt x="324" y="4"/>
                  </a:lnTo>
                  <a:lnTo>
                    <a:pt x="327" y="1"/>
                  </a:lnTo>
                  <a:lnTo>
                    <a:pt x="325" y="0"/>
                  </a:lnTo>
                  <a:lnTo>
                    <a:pt x="1" y="86"/>
                  </a:lnTo>
                  <a:lnTo>
                    <a:pt x="0" y="87"/>
                  </a:lnTo>
                  <a:lnTo>
                    <a:pt x="1" y="92"/>
                  </a:lnTo>
                  <a:lnTo>
                    <a:pt x="4" y="127"/>
                  </a:lnTo>
                  <a:lnTo>
                    <a:pt x="11" y="136"/>
                  </a:lnTo>
                  <a:lnTo>
                    <a:pt x="13" y="154"/>
                  </a:lnTo>
                  <a:lnTo>
                    <a:pt x="14" y="171"/>
                  </a:lnTo>
                  <a:lnTo>
                    <a:pt x="17" y="184"/>
                  </a:lnTo>
                  <a:lnTo>
                    <a:pt x="29" y="199"/>
                  </a:lnTo>
                  <a:lnTo>
                    <a:pt x="38" y="214"/>
                  </a:lnTo>
                  <a:lnTo>
                    <a:pt x="45" y="236"/>
                  </a:lnTo>
                  <a:lnTo>
                    <a:pt x="53" y="270"/>
                  </a:lnTo>
                  <a:lnTo>
                    <a:pt x="47" y="280"/>
                  </a:lnTo>
                  <a:lnTo>
                    <a:pt x="44" y="301"/>
                  </a:lnTo>
                  <a:lnTo>
                    <a:pt x="42" y="315"/>
                  </a:lnTo>
                  <a:lnTo>
                    <a:pt x="44" y="330"/>
                  </a:lnTo>
                  <a:lnTo>
                    <a:pt x="51" y="342"/>
                  </a:lnTo>
                  <a:lnTo>
                    <a:pt x="56" y="356"/>
                  </a:lnTo>
                  <a:lnTo>
                    <a:pt x="63" y="365"/>
                  </a:lnTo>
                  <a:lnTo>
                    <a:pt x="66" y="375"/>
                  </a:lnTo>
                  <a:lnTo>
                    <a:pt x="70" y="387"/>
                  </a:lnTo>
                  <a:lnTo>
                    <a:pt x="75" y="394"/>
                  </a:lnTo>
                  <a:lnTo>
                    <a:pt x="75" y="400"/>
                  </a:lnTo>
                  <a:lnTo>
                    <a:pt x="72" y="413"/>
                  </a:lnTo>
                  <a:lnTo>
                    <a:pt x="70" y="428"/>
                  </a:lnTo>
                  <a:lnTo>
                    <a:pt x="72" y="435"/>
                  </a:lnTo>
                  <a:lnTo>
                    <a:pt x="73" y="440"/>
                  </a:lnTo>
                  <a:lnTo>
                    <a:pt x="78" y="441"/>
                  </a:lnTo>
                  <a:lnTo>
                    <a:pt x="81" y="440"/>
                  </a:lnTo>
                  <a:lnTo>
                    <a:pt x="81" y="432"/>
                  </a:lnTo>
                  <a:lnTo>
                    <a:pt x="88" y="426"/>
                  </a:lnTo>
                  <a:lnTo>
                    <a:pt x="96" y="425"/>
                  </a:lnTo>
                  <a:lnTo>
                    <a:pt x="107" y="444"/>
                  </a:lnTo>
                  <a:lnTo>
                    <a:pt x="113" y="459"/>
                  </a:lnTo>
                  <a:lnTo>
                    <a:pt x="122" y="509"/>
                  </a:lnTo>
                  <a:lnTo>
                    <a:pt x="138" y="582"/>
                  </a:lnTo>
                  <a:lnTo>
                    <a:pt x="149" y="626"/>
                  </a:lnTo>
                  <a:lnTo>
                    <a:pt x="156" y="640"/>
                  </a:lnTo>
                </a:path>
              </a:pathLst>
            </a:custGeom>
            <a:solidFill>
              <a:schemeClr val="bg2"/>
            </a:solidFill>
            <a:ln w="9525" cmpd="sng">
              <a:solidFill>
                <a:srgbClr val="909090"/>
              </a:solidFill>
              <a:prstDash val="solid"/>
              <a:round/>
              <a:headEnd/>
              <a:tailEnd/>
            </a:ln>
          </p:spPr>
          <p:txBody>
            <a:bodyPr/>
            <a:lstStyle/>
            <a:p>
              <a:endParaRPr lang="en-US" dirty="0"/>
            </a:p>
          </p:txBody>
        </p:sp>
        <p:sp>
          <p:nvSpPr>
            <p:cNvPr id="7378" name="Freeform 31"/>
            <p:cNvSpPr>
              <a:spLocks noChangeAspect="1"/>
            </p:cNvSpPr>
            <p:nvPr>
              <p:custDataLst>
                <p:tags r:id="rId242"/>
              </p:custDataLst>
            </p:nvPr>
          </p:nvSpPr>
          <p:spPr bwMode="auto">
            <a:xfrm>
              <a:off x="5273" y="1145"/>
              <a:ext cx="167" cy="352"/>
            </a:xfrm>
            <a:custGeom>
              <a:avLst/>
              <a:gdLst>
                <a:gd name="T0" fmla="*/ 1 w 334"/>
                <a:gd name="T1" fmla="*/ 1 h 704"/>
                <a:gd name="T2" fmla="*/ 1 w 334"/>
                <a:gd name="T3" fmla="*/ 1 h 704"/>
                <a:gd name="T4" fmla="*/ 1 w 334"/>
                <a:gd name="T5" fmla="*/ 1 h 704"/>
                <a:gd name="T6" fmla="*/ 1 w 334"/>
                <a:gd name="T7" fmla="*/ 1 h 704"/>
                <a:gd name="T8" fmla="*/ 1 w 334"/>
                <a:gd name="T9" fmla="*/ 1 h 704"/>
                <a:gd name="T10" fmla="*/ 1 w 334"/>
                <a:gd name="T11" fmla="*/ 1 h 704"/>
                <a:gd name="T12" fmla="*/ 1 w 334"/>
                <a:gd name="T13" fmla="*/ 1 h 704"/>
                <a:gd name="T14" fmla="*/ 1 w 334"/>
                <a:gd name="T15" fmla="*/ 1 h 704"/>
                <a:gd name="T16" fmla="*/ 1 w 334"/>
                <a:gd name="T17" fmla="*/ 1 h 704"/>
                <a:gd name="T18" fmla="*/ 1 w 334"/>
                <a:gd name="T19" fmla="*/ 1 h 704"/>
                <a:gd name="T20" fmla="*/ 1 w 334"/>
                <a:gd name="T21" fmla="*/ 1 h 704"/>
                <a:gd name="T22" fmla="*/ 1 w 334"/>
                <a:gd name="T23" fmla="*/ 1 h 704"/>
                <a:gd name="T24" fmla="*/ 1 w 334"/>
                <a:gd name="T25" fmla="*/ 1 h 704"/>
                <a:gd name="T26" fmla="*/ 1 w 334"/>
                <a:gd name="T27" fmla="*/ 1 h 704"/>
                <a:gd name="T28" fmla="*/ 1 w 334"/>
                <a:gd name="T29" fmla="*/ 1 h 704"/>
                <a:gd name="T30" fmla="*/ 1 w 334"/>
                <a:gd name="T31" fmla="*/ 1 h 704"/>
                <a:gd name="T32" fmla="*/ 0 w 334"/>
                <a:gd name="T33" fmla="*/ 1 h 704"/>
                <a:gd name="T34" fmla="*/ 1 w 334"/>
                <a:gd name="T35" fmla="*/ 1 h 704"/>
                <a:gd name="T36" fmla="*/ 1 w 334"/>
                <a:gd name="T37" fmla="*/ 1 h 704"/>
                <a:gd name="T38" fmla="*/ 1 w 334"/>
                <a:gd name="T39" fmla="*/ 1 h 704"/>
                <a:gd name="T40" fmla="*/ 1 w 334"/>
                <a:gd name="T41" fmla="*/ 1 h 704"/>
                <a:gd name="T42" fmla="*/ 1 w 334"/>
                <a:gd name="T43" fmla="*/ 1 h 704"/>
                <a:gd name="T44" fmla="*/ 1 w 334"/>
                <a:gd name="T45" fmla="*/ 1 h 704"/>
                <a:gd name="T46" fmla="*/ 1 w 334"/>
                <a:gd name="T47" fmla="*/ 1 h 704"/>
                <a:gd name="T48" fmla="*/ 1 w 334"/>
                <a:gd name="T49" fmla="*/ 1 h 704"/>
                <a:gd name="T50" fmla="*/ 1 w 334"/>
                <a:gd name="T51" fmla="*/ 1 h 704"/>
                <a:gd name="T52" fmla="*/ 1 w 334"/>
                <a:gd name="T53" fmla="*/ 1 h 704"/>
                <a:gd name="T54" fmla="*/ 1 w 334"/>
                <a:gd name="T55" fmla="*/ 1 h 704"/>
                <a:gd name="T56" fmla="*/ 1 w 334"/>
                <a:gd name="T57" fmla="*/ 1 h 704"/>
                <a:gd name="T58" fmla="*/ 1 w 334"/>
                <a:gd name="T59" fmla="*/ 1 h 704"/>
                <a:gd name="T60" fmla="*/ 1 w 334"/>
                <a:gd name="T61" fmla="*/ 1 h 704"/>
                <a:gd name="T62" fmla="*/ 1 w 334"/>
                <a:gd name="T63" fmla="*/ 1 h 704"/>
                <a:gd name="T64" fmla="*/ 1 w 334"/>
                <a:gd name="T65" fmla="*/ 1 h 704"/>
                <a:gd name="T66" fmla="*/ 1 w 334"/>
                <a:gd name="T67" fmla="*/ 1 h 704"/>
                <a:gd name="T68" fmla="*/ 1 w 334"/>
                <a:gd name="T69" fmla="*/ 1 h 704"/>
                <a:gd name="T70" fmla="*/ 1 w 334"/>
                <a:gd name="T71" fmla="*/ 1 h 704"/>
                <a:gd name="T72" fmla="*/ 1 w 334"/>
                <a:gd name="T73" fmla="*/ 1 h 704"/>
                <a:gd name="T74" fmla="*/ 1 w 334"/>
                <a:gd name="T75" fmla="*/ 1 h 704"/>
                <a:gd name="T76" fmla="*/ 1 w 334"/>
                <a:gd name="T77" fmla="*/ 1 h 704"/>
                <a:gd name="T78" fmla="*/ 1 w 334"/>
                <a:gd name="T79" fmla="*/ 1 h 704"/>
                <a:gd name="T80" fmla="*/ 1 w 334"/>
                <a:gd name="T81" fmla="*/ 1 h 704"/>
                <a:gd name="T82" fmla="*/ 1 w 334"/>
                <a:gd name="T83" fmla="*/ 1 h 704"/>
                <a:gd name="T84" fmla="*/ 1 w 334"/>
                <a:gd name="T85" fmla="*/ 1 h 704"/>
                <a:gd name="T86" fmla="*/ 1 w 334"/>
                <a:gd name="T87" fmla="*/ 1 h 704"/>
                <a:gd name="T88" fmla="*/ 1 w 334"/>
                <a:gd name="T89" fmla="*/ 1 h 704"/>
                <a:gd name="T90" fmla="*/ 1 w 334"/>
                <a:gd name="T91" fmla="*/ 1 h 704"/>
                <a:gd name="T92" fmla="*/ 1 w 334"/>
                <a:gd name="T93" fmla="*/ 1 h 704"/>
                <a:gd name="T94" fmla="*/ 1 w 334"/>
                <a:gd name="T95" fmla="*/ 1 h 704"/>
                <a:gd name="T96" fmla="*/ 1 w 334"/>
                <a:gd name="T97" fmla="*/ 1 h 704"/>
                <a:gd name="T98" fmla="*/ 1 w 334"/>
                <a:gd name="T99" fmla="*/ 1 h 704"/>
                <a:gd name="T100" fmla="*/ 1 w 334"/>
                <a:gd name="T101" fmla="*/ 1 h 704"/>
                <a:gd name="T102" fmla="*/ 1 w 334"/>
                <a:gd name="T103" fmla="*/ 0 h 704"/>
                <a:gd name="T104" fmla="*/ 1 w 334"/>
                <a:gd name="T105" fmla="*/ 1 h 704"/>
                <a:gd name="T106" fmla="*/ 1 w 334"/>
                <a:gd name="T107" fmla="*/ 1 h 704"/>
                <a:gd name="T108" fmla="*/ 1 w 334"/>
                <a:gd name="T109" fmla="*/ 1 h 704"/>
                <a:gd name="T110" fmla="*/ 1 w 334"/>
                <a:gd name="T111" fmla="*/ 1 h 704"/>
                <a:gd name="T112" fmla="*/ 1 w 334"/>
                <a:gd name="T113" fmla="*/ 1 h 704"/>
                <a:gd name="T114" fmla="*/ 1 w 334"/>
                <a:gd name="T115" fmla="*/ 1 h 704"/>
                <a:gd name="T116" fmla="*/ 1 w 334"/>
                <a:gd name="T117" fmla="*/ 1 h 70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34" h="704">
                  <a:moveTo>
                    <a:pt x="325" y="589"/>
                  </a:moveTo>
                  <a:lnTo>
                    <a:pt x="325" y="586"/>
                  </a:lnTo>
                  <a:lnTo>
                    <a:pt x="323" y="586"/>
                  </a:lnTo>
                  <a:lnTo>
                    <a:pt x="322" y="588"/>
                  </a:lnTo>
                  <a:lnTo>
                    <a:pt x="319" y="591"/>
                  </a:lnTo>
                  <a:lnTo>
                    <a:pt x="316" y="588"/>
                  </a:lnTo>
                  <a:lnTo>
                    <a:pt x="313" y="586"/>
                  </a:lnTo>
                  <a:lnTo>
                    <a:pt x="306" y="588"/>
                  </a:lnTo>
                  <a:lnTo>
                    <a:pt x="300" y="589"/>
                  </a:lnTo>
                  <a:lnTo>
                    <a:pt x="300" y="592"/>
                  </a:lnTo>
                  <a:lnTo>
                    <a:pt x="295" y="597"/>
                  </a:lnTo>
                  <a:lnTo>
                    <a:pt x="288" y="598"/>
                  </a:lnTo>
                  <a:lnTo>
                    <a:pt x="283" y="603"/>
                  </a:lnTo>
                  <a:lnTo>
                    <a:pt x="283" y="615"/>
                  </a:lnTo>
                  <a:lnTo>
                    <a:pt x="271" y="615"/>
                  </a:lnTo>
                  <a:lnTo>
                    <a:pt x="265" y="621"/>
                  </a:lnTo>
                  <a:lnTo>
                    <a:pt x="264" y="625"/>
                  </a:lnTo>
                  <a:lnTo>
                    <a:pt x="267" y="636"/>
                  </a:lnTo>
                  <a:lnTo>
                    <a:pt x="265" y="638"/>
                  </a:lnTo>
                  <a:lnTo>
                    <a:pt x="261" y="638"/>
                  </a:lnTo>
                  <a:lnTo>
                    <a:pt x="256" y="641"/>
                  </a:lnTo>
                  <a:lnTo>
                    <a:pt x="253" y="644"/>
                  </a:lnTo>
                  <a:lnTo>
                    <a:pt x="248" y="654"/>
                  </a:lnTo>
                  <a:lnTo>
                    <a:pt x="208" y="665"/>
                  </a:lnTo>
                  <a:lnTo>
                    <a:pt x="37" y="703"/>
                  </a:lnTo>
                  <a:lnTo>
                    <a:pt x="37" y="704"/>
                  </a:lnTo>
                  <a:lnTo>
                    <a:pt x="34" y="699"/>
                  </a:lnTo>
                  <a:lnTo>
                    <a:pt x="30" y="696"/>
                  </a:lnTo>
                  <a:lnTo>
                    <a:pt x="27" y="696"/>
                  </a:lnTo>
                  <a:lnTo>
                    <a:pt x="25" y="693"/>
                  </a:lnTo>
                  <a:lnTo>
                    <a:pt x="21" y="691"/>
                  </a:lnTo>
                  <a:lnTo>
                    <a:pt x="16" y="687"/>
                  </a:lnTo>
                  <a:lnTo>
                    <a:pt x="13" y="678"/>
                  </a:lnTo>
                  <a:lnTo>
                    <a:pt x="12" y="674"/>
                  </a:lnTo>
                  <a:lnTo>
                    <a:pt x="12" y="666"/>
                  </a:lnTo>
                  <a:lnTo>
                    <a:pt x="15" y="663"/>
                  </a:lnTo>
                  <a:lnTo>
                    <a:pt x="12" y="656"/>
                  </a:lnTo>
                  <a:lnTo>
                    <a:pt x="12" y="653"/>
                  </a:lnTo>
                  <a:lnTo>
                    <a:pt x="13" y="650"/>
                  </a:lnTo>
                  <a:lnTo>
                    <a:pt x="15" y="648"/>
                  </a:lnTo>
                  <a:lnTo>
                    <a:pt x="21" y="644"/>
                  </a:lnTo>
                  <a:lnTo>
                    <a:pt x="21" y="638"/>
                  </a:lnTo>
                  <a:lnTo>
                    <a:pt x="22" y="635"/>
                  </a:lnTo>
                  <a:lnTo>
                    <a:pt x="19" y="632"/>
                  </a:lnTo>
                  <a:lnTo>
                    <a:pt x="18" y="624"/>
                  </a:lnTo>
                  <a:lnTo>
                    <a:pt x="18" y="621"/>
                  </a:lnTo>
                  <a:lnTo>
                    <a:pt x="18" y="619"/>
                  </a:lnTo>
                  <a:lnTo>
                    <a:pt x="18" y="615"/>
                  </a:lnTo>
                  <a:lnTo>
                    <a:pt x="18" y="610"/>
                  </a:lnTo>
                  <a:lnTo>
                    <a:pt x="18" y="607"/>
                  </a:lnTo>
                  <a:lnTo>
                    <a:pt x="15" y="601"/>
                  </a:lnTo>
                  <a:lnTo>
                    <a:pt x="12" y="598"/>
                  </a:lnTo>
                  <a:lnTo>
                    <a:pt x="12" y="591"/>
                  </a:lnTo>
                  <a:lnTo>
                    <a:pt x="12" y="585"/>
                  </a:lnTo>
                  <a:lnTo>
                    <a:pt x="12" y="580"/>
                  </a:lnTo>
                  <a:lnTo>
                    <a:pt x="10" y="576"/>
                  </a:lnTo>
                  <a:lnTo>
                    <a:pt x="10" y="566"/>
                  </a:lnTo>
                  <a:lnTo>
                    <a:pt x="12" y="560"/>
                  </a:lnTo>
                  <a:lnTo>
                    <a:pt x="12" y="556"/>
                  </a:lnTo>
                  <a:lnTo>
                    <a:pt x="9" y="548"/>
                  </a:lnTo>
                  <a:lnTo>
                    <a:pt x="9" y="545"/>
                  </a:lnTo>
                  <a:lnTo>
                    <a:pt x="6" y="542"/>
                  </a:lnTo>
                  <a:lnTo>
                    <a:pt x="6" y="538"/>
                  </a:lnTo>
                  <a:lnTo>
                    <a:pt x="6" y="535"/>
                  </a:lnTo>
                  <a:lnTo>
                    <a:pt x="4" y="511"/>
                  </a:lnTo>
                  <a:lnTo>
                    <a:pt x="1" y="507"/>
                  </a:lnTo>
                  <a:lnTo>
                    <a:pt x="0" y="502"/>
                  </a:lnTo>
                  <a:lnTo>
                    <a:pt x="0" y="496"/>
                  </a:lnTo>
                  <a:lnTo>
                    <a:pt x="1" y="493"/>
                  </a:lnTo>
                  <a:lnTo>
                    <a:pt x="3" y="490"/>
                  </a:lnTo>
                  <a:lnTo>
                    <a:pt x="4" y="485"/>
                  </a:lnTo>
                  <a:lnTo>
                    <a:pt x="6" y="482"/>
                  </a:lnTo>
                  <a:lnTo>
                    <a:pt x="4" y="474"/>
                  </a:lnTo>
                  <a:lnTo>
                    <a:pt x="6" y="468"/>
                  </a:lnTo>
                  <a:lnTo>
                    <a:pt x="6" y="461"/>
                  </a:lnTo>
                  <a:lnTo>
                    <a:pt x="4" y="455"/>
                  </a:lnTo>
                  <a:lnTo>
                    <a:pt x="6" y="451"/>
                  </a:lnTo>
                  <a:lnTo>
                    <a:pt x="9" y="446"/>
                  </a:lnTo>
                  <a:lnTo>
                    <a:pt x="12" y="442"/>
                  </a:lnTo>
                  <a:lnTo>
                    <a:pt x="15" y="437"/>
                  </a:lnTo>
                  <a:lnTo>
                    <a:pt x="18" y="428"/>
                  </a:lnTo>
                  <a:lnTo>
                    <a:pt x="18" y="422"/>
                  </a:lnTo>
                  <a:lnTo>
                    <a:pt x="18" y="415"/>
                  </a:lnTo>
                  <a:lnTo>
                    <a:pt x="15" y="410"/>
                  </a:lnTo>
                  <a:lnTo>
                    <a:pt x="18" y="407"/>
                  </a:lnTo>
                  <a:lnTo>
                    <a:pt x="16" y="404"/>
                  </a:lnTo>
                  <a:lnTo>
                    <a:pt x="18" y="399"/>
                  </a:lnTo>
                  <a:lnTo>
                    <a:pt x="21" y="395"/>
                  </a:lnTo>
                  <a:lnTo>
                    <a:pt x="22" y="393"/>
                  </a:lnTo>
                  <a:lnTo>
                    <a:pt x="24" y="386"/>
                  </a:lnTo>
                  <a:lnTo>
                    <a:pt x="24" y="380"/>
                  </a:lnTo>
                  <a:lnTo>
                    <a:pt x="22" y="378"/>
                  </a:lnTo>
                  <a:lnTo>
                    <a:pt x="21" y="377"/>
                  </a:lnTo>
                  <a:lnTo>
                    <a:pt x="18" y="374"/>
                  </a:lnTo>
                  <a:lnTo>
                    <a:pt x="21" y="371"/>
                  </a:lnTo>
                  <a:lnTo>
                    <a:pt x="22" y="365"/>
                  </a:lnTo>
                  <a:lnTo>
                    <a:pt x="22" y="362"/>
                  </a:lnTo>
                  <a:lnTo>
                    <a:pt x="24" y="353"/>
                  </a:lnTo>
                  <a:lnTo>
                    <a:pt x="24" y="349"/>
                  </a:lnTo>
                  <a:lnTo>
                    <a:pt x="25" y="349"/>
                  </a:lnTo>
                  <a:lnTo>
                    <a:pt x="25" y="345"/>
                  </a:lnTo>
                  <a:lnTo>
                    <a:pt x="22" y="343"/>
                  </a:lnTo>
                  <a:lnTo>
                    <a:pt x="22" y="340"/>
                  </a:lnTo>
                  <a:lnTo>
                    <a:pt x="24" y="336"/>
                  </a:lnTo>
                  <a:lnTo>
                    <a:pt x="19" y="328"/>
                  </a:lnTo>
                  <a:lnTo>
                    <a:pt x="15" y="324"/>
                  </a:lnTo>
                  <a:lnTo>
                    <a:pt x="15" y="321"/>
                  </a:lnTo>
                  <a:lnTo>
                    <a:pt x="15" y="318"/>
                  </a:lnTo>
                  <a:lnTo>
                    <a:pt x="15" y="313"/>
                  </a:lnTo>
                  <a:lnTo>
                    <a:pt x="13" y="309"/>
                  </a:lnTo>
                  <a:lnTo>
                    <a:pt x="12" y="303"/>
                  </a:lnTo>
                  <a:lnTo>
                    <a:pt x="9" y="300"/>
                  </a:lnTo>
                  <a:lnTo>
                    <a:pt x="13" y="290"/>
                  </a:lnTo>
                  <a:lnTo>
                    <a:pt x="15" y="287"/>
                  </a:lnTo>
                  <a:lnTo>
                    <a:pt x="19" y="284"/>
                  </a:lnTo>
                  <a:lnTo>
                    <a:pt x="24" y="281"/>
                  </a:lnTo>
                  <a:lnTo>
                    <a:pt x="30" y="279"/>
                  </a:lnTo>
                  <a:lnTo>
                    <a:pt x="33" y="276"/>
                  </a:lnTo>
                  <a:lnTo>
                    <a:pt x="36" y="276"/>
                  </a:lnTo>
                  <a:lnTo>
                    <a:pt x="40" y="276"/>
                  </a:lnTo>
                  <a:lnTo>
                    <a:pt x="43" y="274"/>
                  </a:lnTo>
                  <a:lnTo>
                    <a:pt x="46" y="271"/>
                  </a:lnTo>
                  <a:lnTo>
                    <a:pt x="49" y="268"/>
                  </a:lnTo>
                  <a:lnTo>
                    <a:pt x="49" y="262"/>
                  </a:lnTo>
                  <a:lnTo>
                    <a:pt x="51" y="259"/>
                  </a:lnTo>
                  <a:lnTo>
                    <a:pt x="56" y="256"/>
                  </a:lnTo>
                  <a:lnTo>
                    <a:pt x="62" y="253"/>
                  </a:lnTo>
                  <a:lnTo>
                    <a:pt x="66" y="247"/>
                  </a:lnTo>
                  <a:lnTo>
                    <a:pt x="69" y="243"/>
                  </a:lnTo>
                  <a:lnTo>
                    <a:pt x="71" y="235"/>
                  </a:lnTo>
                  <a:lnTo>
                    <a:pt x="72" y="229"/>
                  </a:lnTo>
                  <a:lnTo>
                    <a:pt x="75" y="228"/>
                  </a:lnTo>
                  <a:lnTo>
                    <a:pt x="78" y="226"/>
                  </a:lnTo>
                  <a:lnTo>
                    <a:pt x="78" y="222"/>
                  </a:lnTo>
                  <a:lnTo>
                    <a:pt x="80" y="217"/>
                  </a:lnTo>
                  <a:lnTo>
                    <a:pt x="78" y="211"/>
                  </a:lnTo>
                  <a:lnTo>
                    <a:pt x="75" y="210"/>
                  </a:lnTo>
                  <a:lnTo>
                    <a:pt x="74" y="208"/>
                  </a:lnTo>
                  <a:lnTo>
                    <a:pt x="75" y="205"/>
                  </a:lnTo>
                  <a:lnTo>
                    <a:pt x="80" y="204"/>
                  </a:lnTo>
                  <a:lnTo>
                    <a:pt x="80" y="201"/>
                  </a:lnTo>
                  <a:lnTo>
                    <a:pt x="80" y="196"/>
                  </a:lnTo>
                  <a:lnTo>
                    <a:pt x="77" y="194"/>
                  </a:lnTo>
                  <a:lnTo>
                    <a:pt x="77" y="190"/>
                  </a:lnTo>
                  <a:lnTo>
                    <a:pt x="74" y="187"/>
                  </a:lnTo>
                  <a:lnTo>
                    <a:pt x="71" y="185"/>
                  </a:lnTo>
                  <a:lnTo>
                    <a:pt x="68" y="184"/>
                  </a:lnTo>
                  <a:lnTo>
                    <a:pt x="66" y="178"/>
                  </a:lnTo>
                  <a:lnTo>
                    <a:pt x="63" y="172"/>
                  </a:lnTo>
                  <a:lnTo>
                    <a:pt x="59" y="169"/>
                  </a:lnTo>
                  <a:lnTo>
                    <a:pt x="54" y="163"/>
                  </a:lnTo>
                  <a:lnTo>
                    <a:pt x="56" y="161"/>
                  </a:lnTo>
                  <a:lnTo>
                    <a:pt x="59" y="157"/>
                  </a:lnTo>
                  <a:lnTo>
                    <a:pt x="62" y="151"/>
                  </a:lnTo>
                  <a:lnTo>
                    <a:pt x="60" y="144"/>
                  </a:lnTo>
                  <a:lnTo>
                    <a:pt x="62" y="139"/>
                  </a:lnTo>
                  <a:lnTo>
                    <a:pt x="62" y="135"/>
                  </a:lnTo>
                  <a:lnTo>
                    <a:pt x="62" y="132"/>
                  </a:lnTo>
                  <a:lnTo>
                    <a:pt x="65" y="126"/>
                  </a:lnTo>
                  <a:lnTo>
                    <a:pt x="68" y="123"/>
                  </a:lnTo>
                  <a:lnTo>
                    <a:pt x="68" y="120"/>
                  </a:lnTo>
                  <a:lnTo>
                    <a:pt x="65" y="114"/>
                  </a:lnTo>
                  <a:lnTo>
                    <a:pt x="62" y="111"/>
                  </a:lnTo>
                  <a:lnTo>
                    <a:pt x="62" y="108"/>
                  </a:lnTo>
                  <a:lnTo>
                    <a:pt x="59" y="105"/>
                  </a:lnTo>
                  <a:lnTo>
                    <a:pt x="56" y="102"/>
                  </a:lnTo>
                  <a:lnTo>
                    <a:pt x="56" y="99"/>
                  </a:lnTo>
                  <a:lnTo>
                    <a:pt x="59" y="96"/>
                  </a:lnTo>
                  <a:lnTo>
                    <a:pt x="62" y="96"/>
                  </a:lnTo>
                  <a:lnTo>
                    <a:pt x="60" y="91"/>
                  </a:lnTo>
                  <a:lnTo>
                    <a:pt x="62" y="86"/>
                  </a:lnTo>
                  <a:lnTo>
                    <a:pt x="59" y="85"/>
                  </a:lnTo>
                  <a:lnTo>
                    <a:pt x="59" y="80"/>
                  </a:lnTo>
                  <a:lnTo>
                    <a:pt x="60" y="74"/>
                  </a:lnTo>
                  <a:lnTo>
                    <a:pt x="62" y="73"/>
                  </a:lnTo>
                  <a:lnTo>
                    <a:pt x="63" y="67"/>
                  </a:lnTo>
                  <a:lnTo>
                    <a:pt x="66" y="62"/>
                  </a:lnTo>
                  <a:lnTo>
                    <a:pt x="65" y="60"/>
                  </a:lnTo>
                  <a:lnTo>
                    <a:pt x="63" y="58"/>
                  </a:lnTo>
                  <a:lnTo>
                    <a:pt x="65" y="52"/>
                  </a:lnTo>
                  <a:lnTo>
                    <a:pt x="65" y="45"/>
                  </a:lnTo>
                  <a:lnTo>
                    <a:pt x="65" y="40"/>
                  </a:lnTo>
                  <a:lnTo>
                    <a:pt x="60" y="36"/>
                  </a:lnTo>
                  <a:lnTo>
                    <a:pt x="68" y="33"/>
                  </a:lnTo>
                  <a:lnTo>
                    <a:pt x="68" y="29"/>
                  </a:lnTo>
                  <a:lnTo>
                    <a:pt x="69" y="27"/>
                  </a:lnTo>
                  <a:lnTo>
                    <a:pt x="69" y="24"/>
                  </a:lnTo>
                  <a:lnTo>
                    <a:pt x="71" y="23"/>
                  </a:lnTo>
                  <a:lnTo>
                    <a:pt x="72" y="21"/>
                  </a:lnTo>
                  <a:lnTo>
                    <a:pt x="74" y="18"/>
                  </a:lnTo>
                  <a:lnTo>
                    <a:pt x="77" y="17"/>
                  </a:lnTo>
                  <a:lnTo>
                    <a:pt x="78" y="12"/>
                  </a:lnTo>
                  <a:lnTo>
                    <a:pt x="83" y="14"/>
                  </a:lnTo>
                  <a:lnTo>
                    <a:pt x="84" y="17"/>
                  </a:lnTo>
                  <a:lnTo>
                    <a:pt x="87" y="18"/>
                  </a:lnTo>
                  <a:lnTo>
                    <a:pt x="89" y="20"/>
                  </a:lnTo>
                  <a:lnTo>
                    <a:pt x="92" y="21"/>
                  </a:lnTo>
                  <a:lnTo>
                    <a:pt x="96" y="21"/>
                  </a:lnTo>
                  <a:lnTo>
                    <a:pt x="101" y="21"/>
                  </a:lnTo>
                  <a:lnTo>
                    <a:pt x="105" y="18"/>
                  </a:lnTo>
                  <a:lnTo>
                    <a:pt x="108" y="18"/>
                  </a:lnTo>
                  <a:lnTo>
                    <a:pt x="111" y="18"/>
                  </a:lnTo>
                  <a:lnTo>
                    <a:pt x="111" y="15"/>
                  </a:lnTo>
                  <a:lnTo>
                    <a:pt x="111" y="11"/>
                  </a:lnTo>
                  <a:lnTo>
                    <a:pt x="112" y="8"/>
                  </a:lnTo>
                  <a:lnTo>
                    <a:pt x="112" y="6"/>
                  </a:lnTo>
                  <a:lnTo>
                    <a:pt x="112" y="3"/>
                  </a:lnTo>
                  <a:lnTo>
                    <a:pt x="115" y="0"/>
                  </a:lnTo>
                  <a:lnTo>
                    <a:pt x="185" y="216"/>
                  </a:lnTo>
                  <a:lnTo>
                    <a:pt x="247" y="421"/>
                  </a:lnTo>
                  <a:lnTo>
                    <a:pt x="253" y="425"/>
                  </a:lnTo>
                  <a:lnTo>
                    <a:pt x="254" y="451"/>
                  </a:lnTo>
                  <a:lnTo>
                    <a:pt x="256" y="464"/>
                  </a:lnTo>
                  <a:lnTo>
                    <a:pt x="257" y="474"/>
                  </a:lnTo>
                  <a:lnTo>
                    <a:pt x="265" y="482"/>
                  </a:lnTo>
                  <a:lnTo>
                    <a:pt x="279" y="490"/>
                  </a:lnTo>
                  <a:lnTo>
                    <a:pt x="288" y="495"/>
                  </a:lnTo>
                  <a:lnTo>
                    <a:pt x="295" y="496"/>
                  </a:lnTo>
                  <a:lnTo>
                    <a:pt x="300" y="521"/>
                  </a:lnTo>
                  <a:lnTo>
                    <a:pt x="309" y="527"/>
                  </a:lnTo>
                  <a:lnTo>
                    <a:pt x="323" y="539"/>
                  </a:lnTo>
                  <a:lnTo>
                    <a:pt x="331" y="539"/>
                  </a:lnTo>
                  <a:lnTo>
                    <a:pt x="334" y="536"/>
                  </a:lnTo>
                  <a:lnTo>
                    <a:pt x="334" y="539"/>
                  </a:lnTo>
                  <a:lnTo>
                    <a:pt x="334" y="542"/>
                  </a:lnTo>
                  <a:lnTo>
                    <a:pt x="331" y="544"/>
                  </a:lnTo>
                  <a:lnTo>
                    <a:pt x="331" y="545"/>
                  </a:lnTo>
                  <a:lnTo>
                    <a:pt x="331" y="548"/>
                  </a:lnTo>
                  <a:lnTo>
                    <a:pt x="328" y="553"/>
                  </a:lnTo>
                  <a:lnTo>
                    <a:pt x="328" y="560"/>
                  </a:lnTo>
                  <a:lnTo>
                    <a:pt x="326" y="563"/>
                  </a:lnTo>
                  <a:lnTo>
                    <a:pt x="325" y="569"/>
                  </a:lnTo>
                  <a:lnTo>
                    <a:pt x="325" y="577"/>
                  </a:lnTo>
                  <a:lnTo>
                    <a:pt x="325" y="580"/>
                  </a:lnTo>
                  <a:lnTo>
                    <a:pt x="325" y="585"/>
                  </a:lnTo>
                  <a:lnTo>
                    <a:pt x="325" y="589"/>
                  </a:lnTo>
                </a:path>
              </a:pathLst>
            </a:custGeom>
            <a:solidFill>
              <a:schemeClr val="bg2"/>
            </a:solidFill>
            <a:ln w="9525" cmpd="sng">
              <a:solidFill>
                <a:srgbClr val="909090"/>
              </a:solidFill>
              <a:prstDash val="solid"/>
              <a:round/>
              <a:headEnd/>
              <a:tailEnd/>
            </a:ln>
          </p:spPr>
          <p:txBody>
            <a:bodyPr/>
            <a:lstStyle/>
            <a:p>
              <a:endParaRPr lang="en-US" dirty="0"/>
            </a:p>
          </p:txBody>
        </p:sp>
        <p:sp>
          <p:nvSpPr>
            <p:cNvPr id="7379" name="Freeform 32"/>
            <p:cNvSpPr>
              <a:spLocks noChangeAspect="1"/>
            </p:cNvSpPr>
            <p:nvPr>
              <p:custDataLst>
                <p:tags r:id="rId243"/>
              </p:custDataLst>
            </p:nvPr>
          </p:nvSpPr>
          <p:spPr bwMode="auto">
            <a:xfrm>
              <a:off x="5096" y="1720"/>
              <a:ext cx="139" cy="305"/>
            </a:xfrm>
            <a:custGeom>
              <a:avLst/>
              <a:gdLst>
                <a:gd name="T0" fmla="*/ 1 w 276"/>
                <a:gd name="T1" fmla="*/ 0 h 612"/>
                <a:gd name="T2" fmla="*/ 1 w 276"/>
                <a:gd name="T3" fmla="*/ 0 h 612"/>
                <a:gd name="T4" fmla="*/ 1 w 276"/>
                <a:gd name="T5" fmla="*/ 0 h 612"/>
                <a:gd name="T6" fmla="*/ 1 w 276"/>
                <a:gd name="T7" fmla="*/ 0 h 612"/>
                <a:gd name="T8" fmla="*/ 1 w 276"/>
                <a:gd name="T9" fmla="*/ 0 h 612"/>
                <a:gd name="T10" fmla="*/ 1 w 276"/>
                <a:gd name="T11" fmla="*/ 0 h 612"/>
                <a:gd name="T12" fmla="*/ 1 w 276"/>
                <a:gd name="T13" fmla="*/ 0 h 612"/>
                <a:gd name="T14" fmla="*/ 1 w 276"/>
                <a:gd name="T15" fmla="*/ 0 h 612"/>
                <a:gd name="T16" fmla="*/ 1 w 276"/>
                <a:gd name="T17" fmla="*/ 0 h 612"/>
                <a:gd name="T18" fmla="*/ 1 w 276"/>
                <a:gd name="T19" fmla="*/ 0 h 612"/>
                <a:gd name="T20" fmla="*/ 1 w 276"/>
                <a:gd name="T21" fmla="*/ 0 h 612"/>
                <a:gd name="T22" fmla="*/ 1 w 276"/>
                <a:gd name="T23" fmla="*/ 0 h 612"/>
                <a:gd name="T24" fmla="*/ 1 w 276"/>
                <a:gd name="T25" fmla="*/ 0 h 612"/>
                <a:gd name="T26" fmla="*/ 1 w 276"/>
                <a:gd name="T27" fmla="*/ 0 h 612"/>
                <a:gd name="T28" fmla="*/ 1 w 276"/>
                <a:gd name="T29" fmla="*/ 0 h 612"/>
                <a:gd name="T30" fmla="*/ 1 w 276"/>
                <a:gd name="T31" fmla="*/ 0 h 612"/>
                <a:gd name="T32" fmla="*/ 1 w 276"/>
                <a:gd name="T33" fmla="*/ 0 h 612"/>
                <a:gd name="T34" fmla="*/ 1 w 276"/>
                <a:gd name="T35" fmla="*/ 0 h 612"/>
                <a:gd name="T36" fmla="*/ 1 w 276"/>
                <a:gd name="T37" fmla="*/ 0 h 612"/>
                <a:gd name="T38" fmla="*/ 1 w 276"/>
                <a:gd name="T39" fmla="*/ 0 h 612"/>
                <a:gd name="T40" fmla="*/ 1 w 276"/>
                <a:gd name="T41" fmla="*/ 0 h 612"/>
                <a:gd name="T42" fmla="*/ 1 w 276"/>
                <a:gd name="T43" fmla="*/ 0 h 612"/>
                <a:gd name="T44" fmla="*/ 1 w 276"/>
                <a:gd name="T45" fmla="*/ 0 h 612"/>
                <a:gd name="T46" fmla="*/ 1 w 276"/>
                <a:gd name="T47" fmla="*/ 0 h 612"/>
                <a:gd name="T48" fmla="*/ 1 w 276"/>
                <a:gd name="T49" fmla="*/ 0 h 612"/>
                <a:gd name="T50" fmla="*/ 1 w 276"/>
                <a:gd name="T51" fmla="*/ 0 h 612"/>
                <a:gd name="T52" fmla="*/ 1 w 276"/>
                <a:gd name="T53" fmla="*/ 0 h 612"/>
                <a:gd name="T54" fmla="*/ 1 w 276"/>
                <a:gd name="T55" fmla="*/ 0 h 612"/>
                <a:gd name="T56" fmla="*/ 1 w 276"/>
                <a:gd name="T57" fmla="*/ 0 h 612"/>
                <a:gd name="T58" fmla="*/ 1 w 276"/>
                <a:gd name="T59" fmla="*/ 0 h 612"/>
                <a:gd name="T60" fmla="*/ 1 w 276"/>
                <a:gd name="T61" fmla="*/ 0 h 612"/>
                <a:gd name="T62" fmla="*/ 0 w 276"/>
                <a:gd name="T63" fmla="*/ 0 h 612"/>
                <a:gd name="T64" fmla="*/ 1 w 276"/>
                <a:gd name="T65" fmla="*/ 0 h 612"/>
                <a:gd name="T66" fmla="*/ 1 w 276"/>
                <a:gd name="T67" fmla="*/ 0 h 612"/>
                <a:gd name="T68" fmla="*/ 1 w 276"/>
                <a:gd name="T69" fmla="*/ 0 h 612"/>
                <a:gd name="T70" fmla="*/ 1 w 276"/>
                <a:gd name="T71" fmla="*/ 0 h 612"/>
                <a:gd name="T72" fmla="*/ 1 w 276"/>
                <a:gd name="T73" fmla="*/ 0 h 612"/>
                <a:gd name="T74" fmla="*/ 1 w 276"/>
                <a:gd name="T75" fmla="*/ 0 h 612"/>
                <a:gd name="T76" fmla="*/ 1 w 276"/>
                <a:gd name="T77" fmla="*/ 0 h 612"/>
                <a:gd name="T78" fmla="*/ 1 w 276"/>
                <a:gd name="T79" fmla="*/ 0 h 612"/>
                <a:gd name="T80" fmla="*/ 1 w 276"/>
                <a:gd name="T81" fmla="*/ 0 h 612"/>
                <a:gd name="T82" fmla="*/ 1 w 276"/>
                <a:gd name="T83" fmla="*/ 0 h 612"/>
                <a:gd name="T84" fmla="*/ 1 w 276"/>
                <a:gd name="T85" fmla="*/ 0 h 612"/>
                <a:gd name="T86" fmla="*/ 1 w 276"/>
                <a:gd name="T87" fmla="*/ 0 h 612"/>
                <a:gd name="T88" fmla="*/ 1 w 276"/>
                <a:gd name="T89" fmla="*/ 0 h 612"/>
                <a:gd name="T90" fmla="*/ 1 w 276"/>
                <a:gd name="T91" fmla="*/ 0 h 612"/>
                <a:gd name="T92" fmla="*/ 1 w 276"/>
                <a:gd name="T93" fmla="*/ 0 h 612"/>
                <a:gd name="T94" fmla="*/ 1 w 276"/>
                <a:gd name="T95" fmla="*/ 0 h 612"/>
                <a:gd name="T96" fmla="*/ 1 w 276"/>
                <a:gd name="T97" fmla="*/ 0 h 612"/>
                <a:gd name="T98" fmla="*/ 1 w 276"/>
                <a:gd name="T99" fmla="*/ 0 h 612"/>
                <a:gd name="T100" fmla="*/ 1 w 276"/>
                <a:gd name="T101" fmla="*/ 0 h 612"/>
                <a:gd name="T102" fmla="*/ 1 w 276"/>
                <a:gd name="T103" fmla="*/ 0 h 612"/>
                <a:gd name="T104" fmla="*/ 1 w 276"/>
                <a:gd name="T105" fmla="*/ 0 h 612"/>
                <a:gd name="T106" fmla="*/ 1 w 276"/>
                <a:gd name="T107" fmla="*/ 0 h 6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76" h="612">
                  <a:moveTo>
                    <a:pt x="199" y="174"/>
                  </a:moveTo>
                  <a:lnTo>
                    <a:pt x="201" y="168"/>
                  </a:lnTo>
                  <a:lnTo>
                    <a:pt x="198" y="162"/>
                  </a:lnTo>
                  <a:lnTo>
                    <a:pt x="198" y="155"/>
                  </a:lnTo>
                  <a:lnTo>
                    <a:pt x="202" y="152"/>
                  </a:lnTo>
                  <a:lnTo>
                    <a:pt x="211" y="153"/>
                  </a:lnTo>
                  <a:lnTo>
                    <a:pt x="220" y="152"/>
                  </a:lnTo>
                  <a:lnTo>
                    <a:pt x="226" y="149"/>
                  </a:lnTo>
                  <a:lnTo>
                    <a:pt x="228" y="143"/>
                  </a:lnTo>
                  <a:lnTo>
                    <a:pt x="228" y="137"/>
                  </a:lnTo>
                  <a:lnTo>
                    <a:pt x="226" y="134"/>
                  </a:lnTo>
                  <a:lnTo>
                    <a:pt x="225" y="131"/>
                  </a:lnTo>
                  <a:lnTo>
                    <a:pt x="228" y="124"/>
                  </a:lnTo>
                  <a:lnTo>
                    <a:pt x="228" y="115"/>
                  </a:lnTo>
                  <a:lnTo>
                    <a:pt x="229" y="103"/>
                  </a:lnTo>
                  <a:lnTo>
                    <a:pt x="232" y="100"/>
                  </a:lnTo>
                  <a:lnTo>
                    <a:pt x="234" y="97"/>
                  </a:lnTo>
                  <a:lnTo>
                    <a:pt x="234" y="94"/>
                  </a:lnTo>
                  <a:lnTo>
                    <a:pt x="235" y="88"/>
                  </a:lnTo>
                  <a:lnTo>
                    <a:pt x="237" y="76"/>
                  </a:lnTo>
                  <a:lnTo>
                    <a:pt x="237" y="67"/>
                  </a:lnTo>
                  <a:lnTo>
                    <a:pt x="237" y="57"/>
                  </a:lnTo>
                  <a:lnTo>
                    <a:pt x="237" y="52"/>
                  </a:lnTo>
                  <a:lnTo>
                    <a:pt x="135" y="23"/>
                  </a:lnTo>
                  <a:lnTo>
                    <a:pt x="64" y="0"/>
                  </a:lnTo>
                  <a:lnTo>
                    <a:pt x="61" y="1"/>
                  </a:lnTo>
                  <a:lnTo>
                    <a:pt x="56" y="4"/>
                  </a:lnTo>
                  <a:lnTo>
                    <a:pt x="53" y="4"/>
                  </a:lnTo>
                  <a:lnTo>
                    <a:pt x="53" y="6"/>
                  </a:lnTo>
                  <a:lnTo>
                    <a:pt x="49" y="10"/>
                  </a:lnTo>
                  <a:lnTo>
                    <a:pt x="47" y="14"/>
                  </a:lnTo>
                  <a:lnTo>
                    <a:pt x="47" y="17"/>
                  </a:lnTo>
                  <a:lnTo>
                    <a:pt x="42" y="26"/>
                  </a:lnTo>
                  <a:lnTo>
                    <a:pt x="42" y="31"/>
                  </a:lnTo>
                  <a:lnTo>
                    <a:pt x="42" y="34"/>
                  </a:lnTo>
                  <a:lnTo>
                    <a:pt x="39" y="37"/>
                  </a:lnTo>
                  <a:lnTo>
                    <a:pt x="40" y="40"/>
                  </a:lnTo>
                  <a:lnTo>
                    <a:pt x="42" y="41"/>
                  </a:lnTo>
                  <a:lnTo>
                    <a:pt x="40" y="46"/>
                  </a:lnTo>
                  <a:lnTo>
                    <a:pt x="39" y="52"/>
                  </a:lnTo>
                  <a:lnTo>
                    <a:pt x="39" y="56"/>
                  </a:lnTo>
                  <a:lnTo>
                    <a:pt x="35" y="63"/>
                  </a:lnTo>
                  <a:lnTo>
                    <a:pt x="30" y="67"/>
                  </a:lnTo>
                  <a:lnTo>
                    <a:pt x="27" y="73"/>
                  </a:lnTo>
                  <a:lnTo>
                    <a:pt x="24" y="75"/>
                  </a:lnTo>
                  <a:lnTo>
                    <a:pt x="24" y="78"/>
                  </a:lnTo>
                  <a:lnTo>
                    <a:pt x="26" y="78"/>
                  </a:lnTo>
                  <a:lnTo>
                    <a:pt x="24" y="82"/>
                  </a:lnTo>
                  <a:lnTo>
                    <a:pt x="21" y="85"/>
                  </a:lnTo>
                  <a:lnTo>
                    <a:pt x="20" y="88"/>
                  </a:lnTo>
                  <a:lnTo>
                    <a:pt x="18" y="94"/>
                  </a:lnTo>
                  <a:lnTo>
                    <a:pt x="14" y="99"/>
                  </a:lnTo>
                  <a:lnTo>
                    <a:pt x="5" y="108"/>
                  </a:lnTo>
                  <a:lnTo>
                    <a:pt x="3" y="109"/>
                  </a:lnTo>
                  <a:lnTo>
                    <a:pt x="3" y="114"/>
                  </a:lnTo>
                  <a:lnTo>
                    <a:pt x="6" y="115"/>
                  </a:lnTo>
                  <a:lnTo>
                    <a:pt x="9" y="119"/>
                  </a:lnTo>
                  <a:lnTo>
                    <a:pt x="12" y="124"/>
                  </a:lnTo>
                  <a:lnTo>
                    <a:pt x="15" y="125"/>
                  </a:lnTo>
                  <a:lnTo>
                    <a:pt x="18" y="128"/>
                  </a:lnTo>
                  <a:lnTo>
                    <a:pt x="18" y="131"/>
                  </a:lnTo>
                  <a:lnTo>
                    <a:pt x="21" y="132"/>
                  </a:lnTo>
                  <a:lnTo>
                    <a:pt x="26" y="134"/>
                  </a:lnTo>
                  <a:lnTo>
                    <a:pt x="26" y="137"/>
                  </a:lnTo>
                  <a:lnTo>
                    <a:pt x="26" y="140"/>
                  </a:lnTo>
                  <a:lnTo>
                    <a:pt x="23" y="143"/>
                  </a:lnTo>
                  <a:lnTo>
                    <a:pt x="23" y="147"/>
                  </a:lnTo>
                  <a:lnTo>
                    <a:pt x="21" y="152"/>
                  </a:lnTo>
                  <a:lnTo>
                    <a:pt x="18" y="158"/>
                  </a:lnTo>
                  <a:lnTo>
                    <a:pt x="15" y="162"/>
                  </a:lnTo>
                  <a:lnTo>
                    <a:pt x="14" y="164"/>
                  </a:lnTo>
                  <a:lnTo>
                    <a:pt x="11" y="164"/>
                  </a:lnTo>
                  <a:lnTo>
                    <a:pt x="9" y="164"/>
                  </a:lnTo>
                  <a:lnTo>
                    <a:pt x="8" y="167"/>
                  </a:lnTo>
                  <a:lnTo>
                    <a:pt x="6" y="170"/>
                  </a:lnTo>
                  <a:lnTo>
                    <a:pt x="5" y="172"/>
                  </a:lnTo>
                  <a:lnTo>
                    <a:pt x="8" y="180"/>
                  </a:lnTo>
                  <a:lnTo>
                    <a:pt x="9" y="187"/>
                  </a:lnTo>
                  <a:lnTo>
                    <a:pt x="11" y="192"/>
                  </a:lnTo>
                  <a:lnTo>
                    <a:pt x="12" y="197"/>
                  </a:lnTo>
                  <a:lnTo>
                    <a:pt x="14" y="202"/>
                  </a:lnTo>
                  <a:lnTo>
                    <a:pt x="14" y="206"/>
                  </a:lnTo>
                  <a:lnTo>
                    <a:pt x="15" y="212"/>
                  </a:lnTo>
                  <a:lnTo>
                    <a:pt x="18" y="215"/>
                  </a:lnTo>
                  <a:lnTo>
                    <a:pt x="23" y="215"/>
                  </a:lnTo>
                  <a:lnTo>
                    <a:pt x="26" y="212"/>
                  </a:lnTo>
                  <a:lnTo>
                    <a:pt x="29" y="211"/>
                  </a:lnTo>
                  <a:lnTo>
                    <a:pt x="33" y="209"/>
                  </a:lnTo>
                  <a:lnTo>
                    <a:pt x="39" y="214"/>
                  </a:lnTo>
                  <a:lnTo>
                    <a:pt x="42" y="215"/>
                  </a:lnTo>
                  <a:lnTo>
                    <a:pt x="45" y="218"/>
                  </a:lnTo>
                  <a:lnTo>
                    <a:pt x="47" y="230"/>
                  </a:lnTo>
                  <a:lnTo>
                    <a:pt x="47" y="237"/>
                  </a:lnTo>
                  <a:lnTo>
                    <a:pt x="49" y="242"/>
                  </a:lnTo>
                  <a:lnTo>
                    <a:pt x="52" y="246"/>
                  </a:lnTo>
                  <a:lnTo>
                    <a:pt x="56" y="249"/>
                  </a:lnTo>
                  <a:lnTo>
                    <a:pt x="59" y="248"/>
                  </a:lnTo>
                  <a:lnTo>
                    <a:pt x="62" y="246"/>
                  </a:lnTo>
                  <a:lnTo>
                    <a:pt x="67" y="248"/>
                  </a:lnTo>
                  <a:lnTo>
                    <a:pt x="71" y="248"/>
                  </a:lnTo>
                  <a:lnTo>
                    <a:pt x="74" y="252"/>
                  </a:lnTo>
                  <a:lnTo>
                    <a:pt x="77" y="257"/>
                  </a:lnTo>
                  <a:lnTo>
                    <a:pt x="79" y="263"/>
                  </a:lnTo>
                  <a:lnTo>
                    <a:pt x="85" y="266"/>
                  </a:lnTo>
                  <a:lnTo>
                    <a:pt x="89" y="266"/>
                  </a:lnTo>
                  <a:lnTo>
                    <a:pt x="96" y="268"/>
                  </a:lnTo>
                  <a:lnTo>
                    <a:pt x="99" y="271"/>
                  </a:lnTo>
                  <a:lnTo>
                    <a:pt x="102" y="274"/>
                  </a:lnTo>
                  <a:lnTo>
                    <a:pt x="102" y="277"/>
                  </a:lnTo>
                  <a:lnTo>
                    <a:pt x="105" y="280"/>
                  </a:lnTo>
                  <a:lnTo>
                    <a:pt x="114" y="281"/>
                  </a:lnTo>
                  <a:lnTo>
                    <a:pt x="120" y="284"/>
                  </a:lnTo>
                  <a:lnTo>
                    <a:pt x="123" y="289"/>
                  </a:lnTo>
                  <a:lnTo>
                    <a:pt x="124" y="290"/>
                  </a:lnTo>
                  <a:lnTo>
                    <a:pt x="127" y="290"/>
                  </a:lnTo>
                  <a:lnTo>
                    <a:pt x="130" y="293"/>
                  </a:lnTo>
                  <a:lnTo>
                    <a:pt x="132" y="299"/>
                  </a:lnTo>
                  <a:lnTo>
                    <a:pt x="129" y="302"/>
                  </a:lnTo>
                  <a:lnTo>
                    <a:pt x="124" y="305"/>
                  </a:lnTo>
                  <a:lnTo>
                    <a:pt x="121" y="308"/>
                  </a:lnTo>
                  <a:lnTo>
                    <a:pt x="117" y="308"/>
                  </a:lnTo>
                  <a:lnTo>
                    <a:pt x="114" y="308"/>
                  </a:lnTo>
                  <a:lnTo>
                    <a:pt x="114" y="311"/>
                  </a:lnTo>
                  <a:lnTo>
                    <a:pt x="114" y="314"/>
                  </a:lnTo>
                  <a:lnTo>
                    <a:pt x="111" y="320"/>
                  </a:lnTo>
                  <a:lnTo>
                    <a:pt x="105" y="323"/>
                  </a:lnTo>
                  <a:lnTo>
                    <a:pt x="102" y="326"/>
                  </a:lnTo>
                  <a:lnTo>
                    <a:pt x="95" y="332"/>
                  </a:lnTo>
                  <a:lnTo>
                    <a:pt x="89" y="338"/>
                  </a:lnTo>
                  <a:lnTo>
                    <a:pt x="83" y="345"/>
                  </a:lnTo>
                  <a:lnTo>
                    <a:pt x="79" y="351"/>
                  </a:lnTo>
                  <a:lnTo>
                    <a:pt x="76" y="357"/>
                  </a:lnTo>
                  <a:lnTo>
                    <a:pt x="71" y="363"/>
                  </a:lnTo>
                  <a:lnTo>
                    <a:pt x="68" y="363"/>
                  </a:lnTo>
                  <a:lnTo>
                    <a:pt x="65" y="364"/>
                  </a:lnTo>
                  <a:lnTo>
                    <a:pt x="65" y="369"/>
                  </a:lnTo>
                  <a:lnTo>
                    <a:pt x="67" y="370"/>
                  </a:lnTo>
                  <a:lnTo>
                    <a:pt x="68" y="375"/>
                  </a:lnTo>
                  <a:lnTo>
                    <a:pt x="68" y="378"/>
                  </a:lnTo>
                  <a:lnTo>
                    <a:pt x="65" y="385"/>
                  </a:lnTo>
                  <a:lnTo>
                    <a:pt x="59" y="388"/>
                  </a:lnTo>
                  <a:lnTo>
                    <a:pt x="58" y="392"/>
                  </a:lnTo>
                  <a:lnTo>
                    <a:pt x="55" y="395"/>
                  </a:lnTo>
                  <a:lnTo>
                    <a:pt x="47" y="397"/>
                  </a:lnTo>
                  <a:lnTo>
                    <a:pt x="42" y="401"/>
                  </a:lnTo>
                  <a:lnTo>
                    <a:pt x="36" y="403"/>
                  </a:lnTo>
                  <a:lnTo>
                    <a:pt x="32" y="407"/>
                  </a:lnTo>
                  <a:lnTo>
                    <a:pt x="27" y="410"/>
                  </a:lnTo>
                  <a:lnTo>
                    <a:pt x="26" y="413"/>
                  </a:lnTo>
                  <a:lnTo>
                    <a:pt x="18" y="416"/>
                  </a:lnTo>
                  <a:lnTo>
                    <a:pt x="17" y="420"/>
                  </a:lnTo>
                  <a:lnTo>
                    <a:pt x="12" y="429"/>
                  </a:lnTo>
                  <a:lnTo>
                    <a:pt x="9" y="437"/>
                  </a:lnTo>
                  <a:lnTo>
                    <a:pt x="9" y="444"/>
                  </a:lnTo>
                  <a:lnTo>
                    <a:pt x="6" y="448"/>
                  </a:lnTo>
                  <a:lnTo>
                    <a:pt x="6" y="453"/>
                  </a:lnTo>
                  <a:lnTo>
                    <a:pt x="6" y="457"/>
                  </a:lnTo>
                  <a:lnTo>
                    <a:pt x="3" y="462"/>
                  </a:lnTo>
                  <a:lnTo>
                    <a:pt x="0" y="465"/>
                  </a:lnTo>
                  <a:lnTo>
                    <a:pt x="0" y="468"/>
                  </a:lnTo>
                  <a:lnTo>
                    <a:pt x="3" y="472"/>
                  </a:lnTo>
                  <a:lnTo>
                    <a:pt x="6" y="474"/>
                  </a:lnTo>
                  <a:lnTo>
                    <a:pt x="12" y="482"/>
                  </a:lnTo>
                  <a:lnTo>
                    <a:pt x="12" y="490"/>
                  </a:lnTo>
                  <a:lnTo>
                    <a:pt x="11" y="498"/>
                  </a:lnTo>
                  <a:lnTo>
                    <a:pt x="12" y="504"/>
                  </a:lnTo>
                  <a:lnTo>
                    <a:pt x="15" y="507"/>
                  </a:lnTo>
                  <a:lnTo>
                    <a:pt x="18" y="507"/>
                  </a:lnTo>
                  <a:lnTo>
                    <a:pt x="24" y="509"/>
                  </a:lnTo>
                  <a:lnTo>
                    <a:pt x="30" y="510"/>
                  </a:lnTo>
                  <a:lnTo>
                    <a:pt x="33" y="513"/>
                  </a:lnTo>
                  <a:lnTo>
                    <a:pt x="39" y="519"/>
                  </a:lnTo>
                  <a:lnTo>
                    <a:pt x="42" y="519"/>
                  </a:lnTo>
                  <a:lnTo>
                    <a:pt x="50" y="525"/>
                  </a:lnTo>
                  <a:lnTo>
                    <a:pt x="56" y="528"/>
                  </a:lnTo>
                  <a:lnTo>
                    <a:pt x="71" y="537"/>
                  </a:lnTo>
                  <a:lnTo>
                    <a:pt x="77" y="537"/>
                  </a:lnTo>
                  <a:lnTo>
                    <a:pt x="83" y="539"/>
                  </a:lnTo>
                  <a:lnTo>
                    <a:pt x="89" y="540"/>
                  </a:lnTo>
                  <a:lnTo>
                    <a:pt x="92" y="540"/>
                  </a:lnTo>
                  <a:lnTo>
                    <a:pt x="93" y="543"/>
                  </a:lnTo>
                  <a:lnTo>
                    <a:pt x="95" y="543"/>
                  </a:lnTo>
                  <a:lnTo>
                    <a:pt x="98" y="543"/>
                  </a:lnTo>
                  <a:lnTo>
                    <a:pt x="99" y="547"/>
                  </a:lnTo>
                  <a:lnTo>
                    <a:pt x="102" y="552"/>
                  </a:lnTo>
                  <a:lnTo>
                    <a:pt x="102" y="553"/>
                  </a:lnTo>
                  <a:lnTo>
                    <a:pt x="104" y="556"/>
                  </a:lnTo>
                  <a:lnTo>
                    <a:pt x="108" y="556"/>
                  </a:lnTo>
                  <a:lnTo>
                    <a:pt x="110" y="557"/>
                  </a:lnTo>
                  <a:lnTo>
                    <a:pt x="111" y="553"/>
                  </a:lnTo>
                  <a:lnTo>
                    <a:pt x="113" y="550"/>
                  </a:lnTo>
                  <a:lnTo>
                    <a:pt x="114" y="549"/>
                  </a:lnTo>
                  <a:lnTo>
                    <a:pt x="117" y="550"/>
                  </a:lnTo>
                  <a:lnTo>
                    <a:pt x="123" y="547"/>
                  </a:lnTo>
                  <a:lnTo>
                    <a:pt x="130" y="549"/>
                  </a:lnTo>
                  <a:lnTo>
                    <a:pt x="135" y="550"/>
                  </a:lnTo>
                  <a:lnTo>
                    <a:pt x="139" y="547"/>
                  </a:lnTo>
                  <a:lnTo>
                    <a:pt x="145" y="547"/>
                  </a:lnTo>
                  <a:lnTo>
                    <a:pt x="152" y="549"/>
                  </a:lnTo>
                  <a:lnTo>
                    <a:pt x="154" y="547"/>
                  </a:lnTo>
                  <a:lnTo>
                    <a:pt x="157" y="550"/>
                  </a:lnTo>
                  <a:lnTo>
                    <a:pt x="160" y="553"/>
                  </a:lnTo>
                  <a:lnTo>
                    <a:pt x="161" y="562"/>
                  </a:lnTo>
                  <a:lnTo>
                    <a:pt x="161" y="568"/>
                  </a:lnTo>
                  <a:lnTo>
                    <a:pt x="160" y="578"/>
                  </a:lnTo>
                  <a:lnTo>
                    <a:pt x="157" y="587"/>
                  </a:lnTo>
                  <a:lnTo>
                    <a:pt x="155" y="593"/>
                  </a:lnTo>
                  <a:lnTo>
                    <a:pt x="155" y="599"/>
                  </a:lnTo>
                  <a:lnTo>
                    <a:pt x="157" y="603"/>
                  </a:lnTo>
                  <a:lnTo>
                    <a:pt x="157" y="606"/>
                  </a:lnTo>
                  <a:lnTo>
                    <a:pt x="157" y="611"/>
                  </a:lnTo>
                  <a:lnTo>
                    <a:pt x="157" y="612"/>
                  </a:lnTo>
                  <a:lnTo>
                    <a:pt x="160" y="612"/>
                  </a:lnTo>
                  <a:lnTo>
                    <a:pt x="167" y="611"/>
                  </a:lnTo>
                  <a:lnTo>
                    <a:pt x="172" y="609"/>
                  </a:lnTo>
                  <a:lnTo>
                    <a:pt x="175" y="605"/>
                  </a:lnTo>
                  <a:lnTo>
                    <a:pt x="178" y="605"/>
                  </a:lnTo>
                  <a:lnTo>
                    <a:pt x="184" y="595"/>
                  </a:lnTo>
                  <a:lnTo>
                    <a:pt x="188" y="587"/>
                  </a:lnTo>
                  <a:lnTo>
                    <a:pt x="189" y="577"/>
                  </a:lnTo>
                  <a:lnTo>
                    <a:pt x="192" y="569"/>
                  </a:lnTo>
                  <a:lnTo>
                    <a:pt x="196" y="562"/>
                  </a:lnTo>
                  <a:lnTo>
                    <a:pt x="198" y="553"/>
                  </a:lnTo>
                  <a:lnTo>
                    <a:pt x="199" y="539"/>
                  </a:lnTo>
                  <a:lnTo>
                    <a:pt x="202" y="534"/>
                  </a:lnTo>
                  <a:lnTo>
                    <a:pt x="208" y="516"/>
                  </a:lnTo>
                  <a:lnTo>
                    <a:pt x="217" y="504"/>
                  </a:lnTo>
                  <a:lnTo>
                    <a:pt x="225" y="492"/>
                  </a:lnTo>
                  <a:lnTo>
                    <a:pt x="235" y="482"/>
                  </a:lnTo>
                  <a:lnTo>
                    <a:pt x="243" y="472"/>
                  </a:lnTo>
                  <a:lnTo>
                    <a:pt x="247" y="468"/>
                  </a:lnTo>
                  <a:lnTo>
                    <a:pt x="253" y="454"/>
                  </a:lnTo>
                  <a:lnTo>
                    <a:pt x="256" y="442"/>
                  </a:lnTo>
                  <a:lnTo>
                    <a:pt x="259" y="431"/>
                  </a:lnTo>
                  <a:lnTo>
                    <a:pt x="260" y="428"/>
                  </a:lnTo>
                  <a:lnTo>
                    <a:pt x="273" y="381"/>
                  </a:lnTo>
                  <a:lnTo>
                    <a:pt x="276" y="370"/>
                  </a:lnTo>
                  <a:lnTo>
                    <a:pt x="276" y="366"/>
                  </a:lnTo>
                  <a:lnTo>
                    <a:pt x="276" y="361"/>
                  </a:lnTo>
                  <a:lnTo>
                    <a:pt x="273" y="339"/>
                  </a:lnTo>
                  <a:lnTo>
                    <a:pt x="272" y="326"/>
                  </a:lnTo>
                  <a:lnTo>
                    <a:pt x="272" y="317"/>
                  </a:lnTo>
                  <a:lnTo>
                    <a:pt x="270" y="305"/>
                  </a:lnTo>
                  <a:lnTo>
                    <a:pt x="269" y="287"/>
                  </a:lnTo>
                  <a:lnTo>
                    <a:pt x="269" y="280"/>
                  </a:lnTo>
                  <a:lnTo>
                    <a:pt x="267" y="271"/>
                  </a:lnTo>
                  <a:lnTo>
                    <a:pt x="266" y="249"/>
                  </a:lnTo>
                  <a:lnTo>
                    <a:pt x="267" y="243"/>
                  </a:lnTo>
                  <a:lnTo>
                    <a:pt x="267" y="228"/>
                  </a:lnTo>
                  <a:lnTo>
                    <a:pt x="266" y="217"/>
                  </a:lnTo>
                  <a:lnTo>
                    <a:pt x="263" y="205"/>
                  </a:lnTo>
                  <a:lnTo>
                    <a:pt x="257" y="190"/>
                  </a:lnTo>
                  <a:lnTo>
                    <a:pt x="253" y="186"/>
                  </a:lnTo>
                  <a:lnTo>
                    <a:pt x="248" y="186"/>
                  </a:lnTo>
                  <a:lnTo>
                    <a:pt x="251" y="189"/>
                  </a:lnTo>
                  <a:lnTo>
                    <a:pt x="256" y="199"/>
                  </a:lnTo>
                  <a:lnTo>
                    <a:pt x="251" y="199"/>
                  </a:lnTo>
                  <a:lnTo>
                    <a:pt x="243" y="199"/>
                  </a:lnTo>
                  <a:lnTo>
                    <a:pt x="232" y="197"/>
                  </a:lnTo>
                  <a:lnTo>
                    <a:pt x="226" y="195"/>
                  </a:lnTo>
                  <a:lnTo>
                    <a:pt x="225" y="197"/>
                  </a:lnTo>
                  <a:lnTo>
                    <a:pt x="222" y="197"/>
                  </a:lnTo>
                  <a:lnTo>
                    <a:pt x="216" y="199"/>
                  </a:lnTo>
                  <a:lnTo>
                    <a:pt x="213" y="200"/>
                  </a:lnTo>
                  <a:lnTo>
                    <a:pt x="210" y="200"/>
                  </a:lnTo>
                  <a:lnTo>
                    <a:pt x="199" y="197"/>
                  </a:lnTo>
                  <a:lnTo>
                    <a:pt x="196" y="192"/>
                  </a:lnTo>
                  <a:lnTo>
                    <a:pt x="198" y="190"/>
                  </a:lnTo>
                  <a:lnTo>
                    <a:pt x="196" y="181"/>
                  </a:lnTo>
                  <a:lnTo>
                    <a:pt x="198" y="180"/>
                  </a:lnTo>
                  <a:lnTo>
                    <a:pt x="198" y="177"/>
                  </a:lnTo>
                  <a:lnTo>
                    <a:pt x="199" y="174"/>
                  </a:lnTo>
                </a:path>
              </a:pathLst>
            </a:custGeom>
            <a:solidFill>
              <a:schemeClr val="bg2"/>
            </a:solidFill>
            <a:ln w="9525" cmpd="sng">
              <a:solidFill>
                <a:srgbClr val="909090"/>
              </a:solidFill>
              <a:prstDash val="solid"/>
              <a:round/>
              <a:headEnd/>
              <a:tailEnd/>
            </a:ln>
          </p:spPr>
          <p:txBody>
            <a:bodyPr/>
            <a:lstStyle/>
            <a:p>
              <a:endParaRPr lang="en-US" dirty="0"/>
            </a:p>
          </p:txBody>
        </p:sp>
        <p:sp>
          <p:nvSpPr>
            <p:cNvPr id="7380" name="Freeform 33"/>
            <p:cNvSpPr>
              <a:spLocks noChangeAspect="1"/>
            </p:cNvSpPr>
            <p:nvPr>
              <p:custDataLst>
                <p:tags r:id="rId244"/>
              </p:custDataLst>
            </p:nvPr>
          </p:nvSpPr>
          <p:spPr bwMode="auto">
            <a:xfrm>
              <a:off x="4631" y="1234"/>
              <a:ext cx="768" cy="583"/>
            </a:xfrm>
            <a:custGeom>
              <a:avLst/>
              <a:gdLst>
                <a:gd name="T0" fmla="*/ 1 w 1535"/>
                <a:gd name="T1" fmla="*/ 1 h 1166"/>
                <a:gd name="T2" fmla="*/ 1 w 1535"/>
                <a:gd name="T3" fmla="*/ 1 h 1166"/>
                <a:gd name="T4" fmla="*/ 1 w 1535"/>
                <a:gd name="T5" fmla="*/ 1 h 1166"/>
                <a:gd name="T6" fmla="*/ 1 w 1535"/>
                <a:gd name="T7" fmla="*/ 1 h 1166"/>
                <a:gd name="T8" fmla="*/ 1 w 1535"/>
                <a:gd name="T9" fmla="*/ 1 h 1166"/>
                <a:gd name="T10" fmla="*/ 1 w 1535"/>
                <a:gd name="T11" fmla="*/ 1 h 1166"/>
                <a:gd name="T12" fmla="*/ 1 w 1535"/>
                <a:gd name="T13" fmla="*/ 1 h 1166"/>
                <a:gd name="T14" fmla="*/ 1 w 1535"/>
                <a:gd name="T15" fmla="*/ 1 h 1166"/>
                <a:gd name="T16" fmla="*/ 1 w 1535"/>
                <a:gd name="T17" fmla="*/ 1 h 1166"/>
                <a:gd name="T18" fmla="*/ 1 w 1535"/>
                <a:gd name="T19" fmla="*/ 1 h 1166"/>
                <a:gd name="T20" fmla="*/ 1 w 1535"/>
                <a:gd name="T21" fmla="*/ 1 h 1166"/>
                <a:gd name="T22" fmla="*/ 1 w 1535"/>
                <a:gd name="T23" fmla="*/ 1 h 1166"/>
                <a:gd name="T24" fmla="*/ 1 w 1535"/>
                <a:gd name="T25" fmla="*/ 1 h 1166"/>
                <a:gd name="T26" fmla="*/ 1 w 1535"/>
                <a:gd name="T27" fmla="*/ 1 h 1166"/>
                <a:gd name="T28" fmla="*/ 1 w 1535"/>
                <a:gd name="T29" fmla="*/ 1 h 1166"/>
                <a:gd name="T30" fmla="*/ 1 w 1535"/>
                <a:gd name="T31" fmla="*/ 1 h 1166"/>
                <a:gd name="T32" fmla="*/ 1 w 1535"/>
                <a:gd name="T33" fmla="*/ 1 h 1166"/>
                <a:gd name="T34" fmla="*/ 1 w 1535"/>
                <a:gd name="T35" fmla="*/ 1 h 1166"/>
                <a:gd name="T36" fmla="*/ 1 w 1535"/>
                <a:gd name="T37" fmla="*/ 1 h 1166"/>
                <a:gd name="T38" fmla="*/ 1 w 1535"/>
                <a:gd name="T39" fmla="*/ 1 h 1166"/>
                <a:gd name="T40" fmla="*/ 1 w 1535"/>
                <a:gd name="T41" fmla="*/ 1 h 1166"/>
                <a:gd name="T42" fmla="*/ 1 w 1535"/>
                <a:gd name="T43" fmla="*/ 1 h 1166"/>
                <a:gd name="T44" fmla="*/ 1 w 1535"/>
                <a:gd name="T45" fmla="*/ 1 h 1166"/>
                <a:gd name="T46" fmla="*/ 1 w 1535"/>
                <a:gd name="T47" fmla="*/ 1 h 1166"/>
                <a:gd name="T48" fmla="*/ 1 w 1535"/>
                <a:gd name="T49" fmla="*/ 1 h 1166"/>
                <a:gd name="T50" fmla="*/ 1 w 1535"/>
                <a:gd name="T51" fmla="*/ 1 h 1166"/>
                <a:gd name="T52" fmla="*/ 1 w 1535"/>
                <a:gd name="T53" fmla="*/ 1 h 1166"/>
                <a:gd name="T54" fmla="*/ 1 w 1535"/>
                <a:gd name="T55" fmla="*/ 1 h 1166"/>
                <a:gd name="T56" fmla="*/ 1 w 1535"/>
                <a:gd name="T57" fmla="*/ 1 h 1166"/>
                <a:gd name="T58" fmla="*/ 1 w 1535"/>
                <a:gd name="T59" fmla="*/ 1 h 1166"/>
                <a:gd name="T60" fmla="*/ 1 w 1535"/>
                <a:gd name="T61" fmla="*/ 1 h 1166"/>
                <a:gd name="T62" fmla="*/ 1 w 1535"/>
                <a:gd name="T63" fmla="*/ 1 h 1166"/>
                <a:gd name="T64" fmla="*/ 1 w 1535"/>
                <a:gd name="T65" fmla="*/ 1 h 1166"/>
                <a:gd name="T66" fmla="*/ 1 w 1535"/>
                <a:gd name="T67" fmla="*/ 1 h 1166"/>
                <a:gd name="T68" fmla="*/ 1 w 1535"/>
                <a:gd name="T69" fmla="*/ 1 h 1166"/>
                <a:gd name="T70" fmla="*/ 1 w 1535"/>
                <a:gd name="T71" fmla="*/ 1 h 1166"/>
                <a:gd name="T72" fmla="*/ 1 w 1535"/>
                <a:gd name="T73" fmla="*/ 1 h 1166"/>
                <a:gd name="T74" fmla="*/ 1 w 1535"/>
                <a:gd name="T75" fmla="*/ 1 h 1166"/>
                <a:gd name="T76" fmla="*/ 1 w 1535"/>
                <a:gd name="T77" fmla="*/ 1 h 1166"/>
                <a:gd name="T78" fmla="*/ 1 w 1535"/>
                <a:gd name="T79" fmla="*/ 1 h 1166"/>
                <a:gd name="T80" fmla="*/ 1 w 1535"/>
                <a:gd name="T81" fmla="*/ 1 h 1166"/>
                <a:gd name="T82" fmla="*/ 1 w 1535"/>
                <a:gd name="T83" fmla="*/ 1 h 1166"/>
                <a:gd name="T84" fmla="*/ 1 w 1535"/>
                <a:gd name="T85" fmla="*/ 1 h 1166"/>
                <a:gd name="T86" fmla="*/ 1 w 1535"/>
                <a:gd name="T87" fmla="*/ 1 h 1166"/>
                <a:gd name="T88" fmla="*/ 1 w 1535"/>
                <a:gd name="T89" fmla="*/ 1 h 1166"/>
                <a:gd name="T90" fmla="*/ 1 w 1535"/>
                <a:gd name="T91" fmla="*/ 1 h 1166"/>
                <a:gd name="T92" fmla="*/ 1 w 1535"/>
                <a:gd name="T93" fmla="*/ 1 h 1166"/>
                <a:gd name="T94" fmla="*/ 1 w 1535"/>
                <a:gd name="T95" fmla="*/ 1 h 1166"/>
                <a:gd name="T96" fmla="*/ 1 w 1535"/>
                <a:gd name="T97" fmla="*/ 1 h 1166"/>
                <a:gd name="T98" fmla="*/ 1 w 1535"/>
                <a:gd name="T99" fmla="*/ 1 h 1166"/>
                <a:gd name="T100" fmla="*/ 1 w 1535"/>
                <a:gd name="T101" fmla="*/ 1 h 1166"/>
                <a:gd name="T102" fmla="*/ 1 w 1535"/>
                <a:gd name="T103" fmla="*/ 1 h 1166"/>
                <a:gd name="T104" fmla="*/ 1 w 1535"/>
                <a:gd name="T105" fmla="*/ 1 h 1166"/>
                <a:gd name="T106" fmla="*/ 1 w 1535"/>
                <a:gd name="T107" fmla="*/ 1 h 1166"/>
                <a:gd name="T108" fmla="*/ 1 w 1535"/>
                <a:gd name="T109" fmla="*/ 1 h 1166"/>
                <a:gd name="T110" fmla="*/ 1 w 1535"/>
                <a:gd name="T111" fmla="*/ 1 h 1166"/>
                <a:gd name="T112" fmla="*/ 1 w 1535"/>
                <a:gd name="T113" fmla="*/ 1 h 1166"/>
                <a:gd name="T114" fmla="*/ 1 w 1535"/>
                <a:gd name="T115" fmla="*/ 1 h 1166"/>
                <a:gd name="T116" fmla="*/ 1 w 1535"/>
                <a:gd name="T117" fmla="*/ 1 h 1166"/>
                <a:gd name="T118" fmla="*/ 1 w 1535"/>
                <a:gd name="T119" fmla="*/ 1 h 1166"/>
                <a:gd name="T120" fmla="*/ 1 w 1535"/>
                <a:gd name="T121" fmla="*/ 1 h 1166"/>
                <a:gd name="T122" fmla="*/ 1 w 1535"/>
                <a:gd name="T123" fmla="*/ 1 h 1166"/>
                <a:gd name="T124" fmla="*/ 1 w 1535"/>
                <a:gd name="T125" fmla="*/ 1 h 116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535" h="1166">
                  <a:moveTo>
                    <a:pt x="995" y="971"/>
                  </a:moveTo>
                  <a:lnTo>
                    <a:pt x="995" y="969"/>
                  </a:lnTo>
                  <a:lnTo>
                    <a:pt x="987" y="966"/>
                  </a:lnTo>
                  <a:lnTo>
                    <a:pt x="981" y="960"/>
                  </a:lnTo>
                  <a:lnTo>
                    <a:pt x="980" y="954"/>
                  </a:lnTo>
                  <a:lnTo>
                    <a:pt x="967" y="954"/>
                  </a:lnTo>
                  <a:lnTo>
                    <a:pt x="946" y="956"/>
                  </a:lnTo>
                  <a:lnTo>
                    <a:pt x="928" y="949"/>
                  </a:lnTo>
                  <a:lnTo>
                    <a:pt x="915" y="938"/>
                  </a:lnTo>
                  <a:lnTo>
                    <a:pt x="906" y="915"/>
                  </a:lnTo>
                  <a:lnTo>
                    <a:pt x="898" y="886"/>
                  </a:lnTo>
                  <a:lnTo>
                    <a:pt x="887" y="871"/>
                  </a:lnTo>
                  <a:lnTo>
                    <a:pt x="883" y="866"/>
                  </a:lnTo>
                  <a:lnTo>
                    <a:pt x="871" y="866"/>
                  </a:lnTo>
                  <a:lnTo>
                    <a:pt x="861" y="869"/>
                  </a:lnTo>
                  <a:lnTo>
                    <a:pt x="852" y="860"/>
                  </a:lnTo>
                  <a:lnTo>
                    <a:pt x="840" y="850"/>
                  </a:lnTo>
                  <a:lnTo>
                    <a:pt x="834" y="845"/>
                  </a:lnTo>
                  <a:lnTo>
                    <a:pt x="834" y="839"/>
                  </a:lnTo>
                  <a:lnTo>
                    <a:pt x="424" y="929"/>
                  </a:lnTo>
                  <a:lnTo>
                    <a:pt x="15" y="1008"/>
                  </a:lnTo>
                  <a:lnTo>
                    <a:pt x="0" y="940"/>
                  </a:lnTo>
                  <a:lnTo>
                    <a:pt x="3" y="940"/>
                  </a:lnTo>
                  <a:lnTo>
                    <a:pt x="12" y="934"/>
                  </a:lnTo>
                  <a:lnTo>
                    <a:pt x="24" y="922"/>
                  </a:lnTo>
                  <a:lnTo>
                    <a:pt x="39" y="909"/>
                  </a:lnTo>
                  <a:lnTo>
                    <a:pt x="49" y="897"/>
                  </a:lnTo>
                  <a:lnTo>
                    <a:pt x="56" y="888"/>
                  </a:lnTo>
                  <a:lnTo>
                    <a:pt x="64" y="876"/>
                  </a:lnTo>
                  <a:lnTo>
                    <a:pt x="68" y="871"/>
                  </a:lnTo>
                  <a:lnTo>
                    <a:pt x="81" y="860"/>
                  </a:lnTo>
                  <a:lnTo>
                    <a:pt x="95" y="848"/>
                  </a:lnTo>
                  <a:lnTo>
                    <a:pt x="105" y="836"/>
                  </a:lnTo>
                  <a:lnTo>
                    <a:pt x="108" y="829"/>
                  </a:lnTo>
                  <a:lnTo>
                    <a:pt x="111" y="816"/>
                  </a:lnTo>
                  <a:lnTo>
                    <a:pt x="119" y="807"/>
                  </a:lnTo>
                  <a:lnTo>
                    <a:pt x="123" y="806"/>
                  </a:lnTo>
                  <a:lnTo>
                    <a:pt x="130" y="798"/>
                  </a:lnTo>
                  <a:lnTo>
                    <a:pt x="139" y="789"/>
                  </a:lnTo>
                  <a:lnTo>
                    <a:pt x="143" y="783"/>
                  </a:lnTo>
                  <a:lnTo>
                    <a:pt x="143" y="776"/>
                  </a:lnTo>
                  <a:lnTo>
                    <a:pt x="142" y="767"/>
                  </a:lnTo>
                  <a:lnTo>
                    <a:pt x="136" y="758"/>
                  </a:lnTo>
                  <a:lnTo>
                    <a:pt x="129" y="752"/>
                  </a:lnTo>
                  <a:lnTo>
                    <a:pt x="119" y="742"/>
                  </a:lnTo>
                  <a:lnTo>
                    <a:pt x="111" y="738"/>
                  </a:lnTo>
                  <a:lnTo>
                    <a:pt x="105" y="732"/>
                  </a:lnTo>
                  <a:lnTo>
                    <a:pt x="93" y="710"/>
                  </a:lnTo>
                  <a:lnTo>
                    <a:pt x="92" y="701"/>
                  </a:lnTo>
                  <a:lnTo>
                    <a:pt x="90" y="689"/>
                  </a:lnTo>
                  <a:lnTo>
                    <a:pt x="90" y="681"/>
                  </a:lnTo>
                  <a:lnTo>
                    <a:pt x="84" y="668"/>
                  </a:lnTo>
                  <a:lnTo>
                    <a:pt x="160" y="627"/>
                  </a:lnTo>
                  <a:lnTo>
                    <a:pt x="185" y="618"/>
                  </a:lnTo>
                  <a:lnTo>
                    <a:pt x="228" y="612"/>
                  </a:lnTo>
                  <a:lnTo>
                    <a:pt x="257" y="605"/>
                  </a:lnTo>
                  <a:lnTo>
                    <a:pt x="287" y="602"/>
                  </a:lnTo>
                  <a:lnTo>
                    <a:pt x="321" y="602"/>
                  </a:lnTo>
                  <a:lnTo>
                    <a:pt x="328" y="605"/>
                  </a:lnTo>
                  <a:lnTo>
                    <a:pt x="362" y="606"/>
                  </a:lnTo>
                  <a:lnTo>
                    <a:pt x="384" y="599"/>
                  </a:lnTo>
                  <a:lnTo>
                    <a:pt x="421" y="595"/>
                  </a:lnTo>
                  <a:lnTo>
                    <a:pt x="436" y="590"/>
                  </a:lnTo>
                  <a:lnTo>
                    <a:pt x="453" y="590"/>
                  </a:lnTo>
                  <a:lnTo>
                    <a:pt x="477" y="581"/>
                  </a:lnTo>
                  <a:lnTo>
                    <a:pt x="487" y="578"/>
                  </a:lnTo>
                  <a:lnTo>
                    <a:pt x="496" y="572"/>
                  </a:lnTo>
                  <a:lnTo>
                    <a:pt x="505" y="565"/>
                  </a:lnTo>
                  <a:lnTo>
                    <a:pt x="515" y="553"/>
                  </a:lnTo>
                  <a:lnTo>
                    <a:pt x="523" y="538"/>
                  </a:lnTo>
                  <a:lnTo>
                    <a:pt x="535" y="525"/>
                  </a:lnTo>
                  <a:lnTo>
                    <a:pt x="545" y="512"/>
                  </a:lnTo>
                  <a:lnTo>
                    <a:pt x="555" y="504"/>
                  </a:lnTo>
                  <a:lnTo>
                    <a:pt x="562" y="503"/>
                  </a:lnTo>
                  <a:lnTo>
                    <a:pt x="567" y="504"/>
                  </a:lnTo>
                  <a:lnTo>
                    <a:pt x="577" y="503"/>
                  </a:lnTo>
                  <a:lnTo>
                    <a:pt x="586" y="496"/>
                  </a:lnTo>
                  <a:lnTo>
                    <a:pt x="589" y="485"/>
                  </a:lnTo>
                  <a:lnTo>
                    <a:pt x="588" y="472"/>
                  </a:lnTo>
                  <a:lnTo>
                    <a:pt x="585" y="457"/>
                  </a:lnTo>
                  <a:lnTo>
                    <a:pt x="579" y="441"/>
                  </a:lnTo>
                  <a:lnTo>
                    <a:pt x="571" y="426"/>
                  </a:lnTo>
                  <a:lnTo>
                    <a:pt x="564" y="422"/>
                  </a:lnTo>
                  <a:lnTo>
                    <a:pt x="558" y="422"/>
                  </a:lnTo>
                  <a:lnTo>
                    <a:pt x="558" y="414"/>
                  </a:lnTo>
                  <a:lnTo>
                    <a:pt x="561" y="410"/>
                  </a:lnTo>
                  <a:lnTo>
                    <a:pt x="567" y="405"/>
                  </a:lnTo>
                  <a:lnTo>
                    <a:pt x="576" y="407"/>
                  </a:lnTo>
                  <a:lnTo>
                    <a:pt x="582" y="401"/>
                  </a:lnTo>
                  <a:lnTo>
                    <a:pt x="585" y="398"/>
                  </a:lnTo>
                  <a:lnTo>
                    <a:pt x="583" y="394"/>
                  </a:lnTo>
                  <a:lnTo>
                    <a:pt x="580" y="385"/>
                  </a:lnTo>
                  <a:lnTo>
                    <a:pt x="576" y="385"/>
                  </a:lnTo>
                  <a:lnTo>
                    <a:pt x="570" y="382"/>
                  </a:lnTo>
                  <a:lnTo>
                    <a:pt x="561" y="385"/>
                  </a:lnTo>
                  <a:lnTo>
                    <a:pt x="555" y="389"/>
                  </a:lnTo>
                  <a:lnTo>
                    <a:pt x="552" y="388"/>
                  </a:lnTo>
                  <a:lnTo>
                    <a:pt x="552" y="382"/>
                  </a:lnTo>
                  <a:lnTo>
                    <a:pt x="545" y="376"/>
                  </a:lnTo>
                  <a:lnTo>
                    <a:pt x="542" y="370"/>
                  </a:lnTo>
                  <a:lnTo>
                    <a:pt x="539" y="364"/>
                  </a:lnTo>
                  <a:lnTo>
                    <a:pt x="533" y="366"/>
                  </a:lnTo>
                  <a:lnTo>
                    <a:pt x="530" y="355"/>
                  </a:lnTo>
                  <a:lnTo>
                    <a:pt x="532" y="351"/>
                  </a:lnTo>
                  <a:lnTo>
                    <a:pt x="539" y="343"/>
                  </a:lnTo>
                  <a:lnTo>
                    <a:pt x="556" y="314"/>
                  </a:lnTo>
                  <a:lnTo>
                    <a:pt x="564" y="299"/>
                  </a:lnTo>
                  <a:lnTo>
                    <a:pt x="574" y="289"/>
                  </a:lnTo>
                  <a:lnTo>
                    <a:pt x="583" y="279"/>
                  </a:lnTo>
                  <a:lnTo>
                    <a:pt x="595" y="274"/>
                  </a:lnTo>
                  <a:lnTo>
                    <a:pt x="607" y="262"/>
                  </a:lnTo>
                  <a:lnTo>
                    <a:pt x="611" y="240"/>
                  </a:lnTo>
                  <a:lnTo>
                    <a:pt x="623" y="215"/>
                  </a:lnTo>
                  <a:lnTo>
                    <a:pt x="650" y="172"/>
                  </a:lnTo>
                  <a:lnTo>
                    <a:pt x="688" y="122"/>
                  </a:lnTo>
                  <a:lnTo>
                    <a:pt x="708" y="104"/>
                  </a:lnTo>
                  <a:lnTo>
                    <a:pt x="723" y="90"/>
                  </a:lnTo>
                  <a:lnTo>
                    <a:pt x="726" y="81"/>
                  </a:lnTo>
                  <a:lnTo>
                    <a:pt x="766" y="66"/>
                  </a:lnTo>
                  <a:lnTo>
                    <a:pt x="852" y="48"/>
                  </a:lnTo>
                  <a:lnTo>
                    <a:pt x="1014" y="0"/>
                  </a:lnTo>
                  <a:lnTo>
                    <a:pt x="1017" y="9"/>
                  </a:lnTo>
                  <a:lnTo>
                    <a:pt x="1020" y="44"/>
                  </a:lnTo>
                  <a:lnTo>
                    <a:pt x="1027" y="53"/>
                  </a:lnTo>
                  <a:lnTo>
                    <a:pt x="1029" y="71"/>
                  </a:lnTo>
                  <a:lnTo>
                    <a:pt x="1030" y="88"/>
                  </a:lnTo>
                  <a:lnTo>
                    <a:pt x="1033" y="101"/>
                  </a:lnTo>
                  <a:lnTo>
                    <a:pt x="1045" y="116"/>
                  </a:lnTo>
                  <a:lnTo>
                    <a:pt x="1054" y="131"/>
                  </a:lnTo>
                  <a:lnTo>
                    <a:pt x="1061" y="153"/>
                  </a:lnTo>
                  <a:lnTo>
                    <a:pt x="1069" y="187"/>
                  </a:lnTo>
                  <a:lnTo>
                    <a:pt x="1063" y="197"/>
                  </a:lnTo>
                  <a:lnTo>
                    <a:pt x="1060" y="218"/>
                  </a:lnTo>
                  <a:lnTo>
                    <a:pt x="1058" y="232"/>
                  </a:lnTo>
                  <a:lnTo>
                    <a:pt x="1060" y="247"/>
                  </a:lnTo>
                  <a:lnTo>
                    <a:pt x="1067" y="259"/>
                  </a:lnTo>
                  <a:lnTo>
                    <a:pt x="1072" y="273"/>
                  </a:lnTo>
                  <a:lnTo>
                    <a:pt x="1079" y="282"/>
                  </a:lnTo>
                  <a:lnTo>
                    <a:pt x="1082" y="292"/>
                  </a:lnTo>
                  <a:lnTo>
                    <a:pt x="1086" y="304"/>
                  </a:lnTo>
                  <a:lnTo>
                    <a:pt x="1091" y="311"/>
                  </a:lnTo>
                  <a:lnTo>
                    <a:pt x="1091" y="317"/>
                  </a:lnTo>
                  <a:lnTo>
                    <a:pt x="1088" y="330"/>
                  </a:lnTo>
                  <a:lnTo>
                    <a:pt x="1086" y="345"/>
                  </a:lnTo>
                  <a:lnTo>
                    <a:pt x="1088" y="352"/>
                  </a:lnTo>
                  <a:lnTo>
                    <a:pt x="1089" y="357"/>
                  </a:lnTo>
                  <a:lnTo>
                    <a:pt x="1094" y="358"/>
                  </a:lnTo>
                  <a:lnTo>
                    <a:pt x="1097" y="357"/>
                  </a:lnTo>
                  <a:lnTo>
                    <a:pt x="1097" y="349"/>
                  </a:lnTo>
                  <a:lnTo>
                    <a:pt x="1104" y="343"/>
                  </a:lnTo>
                  <a:lnTo>
                    <a:pt x="1112" y="342"/>
                  </a:lnTo>
                  <a:lnTo>
                    <a:pt x="1123" y="361"/>
                  </a:lnTo>
                  <a:lnTo>
                    <a:pt x="1129" y="376"/>
                  </a:lnTo>
                  <a:lnTo>
                    <a:pt x="1138" y="426"/>
                  </a:lnTo>
                  <a:lnTo>
                    <a:pt x="1154" y="499"/>
                  </a:lnTo>
                  <a:lnTo>
                    <a:pt x="1165" y="543"/>
                  </a:lnTo>
                  <a:lnTo>
                    <a:pt x="1172" y="559"/>
                  </a:lnTo>
                  <a:lnTo>
                    <a:pt x="1171" y="735"/>
                  </a:lnTo>
                  <a:lnTo>
                    <a:pt x="1174" y="743"/>
                  </a:lnTo>
                  <a:lnTo>
                    <a:pt x="1194" y="817"/>
                  </a:lnTo>
                  <a:lnTo>
                    <a:pt x="1197" y="833"/>
                  </a:lnTo>
                  <a:lnTo>
                    <a:pt x="1198" y="842"/>
                  </a:lnTo>
                  <a:lnTo>
                    <a:pt x="1213" y="929"/>
                  </a:lnTo>
                  <a:lnTo>
                    <a:pt x="1232" y="946"/>
                  </a:lnTo>
                  <a:lnTo>
                    <a:pt x="1212" y="963"/>
                  </a:lnTo>
                  <a:lnTo>
                    <a:pt x="1192" y="984"/>
                  </a:lnTo>
                  <a:lnTo>
                    <a:pt x="1210" y="1002"/>
                  </a:lnTo>
                  <a:lnTo>
                    <a:pt x="1210" y="1003"/>
                  </a:lnTo>
                  <a:lnTo>
                    <a:pt x="1212" y="1011"/>
                  </a:lnTo>
                  <a:lnTo>
                    <a:pt x="1212" y="1014"/>
                  </a:lnTo>
                  <a:lnTo>
                    <a:pt x="1210" y="1024"/>
                  </a:lnTo>
                  <a:lnTo>
                    <a:pt x="1204" y="1030"/>
                  </a:lnTo>
                  <a:lnTo>
                    <a:pt x="1194" y="1044"/>
                  </a:lnTo>
                  <a:lnTo>
                    <a:pt x="1190" y="1050"/>
                  </a:lnTo>
                  <a:lnTo>
                    <a:pt x="1190" y="1056"/>
                  </a:lnTo>
                  <a:lnTo>
                    <a:pt x="1187" y="1059"/>
                  </a:lnTo>
                  <a:lnTo>
                    <a:pt x="1190" y="1062"/>
                  </a:lnTo>
                  <a:lnTo>
                    <a:pt x="1210" y="1041"/>
                  </a:lnTo>
                  <a:lnTo>
                    <a:pt x="1222" y="1034"/>
                  </a:lnTo>
                  <a:lnTo>
                    <a:pt x="1238" y="1025"/>
                  </a:lnTo>
                  <a:lnTo>
                    <a:pt x="1258" y="1017"/>
                  </a:lnTo>
                  <a:lnTo>
                    <a:pt x="1272" y="1017"/>
                  </a:lnTo>
                  <a:lnTo>
                    <a:pt x="1296" y="1009"/>
                  </a:lnTo>
                  <a:lnTo>
                    <a:pt x="1302" y="996"/>
                  </a:lnTo>
                  <a:lnTo>
                    <a:pt x="1305" y="994"/>
                  </a:lnTo>
                  <a:lnTo>
                    <a:pt x="1312" y="994"/>
                  </a:lnTo>
                  <a:lnTo>
                    <a:pt x="1326" y="991"/>
                  </a:lnTo>
                  <a:lnTo>
                    <a:pt x="1343" y="990"/>
                  </a:lnTo>
                  <a:lnTo>
                    <a:pt x="1361" y="981"/>
                  </a:lnTo>
                  <a:lnTo>
                    <a:pt x="1382" y="974"/>
                  </a:lnTo>
                  <a:lnTo>
                    <a:pt x="1401" y="966"/>
                  </a:lnTo>
                  <a:lnTo>
                    <a:pt x="1411" y="952"/>
                  </a:lnTo>
                  <a:lnTo>
                    <a:pt x="1424" y="935"/>
                  </a:lnTo>
                  <a:lnTo>
                    <a:pt x="1438" y="918"/>
                  </a:lnTo>
                  <a:lnTo>
                    <a:pt x="1449" y="910"/>
                  </a:lnTo>
                  <a:lnTo>
                    <a:pt x="1466" y="897"/>
                  </a:lnTo>
                  <a:lnTo>
                    <a:pt x="1470" y="897"/>
                  </a:lnTo>
                  <a:lnTo>
                    <a:pt x="1470" y="901"/>
                  </a:lnTo>
                  <a:lnTo>
                    <a:pt x="1460" y="907"/>
                  </a:lnTo>
                  <a:lnTo>
                    <a:pt x="1452" y="921"/>
                  </a:lnTo>
                  <a:lnTo>
                    <a:pt x="1449" y="931"/>
                  </a:lnTo>
                  <a:lnTo>
                    <a:pt x="1452" y="934"/>
                  </a:lnTo>
                  <a:lnTo>
                    <a:pt x="1466" y="937"/>
                  </a:lnTo>
                  <a:lnTo>
                    <a:pt x="1488" y="937"/>
                  </a:lnTo>
                  <a:lnTo>
                    <a:pt x="1505" y="931"/>
                  </a:lnTo>
                  <a:lnTo>
                    <a:pt x="1517" y="919"/>
                  </a:lnTo>
                  <a:lnTo>
                    <a:pt x="1523" y="910"/>
                  </a:lnTo>
                  <a:lnTo>
                    <a:pt x="1529" y="910"/>
                  </a:lnTo>
                  <a:lnTo>
                    <a:pt x="1535" y="909"/>
                  </a:lnTo>
                  <a:lnTo>
                    <a:pt x="1535" y="912"/>
                  </a:lnTo>
                  <a:lnTo>
                    <a:pt x="1532" y="918"/>
                  </a:lnTo>
                  <a:lnTo>
                    <a:pt x="1516" y="932"/>
                  </a:lnTo>
                  <a:lnTo>
                    <a:pt x="1443" y="991"/>
                  </a:lnTo>
                  <a:lnTo>
                    <a:pt x="1382" y="1033"/>
                  </a:lnTo>
                  <a:lnTo>
                    <a:pt x="1333" y="1071"/>
                  </a:lnTo>
                  <a:lnTo>
                    <a:pt x="1305" y="1089"/>
                  </a:lnTo>
                  <a:lnTo>
                    <a:pt x="1278" y="1096"/>
                  </a:lnTo>
                  <a:lnTo>
                    <a:pt x="1262" y="1102"/>
                  </a:lnTo>
                  <a:lnTo>
                    <a:pt x="1250" y="1114"/>
                  </a:lnTo>
                  <a:lnTo>
                    <a:pt x="1204" y="1123"/>
                  </a:lnTo>
                  <a:lnTo>
                    <a:pt x="1187" y="1136"/>
                  </a:lnTo>
                  <a:lnTo>
                    <a:pt x="1182" y="1138"/>
                  </a:lnTo>
                  <a:lnTo>
                    <a:pt x="1165" y="1132"/>
                  </a:lnTo>
                  <a:lnTo>
                    <a:pt x="1157" y="1135"/>
                  </a:lnTo>
                  <a:lnTo>
                    <a:pt x="1153" y="1145"/>
                  </a:lnTo>
                  <a:lnTo>
                    <a:pt x="1141" y="1157"/>
                  </a:lnTo>
                  <a:lnTo>
                    <a:pt x="1130" y="1166"/>
                  </a:lnTo>
                  <a:lnTo>
                    <a:pt x="1129" y="1161"/>
                  </a:lnTo>
                  <a:lnTo>
                    <a:pt x="1127" y="1152"/>
                  </a:lnTo>
                  <a:lnTo>
                    <a:pt x="1130" y="1149"/>
                  </a:lnTo>
                  <a:lnTo>
                    <a:pt x="1130" y="1145"/>
                  </a:lnTo>
                  <a:lnTo>
                    <a:pt x="1132" y="1139"/>
                  </a:lnTo>
                  <a:lnTo>
                    <a:pt x="1129" y="1133"/>
                  </a:lnTo>
                  <a:lnTo>
                    <a:pt x="1129" y="1126"/>
                  </a:lnTo>
                  <a:lnTo>
                    <a:pt x="1133" y="1123"/>
                  </a:lnTo>
                  <a:lnTo>
                    <a:pt x="1142" y="1124"/>
                  </a:lnTo>
                  <a:lnTo>
                    <a:pt x="1151" y="1123"/>
                  </a:lnTo>
                  <a:lnTo>
                    <a:pt x="1157" y="1120"/>
                  </a:lnTo>
                  <a:lnTo>
                    <a:pt x="1159" y="1114"/>
                  </a:lnTo>
                  <a:lnTo>
                    <a:pt x="1159" y="1108"/>
                  </a:lnTo>
                  <a:lnTo>
                    <a:pt x="1157" y="1105"/>
                  </a:lnTo>
                  <a:lnTo>
                    <a:pt x="1156" y="1102"/>
                  </a:lnTo>
                  <a:lnTo>
                    <a:pt x="1159" y="1095"/>
                  </a:lnTo>
                  <a:lnTo>
                    <a:pt x="1159" y="1086"/>
                  </a:lnTo>
                  <a:lnTo>
                    <a:pt x="1160" y="1074"/>
                  </a:lnTo>
                  <a:lnTo>
                    <a:pt x="1163" y="1071"/>
                  </a:lnTo>
                  <a:lnTo>
                    <a:pt x="1165" y="1068"/>
                  </a:lnTo>
                  <a:lnTo>
                    <a:pt x="1165" y="1065"/>
                  </a:lnTo>
                  <a:lnTo>
                    <a:pt x="1166" y="1059"/>
                  </a:lnTo>
                  <a:lnTo>
                    <a:pt x="1168" y="1047"/>
                  </a:lnTo>
                  <a:lnTo>
                    <a:pt x="1168" y="1038"/>
                  </a:lnTo>
                  <a:lnTo>
                    <a:pt x="1168" y="1028"/>
                  </a:lnTo>
                  <a:lnTo>
                    <a:pt x="1168" y="1023"/>
                  </a:lnTo>
                  <a:lnTo>
                    <a:pt x="1066" y="994"/>
                  </a:lnTo>
                  <a:lnTo>
                    <a:pt x="995" y="971"/>
                  </a:lnTo>
                </a:path>
              </a:pathLst>
            </a:custGeom>
            <a:solidFill>
              <a:schemeClr val="bg2"/>
            </a:solidFill>
            <a:ln w="9525" cmpd="sng">
              <a:solidFill>
                <a:srgbClr val="909090"/>
              </a:solidFill>
              <a:prstDash val="solid"/>
              <a:round/>
              <a:headEnd/>
              <a:tailEnd/>
            </a:ln>
          </p:spPr>
          <p:txBody>
            <a:bodyPr/>
            <a:lstStyle/>
            <a:p>
              <a:endParaRPr lang="en-US" dirty="0"/>
            </a:p>
          </p:txBody>
        </p:sp>
        <p:grpSp>
          <p:nvGrpSpPr>
            <p:cNvPr id="5" name="Group 34"/>
            <p:cNvGrpSpPr>
              <a:grpSpLocks noChangeAspect="1"/>
            </p:cNvGrpSpPr>
            <p:nvPr/>
          </p:nvGrpSpPr>
          <p:grpSpPr bwMode="auto">
            <a:xfrm>
              <a:off x="3597" y="1142"/>
              <a:ext cx="775" cy="721"/>
              <a:chOff x="3597" y="1142"/>
              <a:chExt cx="775" cy="721"/>
            </a:xfrm>
          </p:grpSpPr>
          <p:sp>
            <p:nvSpPr>
              <p:cNvPr id="7416" name="Freeform 35"/>
              <p:cNvSpPr>
                <a:spLocks noChangeAspect="1"/>
              </p:cNvSpPr>
              <p:nvPr>
                <p:custDataLst>
                  <p:tags r:id="rId276"/>
                </p:custDataLst>
              </p:nvPr>
            </p:nvSpPr>
            <p:spPr bwMode="auto">
              <a:xfrm>
                <a:off x="3973" y="1329"/>
                <a:ext cx="399" cy="534"/>
              </a:xfrm>
              <a:custGeom>
                <a:avLst/>
                <a:gdLst>
                  <a:gd name="T0" fmla="*/ 1 w 798"/>
                  <a:gd name="T1" fmla="*/ 1 h 1067"/>
                  <a:gd name="T2" fmla="*/ 1 w 798"/>
                  <a:gd name="T3" fmla="*/ 1 h 1067"/>
                  <a:gd name="T4" fmla="*/ 1 w 798"/>
                  <a:gd name="T5" fmla="*/ 1 h 1067"/>
                  <a:gd name="T6" fmla="*/ 1 w 798"/>
                  <a:gd name="T7" fmla="*/ 1 h 1067"/>
                  <a:gd name="T8" fmla="*/ 1 w 798"/>
                  <a:gd name="T9" fmla="*/ 1 h 1067"/>
                  <a:gd name="T10" fmla="*/ 0 w 798"/>
                  <a:gd name="T11" fmla="*/ 1 h 1067"/>
                  <a:gd name="T12" fmla="*/ 1 w 798"/>
                  <a:gd name="T13" fmla="*/ 1 h 1067"/>
                  <a:gd name="T14" fmla="*/ 1 w 798"/>
                  <a:gd name="T15" fmla="*/ 1 h 1067"/>
                  <a:gd name="T16" fmla="*/ 1 w 798"/>
                  <a:gd name="T17" fmla="*/ 1 h 1067"/>
                  <a:gd name="T18" fmla="*/ 1 w 798"/>
                  <a:gd name="T19" fmla="*/ 1 h 1067"/>
                  <a:gd name="T20" fmla="*/ 1 w 798"/>
                  <a:gd name="T21" fmla="*/ 1 h 1067"/>
                  <a:gd name="T22" fmla="*/ 1 w 798"/>
                  <a:gd name="T23" fmla="*/ 1 h 1067"/>
                  <a:gd name="T24" fmla="*/ 1 w 798"/>
                  <a:gd name="T25" fmla="*/ 1 h 1067"/>
                  <a:gd name="T26" fmla="*/ 1 w 798"/>
                  <a:gd name="T27" fmla="*/ 1 h 1067"/>
                  <a:gd name="T28" fmla="*/ 1 w 798"/>
                  <a:gd name="T29" fmla="*/ 1 h 1067"/>
                  <a:gd name="T30" fmla="*/ 1 w 798"/>
                  <a:gd name="T31" fmla="*/ 1 h 1067"/>
                  <a:gd name="T32" fmla="*/ 1 w 798"/>
                  <a:gd name="T33" fmla="*/ 1 h 1067"/>
                  <a:gd name="T34" fmla="*/ 1 w 798"/>
                  <a:gd name="T35" fmla="*/ 1 h 1067"/>
                  <a:gd name="T36" fmla="*/ 1 w 798"/>
                  <a:gd name="T37" fmla="*/ 1 h 1067"/>
                  <a:gd name="T38" fmla="*/ 1 w 798"/>
                  <a:gd name="T39" fmla="*/ 1 h 1067"/>
                  <a:gd name="T40" fmla="*/ 1 w 798"/>
                  <a:gd name="T41" fmla="*/ 1 h 1067"/>
                  <a:gd name="T42" fmla="*/ 1 w 798"/>
                  <a:gd name="T43" fmla="*/ 1 h 1067"/>
                  <a:gd name="T44" fmla="*/ 1 w 798"/>
                  <a:gd name="T45" fmla="*/ 1 h 1067"/>
                  <a:gd name="T46" fmla="*/ 1 w 798"/>
                  <a:gd name="T47" fmla="*/ 1 h 1067"/>
                  <a:gd name="T48" fmla="*/ 1 w 798"/>
                  <a:gd name="T49" fmla="*/ 1 h 1067"/>
                  <a:gd name="T50" fmla="*/ 1 w 798"/>
                  <a:gd name="T51" fmla="*/ 1 h 1067"/>
                  <a:gd name="T52" fmla="*/ 1 w 798"/>
                  <a:gd name="T53" fmla="*/ 1 h 1067"/>
                  <a:gd name="T54" fmla="*/ 1 w 798"/>
                  <a:gd name="T55" fmla="*/ 1 h 1067"/>
                  <a:gd name="T56" fmla="*/ 1 w 798"/>
                  <a:gd name="T57" fmla="*/ 1 h 1067"/>
                  <a:gd name="T58" fmla="*/ 1 w 798"/>
                  <a:gd name="T59" fmla="*/ 1 h 1067"/>
                  <a:gd name="T60" fmla="*/ 1 w 798"/>
                  <a:gd name="T61" fmla="*/ 1 h 1067"/>
                  <a:gd name="T62" fmla="*/ 1 w 798"/>
                  <a:gd name="T63" fmla="*/ 1 h 1067"/>
                  <a:gd name="T64" fmla="*/ 1 w 798"/>
                  <a:gd name="T65" fmla="*/ 1 h 1067"/>
                  <a:gd name="T66" fmla="*/ 1 w 798"/>
                  <a:gd name="T67" fmla="*/ 1 h 1067"/>
                  <a:gd name="T68" fmla="*/ 1 w 798"/>
                  <a:gd name="T69" fmla="*/ 1 h 1067"/>
                  <a:gd name="T70" fmla="*/ 1 w 798"/>
                  <a:gd name="T71" fmla="*/ 1 h 1067"/>
                  <a:gd name="T72" fmla="*/ 1 w 798"/>
                  <a:gd name="T73" fmla="*/ 1 h 1067"/>
                  <a:gd name="T74" fmla="*/ 1 w 798"/>
                  <a:gd name="T75" fmla="*/ 1 h 1067"/>
                  <a:gd name="T76" fmla="*/ 1 w 798"/>
                  <a:gd name="T77" fmla="*/ 1 h 1067"/>
                  <a:gd name="T78" fmla="*/ 1 w 798"/>
                  <a:gd name="T79" fmla="*/ 1 h 1067"/>
                  <a:gd name="T80" fmla="*/ 1 w 798"/>
                  <a:gd name="T81" fmla="*/ 1 h 1067"/>
                  <a:gd name="T82" fmla="*/ 1 w 798"/>
                  <a:gd name="T83" fmla="*/ 1 h 1067"/>
                  <a:gd name="T84" fmla="*/ 1 w 798"/>
                  <a:gd name="T85" fmla="*/ 1 h 1067"/>
                  <a:gd name="T86" fmla="*/ 1 w 798"/>
                  <a:gd name="T87" fmla="*/ 1 h 1067"/>
                  <a:gd name="T88" fmla="*/ 1 w 798"/>
                  <a:gd name="T89" fmla="*/ 1 h 1067"/>
                  <a:gd name="T90" fmla="*/ 1 w 798"/>
                  <a:gd name="T91" fmla="*/ 1 h 1067"/>
                  <a:gd name="T92" fmla="*/ 1 w 798"/>
                  <a:gd name="T93" fmla="*/ 1 h 1067"/>
                  <a:gd name="T94" fmla="*/ 1 w 798"/>
                  <a:gd name="T95" fmla="*/ 1 h 1067"/>
                  <a:gd name="T96" fmla="*/ 1 w 798"/>
                  <a:gd name="T97" fmla="*/ 1 h 1067"/>
                  <a:gd name="T98" fmla="*/ 1 w 798"/>
                  <a:gd name="T99" fmla="*/ 1 h 1067"/>
                  <a:gd name="T100" fmla="*/ 1 w 798"/>
                  <a:gd name="T101" fmla="*/ 1 h 1067"/>
                  <a:gd name="T102" fmla="*/ 1 w 798"/>
                  <a:gd name="T103" fmla="*/ 1 h 1067"/>
                  <a:gd name="T104" fmla="*/ 1 w 798"/>
                  <a:gd name="T105" fmla="*/ 1 h 106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98" h="1067">
                    <a:moveTo>
                      <a:pt x="385" y="1025"/>
                    </a:moveTo>
                    <a:lnTo>
                      <a:pt x="384" y="1023"/>
                    </a:lnTo>
                    <a:lnTo>
                      <a:pt x="381" y="1025"/>
                    </a:lnTo>
                    <a:lnTo>
                      <a:pt x="199" y="1047"/>
                    </a:lnTo>
                    <a:lnTo>
                      <a:pt x="3" y="1067"/>
                    </a:lnTo>
                    <a:lnTo>
                      <a:pt x="15" y="1056"/>
                    </a:lnTo>
                    <a:lnTo>
                      <a:pt x="43" y="1025"/>
                    </a:lnTo>
                    <a:lnTo>
                      <a:pt x="50" y="992"/>
                    </a:lnTo>
                    <a:lnTo>
                      <a:pt x="56" y="975"/>
                    </a:lnTo>
                    <a:lnTo>
                      <a:pt x="65" y="957"/>
                    </a:lnTo>
                    <a:lnTo>
                      <a:pt x="77" y="932"/>
                    </a:lnTo>
                    <a:lnTo>
                      <a:pt x="84" y="920"/>
                    </a:lnTo>
                    <a:lnTo>
                      <a:pt x="91" y="886"/>
                    </a:lnTo>
                    <a:lnTo>
                      <a:pt x="94" y="858"/>
                    </a:lnTo>
                    <a:lnTo>
                      <a:pt x="94" y="802"/>
                    </a:lnTo>
                    <a:lnTo>
                      <a:pt x="89" y="769"/>
                    </a:lnTo>
                    <a:lnTo>
                      <a:pt x="83" y="740"/>
                    </a:lnTo>
                    <a:lnTo>
                      <a:pt x="74" y="709"/>
                    </a:lnTo>
                    <a:lnTo>
                      <a:pt x="31" y="642"/>
                    </a:lnTo>
                    <a:lnTo>
                      <a:pt x="27" y="622"/>
                    </a:lnTo>
                    <a:lnTo>
                      <a:pt x="12" y="595"/>
                    </a:lnTo>
                    <a:lnTo>
                      <a:pt x="6" y="582"/>
                    </a:lnTo>
                    <a:lnTo>
                      <a:pt x="7" y="570"/>
                    </a:lnTo>
                    <a:lnTo>
                      <a:pt x="15" y="557"/>
                    </a:lnTo>
                    <a:lnTo>
                      <a:pt x="21" y="544"/>
                    </a:lnTo>
                    <a:lnTo>
                      <a:pt x="21" y="532"/>
                    </a:lnTo>
                    <a:lnTo>
                      <a:pt x="16" y="511"/>
                    </a:lnTo>
                    <a:lnTo>
                      <a:pt x="15" y="499"/>
                    </a:lnTo>
                    <a:lnTo>
                      <a:pt x="2" y="480"/>
                    </a:lnTo>
                    <a:lnTo>
                      <a:pt x="0" y="476"/>
                    </a:lnTo>
                    <a:lnTo>
                      <a:pt x="6" y="467"/>
                    </a:lnTo>
                    <a:lnTo>
                      <a:pt x="12" y="460"/>
                    </a:lnTo>
                    <a:lnTo>
                      <a:pt x="21" y="442"/>
                    </a:lnTo>
                    <a:lnTo>
                      <a:pt x="28" y="419"/>
                    </a:lnTo>
                    <a:lnTo>
                      <a:pt x="40" y="395"/>
                    </a:lnTo>
                    <a:lnTo>
                      <a:pt x="40" y="378"/>
                    </a:lnTo>
                    <a:lnTo>
                      <a:pt x="38" y="366"/>
                    </a:lnTo>
                    <a:lnTo>
                      <a:pt x="40" y="350"/>
                    </a:lnTo>
                    <a:lnTo>
                      <a:pt x="40" y="337"/>
                    </a:lnTo>
                    <a:lnTo>
                      <a:pt x="38" y="328"/>
                    </a:lnTo>
                    <a:lnTo>
                      <a:pt x="33" y="321"/>
                    </a:lnTo>
                    <a:lnTo>
                      <a:pt x="30" y="313"/>
                    </a:lnTo>
                    <a:lnTo>
                      <a:pt x="33" y="308"/>
                    </a:lnTo>
                    <a:lnTo>
                      <a:pt x="40" y="303"/>
                    </a:lnTo>
                    <a:lnTo>
                      <a:pt x="56" y="299"/>
                    </a:lnTo>
                    <a:lnTo>
                      <a:pt x="61" y="293"/>
                    </a:lnTo>
                    <a:lnTo>
                      <a:pt x="62" y="276"/>
                    </a:lnTo>
                    <a:lnTo>
                      <a:pt x="61" y="262"/>
                    </a:lnTo>
                    <a:lnTo>
                      <a:pt x="59" y="253"/>
                    </a:lnTo>
                    <a:lnTo>
                      <a:pt x="62" y="249"/>
                    </a:lnTo>
                    <a:lnTo>
                      <a:pt x="71" y="252"/>
                    </a:lnTo>
                    <a:lnTo>
                      <a:pt x="77" y="249"/>
                    </a:lnTo>
                    <a:lnTo>
                      <a:pt x="81" y="232"/>
                    </a:lnTo>
                    <a:lnTo>
                      <a:pt x="87" y="232"/>
                    </a:lnTo>
                    <a:lnTo>
                      <a:pt x="96" y="237"/>
                    </a:lnTo>
                    <a:lnTo>
                      <a:pt x="102" y="237"/>
                    </a:lnTo>
                    <a:lnTo>
                      <a:pt x="108" y="228"/>
                    </a:lnTo>
                    <a:lnTo>
                      <a:pt x="111" y="211"/>
                    </a:lnTo>
                    <a:lnTo>
                      <a:pt x="120" y="207"/>
                    </a:lnTo>
                    <a:lnTo>
                      <a:pt x="127" y="197"/>
                    </a:lnTo>
                    <a:lnTo>
                      <a:pt x="133" y="173"/>
                    </a:lnTo>
                    <a:lnTo>
                      <a:pt x="145" y="164"/>
                    </a:lnTo>
                    <a:lnTo>
                      <a:pt x="151" y="167"/>
                    </a:lnTo>
                    <a:lnTo>
                      <a:pt x="149" y="173"/>
                    </a:lnTo>
                    <a:lnTo>
                      <a:pt x="138" y="182"/>
                    </a:lnTo>
                    <a:lnTo>
                      <a:pt x="141" y="194"/>
                    </a:lnTo>
                    <a:lnTo>
                      <a:pt x="148" y="200"/>
                    </a:lnTo>
                    <a:lnTo>
                      <a:pt x="146" y="207"/>
                    </a:lnTo>
                    <a:lnTo>
                      <a:pt x="141" y="207"/>
                    </a:lnTo>
                    <a:lnTo>
                      <a:pt x="145" y="237"/>
                    </a:lnTo>
                    <a:lnTo>
                      <a:pt x="139" y="241"/>
                    </a:lnTo>
                    <a:lnTo>
                      <a:pt x="138" y="256"/>
                    </a:lnTo>
                    <a:lnTo>
                      <a:pt x="141" y="267"/>
                    </a:lnTo>
                    <a:lnTo>
                      <a:pt x="143" y="278"/>
                    </a:lnTo>
                    <a:lnTo>
                      <a:pt x="151" y="278"/>
                    </a:lnTo>
                    <a:lnTo>
                      <a:pt x="152" y="260"/>
                    </a:lnTo>
                    <a:lnTo>
                      <a:pt x="159" y="246"/>
                    </a:lnTo>
                    <a:lnTo>
                      <a:pt x="156" y="243"/>
                    </a:lnTo>
                    <a:lnTo>
                      <a:pt x="153" y="244"/>
                    </a:lnTo>
                    <a:lnTo>
                      <a:pt x="153" y="240"/>
                    </a:lnTo>
                    <a:lnTo>
                      <a:pt x="156" y="237"/>
                    </a:lnTo>
                    <a:lnTo>
                      <a:pt x="156" y="225"/>
                    </a:lnTo>
                    <a:lnTo>
                      <a:pt x="161" y="220"/>
                    </a:lnTo>
                    <a:lnTo>
                      <a:pt x="165" y="219"/>
                    </a:lnTo>
                    <a:lnTo>
                      <a:pt x="167" y="225"/>
                    </a:lnTo>
                    <a:lnTo>
                      <a:pt x="165" y="232"/>
                    </a:lnTo>
                    <a:lnTo>
                      <a:pt x="165" y="250"/>
                    </a:lnTo>
                    <a:lnTo>
                      <a:pt x="162" y="255"/>
                    </a:lnTo>
                    <a:lnTo>
                      <a:pt x="158" y="263"/>
                    </a:lnTo>
                    <a:lnTo>
                      <a:pt x="156" y="273"/>
                    </a:lnTo>
                    <a:lnTo>
                      <a:pt x="156" y="281"/>
                    </a:lnTo>
                    <a:lnTo>
                      <a:pt x="164" y="284"/>
                    </a:lnTo>
                    <a:lnTo>
                      <a:pt x="168" y="273"/>
                    </a:lnTo>
                    <a:lnTo>
                      <a:pt x="170" y="260"/>
                    </a:lnTo>
                    <a:lnTo>
                      <a:pt x="173" y="252"/>
                    </a:lnTo>
                    <a:lnTo>
                      <a:pt x="179" y="241"/>
                    </a:lnTo>
                    <a:lnTo>
                      <a:pt x="182" y="216"/>
                    </a:lnTo>
                    <a:lnTo>
                      <a:pt x="180" y="188"/>
                    </a:lnTo>
                    <a:lnTo>
                      <a:pt x="174" y="164"/>
                    </a:lnTo>
                    <a:lnTo>
                      <a:pt x="174" y="154"/>
                    </a:lnTo>
                    <a:lnTo>
                      <a:pt x="177" y="142"/>
                    </a:lnTo>
                    <a:lnTo>
                      <a:pt x="186" y="133"/>
                    </a:lnTo>
                    <a:lnTo>
                      <a:pt x="196" y="127"/>
                    </a:lnTo>
                    <a:lnTo>
                      <a:pt x="204" y="119"/>
                    </a:lnTo>
                    <a:lnTo>
                      <a:pt x="214" y="114"/>
                    </a:lnTo>
                    <a:lnTo>
                      <a:pt x="229" y="110"/>
                    </a:lnTo>
                    <a:lnTo>
                      <a:pt x="249" y="110"/>
                    </a:lnTo>
                    <a:lnTo>
                      <a:pt x="252" y="104"/>
                    </a:lnTo>
                    <a:lnTo>
                      <a:pt x="252" y="99"/>
                    </a:lnTo>
                    <a:lnTo>
                      <a:pt x="245" y="98"/>
                    </a:lnTo>
                    <a:lnTo>
                      <a:pt x="239" y="101"/>
                    </a:lnTo>
                    <a:lnTo>
                      <a:pt x="229" y="95"/>
                    </a:lnTo>
                    <a:lnTo>
                      <a:pt x="217" y="83"/>
                    </a:lnTo>
                    <a:lnTo>
                      <a:pt x="214" y="59"/>
                    </a:lnTo>
                    <a:lnTo>
                      <a:pt x="217" y="50"/>
                    </a:lnTo>
                    <a:lnTo>
                      <a:pt x="229" y="38"/>
                    </a:lnTo>
                    <a:lnTo>
                      <a:pt x="235" y="29"/>
                    </a:lnTo>
                    <a:lnTo>
                      <a:pt x="235" y="20"/>
                    </a:lnTo>
                    <a:lnTo>
                      <a:pt x="226" y="15"/>
                    </a:lnTo>
                    <a:lnTo>
                      <a:pt x="242" y="12"/>
                    </a:lnTo>
                    <a:lnTo>
                      <a:pt x="260" y="12"/>
                    </a:lnTo>
                    <a:lnTo>
                      <a:pt x="264" y="5"/>
                    </a:lnTo>
                    <a:lnTo>
                      <a:pt x="267" y="0"/>
                    </a:lnTo>
                    <a:lnTo>
                      <a:pt x="270" y="2"/>
                    </a:lnTo>
                    <a:lnTo>
                      <a:pt x="291" y="9"/>
                    </a:lnTo>
                    <a:lnTo>
                      <a:pt x="304" y="17"/>
                    </a:lnTo>
                    <a:lnTo>
                      <a:pt x="320" y="26"/>
                    </a:lnTo>
                    <a:lnTo>
                      <a:pt x="331" y="29"/>
                    </a:lnTo>
                    <a:lnTo>
                      <a:pt x="337" y="23"/>
                    </a:lnTo>
                    <a:lnTo>
                      <a:pt x="349" y="23"/>
                    </a:lnTo>
                    <a:lnTo>
                      <a:pt x="359" y="26"/>
                    </a:lnTo>
                    <a:lnTo>
                      <a:pt x="372" y="29"/>
                    </a:lnTo>
                    <a:lnTo>
                      <a:pt x="388" y="45"/>
                    </a:lnTo>
                    <a:lnTo>
                      <a:pt x="393" y="56"/>
                    </a:lnTo>
                    <a:lnTo>
                      <a:pt x="400" y="62"/>
                    </a:lnTo>
                    <a:lnTo>
                      <a:pt x="415" y="58"/>
                    </a:lnTo>
                    <a:lnTo>
                      <a:pt x="427" y="56"/>
                    </a:lnTo>
                    <a:lnTo>
                      <a:pt x="438" y="64"/>
                    </a:lnTo>
                    <a:lnTo>
                      <a:pt x="447" y="68"/>
                    </a:lnTo>
                    <a:lnTo>
                      <a:pt x="457" y="76"/>
                    </a:lnTo>
                    <a:lnTo>
                      <a:pt x="468" y="73"/>
                    </a:lnTo>
                    <a:lnTo>
                      <a:pt x="478" y="80"/>
                    </a:lnTo>
                    <a:lnTo>
                      <a:pt x="493" y="85"/>
                    </a:lnTo>
                    <a:lnTo>
                      <a:pt x="505" y="85"/>
                    </a:lnTo>
                    <a:lnTo>
                      <a:pt x="512" y="86"/>
                    </a:lnTo>
                    <a:lnTo>
                      <a:pt x="522" y="92"/>
                    </a:lnTo>
                    <a:lnTo>
                      <a:pt x="531" y="101"/>
                    </a:lnTo>
                    <a:lnTo>
                      <a:pt x="536" y="119"/>
                    </a:lnTo>
                    <a:lnTo>
                      <a:pt x="542" y="127"/>
                    </a:lnTo>
                    <a:lnTo>
                      <a:pt x="551" y="135"/>
                    </a:lnTo>
                    <a:lnTo>
                      <a:pt x="554" y="142"/>
                    </a:lnTo>
                    <a:lnTo>
                      <a:pt x="562" y="155"/>
                    </a:lnTo>
                    <a:lnTo>
                      <a:pt x="565" y="161"/>
                    </a:lnTo>
                    <a:lnTo>
                      <a:pt x="557" y="158"/>
                    </a:lnTo>
                    <a:lnTo>
                      <a:pt x="546" y="157"/>
                    </a:lnTo>
                    <a:lnTo>
                      <a:pt x="543" y="152"/>
                    </a:lnTo>
                    <a:lnTo>
                      <a:pt x="542" y="148"/>
                    </a:lnTo>
                    <a:lnTo>
                      <a:pt x="531" y="158"/>
                    </a:lnTo>
                    <a:lnTo>
                      <a:pt x="533" y="173"/>
                    </a:lnTo>
                    <a:lnTo>
                      <a:pt x="534" y="182"/>
                    </a:lnTo>
                    <a:lnTo>
                      <a:pt x="543" y="190"/>
                    </a:lnTo>
                    <a:lnTo>
                      <a:pt x="549" y="194"/>
                    </a:lnTo>
                    <a:lnTo>
                      <a:pt x="561" y="197"/>
                    </a:lnTo>
                    <a:lnTo>
                      <a:pt x="562" y="205"/>
                    </a:lnTo>
                    <a:lnTo>
                      <a:pt x="567" y="213"/>
                    </a:lnTo>
                    <a:lnTo>
                      <a:pt x="570" y="222"/>
                    </a:lnTo>
                    <a:lnTo>
                      <a:pt x="570" y="235"/>
                    </a:lnTo>
                    <a:lnTo>
                      <a:pt x="576" y="240"/>
                    </a:lnTo>
                    <a:lnTo>
                      <a:pt x="576" y="246"/>
                    </a:lnTo>
                    <a:lnTo>
                      <a:pt x="573" y="260"/>
                    </a:lnTo>
                    <a:lnTo>
                      <a:pt x="574" y="291"/>
                    </a:lnTo>
                    <a:lnTo>
                      <a:pt x="577" y="321"/>
                    </a:lnTo>
                    <a:lnTo>
                      <a:pt x="576" y="327"/>
                    </a:lnTo>
                    <a:lnTo>
                      <a:pt x="577" y="335"/>
                    </a:lnTo>
                    <a:lnTo>
                      <a:pt x="564" y="350"/>
                    </a:lnTo>
                    <a:lnTo>
                      <a:pt x="549" y="356"/>
                    </a:lnTo>
                    <a:lnTo>
                      <a:pt x="542" y="361"/>
                    </a:lnTo>
                    <a:lnTo>
                      <a:pt x="545" y="375"/>
                    </a:lnTo>
                    <a:lnTo>
                      <a:pt x="542" y="384"/>
                    </a:lnTo>
                    <a:lnTo>
                      <a:pt x="543" y="399"/>
                    </a:lnTo>
                    <a:lnTo>
                      <a:pt x="540" y="411"/>
                    </a:lnTo>
                    <a:lnTo>
                      <a:pt x="531" y="412"/>
                    </a:lnTo>
                    <a:lnTo>
                      <a:pt x="527" y="419"/>
                    </a:lnTo>
                    <a:lnTo>
                      <a:pt x="525" y="427"/>
                    </a:lnTo>
                    <a:lnTo>
                      <a:pt x="502" y="430"/>
                    </a:lnTo>
                    <a:lnTo>
                      <a:pt x="493" y="446"/>
                    </a:lnTo>
                    <a:lnTo>
                      <a:pt x="487" y="457"/>
                    </a:lnTo>
                    <a:lnTo>
                      <a:pt x="490" y="486"/>
                    </a:lnTo>
                    <a:lnTo>
                      <a:pt x="487" y="495"/>
                    </a:lnTo>
                    <a:lnTo>
                      <a:pt x="487" y="501"/>
                    </a:lnTo>
                    <a:lnTo>
                      <a:pt x="493" y="514"/>
                    </a:lnTo>
                    <a:lnTo>
                      <a:pt x="502" y="519"/>
                    </a:lnTo>
                    <a:lnTo>
                      <a:pt x="518" y="522"/>
                    </a:lnTo>
                    <a:lnTo>
                      <a:pt x="527" y="527"/>
                    </a:lnTo>
                    <a:lnTo>
                      <a:pt x="537" y="532"/>
                    </a:lnTo>
                    <a:lnTo>
                      <a:pt x="546" y="526"/>
                    </a:lnTo>
                    <a:lnTo>
                      <a:pt x="557" y="507"/>
                    </a:lnTo>
                    <a:lnTo>
                      <a:pt x="565" y="495"/>
                    </a:lnTo>
                    <a:lnTo>
                      <a:pt x="570" y="499"/>
                    </a:lnTo>
                    <a:lnTo>
                      <a:pt x="579" y="483"/>
                    </a:lnTo>
                    <a:lnTo>
                      <a:pt x="581" y="467"/>
                    </a:lnTo>
                    <a:lnTo>
                      <a:pt x="592" y="451"/>
                    </a:lnTo>
                    <a:lnTo>
                      <a:pt x="599" y="437"/>
                    </a:lnTo>
                    <a:lnTo>
                      <a:pt x="602" y="424"/>
                    </a:lnTo>
                    <a:lnTo>
                      <a:pt x="620" y="421"/>
                    </a:lnTo>
                    <a:lnTo>
                      <a:pt x="630" y="412"/>
                    </a:lnTo>
                    <a:lnTo>
                      <a:pt x="639" y="412"/>
                    </a:lnTo>
                    <a:lnTo>
                      <a:pt x="644" y="404"/>
                    </a:lnTo>
                    <a:lnTo>
                      <a:pt x="644" y="399"/>
                    </a:lnTo>
                    <a:lnTo>
                      <a:pt x="651" y="398"/>
                    </a:lnTo>
                    <a:lnTo>
                      <a:pt x="654" y="393"/>
                    </a:lnTo>
                    <a:lnTo>
                      <a:pt x="661" y="392"/>
                    </a:lnTo>
                    <a:lnTo>
                      <a:pt x="683" y="398"/>
                    </a:lnTo>
                    <a:lnTo>
                      <a:pt x="694" y="402"/>
                    </a:lnTo>
                    <a:lnTo>
                      <a:pt x="709" y="421"/>
                    </a:lnTo>
                    <a:lnTo>
                      <a:pt x="716" y="436"/>
                    </a:lnTo>
                    <a:lnTo>
                      <a:pt x="730" y="455"/>
                    </a:lnTo>
                    <a:lnTo>
                      <a:pt x="735" y="480"/>
                    </a:lnTo>
                    <a:lnTo>
                      <a:pt x="739" y="499"/>
                    </a:lnTo>
                    <a:lnTo>
                      <a:pt x="747" y="517"/>
                    </a:lnTo>
                    <a:lnTo>
                      <a:pt x="757" y="538"/>
                    </a:lnTo>
                    <a:lnTo>
                      <a:pt x="760" y="552"/>
                    </a:lnTo>
                    <a:lnTo>
                      <a:pt x="765" y="580"/>
                    </a:lnTo>
                    <a:lnTo>
                      <a:pt x="778" y="610"/>
                    </a:lnTo>
                    <a:lnTo>
                      <a:pt x="779" y="620"/>
                    </a:lnTo>
                    <a:lnTo>
                      <a:pt x="787" y="633"/>
                    </a:lnTo>
                    <a:lnTo>
                      <a:pt x="797" y="648"/>
                    </a:lnTo>
                    <a:lnTo>
                      <a:pt x="798" y="659"/>
                    </a:lnTo>
                    <a:lnTo>
                      <a:pt x="794" y="672"/>
                    </a:lnTo>
                    <a:lnTo>
                      <a:pt x="794" y="688"/>
                    </a:lnTo>
                    <a:lnTo>
                      <a:pt x="794" y="697"/>
                    </a:lnTo>
                    <a:lnTo>
                      <a:pt x="797" y="715"/>
                    </a:lnTo>
                    <a:lnTo>
                      <a:pt x="795" y="731"/>
                    </a:lnTo>
                    <a:lnTo>
                      <a:pt x="795" y="747"/>
                    </a:lnTo>
                    <a:lnTo>
                      <a:pt x="794" y="756"/>
                    </a:lnTo>
                    <a:lnTo>
                      <a:pt x="784" y="766"/>
                    </a:lnTo>
                    <a:lnTo>
                      <a:pt x="778" y="763"/>
                    </a:lnTo>
                    <a:lnTo>
                      <a:pt x="775" y="761"/>
                    </a:lnTo>
                    <a:lnTo>
                      <a:pt x="772" y="753"/>
                    </a:lnTo>
                    <a:lnTo>
                      <a:pt x="775" y="749"/>
                    </a:lnTo>
                    <a:lnTo>
                      <a:pt x="772" y="740"/>
                    </a:lnTo>
                    <a:lnTo>
                      <a:pt x="760" y="736"/>
                    </a:lnTo>
                    <a:lnTo>
                      <a:pt x="753" y="740"/>
                    </a:lnTo>
                    <a:lnTo>
                      <a:pt x="747" y="749"/>
                    </a:lnTo>
                    <a:lnTo>
                      <a:pt x="744" y="756"/>
                    </a:lnTo>
                    <a:lnTo>
                      <a:pt x="745" y="765"/>
                    </a:lnTo>
                    <a:lnTo>
                      <a:pt x="735" y="772"/>
                    </a:lnTo>
                    <a:lnTo>
                      <a:pt x="732" y="781"/>
                    </a:lnTo>
                    <a:lnTo>
                      <a:pt x="735" y="797"/>
                    </a:lnTo>
                    <a:lnTo>
                      <a:pt x="733" y="812"/>
                    </a:lnTo>
                    <a:lnTo>
                      <a:pt x="729" y="826"/>
                    </a:lnTo>
                    <a:lnTo>
                      <a:pt x="715" y="833"/>
                    </a:lnTo>
                    <a:lnTo>
                      <a:pt x="704" y="839"/>
                    </a:lnTo>
                    <a:lnTo>
                      <a:pt x="698" y="847"/>
                    </a:lnTo>
                    <a:lnTo>
                      <a:pt x="692" y="859"/>
                    </a:lnTo>
                    <a:lnTo>
                      <a:pt x="695" y="867"/>
                    </a:lnTo>
                    <a:lnTo>
                      <a:pt x="697" y="879"/>
                    </a:lnTo>
                    <a:lnTo>
                      <a:pt x="695" y="901"/>
                    </a:lnTo>
                    <a:lnTo>
                      <a:pt x="692" y="909"/>
                    </a:lnTo>
                    <a:lnTo>
                      <a:pt x="689" y="923"/>
                    </a:lnTo>
                    <a:lnTo>
                      <a:pt x="680" y="932"/>
                    </a:lnTo>
                    <a:lnTo>
                      <a:pt x="668" y="950"/>
                    </a:lnTo>
                    <a:lnTo>
                      <a:pt x="658" y="964"/>
                    </a:lnTo>
                    <a:lnTo>
                      <a:pt x="651" y="986"/>
                    </a:lnTo>
                    <a:lnTo>
                      <a:pt x="644" y="995"/>
                    </a:lnTo>
                    <a:lnTo>
                      <a:pt x="390" y="1038"/>
                    </a:lnTo>
                    <a:lnTo>
                      <a:pt x="388" y="1035"/>
                    </a:lnTo>
                    <a:lnTo>
                      <a:pt x="387" y="1025"/>
                    </a:lnTo>
                    <a:lnTo>
                      <a:pt x="385" y="1025"/>
                    </a:lnTo>
                  </a:path>
                </a:pathLst>
              </a:custGeom>
              <a:solidFill>
                <a:srgbClr val="339933"/>
              </a:solidFill>
              <a:ln w="9525" cmpd="sng">
                <a:solidFill>
                  <a:srgbClr val="909090"/>
                </a:solidFill>
                <a:prstDash val="solid"/>
                <a:round/>
                <a:headEnd/>
                <a:tailEnd/>
              </a:ln>
            </p:spPr>
            <p:txBody>
              <a:bodyPr/>
              <a:lstStyle/>
              <a:p>
                <a:endParaRPr lang="en-US" dirty="0"/>
              </a:p>
            </p:txBody>
          </p:sp>
          <p:sp>
            <p:nvSpPr>
              <p:cNvPr id="7417" name="Freeform 36"/>
              <p:cNvSpPr>
                <a:spLocks noChangeAspect="1"/>
              </p:cNvSpPr>
              <p:nvPr>
                <p:custDataLst>
                  <p:tags r:id="rId277"/>
                </p:custDataLst>
              </p:nvPr>
            </p:nvSpPr>
            <p:spPr bwMode="auto">
              <a:xfrm>
                <a:off x="3597" y="1142"/>
                <a:ext cx="624" cy="299"/>
              </a:xfrm>
              <a:custGeom>
                <a:avLst/>
                <a:gdLst>
                  <a:gd name="T0" fmla="*/ 1 w 1248"/>
                  <a:gd name="T1" fmla="*/ 1 h 598"/>
                  <a:gd name="T2" fmla="*/ 1 w 1248"/>
                  <a:gd name="T3" fmla="*/ 1 h 598"/>
                  <a:gd name="T4" fmla="*/ 1 w 1248"/>
                  <a:gd name="T5" fmla="*/ 1 h 598"/>
                  <a:gd name="T6" fmla="*/ 1 w 1248"/>
                  <a:gd name="T7" fmla="*/ 1 h 598"/>
                  <a:gd name="T8" fmla="*/ 1 w 1248"/>
                  <a:gd name="T9" fmla="*/ 1 h 598"/>
                  <a:gd name="T10" fmla="*/ 1 w 1248"/>
                  <a:gd name="T11" fmla="*/ 1 h 598"/>
                  <a:gd name="T12" fmla="*/ 1 w 1248"/>
                  <a:gd name="T13" fmla="*/ 1 h 598"/>
                  <a:gd name="T14" fmla="*/ 1 w 1248"/>
                  <a:gd name="T15" fmla="*/ 1 h 598"/>
                  <a:gd name="T16" fmla="*/ 1 w 1248"/>
                  <a:gd name="T17" fmla="*/ 1 h 598"/>
                  <a:gd name="T18" fmla="*/ 1 w 1248"/>
                  <a:gd name="T19" fmla="*/ 1 h 598"/>
                  <a:gd name="T20" fmla="*/ 1 w 1248"/>
                  <a:gd name="T21" fmla="*/ 1 h 598"/>
                  <a:gd name="T22" fmla="*/ 1 w 1248"/>
                  <a:gd name="T23" fmla="*/ 1 h 598"/>
                  <a:gd name="T24" fmla="*/ 1 w 1248"/>
                  <a:gd name="T25" fmla="*/ 1 h 598"/>
                  <a:gd name="T26" fmla="*/ 1 w 1248"/>
                  <a:gd name="T27" fmla="*/ 1 h 598"/>
                  <a:gd name="T28" fmla="*/ 1 w 1248"/>
                  <a:gd name="T29" fmla="*/ 1 h 598"/>
                  <a:gd name="T30" fmla="*/ 1 w 1248"/>
                  <a:gd name="T31" fmla="*/ 1 h 598"/>
                  <a:gd name="T32" fmla="*/ 1 w 1248"/>
                  <a:gd name="T33" fmla="*/ 1 h 598"/>
                  <a:gd name="T34" fmla="*/ 1 w 1248"/>
                  <a:gd name="T35" fmla="*/ 1 h 598"/>
                  <a:gd name="T36" fmla="*/ 1 w 1248"/>
                  <a:gd name="T37" fmla="*/ 1 h 598"/>
                  <a:gd name="T38" fmla="*/ 1 w 1248"/>
                  <a:gd name="T39" fmla="*/ 1 h 598"/>
                  <a:gd name="T40" fmla="*/ 1 w 1248"/>
                  <a:gd name="T41" fmla="*/ 1 h 598"/>
                  <a:gd name="T42" fmla="*/ 1 w 1248"/>
                  <a:gd name="T43" fmla="*/ 1 h 598"/>
                  <a:gd name="T44" fmla="*/ 1 w 1248"/>
                  <a:gd name="T45" fmla="*/ 1 h 598"/>
                  <a:gd name="T46" fmla="*/ 1 w 1248"/>
                  <a:gd name="T47" fmla="*/ 1 h 598"/>
                  <a:gd name="T48" fmla="*/ 1 w 1248"/>
                  <a:gd name="T49" fmla="*/ 1 h 598"/>
                  <a:gd name="T50" fmla="*/ 1 w 1248"/>
                  <a:gd name="T51" fmla="*/ 1 h 598"/>
                  <a:gd name="T52" fmla="*/ 1 w 1248"/>
                  <a:gd name="T53" fmla="*/ 1 h 598"/>
                  <a:gd name="T54" fmla="*/ 1 w 1248"/>
                  <a:gd name="T55" fmla="*/ 1 h 598"/>
                  <a:gd name="T56" fmla="*/ 1 w 1248"/>
                  <a:gd name="T57" fmla="*/ 1 h 598"/>
                  <a:gd name="T58" fmla="*/ 1 w 1248"/>
                  <a:gd name="T59" fmla="*/ 1 h 598"/>
                  <a:gd name="T60" fmla="*/ 1 w 1248"/>
                  <a:gd name="T61" fmla="*/ 1 h 598"/>
                  <a:gd name="T62" fmla="*/ 1 w 1248"/>
                  <a:gd name="T63" fmla="*/ 1 h 598"/>
                  <a:gd name="T64" fmla="*/ 1 w 1248"/>
                  <a:gd name="T65" fmla="*/ 1 h 598"/>
                  <a:gd name="T66" fmla="*/ 1 w 1248"/>
                  <a:gd name="T67" fmla="*/ 1 h 598"/>
                  <a:gd name="T68" fmla="*/ 1 w 1248"/>
                  <a:gd name="T69" fmla="*/ 1 h 598"/>
                  <a:gd name="T70" fmla="*/ 1 w 1248"/>
                  <a:gd name="T71" fmla="*/ 1 h 598"/>
                  <a:gd name="T72" fmla="*/ 1 w 1248"/>
                  <a:gd name="T73" fmla="*/ 1 h 598"/>
                  <a:gd name="T74" fmla="*/ 1 w 1248"/>
                  <a:gd name="T75" fmla="*/ 1 h 598"/>
                  <a:gd name="T76" fmla="*/ 1 w 1248"/>
                  <a:gd name="T77" fmla="*/ 1 h 598"/>
                  <a:gd name="T78" fmla="*/ 1 w 1248"/>
                  <a:gd name="T79" fmla="*/ 1 h 598"/>
                  <a:gd name="T80" fmla="*/ 1 w 1248"/>
                  <a:gd name="T81" fmla="*/ 1 h 598"/>
                  <a:gd name="T82" fmla="*/ 1 w 1248"/>
                  <a:gd name="T83" fmla="*/ 1 h 598"/>
                  <a:gd name="T84" fmla="*/ 1 w 1248"/>
                  <a:gd name="T85" fmla="*/ 1 h 598"/>
                  <a:gd name="T86" fmla="*/ 1 w 1248"/>
                  <a:gd name="T87" fmla="*/ 1 h 598"/>
                  <a:gd name="T88" fmla="*/ 1 w 1248"/>
                  <a:gd name="T89" fmla="*/ 1 h 598"/>
                  <a:gd name="T90" fmla="*/ 1 w 1248"/>
                  <a:gd name="T91" fmla="*/ 1 h 598"/>
                  <a:gd name="T92" fmla="*/ 1 w 1248"/>
                  <a:gd name="T93" fmla="*/ 1 h 598"/>
                  <a:gd name="T94" fmla="*/ 1 w 1248"/>
                  <a:gd name="T95" fmla="*/ 1 h 598"/>
                  <a:gd name="T96" fmla="*/ 1 w 1248"/>
                  <a:gd name="T97" fmla="*/ 1 h 598"/>
                  <a:gd name="T98" fmla="*/ 1 w 1248"/>
                  <a:gd name="T99" fmla="*/ 1 h 598"/>
                  <a:gd name="T100" fmla="*/ 1 w 1248"/>
                  <a:gd name="T101" fmla="*/ 1 h 598"/>
                  <a:gd name="T102" fmla="*/ 1 w 1248"/>
                  <a:gd name="T103" fmla="*/ 1 h 598"/>
                  <a:gd name="T104" fmla="*/ 1 w 1248"/>
                  <a:gd name="T105" fmla="*/ 1 h 598"/>
                  <a:gd name="T106" fmla="*/ 1 w 1248"/>
                  <a:gd name="T107" fmla="*/ 1 h 598"/>
                  <a:gd name="T108" fmla="*/ 1 w 1248"/>
                  <a:gd name="T109" fmla="*/ 1 h 5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48" h="598">
                    <a:moveTo>
                      <a:pt x="430" y="411"/>
                    </a:moveTo>
                    <a:lnTo>
                      <a:pt x="422" y="423"/>
                    </a:lnTo>
                    <a:lnTo>
                      <a:pt x="427" y="430"/>
                    </a:lnTo>
                    <a:lnTo>
                      <a:pt x="435" y="433"/>
                    </a:lnTo>
                    <a:lnTo>
                      <a:pt x="444" y="428"/>
                    </a:lnTo>
                    <a:lnTo>
                      <a:pt x="450" y="436"/>
                    </a:lnTo>
                    <a:lnTo>
                      <a:pt x="468" y="439"/>
                    </a:lnTo>
                    <a:lnTo>
                      <a:pt x="480" y="449"/>
                    </a:lnTo>
                    <a:lnTo>
                      <a:pt x="483" y="467"/>
                    </a:lnTo>
                    <a:lnTo>
                      <a:pt x="489" y="474"/>
                    </a:lnTo>
                    <a:lnTo>
                      <a:pt x="486" y="502"/>
                    </a:lnTo>
                    <a:lnTo>
                      <a:pt x="483" y="522"/>
                    </a:lnTo>
                    <a:lnTo>
                      <a:pt x="480" y="530"/>
                    </a:lnTo>
                    <a:lnTo>
                      <a:pt x="479" y="536"/>
                    </a:lnTo>
                    <a:lnTo>
                      <a:pt x="486" y="541"/>
                    </a:lnTo>
                    <a:lnTo>
                      <a:pt x="498" y="538"/>
                    </a:lnTo>
                    <a:lnTo>
                      <a:pt x="503" y="533"/>
                    </a:lnTo>
                    <a:lnTo>
                      <a:pt x="509" y="529"/>
                    </a:lnTo>
                    <a:lnTo>
                      <a:pt x="516" y="535"/>
                    </a:lnTo>
                    <a:lnTo>
                      <a:pt x="515" y="542"/>
                    </a:lnTo>
                    <a:lnTo>
                      <a:pt x="510" y="554"/>
                    </a:lnTo>
                    <a:lnTo>
                      <a:pt x="506" y="569"/>
                    </a:lnTo>
                    <a:lnTo>
                      <a:pt x="504" y="580"/>
                    </a:lnTo>
                    <a:lnTo>
                      <a:pt x="515" y="591"/>
                    </a:lnTo>
                    <a:lnTo>
                      <a:pt x="519" y="598"/>
                    </a:lnTo>
                    <a:lnTo>
                      <a:pt x="529" y="597"/>
                    </a:lnTo>
                    <a:lnTo>
                      <a:pt x="538" y="576"/>
                    </a:lnTo>
                    <a:lnTo>
                      <a:pt x="556" y="548"/>
                    </a:lnTo>
                    <a:lnTo>
                      <a:pt x="566" y="523"/>
                    </a:lnTo>
                    <a:lnTo>
                      <a:pt x="577" y="492"/>
                    </a:lnTo>
                    <a:lnTo>
                      <a:pt x="594" y="457"/>
                    </a:lnTo>
                    <a:lnTo>
                      <a:pt x="599" y="448"/>
                    </a:lnTo>
                    <a:lnTo>
                      <a:pt x="606" y="443"/>
                    </a:lnTo>
                    <a:lnTo>
                      <a:pt x="612" y="437"/>
                    </a:lnTo>
                    <a:lnTo>
                      <a:pt x="611" y="420"/>
                    </a:lnTo>
                    <a:lnTo>
                      <a:pt x="621" y="408"/>
                    </a:lnTo>
                    <a:lnTo>
                      <a:pt x="625" y="420"/>
                    </a:lnTo>
                    <a:lnTo>
                      <a:pt x="627" y="434"/>
                    </a:lnTo>
                    <a:lnTo>
                      <a:pt x="637" y="437"/>
                    </a:lnTo>
                    <a:lnTo>
                      <a:pt x="650" y="430"/>
                    </a:lnTo>
                    <a:lnTo>
                      <a:pt x="676" y="434"/>
                    </a:lnTo>
                    <a:lnTo>
                      <a:pt x="677" y="446"/>
                    </a:lnTo>
                    <a:lnTo>
                      <a:pt x="691" y="454"/>
                    </a:lnTo>
                    <a:lnTo>
                      <a:pt x="697" y="434"/>
                    </a:lnTo>
                    <a:lnTo>
                      <a:pt x="706" y="421"/>
                    </a:lnTo>
                    <a:lnTo>
                      <a:pt x="712" y="414"/>
                    </a:lnTo>
                    <a:lnTo>
                      <a:pt x="721" y="410"/>
                    </a:lnTo>
                    <a:lnTo>
                      <a:pt x="736" y="402"/>
                    </a:lnTo>
                    <a:lnTo>
                      <a:pt x="740" y="377"/>
                    </a:lnTo>
                    <a:lnTo>
                      <a:pt x="748" y="364"/>
                    </a:lnTo>
                    <a:lnTo>
                      <a:pt x="767" y="358"/>
                    </a:lnTo>
                    <a:lnTo>
                      <a:pt x="779" y="355"/>
                    </a:lnTo>
                    <a:lnTo>
                      <a:pt x="798" y="356"/>
                    </a:lnTo>
                    <a:lnTo>
                      <a:pt x="810" y="361"/>
                    </a:lnTo>
                    <a:lnTo>
                      <a:pt x="811" y="353"/>
                    </a:lnTo>
                    <a:lnTo>
                      <a:pt x="819" y="349"/>
                    </a:lnTo>
                    <a:lnTo>
                      <a:pt x="829" y="346"/>
                    </a:lnTo>
                    <a:lnTo>
                      <a:pt x="841" y="349"/>
                    </a:lnTo>
                    <a:lnTo>
                      <a:pt x="857" y="346"/>
                    </a:lnTo>
                    <a:lnTo>
                      <a:pt x="863" y="333"/>
                    </a:lnTo>
                    <a:lnTo>
                      <a:pt x="878" y="313"/>
                    </a:lnTo>
                    <a:lnTo>
                      <a:pt x="897" y="306"/>
                    </a:lnTo>
                    <a:lnTo>
                      <a:pt x="910" y="309"/>
                    </a:lnTo>
                    <a:lnTo>
                      <a:pt x="938" y="316"/>
                    </a:lnTo>
                    <a:lnTo>
                      <a:pt x="963" y="322"/>
                    </a:lnTo>
                    <a:lnTo>
                      <a:pt x="981" y="334"/>
                    </a:lnTo>
                    <a:lnTo>
                      <a:pt x="1004" y="352"/>
                    </a:lnTo>
                    <a:lnTo>
                      <a:pt x="1015" y="355"/>
                    </a:lnTo>
                    <a:lnTo>
                      <a:pt x="1025" y="352"/>
                    </a:lnTo>
                    <a:lnTo>
                      <a:pt x="1021" y="334"/>
                    </a:lnTo>
                    <a:lnTo>
                      <a:pt x="1028" y="327"/>
                    </a:lnTo>
                    <a:lnTo>
                      <a:pt x="1025" y="315"/>
                    </a:lnTo>
                    <a:lnTo>
                      <a:pt x="1028" y="305"/>
                    </a:lnTo>
                    <a:lnTo>
                      <a:pt x="1037" y="306"/>
                    </a:lnTo>
                    <a:lnTo>
                      <a:pt x="1043" y="309"/>
                    </a:lnTo>
                    <a:lnTo>
                      <a:pt x="1049" y="309"/>
                    </a:lnTo>
                    <a:lnTo>
                      <a:pt x="1057" y="322"/>
                    </a:lnTo>
                    <a:lnTo>
                      <a:pt x="1074" y="328"/>
                    </a:lnTo>
                    <a:lnTo>
                      <a:pt x="1086" y="328"/>
                    </a:lnTo>
                    <a:lnTo>
                      <a:pt x="1108" y="319"/>
                    </a:lnTo>
                    <a:lnTo>
                      <a:pt x="1122" y="313"/>
                    </a:lnTo>
                    <a:lnTo>
                      <a:pt x="1140" y="313"/>
                    </a:lnTo>
                    <a:lnTo>
                      <a:pt x="1152" y="313"/>
                    </a:lnTo>
                    <a:lnTo>
                      <a:pt x="1171" y="309"/>
                    </a:lnTo>
                    <a:lnTo>
                      <a:pt x="1185" y="313"/>
                    </a:lnTo>
                    <a:lnTo>
                      <a:pt x="1211" y="313"/>
                    </a:lnTo>
                    <a:lnTo>
                      <a:pt x="1229" y="315"/>
                    </a:lnTo>
                    <a:lnTo>
                      <a:pt x="1239" y="313"/>
                    </a:lnTo>
                    <a:lnTo>
                      <a:pt x="1242" y="303"/>
                    </a:lnTo>
                    <a:lnTo>
                      <a:pt x="1248" y="291"/>
                    </a:lnTo>
                    <a:lnTo>
                      <a:pt x="1236" y="280"/>
                    </a:lnTo>
                    <a:lnTo>
                      <a:pt x="1220" y="268"/>
                    </a:lnTo>
                    <a:lnTo>
                      <a:pt x="1208" y="266"/>
                    </a:lnTo>
                    <a:lnTo>
                      <a:pt x="1189" y="274"/>
                    </a:lnTo>
                    <a:lnTo>
                      <a:pt x="1174" y="271"/>
                    </a:lnTo>
                    <a:lnTo>
                      <a:pt x="1165" y="287"/>
                    </a:lnTo>
                    <a:lnTo>
                      <a:pt x="1154" y="288"/>
                    </a:lnTo>
                    <a:lnTo>
                      <a:pt x="1149" y="280"/>
                    </a:lnTo>
                    <a:lnTo>
                      <a:pt x="1143" y="275"/>
                    </a:lnTo>
                    <a:lnTo>
                      <a:pt x="1143" y="271"/>
                    </a:lnTo>
                    <a:lnTo>
                      <a:pt x="1128" y="260"/>
                    </a:lnTo>
                    <a:lnTo>
                      <a:pt x="1122" y="250"/>
                    </a:lnTo>
                    <a:lnTo>
                      <a:pt x="1118" y="235"/>
                    </a:lnTo>
                    <a:lnTo>
                      <a:pt x="1119" y="223"/>
                    </a:lnTo>
                    <a:lnTo>
                      <a:pt x="1111" y="211"/>
                    </a:lnTo>
                    <a:lnTo>
                      <a:pt x="1111" y="199"/>
                    </a:lnTo>
                    <a:lnTo>
                      <a:pt x="1111" y="185"/>
                    </a:lnTo>
                    <a:lnTo>
                      <a:pt x="1109" y="176"/>
                    </a:lnTo>
                    <a:lnTo>
                      <a:pt x="1099" y="176"/>
                    </a:lnTo>
                    <a:lnTo>
                      <a:pt x="1093" y="175"/>
                    </a:lnTo>
                    <a:lnTo>
                      <a:pt x="1089" y="181"/>
                    </a:lnTo>
                    <a:lnTo>
                      <a:pt x="1080" y="188"/>
                    </a:lnTo>
                    <a:lnTo>
                      <a:pt x="1072" y="185"/>
                    </a:lnTo>
                    <a:lnTo>
                      <a:pt x="1063" y="184"/>
                    </a:lnTo>
                    <a:lnTo>
                      <a:pt x="1054" y="188"/>
                    </a:lnTo>
                    <a:lnTo>
                      <a:pt x="1049" y="200"/>
                    </a:lnTo>
                    <a:lnTo>
                      <a:pt x="1034" y="199"/>
                    </a:lnTo>
                    <a:lnTo>
                      <a:pt x="1025" y="193"/>
                    </a:lnTo>
                    <a:lnTo>
                      <a:pt x="1010" y="196"/>
                    </a:lnTo>
                    <a:lnTo>
                      <a:pt x="1006" y="200"/>
                    </a:lnTo>
                    <a:lnTo>
                      <a:pt x="994" y="207"/>
                    </a:lnTo>
                    <a:lnTo>
                      <a:pt x="985" y="210"/>
                    </a:lnTo>
                    <a:lnTo>
                      <a:pt x="981" y="206"/>
                    </a:lnTo>
                    <a:lnTo>
                      <a:pt x="972" y="206"/>
                    </a:lnTo>
                    <a:lnTo>
                      <a:pt x="959" y="206"/>
                    </a:lnTo>
                    <a:lnTo>
                      <a:pt x="950" y="200"/>
                    </a:lnTo>
                    <a:lnTo>
                      <a:pt x="944" y="191"/>
                    </a:lnTo>
                    <a:lnTo>
                      <a:pt x="951" y="185"/>
                    </a:lnTo>
                    <a:lnTo>
                      <a:pt x="944" y="175"/>
                    </a:lnTo>
                    <a:lnTo>
                      <a:pt x="947" y="160"/>
                    </a:lnTo>
                    <a:lnTo>
                      <a:pt x="944" y="147"/>
                    </a:lnTo>
                    <a:lnTo>
                      <a:pt x="948" y="138"/>
                    </a:lnTo>
                    <a:lnTo>
                      <a:pt x="954" y="132"/>
                    </a:lnTo>
                    <a:lnTo>
                      <a:pt x="954" y="129"/>
                    </a:lnTo>
                    <a:lnTo>
                      <a:pt x="948" y="129"/>
                    </a:lnTo>
                    <a:lnTo>
                      <a:pt x="935" y="134"/>
                    </a:lnTo>
                    <a:lnTo>
                      <a:pt x="923" y="135"/>
                    </a:lnTo>
                    <a:lnTo>
                      <a:pt x="914" y="135"/>
                    </a:lnTo>
                    <a:lnTo>
                      <a:pt x="903" y="141"/>
                    </a:lnTo>
                    <a:lnTo>
                      <a:pt x="890" y="144"/>
                    </a:lnTo>
                    <a:lnTo>
                      <a:pt x="878" y="155"/>
                    </a:lnTo>
                    <a:lnTo>
                      <a:pt x="866" y="163"/>
                    </a:lnTo>
                    <a:lnTo>
                      <a:pt x="841" y="166"/>
                    </a:lnTo>
                    <a:lnTo>
                      <a:pt x="816" y="167"/>
                    </a:lnTo>
                    <a:lnTo>
                      <a:pt x="798" y="166"/>
                    </a:lnTo>
                    <a:lnTo>
                      <a:pt x="770" y="173"/>
                    </a:lnTo>
                    <a:lnTo>
                      <a:pt x="755" y="181"/>
                    </a:lnTo>
                    <a:lnTo>
                      <a:pt x="748" y="176"/>
                    </a:lnTo>
                    <a:lnTo>
                      <a:pt x="735" y="187"/>
                    </a:lnTo>
                    <a:lnTo>
                      <a:pt x="702" y="214"/>
                    </a:lnTo>
                    <a:lnTo>
                      <a:pt x="697" y="213"/>
                    </a:lnTo>
                    <a:lnTo>
                      <a:pt x="683" y="229"/>
                    </a:lnTo>
                    <a:lnTo>
                      <a:pt x="674" y="243"/>
                    </a:lnTo>
                    <a:lnTo>
                      <a:pt x="667" y="250"/>
                    </a:lnTo>
                    <a:lnTo>
                      <a:pt x="667" y="244"/>
                    </a:lnTo>
                    <a:lnTo>
                      <a:pt x="671" y="231"/>
                    </a:lnTo>
                    <a:lnTo>
                      <a:pt x="662" y="211"/>
                    </a:lnTo>
                    <a:lnTo>
                      <a:pt x="655" y="216"/>
                    </a:lnTo>
                    <a:lnTo>
                      <a:pt x="652" y="235"/>
                    </a:lnTo>
                    <a:lnTo>
                      <a:pt x="624" y="241"/>
                    </a:lnTo>
                    <a:lnTo>
                      <a:pt x="611" y="231"/>
                    </a:lnTo>
                    <a:lnTo>
                      <a:pt x="602" y="226"/>
                    </a:lnTo>
                    <a:lnTo>
                      <a:pt x="588" y="231"/>
                    </a:lnTo>
                    <a:lnTo>
                      <a:pt x="585" y="235"/>
                    </a:lnTo>
                    <a:lnTo>
                      <a:pt x="559" y="240"/>
                    </a:lnTo>
                    <a:lnTo>
                      <a:pt x="535" y="235"/>
                    </a:lnTo>
                    <a:lnTo>
                      <a:pt x="538" y="228"/>
                    </a:lnTo>
                    <a:lnTo>
                      <a:pt x="532" y="219"/>
                    </a:lnTo>
                    <a:lnTo>
                      <a:pt x="521" y="214"/>
                    </a:lnTo>
                    <a:lnTo>
                      <a:pt x="507" y="199"/>
                    </a:lnTo>
                    <a:lnTo>
                      <a:pt x="506" y="193"/>
                    </a:lnTo>
                    <a:lnTo>
                      <a:pt x="497" y="187"/>
                    </a:lnTo>
                    <a:lnTo>
                      <a:pt x="492" y="173"/>
                    </a:lnTo>
                    <a:lnTo>
                      <a:pt x="486" y="164"/>
                    </a:lnTo>
                    <a:lnTo>
                      <a:pt x="469" y="161"/>
                    </a:lnTo>
                    <a:lnTo>
                      <a:pt x="465" y="154"/>
                    </a:lnTo>
                    <a:lnTo>
                      <a:pt x="456" y="148"/>
                    </a:lnTo>
                    <a:lnTo>
                      <a:pt x="436" y="145"/>
                    </a:lnTo>
                    <a:lnTo>
                      <a:pt x="420" y="147"/>
                    </a:lnTo>
                    <a:lnTo>
                      <a:pt x="404" y="142"/>
                    </a:lnTo>
                    <a:lnTo>
                      <a:pt x="391" y="148"/>
                    </a:lnTo>
                    <a:lnTo>
                      <a:pt x="397" y="135"/>
                    </a:lnTo>
                    <a:lnTo>
                      <a:pt x="389" y="135"/>
                    </a:lnTo>
                    <a:lnTo>
                      <a:pt x="379" y="142"/>
                    </a:lnTo>
                    <a:lnTo>
                      <a:pt x="355" y="166"/>
                    </a:lnTo>
                    <a:lnTo>
                      <a:pt x="345" y="181"/>
                    </a:lnTo>
                    <a:lnTo>
                      <a:pt x="339" y="182"/>
                    </a:lnTo>
                    <a:lnTo>
                      <a:pt x="336" y="173"/>
                    </a:lnTo>
                    <a:lnTo>
                      <a:pt x="337" y="148"/>
                    </a:lnTo>
                    <a:lnTo>
                      <a:pt x="340" y="137"/>
                    </a:lnTo>
                    <a:lnTo>
                      <a:pt x="348" y="135"/>
                    </a:lnTo>
                    <a:lnTo>
                      <a:pt x="354" y="123"/>
                    </a:lnTo>
                    <a:lnTo>
                      <a:pt x="352" y="111"/>
                    </a:lnTo>
                    <a:lnTo>
                      <a:pt x="360" y="108"/>
                    </a:lnTo>
                    <a:lnTo>
                      <a:pt x="363" y="99"/>
                    </a:lnTo>
                    <a:lnTo>
                      <a:pt x="370" y="92"/>
                    </a:lnTo>
                    <a:lnTo>
                      <a:pt x="373" y="86"/>
                    </a:lnTo>
                    <a:lnTo>
                      <a:pt x="374" y="76"/>
                    </a:lnTo>
                    <a:lnTo>
                      <a:pt x="382" y="73"/>
                    </a:lnTo>
                    <a:lnTo>
                      <a:pt x="395" y="58"/>
                    </a:lnTo>
                    <a:lnTo>
                      <a:pt x="400" y="49"/>
                    </a:lnTo>
                    <a:lnTo>
                      <a:pt x="405" y="48"/>
                    </a:lnTo>
                    <a:lnTo>
                      <a:pt x="414" y="39"/>
                    </a:lnTo>
                    <a:lnTo>
                      <a:pt x="420" y="36"/>
                    </a:lnTo>
                    <a:lnTo>
                      <a:pt x="414" y="30"/>
                    </a:lnTo>
                    <a:lnTo>
                      <a:pt x="417" y="24"/>
                    </a:lnTo>
                    <a:lnTo>
                      <a:pt x="427" y="23"/>
                    </a:lnTo>
                    <a:lnTo>
                      <a:pt x="435" y="21"/>
                    </a:lnTo>
                    <a:lnTo>
                      <a:pt x="442" y="23"/>
                    </a:lnTo>
                    <a:lnTo>
                      <a:pt x="450" y="21"/>
                    </a:lnTo>
                    <a:lnTo>
                      <a:pt x="457" y="17"/>
                    </a:lnTo>
                    <a:lnTo>
                      <a:pt x="456" y="9"/>
                    </a:lnTo>
                    <a:lnTo>
                      <a:pt x="441" y="2"/>
                    </a:lnTo>
                    <a:lnTo>
                      <a:pt x="422" y="0"/>
                    </a:lnTo>
                    <a:lnTo>
                      <a:pt x="405" y="3"/>
                    </a:lnTo>
                    <a:lnTo>
                      <a:pt x="388" y="9"/>
                    </a:lnTo>
                    <a:lnTo>
                      <a:pt x="369" y="12"/>
                    </a:lnTo>
                    <a:lnTo>
                      <a:pt x="364" y="18"/>
                    </a:lnTo>
                    <a:lnTo>
                      <a:pt x="357" y="21"/>
                    </a:lnTo>
                    <a:lnTo>
                      <a:pt x="351" y="27"/>
                    </a:lnTo>
                    <a:lnTo>
                      <a:pt x="342" y="30"/>
                    </a:lnTo>
                    <a:lnTo>
                      <a:pt x="334" y="38"/>
                    </a:lnTo>
                    <a:lnTo>
                      <a:pt x="327" y="52"/>
                    </a:lnTo>
                    <a:lnTo>
                      <a:pt x="321" y="60"/>
                    </a:lnTo>
                    <a:lnTo>
                      <a:pt x="311" y="67"/>
                    </a:lnTo>
                    <a:lnTo>
                      <a:pt x="299" y="73"/>
                    </a:lnTo>
                    <a:lnTo>
                      <a:pt x="287" y="83"/>
                    </a:lnTo>
                    <a:lnTo>
                      <a:pt x="278" y="99"/>
                    </a:lnTo>
                    <a:lnTo>
                      <a:pt x="262" y="108"/>
                    </a:lnTo>
                    <a:lnTo>
                      <a:pt x="255" y="117"/>
                    </a:lnTo>
                    <a:lnTo>
                      <a:pt x="254" y="126"/>
                    </a:lnTo>
                    <a:lnTo>
                      <a:pt x="246" y="138"/>
                    </a:lnTo>
                    <a:lnTo>
                      <a:pt x="242" y="139"/>
                    </a:lnTo>
                    <a:lnTo>
                      <a:pt x="236" y="139"/>
                    </a:lnTo>
                    <a:lnTo>
                      <a:pt x="230" y="144"/>
                    </a:lnTo>
                    <a:lnTo>
                      <a:pt x="221" y="142"/>
                    </a:lnTo>
                    <a:lnTo>
                      <a:pt x="212" y="148"/>
                    </a:lnTo>
                    <a:lnTo>
                      <a:pt x="209" y="155"/>
                    </a:lnTo>
                    <a:lnTo>
                      <a:pt x="209" y="160"/>
                    </a:lnTo>
                    <a:lnTo>
                      <a:pt x="194" y="170"/>
                    </a:lnTo>
                    <a:lnTo>
                      <a:pt x="180" y="181"/>
                    </a:lnTo>
                    <a:lnTo>
                      <a:pt x="156" y="187"/>
                    </a:lnTo>
                    <a:lnTo>
                      <a:pt x="138" y="193"/>
                    </a:lnTo>
                    <a:lnTo>
                      <a:pt x="132" y="190"/>
                    </a:lnTo>
                    <a:lnTo>
                      <a:pt x="117" y="193"/>
                    </a:lnTo>
                    <a:lnTo>
                      <a:pt x="103" y="196"/>
                    </a:lnTo>
                    <a:lnTo>
                      <a:pt x="94" y="210"/>
                    </a:lnTo>
                    <a:lnTo>
                      <a:pt x="78" y="228"/>
                    </a:lnTo>
                    <a:lnTo>
                      <a:pt x="66" y="235"/>
                    </a:lnTo>
                    <a:lnTo>
                      <a:pt x="50" y="241"/>
                    </a:lnTo>
                    <a:lnTo>
                      <a:pt x="38" y="244"/>
                    </a:lnTo>
                    <a:lnTo>
                      <a:pt x="25" y="253"/>
                    </a:lnTo>
                    <a:lnTo>
                      <a:pt x="16" y="253"/>
                    </a:lnTo>
                    <a:lnTo>
                      <a:pt x="0" y="266"/>
                    </a:lnTo>
                    <a:lnTo>
                      <a:pt x="4" y="275"/>
                    </a:lnTo>
                    <a:lnTo>
                      <a:pt x="20" y="278"/>
                    </a:lnTo>
                    <a:lnTo>
                      <a:pt x="29" y="282"/>
                    </a:lnTo>
                    <a:lnTo>
                      <a:pt x="43" y="290"/>
                    </a:lnTo>
                    <a:lnTo>
                      <a:pt x="47" y="294"/>
                    </a:lnTo>
                    <a:lnTo>
                      <a:pt x="60" y="316"/>
                    </a:lnTo>
                    <a:lnTo>
                      <a:pt x="60" y="321"/>
                    </a:lnTo>
                    <a:lnTo>
                      <a:pt x="240" y="359"/>
                    </a:lnTo>
                    <a:lnTo>
                      <a:pt x="290" y="381"/>
                    </a:lnTo>
                    <a:lnTo>
                      <a:pt x="296" y="389"/>
                    </a:lnTo>
                    <a:lnTo>
                      <a:pt x="313" y="386"/>
                    </a:lnTo>
                    <a:lnTo>
                      <a:pt x="323" y="389"/>
                    </a:lnTo>
                    <a:lnTo>
                      <a:pt x="333" y="392"/>
                    </a:lnTo>
                    <a:lnTo>
                      <a:pt x="337" y="386"/>
                    </a:lnTo>
                    <a:lnTo>
                      <a:pt x="351" y="383"/>
                    </a:lnTo>
                    <a:lnTo>
                      <a:pt x="357" y="387"/>
                    </a:lnTo>
                    <a:lnTo>
                      <a:pt x="366" y="387"/>
                    </a:lnTo>
                    <a:lnTo>
                      <a:pt x="373" y="392"/>
                    </a:lnTo>
                    <a:lnTo>
                      <a:pt x="385" y="395"/>
                    </a:lnTo>
                    <a:lnTo>
                      <a:pt x="398" y="392"/>
                    </a:lnTo>
                    <a:lnTo>
                      <a:pt x="408" y="392"/>
                    </a:lnTo>
                    <a:lnTo>
                      <a:pt x="426" y="401"/>
                    </a:lnTo>
                    <a:lnTo>
                      <a:pt x="426" y="405"/>
                    </a:lnTo>
                    <a:lnTo>
                      <a:pt x="430" y="411"/>
                    </a:lnTo>
                  </a:path>
                </a:pathLst>
              </a:custGeom>
              <a:solidFill>
                <a:srgbClr val="339933"/>
              </a:solidFill>
              <a:ln w="9525" cmpd="sng">
                <a:solidFill>
                  <a:srgbClr val="909090"/>
                </a:solidFill>
                <a:prstDash val="solid"/>
                <a:round/>
                <a:headEnd/>
                <a:tailEnd/>
              </a:ln>
            </p:spPr>
            <p:txBody>
              <a:bodyPr/>
              <a:lstStyle/>
              <a:p>
                <a:endParaRPr lang="en-US" dirty="0"/>
              </a:p>
            </p:txBody>
          </p:sp>
        </p:grpSp>
        <p:sp>
          <p:nvSpPr>
            <p:cNvPr id="7382" name="Freeform 37"/>
            <p:cNvSpPr>
              <a:spLocks noChangeAspect="1"/>
            </p:cNvSpPr>
            <p:nvPr>
              <p:custDataLst>
                <p:tags r:id="rId245"/>
              </p:custDataLst>
            </p:nvPr>
          </p:nvSpPr>
          <p:spPr bwMode="auto">
            <a:xfrm>
              <a:off x="733" y="1585"/>
              <a:ext cx="653" cy="991"/>
            </a:xfrm>
            <a:custGeom>
              <a:avLst/>
              <a:gdLst>
                <a:gd name="T0" fmla="*/ 1 w 1305"/>
                <a:gd name="T1" fmla="*/ 1 h 1981"/>
                <a:gd name="T2" fmla="*/ 1 w 1305"/>
                <a:gd name="T3" fmla="*/ 1 h 1981"/>
                <a:gd name="T4" fmla="*/ 1 w 1305"/>
                <a:gd name="T5" fmla="*/ 1 h 1981"/>
                <a:gd name="T6" fmla="*/ 1 w 1305"/>
                <a:gd name="T7" fmla="*/ 1 h 1981"/>
                <a:gd name="T8" fmla="*/ 1 w 1305"/>
                <a:gd name="T9" fmla="*/ 1 h 1981"/>
                <a:gd name="T10" fmla="*/ 1 w 1305"/>
                <a:gd name="T11" fmla="*/ 1 h 1981"/>
                <a:gd name="T12" fmla="*/ 1 w 1305"/>
                <a:gd name="T13" fmla="*/ 1 h 1981"/>
                <a:gd name="T14" fmla="*/ 1 w 1305"/>
                <a:gd name="T15" fmla="*/ 1 h 1981"/>
                <a:gd name="T16" fmla="*/ 1 w 1305"/>
                <a:gd name="T17" fmla="*/ 1 h 1981"/>
                <a:gd name="T18" fmla="*/ 1 w 1305"/>
                <a:gd name="T19" fmla="*/ 1 h 1981"/>
                <a:gd name="T20" fmla="*/ 1 w 1305"/>
                <a:gd name="T21" fmla="*/ 1 h 1981"/>
                <a:gd name="T22" fmla="*/ 1 w 1305"/>
                <a:gd name="T23" fmla="*/ 1 h 1981"/>
                <a:gd name="T24" fmla="*/ 1 w 1305"/>
                <a:gd name="T25" fmla="*/ 1 h 1981"/>
                <a:gd name="T26" fmla="*/ 1 w 1305"/>
                <a:gd name="T27" fmla="*/ 1 h 1981"/>
                <a:gd name="T28" fmla="*/ 1 w 1305"/>
                <a:gd name="T29" fmla="*/ 1 h 1981"/>
                <a:gd name="T30" fmla="*/ 1 w 1305"/>
                <a:gd name="T31" fmla="*/ 1 h 1981"/>
                <a:gd name="T32" fmla="*/ 1 w 1305"/>
                <a:gd name="T33" fmla="*/ 1 h 1981"/>
                <a:gd name="T34" fmla="*/ 1 w 1305"/>
                <a:gd name="T35" fmla="*/ 1 h 1981"/>
                <a:gd name="T36" fmla="*/ 1 w 1305"/>
                <a:gd name="T37" fmla="*/ 1 h 1981"/>
                <a:gd name="T38" fmla="*/ 1 w 1305"/>
                <a:gd name="T39" fmla="*/ 1 h 1981"/>
                <a:gd name="T40" fmla="*/ 1 w 1305"/>
                <a:gd name="T41" fmla="*/ 1 h 1981"/>
                <a:gd name="T42" fmla="*/ 1 w 1305"/>
                <a:gd name="T43" fmla="*/ 1 h 1981"/>
                <a:gd name="T44" fmla="*/ 1 w 1305"/>
                <a:gd name="T45" fmla="*/ 1 h 1981"/>
                <a:gd name="T46" fmla="*/ 1 w 1305"/>
                <a:gd name="T47" fmla="*/ 1 h 1981"/>
                <a:gd name="T48" fmla="*/ 1 w 1305"/>
                <a:gd name="T49" fmla="*/ 1 h 1981"/>
                <a:gd name="T50" fmla="*/ 1 w 1305"/>
                <a:gd name="T51" fmla="*/ 1 h 1981"/>
                <a:gd name="T52" fmla="*/ 1 w 1305"/>
                <a:gd name="T53" fmla="*/ 1 h 1981"/>
                <a:gd name="T54" fmla="*/ 1 w 1305"/>
                <a:gd name="T55" fmla="*/ 1 h 1981"/>
                <a:gd name="T56" fmla="*/ 1 w 1305"/>
                <a:gd name="T57" fmla="*/ 1 h 1981"/>
                <a:gd name="T58" fmla="*/ 1 w 1305"/>
                <a:gd name="T59" fmla="*/ 1 h 1981"/>
                <a:gd name="T60" fmla="*/ 1 w 1305"/>
                <a:gd name="T61" fmla="*/ 1 h 1981"/>
                <a:gd name="T62" fmla="*/ 1 w 1305"/>
                <a:gd name="T63" fmla="*/ 1 h 1981"/>
                <a:gd name="T64" fmla="*/ 1 w 1305"/>
                <a:gd name="T65" fmla="*/ 1 h 1981"/>
                <a:gd name="T66" fmla="*/ 1 w 1305"/>
                <a:gd name="T67" fmla="*/ 1 h 1981"/>
                <a:gd name="T68" fmla="*/ 1 w 1305"/>
                <a:gd name="T69" fmla="*/ 1 h 1981"/>
                <a:gd name="T70" fmla="*/ 1 w 1305"/>
                <a:gd name="T71" fmla="*/ 1 h 1981"/>
                <a:gd name="T72" fmla="*/ 1 w 1305"/>
                <a:gd name="T73" fmla="*/ 1 h 1981"/>
                <a:gd name="T74" fmla="*/ 1 w 1305"/>
                <a:gd name="T75" fmla="*/ 1 h 1981"/>
                <a:gd name="T76" fmla="*/ 1 w 1305"/>
                <a:gd name="T77" fmla="*/ 1 h 1981"/>
                <a:gd name="T78" fmla="*/ 1 w 1305"/>
                <a:gd name="T79" fmla="*/ 1 h 1981"/>
                <a:gd name="T80" fmla="*/ 1 w 1305"/>
                <a:gd name="T81" fmla="*/ 1 h 1981"/>
                <a:gd name="T82" fmla="*/ 1 w 1305"/>
                <a:gd name="T83" fmla="*/ 1 h 1981"/>
                <a:gd name="T84" fmla="*/ 1 w 1305"/>
                <a:gd name="T85" fmla="*/ 1 h 1981"/>
                <a:gd name="T86" fmla="*/ 1 w 1305"/>
                <a:gd name="T87" fmla="*/ 1 h 1981"/>
                <a:gd name="T88" fmla="*/ 1 w 1305"/>
                <a:gd name="T89" fmla="*/ 1 h 1981"/>
                <a:gd name="T90" fmla="*/ 1 w 1305"/>
                <a:gd name="T91" fmla="*/ 1 h 198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305" h="1981">
                  <a:moveTo>
                    <a:pt x="831" y="1979"/>
                  </a:moveTo>
                  <a:lnTo>
                    <a:pt x="837" y="1981"/>
                  </a:lnTo>
                  <a:lnTo>
                    <a:pt x="837" y="1975"/>
                  </a:lnTo>
                  <a:lnTo>
                    <a:pt x="838" y="1972"/>
                  </a:lnTo>
                  <a:lnTo>
                    <a:pt x="840" y="1966"/>
                  </a:lnTo>
                  <a:lnTo>
                    <a:pt x="843" y="1963"/>
                  </a:lnTo>
                  <a:lnTo>
                    <a:pt x="847" y="1963"/>
                  </a:lnTo>
                  <a:lnTo>
                    <a:pt x="852" y="1963"/>
                  </a:lnTo>
                  <a:lnTo>
                    <a:pt x="857" y="1960"/>
                  </a:lnTo>
                  <a:lnTo>
                    <a:pt x="859" y="1951"/>
                  </a:lnTo>
                  <a:lnTo>
                    <a:pt x="857" y="1945"/>
                  </a:lnTo>
                  <a:lnTo>
                    <a:pt x="856" y="1938"/>
                  </a:lnTo>
                  <a:lnTo>
                    <a:pt x="857" y="1932"/>
                  </a:lnTo>
                  <a:lnTo>
                    <a:pt x="859" y="1918"/>
                  </a:lnTo>
                  <a:lnTo>
                    <a:pt x="862" y="1905"/>
                  </a:lnTo>
                  <a:lnTo>
                    <a:pt x="859" y="1889"/>
                  </a:lnTo>
                  <a:lnTo>
                    <a:pt x="856" y="1883"/>
                  </a:lnTo>
                  <a:lnTo>
                    <a:pt x="853" y="1874"/>
                  </a:lnTo>
                  <a:lnTo>
                    <a:pt x="852" y="1865"/>
                  </a:lnTo>
                  <a:lnTo>
                    <a:pt x="852" y="1858"/>
                  </a:lnTo>
                  <a:lnTo>
                    <a:pt x="856" y="1852"/>
                  </a:lnTo>
                  <a:lnTo>
                    <a:pt x="857" y="1846"/>
                  </a:lnTo>
                  <a:lnTo>
                    <a:pt x="859" y="1839"/>
                  </a:lnTo>
                  <a:lnTo>
                    <a:pt x="860" y="1835"/>
                  </a:lnTo>
                  <a:lnTo>
                    <a:pt x="859" y="1829"/>
                  </a:lnTo>
                  <a:lnTo>
                    <a:pt x="856" y="1823"/>
                  </a:lnTo>
                  <a:lnTo>
                    <a:pt x="860" y="1789"/>
                  </a:lnTo>
                  <a:lnTo>
                    <a:pt x="860" y="1783"/>
                  </a:lnTo>
                  <a:lnTo>
                    <a:pt x="862" y="1778"/>
                  </a:lnTo>
                  <a:lnTo>
                    <a:pt x="860" y="1775"/>
                  </a:lnTo>
                  <a:lnTo>
                    <a:pt x="863" y="1769"/>
                  </a:lnTo>
                  <a:lnTo>
                    <a:pt x="868" y="1769"/>
                  </a:lnTo>
                  <a:lnTo>
                    <a:pt x="871" y="1768"/>
                  </a:lnTo>
                  <a:lnTo>
                    <a:pt x="868" y="1767"/>
                  </a:lnTo>
                  <a:lnTo>
                    <a:pt x="865" y="1762"/>
                  </a:lnTo>
                  <a:lnTo>
                    <a:pt x="865" y="1759"/>
                  </a:lnTo>
                  <a:lnTo>
                    <a:pt x="865" y="1753"/>
                  </a:lnTo>
                  <a:lnTo>
                    <a:pt x="860" y="1747"/>
                  </a:lnTo>
                  <a:lnTo>
                    <a:pt x="859" y="1743"/>
                  </a:lnTo>
                  <a:lnTo>
                    <a:pt x="859" y="1734"/>
                  </a:lnTo>
                  <a:lnTo>
                    <a:pt x="862" y="1731"/>
                  </a:lnTo>
                  <a:lnTo>
                    <a:pt x="865" y="1730"/>
                  </a:lnTo>
                  <a:lnTo>
                    <a:pt x="865" y="1724"/>
                  </a:lnTo>
                  <a:lnTo>
                    <a:pt x="863" y="1719"/>
                  </a:lnTo>
                  <a:lnTo>
                    <a:pt x="862" y="1712"/>
                  </a:lnTo>
                  <a:lnTo>
                    <a:pt x="865" y="1707"/>
                  </a:lnTo>
                  <a:lnTo>
                    <a:pt x="874" y="1704"/>
                  </a:lnTo>
                  <a:lnTo>
                    <a:pt x="878" y="1703"/>
                  </a:lnTo>
                  <a:lnTo>
                    <a:pt x="881" y="1704"/>
                  </a:lnTo>
                  <a:lnTo>
                    <a:pt x="886" y="1700"/>
                  </a:lnTo>
                  <a:lnTo>
                    <a:pt x="892" y="1700"/>
                  </a:lnTo>
                  <a:lnTo>
                    <a:pt x="898" y="1700"/>
                  </a:lnTo>
                  <a:lnTo>
                    <a:pt x="905" y="1700"/>
                  </a:lnTo>
                  <a:lnTo>
                    <a:pt x="910" y="1701"/>
                  </a:lnTo>
                  <a:lnTo>
                    <a:pt x="916" y="1704"/>
                  </a:lnTo>
                  <a:lnTo>
                    <a:pt x="919" y="1709"/>
                  </a:lnTo>
                  <a:lnTo>
                    <a:pt x="925" y="1709"/>
                  </a:lnTo>
                  <a:lnTo>
                    <a:pt x="931" y="1709"/>
                  </a:lnTo>
                  <a:lnTo>
                    <a:pt x="937" y="1709"/>
                  </a:lnTo>
                  <a:lnTo>
                    <a:pt x="943" y="1712"/>
                  </a:lnTo>
                  <a:lnTo>
                    <a:pt x="948" y="1718"/>
                  </a:lnTo>
                  <a:lnTo>
                    <a:pt x="949" y="1725"/>
                  </a:lnTo>
                  <a:lnTo>
                    <a:pt x="952" y="1730"/>
                  </a:lnTo>
                  <a:lnTo>
                    <a:pt x="957" y="1738"/>
                  </a:lnTo>
                  <a:lnTo>
                    <a:pt x="959" y="1743"/>
                  </a:lnTo>
                  <a:lnTo>
                    <a:pt x="964" y="1749"/>
                  </a:lnTo>
                  <a:lnTo>
                    <a:pt x="974" y="1749"/>
                  </a:lnTo>
                  <a:lnTo>
                    <a:pt x="983" y="1749"/>
                  </a:lnTo>
                  <a:lnTo>
                    <a:pt x="987" y="1743"/>
                  </a:lnTo>
                  <a:lnTo>
                    <a:pt x="990" y="1736"/>
                  </a:lnTo>
                  <a:lnTo>
                    <a:pt x="996" y="1728"/>
                  </a:lnTo>
                  <a:lnTo>
                    <a:pt x="1001" y="1724"/>
                  </a:lnTo>
                  <a:lnTo>
                    <a:pt x="1007" y="1715"/>
                  </a:lnTo>
                  <a:lnTo>
                    <a:pt x="1012" y="1716"/>
                  </a:lnTo>
                  <a:lnTo>
                    <a:pt x="1014" y="1707"/>
                  </a:lnTo>
                  <a:lnTo>
                    <a:pt x="1018" y="1687"/>
                  </a:lnTo>
                  <a:lnTo>
                    <a:pt x="1051" y="1507"/>
                  </a:lnTo>
                  <a:lnTo>
                    <a:pt x="1051" y="1504"/>
                  </a:lnTo>
                  <a:lnTo>
                    <a:pt x="1114" y="1193"/>
                  </a:lnTo>
                  <a:lnTo>
                    <a:pt x="1178" y="881"/>
                  </a:lnTo>
                  <a:lnTo>
                    <a:pt x="1241" y="571"/>
                  </a:lnTo>
                  <a:lnTo>
                    <a:pt x="1305" y="260"/>
                  </a:lnTo>
                  <a:lnTo>
                    <a:pt x="1027" y="200"/>
                  </a:lnTo>
                  <a:lnTo>
                    <a:pt x="750" y="137"/>
                  </a:lnTo>
                  <a:lnTo>
                    <a:pt x="474" y="69"/>
                  </a:lnTo>
                  <a:lnTo>
                    <a:pt x="199" y="0"/>
                  </a:lnTo>
                  <a:lnTo>
                    <a:pt x="101" y="367"/>
                  </a:lnTo>
                  <a:lnTo>
                    <a:pt x="0" y="736"/>
                  </a:lnTo>
                  <a:lnTo>
                    <a:pt x="205" y="1039"/>
                  </a:lnTo>
                  <a:lnTo>
                    <a:pt x="416" y="1350"/>
                  </a:lnTo>
                  <a:lnTo>
                    <a:pt x="834" y="1970"/>
                  </a:lnTo>
                  <a:lnTo>
                    <a:pt x="831" y="1979"/>
                  </a:lnTo>
                </a:path>
              </a:pathLst>
            </a:custGeom>
            <a:solidFill>
              <a:srgbClr val="339933"/>
            </a:solidFill>
            <a:ln w="9525" cmpd="sng">
              <a:solidFill>
                <a:srgbClr val="909090"/>
              </a:solidFill>
              <a:prstDash val="solid"/>
              <a:round/>
              <a:headEnd/>
              <a:tailEnd/>
            </a:ln>
          </p:spPr>
          <p:txBody>
            <a:bodyPr/>
            <a:lstStyle/>
            <a:p>
              <a:endParaRPr lang="en-US" dirty="0"/>
            </a:p>
          </p:txBody>
        </p:sp>
        <p:sp>
          <p:nvSpPr>
            <p:cNvPr id="7383" name="Freeform 38"/>
            <p:cNvSpPr>
              <a:spLocks noChangeAspect="1"/>
            </p:cNvSpPr>
            <p:nvPr>
              <p:custDataLst>
                <p:tags r:id="rId246"/>
              </p:custDataLst>
            </p:nvPr>
          </p:nvSpPr>
          <p:spPr bwMode="auto">
            <a:xfrm>
              <a:off x="1269" y="1707"/>
              <a:ext cx="577" cy="706"/>
            </a:xfrm>
            <a:custGeom>
              <a:avLst/>
              <a:gdLst>
                <a:gd name="T0" fmla="*/ 1 w 1154"/>
                <a:gd name="T1" fmla="*/ 1 h 1412"/>
                <a:gd name="T2" fmla="*/ 1 w 1154"/>
                <a:gd name="T3" fmla="*/ 1 h 1412"/>
                <a:gd name="T4" fmla="*/ 1 w 1154"/>
                <a:gd name="T5" fmla="*/ 1 h 1412"/>
                <a:gd name="T6" fmla="*/ 1 w 1154"/>
                <a:gd name="T7" fmla="*/ 1 h 1412"/>
                <a:gd name="T8" fmla="*/ 1 w 1154"/>
                <a:gd name="T9" fmla="*/ 1 h 1412"/>
                <a:gd name="T10" fmla="*/ 1 w 1154"/>
                <a:gd name="T11" fmla="*/ 1 h 1412"/>
                <a:gd name="T12" fmla="*/ 1 w 1154"/>
                <a:gd name="T13" fmla="*/ 1 h 1412"/>
                <a:gd name="T14" fmla="*/ 1 w 1154"/>
                <a:gd name="T15" fmla="*/ 1 h 1412"/>
                <a:gd name="T16" fmla="*/ 1 w 1154"/>
                <a:gd name="T17" fmla="*/ 1 h 1412"/>
                <a:gd name="T18" fmla="*/ 1 w 1154"/>
                <a:gd name="T19" fmla="*/ 1 h 1412"/>
                <a:gd name="T20" fmla="*/ 1 w 1154"/>
                <a:gd name="T21" fmla="*/ 1 h 1412"/>
                <a:gd name="T22" fmla="*/ 0 w 1154"/>
                <a:gd name="T23" fmla="*/ 1 h 1412"/>
                <a:gd name="T24" fmla="*/ 0 w 1154"/>
                <a:gd name="T25" fmla="*/ 1 h 1412"/>
                <a:gd name="T26" fmla="*/ 1 w 1154"/>
                <a:gd name="T27" fmla="*/ 1 h 1412"/>
                <a:gd name="T28" fmla="*/ 1 w 1154"/>
                <a:gd name="T29" fmla="*/ 1 h 1412"/>
                <a:gd name="T30" fmla="*/ 1 w 1154"/>
                <a:gd name="T31" fmla="*/ 1 h 1412"/>
                <a:gd name="T32" fmla="*/ 1 w 1154"/>
                <a:gd name="T33" fmla="*/ 0 h 1412"/>
                <a:gd name="T34" fmla="*/ 1 w 1154"/>
                <a:gd name="T35" fmla="*/ 1 h 1412"/>
                <a:gd name="T36" fmla="*/ 1 w 1154"/>
                <a:gd name="T37" fmla="*/ 1 h 14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54" h="1412">
                  <a:moveTo>
                    <a:pt x="814" y="101"/>
                  </a:moveTo>
                  <a:lnTo>
                    <a:pt x="772" y="351"/>
                  </a:lnTo>
                  <a:lnTo>
                    <a:pt x="1152" y="416"/>
                  </a:lnTo>
                  <a:lnTo>
                    <a:pt x="1154" y="416"/>
                  </a:lnTo>
                  <a:lnTo>
                    <a:pt x="1081" y="916"/>
                  </a:lnTo>
                  <a:lnTo>
                    <a:pt x="1009" y="1412"/>
                  </a:lnTo>
                  <a:lnTo>
                    <a:pt x="718" y="1373"/>
                  </a:lnTo>
                  <a:lnTo>
                    <a:pt x="717" y="1366"/>
                  </a:lnTo>
                  <a:lnTo>
                    <a:pt x="503" y="1338"/>
                  </a:lnTo>
                  <a:lnTo>
                    <a:pt x="456" y="1329"/>
                  </a:lnTo>
                  <a:lnTo>
                    <a:pt x="264" y="1297"/>
                  </a:lnTo>
                  <a:lnTo>
                    <a:pt x="0" y="1247"/>
                  </a:lnTo>
                  <a:lnTo>
                    <a:pt x="0" y="1244"/>
                  </a:lnTo>
                  <a:lnTo>
                    <a:pt x="63" y="933"/>
                  </a:lnTo>
                  <a:lnTo>
                    <a:pt x="127" y="621"/>
                  </a:lnTo>
                  <a:lnTo>
                    <a:pt x="190" y="311"/>
                  </a:lnTo>
                  <a:lnTo>
                    <a:pt x="254" y="0"/>
                  </a:lnTo>
                  <a:lnTo>
                    <a:pt x="533" y="51"/>
                  </a:lnTo>
                  <a:lnTo>
                    <a:pt x="814" y="101"/>
                  </a:lnTo>
                </a:path>
              </a:pathLst>
            </a:custGeom>
            <a:solidFill>
              <a:schemeClr val="bg2"/>
            </a:solidFill>
            <a:ln w="9525" cmpd="sng">
              <a:solidFill>
                <a:srgbClr val="909090"/>
              </a:solidFill>
              <a:prstDash val="solid"/>
              <a:round/>
              <a:headEnd/>
              <a:tailEnd/>
            </a:ln>
          </p:spPr>
          <p:txBody>
            <a:bodyPr/>
            <a:lstStyle/>
            <a:p>
              <a:endParaRPr lang="en-US" dirty="0"/>
            </a:p>
          </p:txBody>
        </p:sp>
        <p:sp>
          <p:nvSpPr>
            <p:cNvPr id="7384" name="Freeform 39"/>
            <p:cNvSpPr>
              <a:spLocks noChangeAspect="1"/>
            </p:cNvSpPr>
            <p:nvPr>
              <p:custDataLst>
                <p:tags r:id="rId247"/>
              </p:custDataLst>
            </p:nvPr>
          </p:nvSpPr>
          <p:spPr bwMode="auto">
            <a:xfrm>
              <a:off x="1772" y="1915"/>
              <a:ext cx="746" cy="577"/>
            </a:xfrm>
            <a:custGeom>
              <a:avLst/>
              <a:gdLst>
                <a:gd name="T0" fmla="*/ 1 w 1491"/>
                <a:gd name="T1" fmla="*/ 1 h 1154"/>
                <a:gd name="T2" fmla="*/ 1 w 1491"/>
                <a:gd name="T3" fmla="*/ 1 h 1154"/>
                <a:gd name="T4" fmla="*/ 1 w 1491"/>
                <a:gd name="T5" fmla="*/ 1 h 1154"/>
                <a:gd name="T6" fmla="*/ 1 w 1491"/>
                <a:gd name="T7" fmla="*/ 0 h 1154"/>
                <a:gd name="T8" fmla="*/ 1 w 1491"/>
                <a:gd name="T9" fmla="*/ 1 h 1154"/>
                <a:gd name="T10" fmla="*/ 0 w 1491"/>
                <a:gd name="T11" fmla="*/ 1 h 1154"/>
                <a:gd name="T12" fmla="*/ 1 w 1491"/>
                <a:gd name="T13" fmla="*/ 1 h 1154"/>
                <a:gd name="T14" fmla="*/ 1 w 1491"/>
                <a:gd name="T15" fmla="*/ 1 h 1154"/>
                <a:gd name="T16" fmla="*/ 1 w 1491"/>
                <a:gd name="T17" fmla="*/ 1 h 1154"/>
                <a:gd name="T18" fmla="*/ 1 w 1491"/>
                <a:gd name="T19" fmla="*/ 1 h 1154"/>
                <a:gd name="T20" fmla="*/ 1 w 1491"/>
                <a:gd name="T21" fmla="*/ 1 h 1154"/>
                <a:gd name="T22" fmla="*/ 1 w 1491"/>
                <a:gd name="T23" fmla="*/ 1 h 1154"/>
                <a:gd name="T24" fmla="*/ 1 w 1491"/>
                <a:gd name="T25" fmla="*/ 1 h 1154"/>
                <a:gd name="T26" fmla="*/ 1 w 1491"/>
                <a:gd name="T27" fmla="*/ 1 h 11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91" h="1154">
                  <a:moveTo>
                    <a:pt x="1491" y="137"/>
                  </a:moveTo>
                  <a:lnTo>
                    <a:pt x="1109" y="110"/>
                  </a:lnTo>
                  <a:lnTo>
                    <a:pt x="635" y="63"/>
                  </a:lnTo>
                  <a:lnTo>
                    <a:pt x="147" y="0"/>
                  </a:lnTo>
                  <a:lnTo>
                    <a:pt x="74" y="500"/>
                  </a:lnTo>
                  <a:lnTo>
                    <a:pt x="0" y="1002"/>
                  </a:lnTo>
                  <a:lnTo>
                    <a:pt x="306" y="1049"/>
                  </a:lnTo>
                  <a:lnTo>
                    <a:pt x="615" y="1086"/>
                  </a:lnTo>
                  <a:lnTo>
                    <a:pt x="923" y="1117"/>
                  </a:lnTo>
                  <a:lnTo>
                    <a:pt x="1228" y="1138"/>
                  </a:lnTo>
                  <a:lnTo>
                    <a:pt x="1424" y="1154"/>
                  </a:lnTo>
                  <a:lnTo>
                    <a:pt x="1448" y="772"/>
                  </a:lnTo>
                  <a:lnTo>
                    <a:pt x="1473" y="391"/>
                  </a:lnTo>
                  <a:lnTo>
                    <a:pt x="1491" y="137"/>
                  </a:lnTo>
                </a:path>
              </a:pathLst>
            </a:custGeom>
            <a:solidFill>
              <a:srgbClr val="339933"/>
            </a:solidFill>
            <a:ln w="9525" cmpd="sng">
              <a:solidFill>
                <a:srgbClr val="909090"/>
              </a:solidFill>
              <a:prstDash val="solid"/>
              <a:round/>
              <a:headEnd/>
              <a:tailEnd/>
            </a:ln>
          </p:spPr>
          <p:txBody>
            <a:bodyPr/>
            <a:lstStyle/>
            <a:p>
              <a:endParaRPr lang="en-US" dirty="0"/>
            </a:p>
          </p:txBody>
        </p:sp>
        <p:sp>
          <p:nvSpPr>
            <p:cNvPr id="7385" name="Freeform 40"/>
            <p:cNvSpPr>
              <a:spLocks noChangeAspect="1"/>
            </p:cNvSpPr>
            <p:nvPr>
              <p:custDataLst>
                <p:tags r:id="rId248"/>
              </p:custDataLst>
            </p:nvPr>
          </p:nvSpPr>
          <p:spPr bwMode="auto">
            <a:xfrm>
              <a:off x="2484" y="2110"/>
              <a:ext cx="757" cy="402"/>
            </a:xfrm>
            <a:custGeom>
              <a:avLst/>
              <a:gdLst>
                <a:gd name="T0" fmla="*/ 1 w 1514"/>
                <a:gd name="T1" fmla="*/ 1 h 803"/>
                <a:gd name="T2" fmla="*/ 1 w 1514"/>
                <a:gd name="T3" fmla="*/ 1 h 803"/>
                <a:gd name="T4" fmla="*/ 1 w 1514"/>
                <a:gd name="T5" fmla="*/ 1 h 803"/>
                <a:gd name="T6" fmla="*/ 1 w 1514"/>
                <a:gd name="T7" fmla="*/ 1 h 803"/>
                <a:gd name="T8" fmla="*/ 1 w 1514"/>
                <a:gd name="T9" fmla="*/ 1 h 803"/>
                <a:gd name="T10" fmla="*/ 1 w 1514"/>
                <a:gd name="T11" fmla="*/ 1 h 803"/>
                <a:gd name="T12" fmla="*/ 1 w 1514"/>
                <a:gd name="T13" fmla="*/ 1 h 803"/>
                <a:gd name="T14" fmla="*/ 1 w 1514"/>
                <a:gd name="T15" fmla="*/ 1 h 803"/>
                <a:gd name="T16" fmla="*/ 0 w 1514"/>
                <a:gd name="T17" fmla="*/ 1 h 803"/>
                <a:gd name="T18" fmla="*/ 1 w 1514"/>
                <a:gd name="T19" fmla="*/ 1 h 803"/>
                <a:gd name="T20" fmla="*/ 1 w 1514"/>
                <a:gd name="T21" fmla="*/ 0 h 803"/>
                <a:gd name="T22" fmla="*/ 1 w 1514"/>
                <a:gd name="T23" fmla="*/ 1 h 803"/>
                <a:gd name="T24" fmla="*/ 1 w 1514"/>
                <a:gd name="T25" fmla="*/ 1 h 803"/>
                <a:gd name="T26" fmla="*/ 1 w 1514"/>
                <a:gd name="T27" fmla="*/ 1 h 803"/>
                <a:gd name="T28" fmla="*/ 1 w 1514"/>
                <a:gd name="T29" fmla="*/ 1 h 803"/>
                <a:gd name="T30" fmla="*/ 1 w 1514"/>
                <a:gd name="T31" fmla="*/ 1 h 803"/>
                <a:gd name="T32" fmla="*/ 1 w 1514"/>
                <a:gd name="T33" fmla="*/ 1 h 803"/>
                <a:gd name="T34" fmla="*/ 1 w 1514"/>
                <a:gd name="T35" fmla="*/ 1 h 803"/>
                <a:gd name="T36" fmla="*/ 1 w 1514"/>
                <a:gd name="T37" fmla="*/ 1 h 803"/>
                <a:gd name="T38" fmla="*/ 1 w 1514"/>
                <a:gd name="T39" fmla="*/ 1 h 803"/>
                <a:gd name="T40" fmla="*/ 1 w 1514"/>
                <a:gd name="T41" fmla="*/ 1 h 803"/>
                <a:gd name="T42" fmla="*/ 1 w 1514"/>
                <a:gd name="T43" fmla="*/ 1 h 803"/>
                <a:gd name="T44" fmla="*/ 1 w 1514"/>
                <a:gd name="T45" fmla="*/ 1 h 803"/>
                <a:gd name="T46" fmla="*/ 1 w 1514"/>
                <a:gd name="T47" fmla="*/ 1 h 803"/>
                <a:gd name="T48" fmla="*/ 1 w 1514"/>
                <a:gd name="T49" fmla="*/ 1 h 803"/>
                <a:gd name="T50" fmla="*/ 1 w 1514"/>
                <a:gd name="T51" fmla="*/ 1 h 803"/>
                <a:gd name="T52" fmla="*/ 1 w 1514"/>
                <a:gd name="T53" fmla="*/ 1 h 803"/>
                <a:gd name="T54" fmla="*/ 1 w 1514"/>
                <a:gd name="T55" fmla="*/ 1 h 803"/>
                <a:gd name="T56" fmla="*/ 1 w 1514"/>
                <a:gd name="T57" fmla="*/ 1 h 803"/>
                <a:gd name="T58" fmla="*/ 1 w 1514"/>
                <a:gd name="T59" fmla="*/ 1 h 803"/>
                <a:gd name="T60" fmla="*/ 1 w 1514"/>
                <a:gd name="T61" fmla="*/ 1 h 803"/>
                <a:gd name="T62" fmla="*/ 1 w 1514"/>
                <a:gd name="T63" fmla="*/ 1 h 803"/>
                <a:gd name="T64" fmla="*/ 1 w 1514"/>
                <a:gd name="T65" fmla="*/ 1 h 803"/>
                <a:gd name="T66" fmla="*/ 1 w 1514"/>
                <a:gd name="T67" fmla="*/ 1 h 803"/>
                <a:gd name="T68" fmla="*/ 1 w 1514"/>
                <a:gd name="T69" fmla="*/ 1 h 803"/>
                <a:gd name="T70" fmla="*/ 1 w 1514"/>
                <a:gd name="T71" fmla="*/ 1 h 803"/>
                <a:gd name="T72" fmla="*/ 1 w 1514"/>
                <a:gd name="T73" fmla="*/ 1 h 803"/>
                <a:gd name="T74" fmla="*/ 1 w 1514"/>
                <a:gd name="T75" fmla="*/ 1 h 803"/>
                <a:gd name="T76" fmla="*/ 1 w 1514"/>
                <a:gd name="T77" fmla="*/ 1 h 803"/>
                <a:gd name="T78" fmla="*/ 1 w 1514"/>
                <a:gd name="T79" fmla="*/ 1 h 803"/>
                <a:gd name="T80" fmla="*/ 1 w 1514"/>
                <a:gd name="T81" fmla="*/ 1 h 803"/>
                <a:gd name="T82" fmla="*/ 1 w 1514"/>
                <a:gd name="T83" fmla="*/ 1 h 803"/>
                <a:gd name="T84" fmla="*/ 1 w 1514"/>
                <a:gd name="T85" fmla="*/ 1 h 803"/>
                <a:gd name="T86" fmla="*/ 1 w 1514"/>
                <a:gd name="T87" fmla="*/ 1 h 803"/>
                <a:gd name="T88" fmla="*/ 1 w 1514"/>
                <a:gd name="T89" fmla="*/ 1 h 803"/>
                <a:gd name="T90" fmla="*/ 1 w 1514"/>
                <a:gd name="T91" fmla="*/ 1 h 803"/>
                <a:gd name="T92" fmla="*/ 1 w 1514"/>
                <a:gd name="T93" fmla="*/ 1 h 803"/>
                <a:gd name="T94" fmla="*/ 1 w 1514"/>
                <a:gd name="T95" fmla="*/ 1 h 803"/>
                <a:gd name="T96" fmla="*/ 1 w 1514"/>
                <a:gd name="T97" fmla="*/ 1 h 803"/>
                <a:gd name="T98" fmla="*/ 1 w 1514"/>
                <a:gd name="T99" fmla="*/ 1 h 803"/>
                <a:gd name="T100" fmla="*/ 1 w 1514"/>
                <a:gd name="T101" fmla="*/ 1 h 803"/>
                <a:gd name="T102" fmla="*/ 1 w 1514"/>
                <a:gd name="T103" fmla="*/ 1 h 803"/>
                <a:gd name="T104" fmla="*/ 1 w 1514"/>
                <a:gd name="T105" fmla="*/ 1 h 803"/>
                <a:gd name="T106" fmla="*/ 1 w 1514"/>
                <a:gd name="T107" fmla="*/ 1 h 80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14" h="803">
                  <a:moveTo>
                    <a:pt x="1511" y="274"/>
                  </a:moveTo>
                  <a:lnTo>
                    <a:pt x="1514" y="800"/>
                  </a:lnTo>
                  <a:lnTo>
                    <a:pt x="1249" y="803"/>
                  </a:lnTo>
                  <a:lnTo>
                    <a:pt x="1001" y="801"/>
                  </a:lnTo>
                  <a:lnTo>
                    <a:pt x="758" y="798"/>
                  </a:lnTo>
                  <a:lnTo>
                    <a:pt x="622" y="794"/>
                  </a:lnTo>
                  <a:lnTo>
                    <a:pt x="383" y="786"/>
                  </a:lnTo>
                  <a:lnTo>
                    <a:pt x="99" y="772"/>
                  </a:lnTo>
                  <a:lnTo>
                    <a:pt x="0" y="763"/>
                  </a:lnTo>
                  <a:lnTo>
                    <a:pt x="24" y="381"/>
                  </a:lnTo>
                  <a:lnTo>
                    <a:pt x="49" y="0"/>
                  </a:lnTo>
                  <a:lnTo>
                    <a:pt x="378" y="19"/>
                  </a:lnTo>
                  <a:lnTo>
                    <a:pt x="709" y="32"/>
                  </a:lnTo>
                  <a:lnTo>
                    <a:pt x="1041" y="37"/>
                  </a:lnTo>
                  <a:lnTo>
                    <a:pt x="1364" y="40"/>
                  </a:lnTo>
                  <a:lnTo>
                    <a:pt x="1379" y="52"/>
                  </a:lnTo>
                  <a:lnTo>
                    <a:pt x="1380" y="53"/>
                  </a:lnTo>
                  <a:lnTo>
                    <a:pt x="1385" y="56"/>
                  </a:lnTo>
                  <a:lnTo>
                    <a:pt x="1386" y="60"/>
                  </a:lnTo>
                  <a:lnTo>
                    <a:pt x="1391" y="65"/>
                  </a:lnTo>
                  <a:lnTo>
                    <a:pt x="1399" y="68"/>
                  </a:lnTo>
                  <a:lnTo>
                    <a:pt x="1405" y="71"/>
                  </a:lnTo>
                  <a:lnTo>
                    <a:pt x="1413" y="74"/>
                  </a:lnTo>
                  <a:lnTo>
                    <a:pt x="1418" y="72"/>
                  </a:lnTo>
                  <a:lnTo>
                    <a:pt x="1424" y="71"/>
                  </a:lnTo>
                  <a:lnTo>
                    <a:pt x="1430" y="71"/>
                  </a:lnTo>
                  <a:lnTo>
                    <a:pt x="1436" y="74"/>
                  </a:lnTo>
                  <a:lnTo>
                    <a:pt x="1441" y="81"/>
                  </a:lnTo>
                  <a:lnTo>
                    <a:pt x="1442" y="88"/>
                  </a:lnTo>
                  <a:lnTo>
                    <a:pt x="1441" y="94"/>
                  </a:lnTo>
                  <a:lnTo>
                    <a:pt x="1438" y="102"/>
                  </a:lnTo>
                  <a:lnTo>
                    <a:pt x="1435" y="108"/>
                  </a:lnTo>
                  <a:lnTo>
                    <a:pt x="1429" y="118"/>
                  </a:lnTo>
                  <a:lnTo>
                    <a:pt x="1424" y="123"/>
                  </a:lnTo>
                  <a:lnTo>
                    <a:pt x="1418" y="134"/>
                  </a:lnTo>
                  <a:lnTo>
                    <a:pt x="1411" y="144"/>
                  </a:lnTo>
                  <a:lnTo>
                    <a:pt x="1408" y="153"/>
                  </a:lnTo>
                  <a:lnTo>
                    <a:pt x="1411" y="159"/>
                  </a:lnTo>
                  <a:lnTo>
                    <a:pt x="1414" y="164"/>
                  </a:lnTo>
                  <a:lnTo>
                    <a:pt x="1418" y="167"/>
                  </a:lnTo>
                  <a:lnTo>
                    <a:pt x="1424" y="176"/>
                  </a:lnTo>
                  <a:lnTo>
                    <a:pt x="1439" y="185"/>
                  </a:lnTo>
                  <a:lnTo>
                    <a:pt x="1447" y="193"/>
                  </a:lnTo>
                  <a:lnTo>
                    <a:pt x="1449" y="206"/>
                  </a:lnTo>
                  <a:lnTo>
                    <a:pt x="1457" y="218"/>
                  </a:lnTo>
                  <a:lnTo>
                    <a:pt x="1464" y="232"/>
                  </a:lnTo>
                  <a:lnTo>
                    <a:pt x="1472" y="238"/>
                  </a:lnTo>
                  <a:lnTo>
                    <a:pt x="1479" y="242"/>
                  </a:lnTo>
                  <a:lnTo>
                    <a:pt x="1489" y="246"/>
                  </a:lnTo>
                  <a:lnTo>
                    <a:pt x="1495" y="248"/>
                  </a:lnTo>
                  <a:lnTo>
                    <a:pt x="1502" y="251"/>
                  </a:lnTo>
                  <a:lnTo>
                    <a:pt x="1507" y="263"/>
                  </a:lnTo>
                  <a:lnTo>
                    <a:pt x="1508" y="267"/>
                  </a:lnTo>
                  <a:lnTo>
                    <a:pt x="1511" y="274"/>
                  </a:lnTo>
                </a:path>
              </a:pathLst>
            </a:custGeom>
            <a:solidFill>
              <a:srgbClr val="339933"/>
            </a:solidFill>
            <a:ln w="9525" cmpd="sng">
              <a:solidFill>
                <a:srgbClr val="909090"/>
              </a:solidFill>
              <a:prstDash val="solid"/>
              <a:round/>
              <a:headEnd/>
              <a:tailEnd/>
            </a:ln>
          </p:spPr>
          <p:txBody>
            <a:bodyPr/>
            <a:lstStyle/>
            <a:p>
              <a:endParaRPr lang="en-US" dirty="0"/>
            </a:p>
          </p:txBody>
        </p:sp>
        <p:sp>
          <p:nvSpPr>
            <p:cNvPr id="7386" name="Freeform 41"/>
            <p:cNvSpPr>
              <a:spLocks noChangeAspect="1"/>
            </p:cNvSpPr>
            <p:nvPr>
              <p:custDataLst>
                <p:tags r:id="rId249"/>
              </p:custDataLst>
            </p:nvPr>
          </p:nvSpPr>
          <p:spPr bwMode="auto">
            <a:xfrm>
              <a:off x="2347" y="1340"/>
              <a:ext cx="714" cy="474"/>
            </a:xfrm>
            <a:custGeom>
              <a:avLst/>
              <a:gdLst>
                <a:gd name="T0" fmla="*/ 1 w 1428"/>
                <a:gd name="T1" fmla="*/ 0 h 949"/>
                <a:gd name="T2" fmla="*/ 1 w 1428"/>
                <a:gd name="T3" fmla="*/ 0 h 949"/>
                <a:gd name="T4" fmla="*/ 1 w 1428"/>
                <a:gd name="T5" fmla="*/ 0 h 949"/>
                <a:gd name="T6" fmla="*/ 1 w 1428"/>
                <a:gd name="T7" fmla="*/ 0 h 949"/>
                <a:gd name="T8" fmla="*/ 1 w 1428"/>
                <a:gd name="T9" fmla="*/ 0 h 949"/>
                <a:gd name="T10" fmla="*/ 1 w 1428"/>
                <a:gd name="T11" fmla="*/ 0 h 949"/>
                <a:gd name="T12" fmla="*/ 1 w 1428"/>
                <a:gd name="T13" fmla="*/ 0 h 949"/>
                <a:gd name="T14" fmla="*/ 1 w 1428"/>
                <a:gd name="T15" fmla="*/ 0 h 949"/>
                <a:gd name="T16" fmla="*/ 1 w 1428"/>
                <a:gd name="T17" fmla="*/ 0 h 949"/>
                <a:gd name="T18" fmla="*/ 1 w 1428"/>
                <a:gd name="T19" fmla="*/ 0 h 949"/>
                <a:gd name="T20" fmla="*/ 1 w 1428"/>
                <a:gd name="T21" fmla="*/ 0 h 949"/>
                <a:gd name="T22" fmla="*/ 1 w 1428"/>
                <a:gd name="T23" fmla="*/ 0 h 949"/>
                <a:gd name="T24" fmla="*/ 1 w 1428"/>
                <a:gd name="T25" fmla="*/ 0 h 949"/>
                <a:gd name="T26" fmla="*/ 1 w 1428"/>
                <a:gd name="T27" fmla="*/ 0 h 949"/>
                <a:gd name="T28" fmla="*/ 1 w 1428"/>
                <a:gd name="T29" fmla="*/ 0 h 949"/>
                <a:gd name="T30" fmla="*/ 1 w 1428"/>
                <a:gd name="T31" fmla="*/ 0 h 949"/>
                <a:gd name="T32" fmla="*/ 1 w 1428"/>
                <a:gd name="T33" fmla="*/ 0 h 949"/>
                <a:gd name="T34" fmla="*/ 1 w 1428"/>
                <a:gd name="T35" fmla="*/ 0 h 949"/>
                <a:gd name="T36" fmla="*/ 1 w 1428"/>
                <a:gd name="T37" fmla="*/ 0 h 949"/>
                <a:gd name="T38" fmla="*/ 1 w 1428"/>
                <a:gd name="T39" fmla="*/ 0 h 949"/>
                <a:gd name="T40" fmla="*/ 1 w 1428"/>
                <a:gd name="T41" fmla="*/ 0 h 949"/>
                <a:gd name="T42" fmla="*/ 1 w 1428"/>
                <a:gd name="T43" fmla="*/ 0 h 949"/>
                <a:gd name="T44" fmla="*/ 1 w 1428"/>
                <a:gd name="T45" fmla="*/ 0 h 949"/>
                <a:gd name="T46" fmla="*/ 1 w 1428"/>
                <a:gd name="T47" fmla="*/ 0 h 949"/>
                <a:gd name="T48" fmla="*/ 1 w 1428"/>
                <a:gd name="T49" fmla="*/ 0 h 949"/>
                <a:gd name="T50" fmla="*/ 1 w 1428"/>
                <a:gd name="T51" fmla="*/ 0 h 949"/>
                <a:gd name="T52" fmla="*/ 1 w 1428"/>
                <a:gd name="T53" fmla="*/ 0 h 949"/>
                <a:gd name="T54" fmla="*/ 1 w 1428"/>
                <a:gd name="T55" fmla="*/ 0 h 949"/>
                <a:gd name="T56" fmla="*/ 1 w 1428"/>
                <a:gd name="T57" fmla="*/ 0 h 949"/>
                <a:gd name="T58" fmla="*/ 1 w 1428"/>
                <a:gd name="T59" fmla="*/ 0 h 949"/>
                <a:gd name="T60" fmla="*/ 1 w 1428"/>
                <a:gd name="T61" fmla="*/ 0 h 949"/>
                <a:gd name="T62" fmla="*/ 1 w 1428"/>
                <a:gd name="T63" fmla="*/ 0 h 949"/>
                <a:gd name="T64" fmla="*/ 1 w 1428"/>
                <a:gd name="T65" fmla="*/ 0 h 949"/>
                <a:gd name="T66" fmla="*/ 1 w 1428"/>
                <a:gd name="T67" fmla="*/ 0 h 949"/>
                <a:gd name="T68" fmla="*/ 1 w 1428"/>
                <a:gd name="T69" fmla="*/ 0 h 949"/>
                <a:gd name="T70" fmla="*/ 1 w 1428"/>
                <a:gd name="T71" fmla="*/ 0 h 949"/>
                <a:gd name="T72" fmla="*/ 1 w 1428"/>
                <a:gd name="T73" fmla="*/ 0 h 949"/>
                <a:gd name="T74" fmla="*/ 1 w 1428"/>
                <a:gd name="T75" fmla="*/ 0 h 949"/>
                <a:gd name="T76" fmla="*/ 1 w 1428"/>
                <a:gd name="T77" fmla="*/ 0 h 949"/>
                <a:gd name="T78" fmla="*/ 1 w 1428"/>
                <a:gd name="T79" fmla="*/ 0 h 949"/>
                <a:gd name="T80" fmla="*/ 1 w 1428"/>
                <a:gd name="T81" fmla="*/ 0 h 949"/>
                <a:gd name="T82" fmla="*/ 1 w 1428"/>
                <a:gd name="T83" fmla="*/ 0 h 949"/>
                <a:gd name="T84" fmla="*/ 1 w 1428"/>
                <a:gd name="T85" fmla="*/ 0 h 949"/>
                <a:gd name="T86" fmla="*/ 1 w 1428"/>
                <a:gd name="T87" fmla="*/ 0 h 949"/>
                <a:gd name="T88" fmla="*/ 1 w 1428"/>
                <a:gd name="T89" fmla="*/ 0 h 949"/>
                <a:gd name="T90" fmla="*/ 1 w 1428"/>
                <a:gd name="T91" fmla="*/ 0 h 949"/>
                <a:gd name="T92" fmla="*/ 1 w 1428"/>
                <a:gd name="T93" fmla="*/ 0 h 949"/>
                <a:gd name="T94" fmla="*/ 1 w 1428"/>
                <a:gd name="T95" fmla="*/ 0 h 949"/>
                <a:gd name="T96" fmla="*/ 1 w 1428"/>
                <a:gd name="T97" fmla="*/ 0 h 949"/>
                <a:gd name="T98" fmla="*/ 1 w 1428"/>
                <a:gd name="T99" fmla="*/ 0 h 949"/>
                <a:gd name="T100" fmla="*/ 1 w 1428"/>
                <a:gd name="T101" fmla="*/ 0 h 949"/>
                <a:gd name="T102" fmla="*/ 1 w 1428"/>
                <a:gd name="T103" fmla="*/ 0 h 949"/>
                <a:gd name="T104" fmla="*/ 1 w 1428"/>
                <a:gd name="T105" fmla="*/ 0 h 949"/>
                <a:gd name="T106" fmla="*/ 1 w 1428"/>
                <a:gd name="T107" fmla="*/ 0 h 949"/>
                <a:gd name="T108" fmla="*/ 1 w 1428"/>
                <a:gd name="T109" fmla="*/ 0 h 949"/>
                <a:gd name="T110" fmla="*/ 1 w 1428"/>
                <a:gd name="T111" fmla="*/ 0 h 949"/>
                <a:gd name="T112" fmla="*/ 1 w 1428"/>
                <a:gd name="T113" fmla="*/ 0 h 949"/>
                <a:gd name="T114" fmla="*/ 1 w 1428"/>
                <a:gd name="T115" fmla="*/ 0 h 94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428" h="949">
                  <a:moveTo>
                    <a:pt x="1425" y="947"/>
                  </a:moveTo>
                  <a:lnTo>
                    <a:pt x="1419" y="946"/>
                  </a:lnTo>
                  <a:lnTo>
                    <a:pt x="1418" y="938"/>
                  </a:lnTo>
                  <a:lnTo>
                    <a:pt x="1419" y="927"/>
                  </a:lnTo>
                  <a:lnTo>
                    <a:pt x="1413" y="915"/>
                  </a:lnTo>
                  <a:lnTo>
                    <a:pt x="1398" y="897"/>
                  </a:lnTo>
                  <a:lnTo>
                    <a:pt x="1390" y="888"/>
                  </a:lnTo>
                  <a:lnTo>
                    <a:pt x="1390" y="882"/>
                  </a:lnTo>
                  <a:lnTo>
                    <a:pt x="1392" y="875"/>
                  </a:lnTo>
                  <a:lnTo>
                    <a:pt x="1398" y="866"/>
                  </a:lnTo>
                  <a:lnTo>
                    <a:pt x="1401" y="859"/>
                  </a:lnTo>
                  <a:lnTo>
                    <a:pt x="1406" y="851"/>
                  </a:lnTo>
                  <a:lnTo>
                    <a:pt x="1410" y="845"/>
                  </a:lnTo>
                  <a:lnTo>
                    <a:pt x="1410" y="839"/>
                  </a:lnTo>
                  <a:lnTo>
                    <a:pt x="1412" y="835"/>
                  </a:lnTo>
                  <a:lnTo>
                    <a:pt x="1413" y="822"/>
                  </a:lnTo>
                  <a:lnTo>
                    <a:pt x="1415" y="819"/>
                  </a:lnTo>
                  <a:lnTo>
                    <a:pt x="1415" y="809"/>
                  </a:lnTo>
                  <a:lnTo>
                    <a:pt x="1416" y="804"/>
                  </a:lnTo>
                  <a:lnTo>
                    <a:pt x="1422" y="800"/>
                  </a:lnTo>
                  <a:lnTo>
                    <a:pt x="1427" y="797"/>
                  </a:lnTo>
                  <a:lnTo>
                    <a:pt x="1428" y="789"/>
                  </a:lnTo>
                  <a:lnTo>
                    <a:pt x="1428" y="782"/>
                  </a:lnTo>
                  <a:lnTo>
                    <a:pt x="1424" y="773"/>
                  </a:lnTo>
                  <a:lnTo>
                    <a:pt x="1424" y="764"/>
                  </a:lnTo>
                  <a:lnTo>
                    <a:pt x="1419" y="761"/>
                  </a:lnTo>
                  <a:lnTo>
                    <a:pt x="1413" y="739"/>
                  </a:lnTo>
                  <a:lnTo>
                    <a:pt x="1412" y="733"/>
                  </a:lnTo>
                  <a:lnTo>
                    <a:pt x="1413" y="726"/>
                  </a:lnTo>
                  <a:lnTo>
                    <a:pt x="1415" y="723"/>
                  </a:lnTo>
                  <a:lnTo>
                    <a:pt x="1410" y="714"/>
                  </a:lnTo>
                  <a:lnTo>
                    <a:pt x="1401" y="705"/>
                  </a:lnTo>
                  <a:lnTo>
                    <a:pt x="1401" y="701"/>
                  </a:lnTo>
                  <a:lnTo>
                    <a:pt x="1403" y="696"/>
                  </a:lnTo>
                  <a:lnTo>
                    <a:pt x="1402" y="695"/>
                  </a:lnTo>
                  <a:lnTo>
                    <a:pt x="1401" y="689"/>
                  </a:lnTo>
                  <a:lnTo>
                    <a:pt x="1424" y="689"/>
                  </a:lnTo>
                  <a:lnTo>
                    <a:pt x="1425" y="235"/>
                  </a:lnTo>
                  <a:lnTo>
                    <a:pt x="1422" y="223"/>
                  </a:lnTo>
                  <a:lnTo>
                    <a:pt x="1418" y="212"/>
                  </a:lnTo>
                  <a:lnTo>
                    <a:pt x="1406" y="206"/>
                  </a:lnTo>
                  <a:lnTo>
                    <a:pt x="1395" y="200"/>
                  </a:lnTo>
                  <a:lnTo>
                    <a:pt x="1383" y="197"/>
                  </a:lnTo>
                  <a:lnTo>
                    <a:pt x="1375" y="187"/>
                  </a:lnTo>
                  <a:lnTo>
                    <a:pt x="1371" y="175"/>
                  </a:lnTo>
                  <a:lnTo>
                    <a:pt x="1360" y="162"/>
                  </a:lnTo>
                  <a:lnTo>
                    <a:pt x="1353" y="150"/>
                  </a:lnTo>
                  <a:lnTo>
                    <a:pt x="1359" y="141"/>
                  </a:lnTo>
                  <a:lnTo>
                    <a:pt x="1368" y="132"/>
                  </a:lnTo>
                  <a:lnTo>
                    <a:pt x="1381" y="125"/>
                  </a:lnTo>
                  <a:lnTo>
                    <a:pt x="1396" y="112"/>
                  </a:lnTo>
                  <a:lnTo>
                    <a:pt x="1403" y="96"/>
                  </a:lnTo>
                  <a:lnTo>
                    <a:pt x="1406" y="65"/>
                  </a:lnTo>
                  <a:lnTo>
                    <a:pt x="1071" y="59"/>
                  </a:lnTo>
                  <a:lnTo>
                    <a:pt x="738" y="45"/>
                  </a:lnTo>
                  <a:lnTo>
                    <a:pt x="402" y="26"/>
                  </a:lnTo>
                  <a:lnTo>
                    <a:pt x="68" y="0"/>
                  </a:lnTo>
                  <a:lnTo>
                    <a:pt x="45" y="242"/>
                  </a:lnTo>
                  <a:lnTo>
                    <a:pt x="0" y="749"/>
                  </a:lnTo>
                  <a:lnTo>
                    <a:pt x="245" y="770"/>
                  </a:lnTo>
                  <a:lnTo>
                    <a:pt x="518" y="789"/>
                  </a:lnTo>
                  <a:lnTo>
                    <a:pt x="1039" y="812"/>
                  </a:lnTo>
                  <a:lnTo>
                    <a:pt x="1046" y="823"/>
                  </a:lnTo>
                  <a:lnTo>
                    <a:pt x="1059" y="832"/>
                  </a:lnTo>
                  <a:lnTo>
                    <a:pt x="1064" y="835"/>
                  </a:lnTo>
                  <a:lnTo>
                    <a:pt x="1068" y="839"/>
                  </a:lnTo>
                  <a:lnTo>
                    <a:pt x="1077" y="842"/>
                  </a:lnTo>
                  <a:lnTo>
                    <a:pt x="1086" y="847"/>
                  </a:lnTo>
                  <a:lnTo>
                    <a:pt x="1094" y="851"/>
                  </a:lnTo>
                  <a:lnTo>
                    <a:pt x="1102" y="850"/>
                  </a:lnTo>
                  <a:lnTo>
                    <a:pt x="1105" y="854"/>
                  </a:lnTo>
                  <a:lnTo>
                    <a:pt x="1108" y="859"/>
                  </a:lnTo>
                  <a:lnTo>
                    <a:pt x="1116" y="863"/>
                  </a:lnTo>
                  <a:lnTo>
                    <a:pt x="1120" y="869"/>
                  </a:lnTo>
                  <a:lnTo>
                    <a:pt x="1126" y="868"/>
                  </a:lnTo>
                  <a:lnTo>
                    <a:pt x="1132" y="871"/>
                  </a:lnTo>
                  <a:lnTo>
                    <a:pt x="1141" y="872"/>
                  </a:lnTo>
                  <a:lnTo>
                    <a:pt x="1149" y="868"/>
                  </a:lnTo>
                  <a:lnTo>
                    <a:pt x="1152" y="860"/>
                  </a:lnTo>
                  <a:lnTo>
                    <a:pt x="1157" y="850"/>
                  </a:lnTo>
                  <a:lnTo>
                    <a:pt x="1160" y="850"/>
                  </a:lnTo>
                  <a:lnTo>
                    <a:pt x="1166" y="853"/>
                  </a:lnTo>
                  <a:lnTo>
                    <a:pt x="1172" y="857"/>
                  </a:lnTo>
                  <a:lnTo>
                    <a:pt x="1181" y="859"/>
                  </a:lnTo>
                  <a:lnTo>
                    <a:pt x="1187" y="857"/>
                  </a:lnTo>
                  <a:lnTo>
                    <a:pt x="1195" y="854"/>
                  </a:lnTo>
                  <a:lnTo>
                    <a:pt x="1202" y="854"/>
                  </a:lnTo>
                  <a:lnTo>
                    <a:pt x="1210" y="856"/>
                  </a:lnTo>
                  <a:lnTo>
                    <a:pt x="1219" y="856"/>
                  </a:lnTo>
                  <a:lnTo>
                    <a:pt x="1229" y="853"/>
                  </a:lnTo>
                  <a:lnTo>
                    <a:pt x="1240" y="850"/>
                  </a:lnTo>
                  <a:lnTo>
                    <a:pt x="1254" y="847"/>
                  </a:lnTo>
                  <a:lnTo>
                    <a:pt x="1272" y="853"/>
                  </a:lnTo>
                  <a:lnTo>
                    <a:pt x="1278" y="856"/>
                  </a:lnTo>
                  <a:lnTo>
                    <a:pt x="1287" y="860"/>
                  </a:lnTo>
                  <a:lnTo>
                    <a:pt x="1291" y="869"/>
                  </a:lnTo>
                  <a:lnTo>
                    <a:pt x="1296" y="872"/>
                  </a:lnTo>
                  <a:lnTo>
                    <a:pt x="1310" y="872"/>
                  </a:lnTo>
                  <a:lnTo>
                    <a:pt x="1319" y="872"/>
                  </a:lnTo>
                  <a:lnTo>
                    <a:pt x="1328" y="875"/>
                  </a:lnTo>
                  <a:lnTo>
                    <a:pt x="1335" y="882"/>
                  </a:lnTo>
                  <a:lnTo>
                    <a:pt x="1341" y="886"/>
                  </a:lnTo>
                  <a:lnTo>
                    <a:pt x="1349" y="885"/>
                  </a:lnTo>
                  <a:lnTo>
                    <a:pt x="1355" y="888"/>
                  </a:lnTo>
                  <a:lnTo>
                    <a:pt x="1360" y="889"/>
                  </a:lnTo>
                  <a:lnTo>
                    <a:pt x="1368" y="895"/>
                  </a:lnTo>
                  <a:lnTo>
                    <a:pt x="1371" y="901"/>
                  </a:lnTo>
                  <a:lnTo>
                    <a:pt x="1371" y="910"/>
                  </a:lnTo>
                  <a:lnTo>
                    <a:pt x="1380" y="921"/>
                  </a:lnTo>
                  <a:lnTo>
                    <a:pt x="1386" y="922"/>
                  </a:lnTo>
                  <a:lnTo>
                    <a:pt x="1386" y="932"/>
                  </a:lnTo>
                  <a:lnTo>
                    <a:pt x="1389" y="938"/>
                  </a:lnTo>
                  <a:lnTo>
                    <a:pt x="1395" y="940"/>
                  </a:lnTo>
                  <a:lnTo>
                    <a:pt x="1401" y="940"/>
                  </a:lnTo>
                  <a:lnTo>
                    <a:pt x="1410" y="944"/>
                  </a:lnTo>
                  <a:lnTo>
                    <a:pt x="1413" y="949"/>
                  </a:lnTo>
                  <a:lnTo>
                    <a:pt x="1425" y="947"/>
                  </a:lnTo>
                </a:path>
              </a:pathLst>
            </a:custGeom>
            <a:solidFill>
              <a:schemeClr val="bg2"/>
            </a:solidFill>
            <a:ln w="9525" cmpd="sng">
              <a:solidFill>
                <a:srgbClr val="909090"/>
              </a:solidFill>
              <a:prstDash val="solid"/>
              <a:round/>
              <a:headEnd/>
              <a:tailEnd/>
            </a:ln>
          </p:spPr>
          <p:txBody>
            <a:bodyPr/>
            <a:lstStyle/>
            <a:p>
              <a:endParaRPr lang="en-US" dirty="0"/>
            </a:p>
          </p:txBody>
        </p:sp>
        <p:sp>
          <p:nvSpPr>
            <p:cNvPr id="7387" name="Freeform 42"/>
            <p:cNvSpPr>
              <a:spLocks noChangeAspect="1"/>
            </p:cNvSpPr>
            <p:nvPr>
              <p:custDataLst>
                <p:tags r:id="rId250"/>
              </p:custDataLst>
            </p:nvPr>
          </p:nvSpPr>
          <p:spPr bwMode="auto">
            <a:xfrm>
              <a:off x="1655" y="1380"/>
              <a:ext cx="715" cy="590"/>
            </a:xfrm>
            <a:custGeom>
              <a:avLst/>
              <a:gdLst>
                <a:gd name="T0" fmla="*/ 1 w 1430"/>
                <a:gd name="T1" fmla="*/ 1 h 1180"/>
                <a:gd name="T2" fmla="*/ 1 w 1430"/>
                <a:gd name="T3" fmla="*/ 1 h 1180"/>
                <a:gd name="T4" fmla="*/ 0 w 1430"/>
                <a:gd name="T5" fmla="*/ 1 h 1180"/>
                <a:gd name="T6" fmla="*/ 1 w 1430"/>
                <a:gd name="T7" fmla="*/ 1 h 1180"/>
                <a:gd name="T8" fmla="*/ 1 w 1430"/>
                <a:gd name="T9" fmla="*/ 1 h 1180"/>
                <a:gd name="T10" fmla="*/ 1 w 1430"/>
                <a:gd name="T11" fmla="*/ 1 h 1180"/>
                <a:gd name="T12" fmla="*/ 1 w 1430"/>
                <a:gd name="T13" fmla="*/ 0 h 1180"/>
                <a:gd name="T14" fmla="*/ 1 w 1430"/>
                <a:gd name="T15" fmla="*/ 1 h 1180"/>
                <a:gd name="T16" fmla="*/ 1 w 1430"/>
                <a:gd name="T17" fmla="*/ 1 h 1180"/>
                <a:gd name="T18" fmla="*/ 1 w 1430"/>
                <a:gd name="T19" fmla="*/ 1 h 1180"/>
                <a:gd name="T20" fmla="*/ 1 w 1430"/>
                <a:gd name="T21" fmla="*/ 1 h 1180"/>
                <a:gd name="T22" fmla="*/ 1 w 1430"/>
                <a:gd name="T23" fmla="*/ 1 h 1180"/>
                <a:gd name="T24" fmla="*/ 1 w 1430"/>
                <a:gd name="T25" fmla="*/ 1 h 1180"/>
                <a:gd name="T26" fmla="*/ 1 w 1430"/>
                <a:gd name="T27" fmla="*/ 1 h 1180"/>
                <a:gd name="T28" fmla="*/ 1 w 1430"/>
                <a:gd name="T29" fmla="*/ 1 h 11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430" h="1180">
                  <a:moveTo>
                    <a:pt x="382" y="1070"/>
                  </a:moveTo>
                  <a:lnTo>
                    <a:pt x="380" y="1070"/>
                  </a:lnTo>
                  <a:lnTo>
                    <a:pt x="0" y="1005"/>
                  </a:lnTo>
                  <a:lnTo>
                    <a:pt x="42" y="755"/>
                  </a:lnTo>
                  <a:lnTo>
                    <a:pt x="94" y="443"/>
                  </a:lnTo>
                  <a:lnTo>
                    <a:pt x="146" y="130"/>
                  </a:lnTo>
                  <a:lnTo>
                    <a:pt x="166" y="0"/>
                  </a:lnTo>
                  <a:lnTo>
                    <a:pt x="481" y="47"/>
                  </a:lnTo>
                  <a:lnTo>
                    <a:pt x="795" y="90"/>
                  </a:lnTo>
                  <a:lnTo>
                    <a:pt x="1112" y="128"/>
                  </a:lnTo>
                  <a:lnTo>
                    <a:pt x="1430" y="161"/>
                  </a:lnTo>
                  <a:lnTo>
                    <a:pt x="1385" y="668"/>
                  </a:lnTo>
                  <a:lnTo>
                    <a:pt x="1339" y="1180"/>
                  </a:lnTo>
                  <a:lnTo>
                    <a:pt x="870" y="1133"/>
                  </a:lnTo>
                  <a:lnTo>
                    <a:pt x="382" y="1070"/>
                  </a:lnTo>
                </a:path>
              </a:pathLst>
            </a:custGeom>
            <a:solidFill>
              <a:srgbClr val="339933">
                <a:alpha val="98039"/>
              </a:srgbClr>
            </a:solidFill>
            <a:ln w="9525" cmpd="sng">
              <a:solidFill>
                <a:srgbClr val="909090"/>
              </a:solidFill>
              <a:prstDash val="solid"/>
              <a:round/>
              <a:headEnd/>
              <a:tailEnd/>
            </a:ln>
          </p:spPr>
          <p:txBody>
            <a:bodyPr/>
            <a:lstStyle/>
            <a:p>
              <a:endParaRPr lang="en-US" dirty="0">
                <a:solidFill>
                  <a:srgbClr val="339933"/>
                </a:solidFill>
              </a:endParaRPr>
            </a:p>
          </p:txBody>
        </p:sp>
        <p:sp>
          <p:nvSpPr>
            <p:cNvPr id="7388" name="Freeform 43"/>
            <p:cNvSpPr>
              <a:spLocks noChangeAspect="1"/>
            </p:cNvSpPr>
            <p:nvPr>
              <p:custDataLst>
                <p:tags r:id="rId251"/>
              </p:custDataLst>
            </p:nvPr>
          </p:nvSpPr>
          <p:spPr bwMode="auto">
            <a:xfrm>
              <a:off x="2324" y="1714"/>
              <a:ext cx="842" cy="416"/>
            </a:xfrm>
            <a:custGeom>
              <a:avLst/>
              <a:gdLst>
                <a:gd name="T0" fmla="*/ 1 w 1684"/>
                <a:gd name="T1" fmla="*/ 0 h 833"/>
                <a:gd name="T2" fmla="*/ 1 w 1684"/>
                <a:gd name="T3" fmla="*/ 0 h 833"/>
                <a:gd name="T4" fmla="*/ 1 w 1684"/>
                <a:gd name="T5" fmla="*/ 0 h 833"/>
                <a:gd name="T6" fmla="*/ 1 w 1684"/>
                <a:gd name="T7" fmla="*/ 0 h 833"/>
                <a:gd name="T8" fmla="*/ 1 w 1684"/>
                <a:gd name="T9" fmla="*/ 0 h 833"/>
                <a:gd name="T10" fmla="*/ 1 w 1684"/>
                <a:gd name="T11" fmla="*/ 0 h 833"/>
                <a:gd name="T12" fmla="*/ 1 w 1684"/>
                <a:gd name="T13" fmla="*/ 0 h 833"/>
                <a:gd name="T14" fmla="*/ 1 w 1684"/>
                <a:gd name="T15" fmla="*/ 0 h 833"/>
                <a:gd name="T16" fmla="*/ 1 w 1684"/>
                <a:gd name="T17" fmla="*/ 0 h 833"/>
                <a:gd name="T18" fmla="*/ 1 w 1684"/>
                <a:gd name="T19" fmla="*/ 0 h 833"/>
                <a:gd name="T20" fmla="*/ 1 w 1684"/>
                <a:gd name="T21" fmla="*/ 0 h 833"/>
                <a:gd name="T22" fmla="*/ 1 w 1684"/>
                <a:gd name="T23" fmla="*/ 0 h 833"/>
                <a:gd name="T24" fmla="*/ 1 w 1684"/>
                <a:gd name="T25" fmla="*/ 0 h 833"/>
                <a:gd name="T26" fmla="*/ 1 w 1684"/>
                <a:gd name="T27" fmla="*/ 0 h 833"/>
                <a:gd name="T28" fmla="*/ 1 w 1684"/>
                <a:gd name="T29" fmla="*/ 0 h 833"/>
                <a:gd name="T30" fmla="*/ 1 w 1684"/>
                <a:gd name="T31" fmla="*/ 0 h 833"/>
                <a:gd name="T32" fmla="*/ 1 w 1684"/>
                <a:gd name="T33" fmla="*/ 0 h 833"/>
                <a:gd name="T34" fmla="*/ 1 w 1684"/>
                <a:gd name="T35" fmla="*/ 0 h 833"/>
                <a:gd name="T36" fmla="*/ 1 w 1684"/>
                <a:gd name="T37" fmla="*/ 0 h 833"/>
                <a:gd name="T38" fmla="*/ 1 w 1684"/>
                <a:gd name="T39" fmla="*/ 0 h 833"/>
                <a:gd name="T40" fmla="*/ 1 w 1684"/>
                <a:gd name="T41" fmla="*/ 0 h 833"/>
                <a:gd name="T42" fmla="*/ 1 w 1684"/>
                <a:gd name="T43" fmla="*/ 0 h 833"/>
                <a:gd name="T44" fmla="*/ 1 w 1684"/>
                <a:gd name="T45" fmla="*/ 0 h 833"/>
                <a:gd name="T46" fmla="*/ 1 w 1684"/>
                <a:gd name="T47" fmla="*/ 0 h 833"/>
                <a:gd name="T48" fmla="*/ 1 w 1684"/>
                <a:gd name="T49" fmla="*/ 0 h 833"/>
                <a:gd name="T50" fmla="*/ 1 w 1684"/>
                <a:gd name="T51" fmla="*/ 0 h 833"/>
                <a:gd name="T52" fmla="*/ 1 w 1684"/>
                <a:gd name="T53" fmla="*/ 0 h 833"/>
                <a:gd name="T54" fmla="*/ 1 w 1684"/>
                <a:gd name="T55" fmla="*/ 0 h 833"/>
                <a:gd name="T56" fmla="*/ 1 w 1684"/>
                <a:gd name="T57" fmla="*/ 0 h 833"/>
                <a:gd name="T58" fmla="*/ 1 w 1684"/>
                <a:gd name="T59" fmla="*/ 0 h 833"/>
                <a:gd name="T60" fmla="*/ 1 w 1684"/>
                <a:gd name="T61" fmla="*/ 0 h 833"/>
                <a:gd name="T62" fmla="*/ 1 w 1684"/>
                <a:gd name="T63" fmla="*/ 0 h 833"/>
                <a:gd name="T64" fmla="*/ 1 w 1684"/>
                <a:gd name="T65" fmla="*/ 0 h 833"/>
                <a:gd name="T66" fmla="*/ 1 w 1684"/>
                <a:gd name="T67" fmla="*/ 0 h 833"/>
                <a:gd name="T68" fmla="*/ 1 w 1684"/>
                <a:gd name="T69" fmla="*/ 0 h 833"/>
                <a:gd name="T70" fmla="*/ 1 w 1684"/>
                <a:gd name="T71" fmla="*/ 0 h 833"/>
                <a:gd name="T72" fmla="*/ 1 w 1684"/>
                <a:gd name="T73" fmla="*/ 0 h 833"/>
                <a:gd name="T74" fmla="*/ 1 w 1684"/>
                <a:gd name="T75" fmla="*/ 0 h 833"/>
                <a:gd name="T76" fmla="*/ 1 w 1684"/>
                <a:gd name="T77" fmla="*/ 0 h 833"/>
                <a:gd name="T78" fmla="*/ 1 w 1684"/>
                <a:gd name="T79" fmla="*/ 0 h 833"/>
                <a:gd name="T80" fmla="*/ 1 w 1684"/>
                <a:gd name="T81" fmla="*/ 0 h 833"/>
                <a:gd name="T82" fmla="*/ 1 w 1684"/>
                <a:gd name="T83" fmla="*/ 0 h 833"/>
                <a:gd name="T84" fmla="*/ 1 w 1684"/>
                <a:gd name="T85" fmla="*/ 0 h 833"/>
                <a:gd name="T86" fmla="*/ 1 w 1684"/>
                <a:gd name="T87" fmla="*/ 0 h 833"/>
                <a:gd name="T88" fmla="*/ 1 w 1684"/>
                <a:gd name="T89" fmla="*/ 0 h 833"/>
                <a:gd name="T90" fmla="*/ 1 w 1684"/>
                <a:gd name="T91" fmla="*/ 0 h 833"/>
                <a:gd name="T92" fmla="*/ 1 w 1684"/>
                <a:gd name="T93" fmla="*/ 0 h 833"/>
                <a:gd name="T94" fmla="*/ 1 w 1684"/>
                <a:gd name="T95" fmla="*/ 0 h 833"/>
                <a:gd name="T96" fmla="*/ 1 w 1684"/>
                <a:gd name="T97" fmla="*/ 0 h 833"/>
                <a:gd name="T98" fmla="*/ 1 w 1684"/>
                <a:gd name="T99" fmla="*/ 0 h 833"/>
                <a:gd name="T100" fmla="*/ 1 w 1684"/>
                <a:gd name="T101" fmla="*/ 0 h 833"/>
                <a:gd name="T102" fmla="*/ 1 w 1684"/>
                <a:gd name="T103" fmla="*/ 0 h 83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684" h="833">
                  <a:moveTo>
                    <a:pt x="1361" y="830"/>
                  </a:moveTo>
                  <a:lnTo>
                    <a:pt x="1029" y="825"/>
                  </a:lnTo>
                  <a:lnTo>
                    <a:pt x="698" y="812"/>
                  </a:lnTo>
                  <a:lnTo>
                    <a:pt x="369" y="793"/>
                  </a:lnTo>
                  <a:lnTo>
                    <a:pt x="387" y="539"/>
                  </a:lnTo>
                  <a:lnTo>
                    <a:pt x="5" y="512"/>
                  </a:lnTo>
                  <a:lnTo>
                    <a:pt x="0" y="512"/>
                  </a:lnTo>
                  <a:lnTo>
                    <a:pt x="46" y="0"/>
                  </a:lnTo>
                  <a:lnTo>
                    <a:pt x="291" y="21"/>
                  </a:lnTo>
                  <a:lnTo>
                    <a:pt x="564" y="40"/>
                  </a:lnTo>
                  <a:lnTo>
                    <a:pt x="1085" y="63"/>
                  </a:lnTo>
                  <a:lnTo>
                    <a:pt x="1092" y="74"/>
                  </a:lnTo>
                  <a:lnTo>
                    <a:pt x="1105" y="83"/>
                  </a:lnTo>
                  <a:lnTo>
                    <a:pt x="1110" y="86"/>
                  </a:lnTo>
                  <a:lnTo>
                    <a:pt x="1114" y="90"/>
                  </a:lnTo>
                  <a:lnTo>
                    <a:pt x="1123" y="93"/>
                  </a:lnTo>
                  <a:lnTo>
                    <a:pt x="1132" y="98"/>
                  </a:lnTo>
                  <a:lnTo>
                    <a:pt x="1140" y="102"/>
                  </a:lnTo>
                  <a:lnTo>
                    <a:pt x="1148" y="101"/>
                  </a:lnTo>
                  <a:lnTo>
                    <a:pt x="1151" y="105"/>
                  </a:lnTo>
                  <a:lnTo>
                    <a:pt x="1154" y="110"/>
                  </a:lnTo>
                  <a:lnTo>
                    <a:pt x="1162" y="114"/>
                  </a:lnTo>
                  <a:lnTo>
                    <a:pt x="1166" y="120"/>
                  </a:lnTo>
                  <a:lnTo>
                    <a:pt x="1172" y="119"/>
                  </a:lnTo>
                  <a:lnTo>
                    <a:pt x="1178" y="122"/>
                  </a:lnTo>
                  <a:lnTo>
                    <a:pt x="1187" y="123"/>
                  </a:lnTo>
                  <a:lnTo>
                    <a:pt x="1195" y="119"/>
                  </a:lnTo>
                  <a:lnTo>
                    <a:pt x="1198" y="111"/>
                  </a:lnTo>
                  <a:lnTo>
                    <a:pt x="1203" y="101"/>
                  </a:lnTo>
                  <a:lnTo>
                    <a:pt x="1206" y="101"/>
                  </a:lnTo>
                  <a:lnTo>
                    <a:pt x="1212" y="104"/>
                  </a:lnTo>
                  <a:lnTo>
                    <a:pt x="1218" y="108"/>
                  </a:lnTo>
                  <a:lnTo>
                    <a:pt x="1227" y="110"/>
                  </a:lnTo>
                  <a:lnTo>
                    <a:pt x="1233" y="108"/>
                  </a:lnTo>
                  <a:lnTo>
                    <a:pt x="1241" y="105"/>
                  </a:lnTo>
                  <a:lnTo>
                    <a:pt x="1248" y="105"/>
                  </a:lnTo>
                  <a:lnTo>
                    <a:pt x="1256" y="107"/>
                  </a:lnTo>
                  <a:lnTo>
                    <a:pt x="1265" y="107"/>
                  </a:lnTo>
                  <a:lnTo>
                    <a:pt x="1275" y="104"/>
                  </a:lnTo>
                  <a:lnTo>
                    <a:pt x="1286" y="101"/>
                  </a:lnTo>
                  <a:lnTo>
                    <a:pt x="1300" y="98"/>
                  </a:lnTo>
                  <a:lnTo>
                    <a:pt x="1318" y="104"/>
                  </a:lnTo>
                  <a:lnTo>
                    <a:pt x="1324" y="107"/>
                  </a:lnTo>
                  <a:lnTo>
                    <a:pt x="1333" y="111"/>
                  </a:lnTo>
                  <a:lnTo>
                    <a:pt x="1337" y="120"/>
                  </a:lnTo>
                  <a:lnTo>
                    <a:pt x="1342" y="123"/>
                  </a:lnTo>
                  <a:lnTo>
                    <a:pt x="1356" y="123"/>
                  </a:lnTo>
                  <a:lnTo>
                    <a:pt x="1365" y="123"/>
                  </a:lnTo>
                  <a:lnTo>
                    <a:pt x="1374" y="126"/>
                  </a:lnTo>
                  <a:lnTo>
                    <a:pt x="1381" y="133"/>
                  </a:lnTo>
                  <a:lnTo>
                    <a:pt x="1387" y="137"/>
                  </a:lnTo>
                  <a:lnTo>
                    <a:pt x="1395" y="136"/>
                  </a:lnTo>
                  <a:lnTo>
                    <a:pt x="1401" y="139"/>
                  </a:lnTo>
                  <a:lnTo>
                    <a:pt x="1406" y="140"/>
                  </a:lnTo>
                  <a:lnTo>
                    <a:pt x="1414" y="146"/>
                  </a:lnTo>
                  <a:lnTo>
                    <a:pt x="1417" y="152"/>
                  </a:lnTo>
                  <a:lnTo>
                    <a:pt x="1417" y="161"/>
                  </a:lnTo>
                  <a:lnTo>
                    <a:pt x="1426" y="172"/>
                  </a:lnTo>
                  <a:lnTo>
                    <a:pt x="1432" y="173"/>
                  </a:lnTo>
                  <a:lnTo>
                    <a:pt x="1432" y="183"/>
                  </a:lnTo>
                  <a:lnTo>
                    <a:pt x="1435" y="189"/>
                  </a:lnTo>
                  <a:lnTo>
                    <a:pt x="1441" y="191"/>
                  </a:lnTo>
                  <a:lnTo>
                    <a:pt x="1447" y="191"/>
                  </a:lnTo>
                  <a:lnTo>
                    <a:pt x="1456" y="195"/>
                  </a:lnTo>
                  <a:lnTo>
                    <a:pt x="1459" y="200"/>
                  </a:lnTo>
                  <a:lnTo>
                    <a:pt x="1471" y="198"/>
                  </a:lnTo>
                  <a:lnTo>
                    <a:pt x="1474" y="197"/>
                  </a:lnTo>
                  <a:lnTo>
                    <a:pt x="1480" y="200"/>
                  </a:lnTo>
                  <a:lnTo>
                    <a:pt x="1482" y="208"/>
                  </a:lnTo>
                  <a:lnTo>
                    <a:pt x="1480" y="217"/>
                  </a:lnTo>
                  <a:lnTo>
                    <a:pt x="1477" y="225"/>
                  </a:lnTo>
                  <a:lnTo>
                    <a:pt x="1474" y="232"/>
                  </a:lnTo>
                  <a:lnTo>
                    <a:pt x="1474" y="241"/>
                  </a:lnTo>
                  <a:lnTo>
                    <a:pt x="1483" y="245"/>
                  </a:lnTo>
                  <a:lnTo>
                    <a:pt x="1486" y="248"/>
                  </a:lnTo>
                  <a:lnTo>
                    <a:pt x="1488" y="257"/>
                  </a:lnTo>
                  <a:lnTo>
                    <a:pt x="1489" y="263"/>
                  </a:lnTo>
                  <a:lnTo>
                    <a:pt x="1488" y="271"/>
                  </a:lnTo>
                  <a:lnTo>
                    <a:pt x="1488" y="275"/>
                  </a:lnTo>
                  <a:lnTo>
                    <a:pt x="1492" y="284"/>
                  </a:lnTo>
                  <a:lnTo>
                    <a:pt x="1498" y="285"/>
                  </a:lnTo>
                  <a:lnTo>
                    <a:pt x="1501" y="291"/>
                  </a:lnTo>
                  <a:lnTo>
                    <a:pt x="1500" y="297"/>
                  </a:lnTo>
                  <a:lnTo>
                    <a:pt x="1501" y="301"/>
                  </a:lnTo>
                  <a:lnTo>
                    <a:pt x="1510" y="316"/>
                  </a:lnTo>
                  <a:lnTo>
                    <a:pt x="1516" y="322"/>
                  </a:lnTo>
                  <a:lnTo>
                    <a:pt x="1521" y="331"/>
                  </a:lnTo>
                  <a:lnTo>
                    <a:pt x="1527" y="350"/>
                  </a:lnTo>
                  <a:lnTo>
                    <a:pt x="1530" y="356"/>
                  </a:lnTo>
                  <a:lnTo>
                    <a:pt x="1533" y="363"/>
                  </a:lnTo>
                  <a:lnTo>
                    <a:pt x="1539" y="368"/>
                  </a:lnTo>
                  <a:lnTo>
                    <a:pt x="1539" y="374"/>
                  </a:lnTo>
                  <a:lnTo>
                    <a:pt x="1538" y="377"/>
                  </a:lnTo>
                  <a:lnTo>
                    <a:pt x="1536" y="383"/>
                  </a:lnTo>
                  <a:lnTo>
                    <a:pt x="1535" y="389"/>
                  </a:lnTo>
                  <a:lnTo>
                    <a:pt x="1533" y="396"/>
                  </a:lnTo>
                  <a:lnTo>
                    <a:pt x="1532" y="400"/>
                  </a:lnTo>
                  <a:lnTo>
                    <a:pt x="1533" y="415"/>
                  </a:lnTo>
                  <a:lnTo>
                    <a:pt x="1536" y="422"/>
                  </a:lnTo>
                  <a:lnTo>
                    <a:pt x="1539" y="427"/>
                  </a:lnTo>
                  <a:lnTo>
                    <a:pt x="1539" y="436"/>
                  </a:lnTo>
                  <a:lnTo>
                    <a:pt x="1539" y="442"/>
                  </a:lnTo>
                  <a:lnTo>
                    <a:pt x="1545" y="445"/>
                  </a:lnTo>
                  <a:lnTo>
                    <a:pt x="1553" y="453"/>
                  </a:lnTo>
                  <a:lnTo>
                    <a:pt x="1556" y="458"/>
                  </a:lnTo>
                  <a:lnTo>
                    <a:pt x="1563" y="461"/>
                  </a:lnTo>
                  <a:lnTo>
                    <a:pt x="1566" y="465"/>
                  </a:lnTo>
                  <a:lnTo>
                    <a:pt x="1566" y="474"/>
                  </a:lnTo>
                  <a:lnTo>
                    <a:pt x="1566" y="482"/>
                  </a:lnTo>
                  <a:lnTo>
                    <a:pt x="1563" y="488"/>
                  </a:lnTo>
                  <a:lnTo>
                    <a:pt x="1564" y="492"/>
                  </a:lnTo>
                  <a:lnTo>
                    <a:pt x="1570" y="496"/>
                  </a:lnTo>
                  <a:lnTo>
                    <a:pt x="1578" y="496"/>
                  </a:lnTo>
                  <a:lnTo>
                    <a:pt x="1578" y="503"/>
                  </a:lnTo>
                  <a:lnTo>
                    <a:pt x="1573" y="509"/>
                  </a:lnTo>
                  <a:lnTo>
                    <a:pt x="1569" y="514"/>
                  </a:lnTo>
                  <a:lnTo>
                    <a:pt x="1570" y="523"/>
                  </a:lnTo>
                  <a:lnTo>
                    <a:pt x="1569" y="529"/>
                  </a:lnTo>
                  <a:lnTo>
                    <a:pt x="1576" y="541"/>
                  </a:lnTo>
                  <a:lnTo>
                    <a:pt x="1581" y="550"/>
                  </a:lnTo>
                  <a:lnTo>
                    <a:pt x="1581" y="558"/>
                  </a:lnTo>
                  <a:lnTo>
                    <a:pt x="1578" y="564"/>
                  </a:lnTo>
                  <a:lnTo>
                    <a:pt x="1578" y="570"/>
                  </a:lnTo>
                  <a:lnTo>
                    <a:pt x="1576" y="576"/>
                  </a:lnTo>
                  <a:lnTo>
                    <a:pt x="1582" y="582"/>
                  </a:lnTo>
                  <a:lnTo>
                    <a:pt x="1584" y="589"/>
                  </a:lnTo>
                  <a:lnTo>
                    <a:pt x="1584" y="594"/>
                  </a:lnTo>
                  <a:lnTo>
                    <a:pt x="1584" y="598"/>
                  </a:lnTo>
                  <a:lnTo>
                    <a:pt x="1587" y="603"/>
                  </a:lnTo>
                  <a:lnTo>
                    <a:pt x="1584" y="610"/>
                  </a:lnTo>
                  <a:lnTo>
                    <a:pt x="1582" y="614"/>
                  </a:lnTo>
                  <a:lnTo>
                    <a:pt x="1581" y="622"/>
                  </a:lnTo>
                  <a:lnTo>
                    <a:pt x="1582" y="628"/>
                  </a:lnTo>
                  <a:lnTo>
                    <a:pt x="1582" y="632"/>
                  </a:lnTo>
                  <a:lnTo>
                    <a:pt x="1578" y="641"/>
                  </a:lnTo>
                  <a:lnTo>
                    <a:pt x="1575" y="647"/>
                  </a:lnTo>
                  <a:lnTo>
                    <a:pt x="1576" y="653"/>
                  </a:lnTo>
                  <a:lnTo>
                    <a:pt x="1582" y="657"/>
                  </a:lnTo>
                  <a:lnTo>
                    <a:pt x="1587" y="666"/>
                  </a:lnTo>
                  <a:lnTo>
                    <a:pt x="1595" y="669"/>
                  </a:lnTo>
                  <a:lnTo>
                    <a:pt x="1597" y="676"/>
                  </a:lnTo>
                  <a:lnTo>
                    <a:pt x="1592" y="681"/>
                  </a:lnTo>
                  <a:lnTo>
                    <a:pt x="1594" y="684"/>
                  </a:lnTo>
                  <a:lnTo>
                    <a:pt x="1598" y="684"/>
                  </a:lnTo>
                  <a:lnTo>
                    <a:pt x="1600" y="693"/>
                  </a:lnTo>
                  <a:lnTo>
                    <a:pt x="1603" y="696"/>
                  </a:lnTo>
                  <a:lnTo>
                    <a:pt x="1614" y="712"/>
                  </a:lnTo>
                  <a:lnTo>
                    <a:pt x="1623" y="725"/>
                  </a:lnTo>
                  <a:lnTo>
                    <a:pt x="1629" y="744"/>
                  </a:lnTo>
                  <a:lnTo>
                    <a:pt x="1635" y="758"/>
                  </a:lnTo>
                  <a:lnTo>
                    <a:pt x="1646" y="768"/>
                  </a:lnTo>
                  <a:lnTo>
                    <a:pt x="1661" y="788"/>
                  </a:lnTo>
                  <a:lnTo>
                    <a:pt x="1666" y="796"/>
                  </a:lnTo>
                  <a:lnTo>
                    <a:pt x="1681" y="821"/>
                  </a:lnTo>
                  <a:lnTo>
                    <a:pt x="1684" y="833"/>
                  </a:lnTo>
                  <a:lnTo>
                    <a:pt x="1361" y="830"/>
                  </a:lnTo>
                </a:path>
              </a:pathLst>
            </a:custGeom>
            <a:solidFill>
              <a:srgbClr val="339933"/>
            </a:solidFill>
            <a:ln w="9525" cmpd="sng">
              <a:solidFill>
                <a:srgbClr val="909090"/>
              </a:solidFill>
              <a:prstDash val="solid"/>
              <a:round/>
              <a:headEnd/>
              <a:tailEnd/>
            </a:ln>
          </p:spPr>
          <p:txBody>
            <a:bodyPr/>
            <a:lstStyle/>
            <a:p>
              <a:endParaRPr lang="en-US" dirty="0"/>
            </a:p>
          </p:txBody>
        </p:sp>
        <p:sp>
          <p:nvSpPr>
            <p:cNvPr id="7389" name="Freeform 44"/>
            <p:cNvSpPr>
              <a:spLocks noChangeAspect="1"/>
            </p:cNvSpPr>
            <p:nvPr>
              <p:custDataLst>
                <p:tags r:id="rId252"/>
              </p:custDataLst>
            </p:nvPr>
          </p:nvSpPr>
          <p:spPr bwMode="auto">
            <a:xfrm>
              <a:off x="2381" y="2484"/>
              <a:ext cx="883" cy="458"/>
            </a:xfrm>
            <a:custGeom>
              <a:avLst/>
              <a:gdLst>
                <a:gd name="T0" fmla="*/ 1 w 1766"/>
                <a:gd name="T1" fmla="*/ 1 h 915"/>
                <a:gd name="T2" fmla="*/ 1 w 1766"/>
                <a:gd name="T3" fmla="*/ 1 h 915"/>
                <a:gd name="T4" fmla="*/ 1 w 1766"/>
                <a:gd name="T5" fmla="*/ 1 h 915"/>
                <a:gd name="T6" fmla="*/ 1 w 1766"/>
                <a:gd name="T7" fmla="*/ 1 h 915"/>
                <a:gd name="T8" fmla="*/ 1 w 1766"/>
                <a:gd name="T9" fmla="*/ 1 h 915"/>
                <a:gd name="T10" fmla="*/ 1 w 1766"/>
                <a:gd name="T11" fmla="*/ 1 h 915"/>
                <a:gd name="T12" fmla="*/ 1 w 1766"/>
                <a:gd name="T13" fmla="*/ 1 h 915"/>
                <a:gd name="T14" fmla="*/ 1 w 1766"/>
                <a:gd name="T15" fmla="*/ 1 h 915"/>
                <a:gd name="T16" fmla="*/ 1 w 1766"/>
                <a:gd name="T17" fmla="*/ 0 h 915"/>
                <a:gd name="T18" fmla="*/ 1 w 1766"/>
                <a:gd name="T19" fmla="*/ 1 h 915"/>
                <a:gd name="T20" fmla="*/ 1 w 1766"/>
                <a:gd name="T21" fmla="*/ 1 h 915"/>
                <a:gd name="T22" fmla="*/ 1 w 1766"/>
                <a:gd name="T23" fmla="*/ 1 h 915"/>
                <a:gd name="T24" fmla="*/ 1 w 1766"/>
                <a:gd name="T25" fmla="*/ 1 h 915"/>
                <a:gd name="T26" fmla="*/ 1 w 1766"/>
                <a:gd name="T27" fmla="*/ 1 h 915"/>
                <a:gd name="T28" fmla="*/ 1 w 1766"/>
                <a:gd name="T29" fmla="*/ 1 h 915"/>
                <a:gd name="T30" fmla="*/ 1 w 1766"/>
                <a:gd name="T31" fmla="*/ 1 h 915"/>
                <a:gd name="T32" fmla="*/ 1 w 1766"/>
                <a:gd name="T33" fmla="*/ 1 h 915"/>
                <a:gd name="T34" fmla="*/ 1 w 1766"/>
                <a:gd name="T35" fmla="*/ 1 h 915"/>
                <a:gd name="T36" fmla="*/ 1 w 1766"/>
                <a:gd name="T37" fmla="*/ 1 h 915"/>
                <a:gd name="T38" fmla="*/ 1 w 1766"/>
                <a:gd name="T39" fmla="*/ 1 h 915"/>
                <a:gd name="T40" fmla="*/ 1 w 1766"/>
                <a:gd name="T41" fmla="*/ 1 h 915"/>
                <a:gd name="T42" fmla="*/ 1 w 1766"/>
                <a:gd name="T43" fmla="*/ 1 h 915"/>
                <a:gd name="T44" fmla="*/ 1 w 1766"/>
                <a:gd name="T45" fmla="*/ 1 h 915"/>
                <a:gd name="T46" fmla="*/ 1 w 1766"/>
                <a:gd name="T47" fmla="*/ 1 h 915"/>
                <a:gd name="T48" fmla="*/ 1 w 1766"/>
                <a:gd name="T49" fmla="*/ 1 h 915"/>
                <a:gd name="T50" fmla="*/ 1 w 1766"/>
                <a:gd name="T51" fmla="*/ 1 h 915"/>
                <a:gd name="T52" fmla="*/ 1 w 1766"/>
                <a:gd name="T53" fmla="*/ 1 h 915"/>
                <a:gd name="T54" fmla="*/ 1 w 1766"/>
                <a:gd name="T55" fmla="*/ 1 h 915"/>
                <a:gd name="T56" fmla="*/ 1 w 1766"/>
                <a:gd name="T57" fmla="*/ 1 h 915"/>
                <a:gd name="T58" fmla="*/ 1 w 1766"/>
                <a:gd name="T59" fmla="*/ 1 h 915"/>
                <a:gd name="T60" fmla="*/ 1 w 1766"/>
                <a:gd name="T61" fmla="*/ 1 h 915"/>
                <a:gd name="T62" fmla="*/ 1 w 1766"/>
                <a:gd name="T63" fmla="*/ 1 h 915"/>
                <a:gd name="T64" fmla="*/ 1 w 1766"/>
                <a:gd name="T65" fmla="*/ 1 h 915"/>
                <a:gd name="T66" fmla="*/ 1 w 1766"/>
                <a:gd name="T67" fmla="*/ 1 h 915"/>
                <a:gd name="T68" fmla="*/ 1 w 1766"/>
                <a:gd name="T69" fmla="*/ 1 h 9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766" h="915">
                  <a:moveTo>
                    <a:pt x="1759" y="910"/>
                  </a:moveTo>
                  <a:lnTo>
                    <a:pt x="1762" y="561"/>
                  </a:lnTo>
                  <a:lnTo>
                    <a:pt x="1766" y="470"/>
                  </a:lnTo>
                  <a:lnTo>
                    <a:pt x="1762" y="452"/>
                  </a:lnTo>
                  <a:lnTo>
                    <a:pt x="1758" y="422"/>
                  </a:lnTo>
                  <a:lnTo>
                    <a:pt x="1737" y="294"/>
                  </a:lnTo>
                  <a:lnTo>
                    <a:pt x="1721" y="183"/>
                  </a:lnTo>
                  <a:lnTo>
                    <a:pt x="1722" y="181"/>
                  </a:lnTo>
                  <a:lnTo>
                    <a:pt x="1722" y="180"/>
                  </a:lnTo>
                  <a:lnTo>
                    <a:pt x="1719" y="53"/>
                  </a:lnTo>
                  <a:lnTo>
                    <a:pt x="1454" y="56"/>
                  </a:lnTo>
                  <a:lnTo>
                    <a:pt x="1206" y="54"/>
                  </a:lnTo>
                  <a:lnTo>
                    <a:pt x="963" y="51"/>
                  </a:lnTo>
                  <a:lnTo>
                    <a:pt x="827" y="47"/>
                  </a:lnTo>
                  <a:lnTo>
                    <a:pt x="588" y="39"/>
                  </a:lnTo>
                  <a:lnTo>
                    <a:pt x="304" y="25"/>
                  </a:lnTo>
                  <a:lnTo>
                    <a:pt x="205" y="16"/>
                  </a:lnTo>
                  <a:lnTo>
                    <a:pt x="9" y="0"/>
                  </a:lnTo>
                  <a:lnTo>
                    <a:pt x="0" y="127"/>
                  </a:lnTo>
                  <a:lnTo>
                    <a:pt x="307" y="149"/>
                  </a:lnTo>
                  <a:lnTo>
                    <a:pt x="616" y="165"/>
                  </a:lnTo>
                  <a:lnTo>
                    <a:pt x="616" y="169"/>
                  </a:lnTo>
                  <a:lnTo>
                    <a:pt x="594" y="660"/>
                  </a:lnTo>
                  <a:lnTo>
                    <a:pt x="627" y="674"/>
                  </a:lnTo>
                  <a:lnTo>
                    <a:pt x="645" y="696"/>
                  </a:lnTo>
                  <a:lnTo>
                    <a:pt x="698" y="702"/>
                  </a:lnTo>
                  <a:lnTo>
                    <a:pt x="750" y="716"/>
                  </a:lnTo>
                  <a:lnTo>
                    <a:pt x="759" y="723"/>
                  </a:lnTo>
                  <a:lnTo>
                    <a:pt x="759" y="745"/>
                  </a:lnTo>
                  <a:lnTo>
                    <a:pt x="855" y="782"/>
                  </a:lnTo>
                  <a:lnTo>
                    <a:pt x="883" y="772"/>
                  </a:lnTo>
                  <a:lnTo>
                    <a:pt x="906" y="794"/>
                  </a:lnTo>
                  <a:lnTo>
                    <a:pt x="925" y="795"/>
                  </a:lnTo>
                  <a:lnTo>
                    <a:pt x="986" y="780"/>
                  </a:lnTo>
                  <a:lnTo>
                    <a:pt x="998" y="816"/>
                  </a:lnTo>
                  <a:lnTo>
                    <a:pt x="1014" y="816"/>
                  </a:lnTo>
                  <a:lnTo>
                    <a:pt x="1017" y="844"/>
                  </a:lnTo>
                  <a:lnTo>
                    <a:pt x="1039" y="854"/>
                  </a:lnTo>
                  <a:lnTo>
                    <a:pt x="1054" y="848"/>
                  </a:lnTo>
                  <a:lnTo>
                    <a:pt x="1066" y="835"/>
                  </a:lnTo>
                  <a:lnTo>
                    <a:pt x="1094" y="825"/>
                  </a:lnTo>
                  <a:lnTo>
                    <a:pt x="1106" y="844"/>
                  </a:lnTo>
                  <a:lnTo>
                    <a:pt x="1119" y="839"/>
                  </a:lnTo>
                  <a:lnTo>
                    <a:pt x="1145" y="865"/>
                  </a:lnTo>
                  <a:lnTo>
                    <a:pt x="1154" y="850"/>
                  </a:lnTo>
                  <a:lnTo>
                    <a:pt x="1188" y="851"/>
                  </a:lnTo>
                  <a:lnTo>
                    <a:pt x="1188" y="882"/>
                  </a:lnTo>
                  <a:lnTo>
                    <a:pt x="1198" y="891"/>
                  </a:lnTo>
                  <a:lnTo>
                    <a:pt x="1238" y="832"/>
                  </a:lnTo>
                  <a:lnTo>
                    <a:pt x="1278" y="865"/>
                  </a:lnTo>
                  <a:lnTo>
                    <a:pt x="1314" y="847"/>
                  </a:lnTo>
                  <a:lnTo>
                    <a:pt x="1332" y="878"/>
                  </a:lnTo>
                  <a:lnTo>
                    <a:pt x="1358" y="891"/>
                  </a:lnTo>
                  <a:lnTo>
                    <a:pt x="1389" y="885"/>
                  </a:lnTo>
                  <a:lnTo>
                    <a:pt x="1438" y="859"/>
                  </a:lnTo>
                  <a:lnTo>
                    <a:pt x="1438" y="853"/>
                  </a:lnTo>
                  <a:lnTo>
                    <a:pt x="1470" y="862"/>
                  </a:lnTo>
                  <a:lnTo>
                    <a:pt x="1489" y="847"/>
                  </a:lnTo>
                  <a:lnTo>
                    <a:pt x="1591" y="853"/>
                  </a:lnTo>
                  <a:lnTo>
                    <a:pt x="1597" y="836"/>
                  </a:lnTo>
                  <a:lnTo>
                    <a:pt x="1625" y="836"/>
                  </a:lnTo>
                  <a:lnTo>
                    <a:pt x="1625" y="844"/>
                  </a:lnTo>
                  <a:lnTo>
                    <a:pt x="1650" y="854"/>
                  </a:lnTo>
                  <a:lnTo>
                    <a:pt x="1678" y="880"/>
                  </a:lnTo>
                  <a:lnTo>
                    <a:pt x="1702" y="882"/>
                  </a:lnTo>
                  <a:lnTo>
                    <a:pt x="1703" y="894"/>
                  </a:lnTo>
                  <a:lnTo>
                    <a:pt x="1731" y="900"/>
                  </a:lnTo>
                  <a:lnTo>
                    <a:pt x="1751" y="915"/>
                  </a:lnTo>
                  <a:lnTo>
                    <a:pt x="1758" y="912"/>
                  </a:lnTo>
                  <a:lnTo>
                    <a:pt x="1759" y="913"/>
                  </a:lnTo>
                  <a:lnTo>
                    <a:pt x="1759" y="910"/>
                  </a:lnTo>
                </a:path>
              </a:pathLst>
            </a:custGeom>
            <a:solidFill>
              <a:srgbClr val="339933"/>
            </a:solidFill>
            <a:ln w="9525" cmpd="sng">
              <a:solidFill>
                <a:srgbClr val="909090"/>
              </a:solidFill>
              <a:prstDash val="solid"/>
              <a:round/>
              <a:headEnd/>
              <a:tailEnd/>
            </a:ln>
          </p:spPr>
          <p:txBody>
            <a:bodyPr/>
            <a:lstStyle/>
            <a:p>
              <a:endParaRPr lang="en-US" dirty="0"/>
            </a:p>
          </p:txBody>
        </p:sp>
        <p:sp>
          <p:nvSpPr>
            <p:cNvPr id="7390" name="Freeform 45"/>
            <p:cNvSpPr>
              <a:spLocks noChangeAspect="1"/>
            </p:cNvSpPr>
            <p:nvPr>
              <p:custDataLst>
                <p:tags r:id="rId253"/>
              </p:custDataLst>
            </p:nvPr>
          </p:nvSpPr>
          <p:spPr bwMode="auto">
            <a:xfrm>
              <a:off x="3042" y="1673"/>
              <a:ext cx="617" cy="399"/>
            </a:xfrm>
            <a:custGeom>
              <a:avLst/>
              <a:gdLst>
                <a:gd name="T0" fmla="*/ 0 w 1235"/>
                <a:gd name="T1" fmla="*/ 1 h 797"/>
                <a:gd name="T2" fmla="*/ 0 w 1235"/>
                <a:gd name="T3" fmla="*/ 1 h 797"/>
                <a:gd name="T4" fmla="*/ 0 w 1235"/>
                <a:gd name="T5" fmla="*/ 1 h 797"/>
                <a:gd name="T6" fmla="*/ 0 w 1235"/>
                <a:gd name="T7" fmla="*/ 1 h 797"/>
                <a:gd name="T8" fmla="*/ 0 w 1235"/>
                <a:gd name="T9" fmla="*/ 1 h 797"/>
                <a:gd name="T10" fmla="*/ 0 w 1235"/>
                <a:gd name="T11" fmla="*/ 1 h 797"/>
                <a:gd name="T12" fmla="*/ 0 w 1235"/>
                <a:gd name="T13" fmla="*/ 1 h 797"/>
                <a:gd name="T14" fmla="*/ 0 w 1235"/>
                <a:gd name="T15" fmla="*/ 1 h 797"/>
                <a:gd name="T16" fmla="*/ 0 w 1235"/>
                <a:gd name="T17" fmla="*/ 1 h 797"/>
                <a:gd name="T18" fmla="*/ 0 w 1235"/>
                <a:gd name="T19" fmla="*/ 1 h 797"/>
                <a:gd name="T20" fmla="*/ 0 w 1235"/>
                <a:gd name="T21" fmla="*/ 1 h 797"/>
                <a:gd name="T22" fmla="*/ 0 w 1235"/>
                <a:gd name="T23" fmla="*/ 1 h 797"/>
                <a:gd name="T24" fmla="*/ 0 w 1235"/>
                <a:gd name="T25" fmla="*/ 1 h 797"/>
                <a:gd name="T26" fmla="*/ 0 w 1235"/>
                <a:gd name="T27" fmla="*/ 1 h 797"/>
                <a:gd name="T28" fmla="*/ 0 w 1235"/>
                <a:gd name="T29" fmla="*/ 1 h 797"/>
                <a:gd name="T30" fmla="*/ 0 w 1235"/>
                <a:gd name="T31" fmla="*/ 1 h 797"/>
                <a:gd name="T32" fmla="*/ 0 w 1235"/>
                <a:gd name="T33" fmla="*/ 1 h 797"/>
                <a:gd name="T34" fmla="*/ 0 w 1235"/>
                <a:gd name="T35" fmla="*/ 1 h 797"/>
                <a:gd name="T36" fmla="*/ 0 w 1235"/>
                <a:gd name="T37" fmla="*/ 1 h 797"/>
                <a:gd name="T38" fmla="*/ 0 w 1235"/>
                <a:gd name="T39" fmla="*/ 1 h 797"/>
                <a:gd name="T40" fmla="*/ 0 w 1235"/>
                <a:gd name="T41" fmla="*/ 1 h 797"/>
                <a:gd name="T42" fmla="*/ 0 w 1235"/>
                <a:gd name="T43" fmla="*/ 1 h 797"/>
                <a:gd name="T44" fmla="*/ 0 w 1235"/>
                <a:gd name="T45" fmla="*/ 1 h 797"/>
                <a:gd name="T46" fmla="*/ 0 w 1235"/>
                <a:gd name="T47" fmla="*/ 1 h 797"/>
                <a:gd name="T48" fmla="*/ 0 w 1235"/>
                <a:gd name="T49" fmla="*/ 1 h 797"/>
                <a:gd name="T50" fmla="*/ 0 w 1235"/>
                <a:gd name="T51" fmla="*/ 1 h 797"/>
                <a:gd name="T52" fmla="*/ 0 w 1235"/>
                <a:gd name="T53" fmla="*/ 1 h 797"/>
                <a:gd name="T54" fmla="*/ 0 w 1235"/>
                <a:gd name="T55" fmla="*/ 1 h 797"/>
                <a:gd name="T56" fmla="*/ 0 w 1235"/>
                <a:gd name="T57" fmla="*/ 1 h 797"/>
                <a:gd name="T58" fmla="*/ 0 w 1235"/>
                <a:gd name="T59" fmla="*/ 1 h 797"/>
                <a:gd name="T60" fmla="*/ 0 w 1235"/>
                <a:gd name="T61" fmla="*/ 1 h 797"/>
                <a:gd name="T62" fmla="*/ 0 w 1235"/>
                <a:gd name="T63" fmla="*/ 1 h 797"/>
                <a:gd name="T64" fmla="*/ 0 w 1235"/>
                <a:gd name="T65" fmla="*/ 1 h 797"/>
                <a:gd name="T66" fmla="*/ 0 w 1235"/>
                <a:gd name="T67" fmla="*/ 1 h 797"/>
                <a:gd name="T68" fmla="*/ 0 w 1235"/>
                <a:gd name="T69" fmla="*/ 1 h 797"/>
                <a:gd name="T70" fmla="*/ 0 w 1235"/>
                <a:gd name="T71" fmla="*/ 1 h 797"/>
                <a:gd name="T72" fmla="*/ 0 w 1235"/>
                <a:gd name="T73" fmla="*/ 1 h 797"/>
                <a:gd name="T74" fmla="*/ 0 w 1235"/>
                <a:gd name="T75" fmla="*/ 1 h 797"/>
                <a:gd name="T76" fmla="*/ 0 w 1235"/>
                <a:gd name="T77" fmla="*/ 1 h 797"/>
                <a:gd name="T78" fmla="*/ 0 w 1235"/>
                <a:gd name="T79" fmla="*/ 1 h 797"/>
                <a:gd name="T80" fmla="*/ 0 w 1235"/>
                <a:gd name="T81" fmla="*/ 1 h 797"/>
                <a:gd name="T82" fmla="*/ 0 w 1235"/>
                <a:gd name="T83" fmla="*/ 1 h 797"/>
                <a:gd name="T84" fmla="*/ 0 w 1235"/>
                <a:gd name="T85" fmla="*/ 1 h 797"/>
                <a:gd name="T86" fmla="*/ 0 w 1235"/>
                <a:gd name="T87" fmla="*/ 1 h 797"/>
                <a:gd name="T88" fmla="*/ 0 w 1235"/>
                <a:gd name="T89" fmla="*/ 1 h 797"/>
                <a:gd name="T90" fmla="*/ 0 w 1235"/>
                <a:gd name="T91" fmla="*/ 1 h 797"/>
                <a:gd name="T92" fmla="*/ 0 w 1235"/>
                <a:gd name="T93" fmla="*/ 1 h 797"/>
                <a:gd name="T94" fmla="*/ 0 w 1235"/>
                <a:gd name="T95" fmla="*/ 1 h 797"/>
                <a:gd name="T96" fmla="*/ 0 w 1235"/>
                <a:gd name="T97" fmla="*/ 1 h 797"/>
                <a:gd name="T98" fmla="*/ 0 w 1235"/>
                <a:gd name="T99" fmla="*/ 1 h 797"/>
                <a:gd name="T100" fmla="*/ 0 w 1235"/>
                <a:gd name="T101" fmla="*/ 1 h 797"/>
                <a:gd name="T102" fmla="*/ 0 w 1235"/>
                <a:gd name="T103" fmla="*/ 1 h 797"/>
                <a:gd name="T104" fmla="*/ 0 w 1235"/>
                <a:gd name="T105" fmla="*/ 1 h 79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235" h="797">
                  <a:moveTo>
                    <a:pt x="1008" y="795"/>
                  </a:moveTo>
                  <a:lnTo>
                    <a:pt x="1004" y="795"/>
                  </a:lnTo>
                  <a:lnTo>
                    <a:pt x="1001" y="797"/>
                  </a:lnTo>
                  <a:lnTo>
                    <a:pt x="999" y="794"/>
                  </a:lnTo>
                  <a:lnTo>
                    <a:pt x="999" y="791"/>
                  </a:lnTo>
                  <a:lnTo>
                    <a:pt x="993" y="789"/>
                  </a:lnTo>
                  <a:lnTo>
                    <a:pt x="992" y="787"/>
                  </a:lnTo>
                  <a:lnTo>
                    <a:pt x="992" y="781"/>
                  </a:lnTo>
                  <a:lnTo>
                    <a:pt x="990" y="778"/>
                  </a:lnTo>
                  <a:lnTo>
                    <a:pt x="986" y="778"/>
                  </a:lnTo>
                  <a:lnTo>
                    <a:pt x="981" y="775"/>
                  </a:lnTo>
                  <a:lnTo>
                    <a:pt x="977" y="769"/>
                  </a:lnTo>
                  <a:lnTo>
                    <a:pt x="975" y="769"/>
                  </a:lnTo>
                  <a:lnTo>
                    <a:pt x="972" y="766"/>
                  </a:lnTo>
                  <a:lnTo>
                    <a:pt x="971" y="761"/>
                  </a:lnTo>
                  <a:lnTo>
                    <a:pt x="968" y="757"/>
                  </a:lnTo>
                  <a:lnTo>
                    <a:pt x="962" y="755"/>
                  </a:lnTo>
                  <a:lnTo>
                    <a:pt x="956" y="754"/>
                  </a:lnTo>
                  <a:lnTo>
                    <a:pt x="955" y="748"/>
                  </a:lnTo>
                  <a:lnTo>
                    <a:pt x="952" y="741"/>
                  </a:lnTo>
                  <a:lnTo>
                    <a:pt x="947" y="738"/>
                  </a:lnTo>
                  <a:lnTo>
                    <a:pt x="772" y="751"/>
                  </a:lnTo>
                  <a:lnTo>
                    <a:pt x="552" y="763"/>
                  </a:lnTo>
                  <a:lnTo>
                    <a:pt x="353" y="767"/>
                  </a:lnTo>
                  <a:lnTo>
                    <a:pt x="158" y="766"/>
                  </a:lnTo>
                  <a:lnTo>
                    <a:pt x="156" y="763"/>
                  </a:lnTo>
                  <a:lnTo>
                    <a:pt x="161" y="758"/>
                  </a:lnTo>
                  <a:lnTo>
                    <a:pt x="159" y="751"/>
                  </a:lnTo>
                  <a:lnTo>
                    <a:pt x="151" y="748"/>
                  </a:lnTo>
                  <a:lnTo>
                    <a:pt x="146" y="739"/>
                  </a:lnTo>
                  <a:lnTo>
                    <a:pt x="140" y="735"/>
                  </a:lnTo>
                  <a:lnTo>
                    <a:pt x="139" y="729"/>
                  </a:lnTo>
                  <a:lnTo>
                    <a:pt x="142" y="723"/>
                  </a:lnTo>
                  <a:lnTo>
                    <a:pt x="146" y="714"/>
                  </a:lnTo>
                  <a:lnTo>
                    <a:pt x="146" y="710"/>
                  </a:lnTo>
                  <a:lnTo>
                    <a:pt x="145" y="704"/>
                  </a:lnTo>
                  <a:lnTo>
                    <a:pt x="146" y="696"/>
                  </a:lnTo>
                  <a:lnTo>
                    <a:pt x="148" y="692"/>
                  </a:lnTo>
                  <a:lnTo>
                    <a:pt x="151" y="685"/>
                  </a:lnTo>
                  <a:lnTo>
                    <a:pt x="148" y="680"/>
                  </a:lnTo>
                  <a:lnTo>
                    <a:pt x="148" y="676"/>
                  </a:lnTo>
                  <a:lnTo>
                    <a:pt x="148" y="671"/>
                  </a:lnTo>
                  <a:lnTo>
                    <a:pt x="146" y="664"/>
                  </a:lnTo>
                  <a:lnTo>
                    <a:pt x="140" y="658"/>
                  </a:lnTo>
                  <a:lnTo>
                    <a:pt x="142" y="652"/>
                  </a:lnTo>
                  <a:lnTo>
                    <a:pt x="142" y="646"/>
                  </a:lnTo>
                  <a:lnTo>
                    <a:pt x="145" y="640"/>
                  </a:lnTo>
                  <a:lnTo>
                    <a:pt x="145" y="632"/>
                  </a:lnTo>
                  <a:lnTo>
                    <a:pt x="140" y="623"/>
                  </a:lnTo>
                  <a:lnTo>
                    <a:pt x="133" y="611"/>
                  </a:lnTo>
                  <a:lnTo>
                    <a:pt x="134" y="605"/>
                  </a:lnTo>
                  <a:lnTo>
                    <a:pt x="133" y="596"/>
                  </a:lnTo>
                  <a:lnTo>
                    <a:pt x="137" y="591"/>
                  </a:lnTo>
                  <a:lnTo>
                    <a:pt x="142" y="585"/>
                  </a:lnTo>
                  <a:lnTo>
                    <a:pt x="142" y="578"/>
                  </a:lnTo>
                  <a:lnTo>
                    <a:pt x="134" y="578"/>
                  </a:lnTo>
                  <a:lnTo>
                    <a:pt x="128" y="574"/>
                  </a:lnTo>
                  <a:lnTo>
                    <a:pt x="127" y="570"/>
                  </a:lnTo>
                  <a:lnTo>
                    <a:pt x="130" y="564"/>
                  </a:lnTo>
                  <a:lnTo>
                    <a:pt x="130" y="556"/>
                  </a:lnTo>
                  <a:lnTo>
                    <a:pt x="130" y="547"/>
                  </a:lnTo>
                  <a:lnTo>
                    <a:pt x="127" y="543"/>
                  </a:lnTo>
                  <a:lnTo>
                    <a:pt x="120" y="540"/>
                  </a:lnTo>
                  <a:lnTo>
                    <a:pt x="117" y="535"/>
                  </a:lnTo>
                  <a:lnTo>
                    <a:pt x="109" y="527"/>
                  </a:lnTo>
                  <a:lnTo>
                    <a:pt x="103" y="524"/>
                  </a:lnTo>
                  <a:lnTo>
                    <a:pt x="103" y="518"/>
                  </a:lnTo>
                  <a:lnTo>
                    <a:pt x="103" y="509"/>
                  </a:lnTo>
                  <a:lnTo>
                    <a:pt x="100" y="504"/>
                  </a:lnTo>
                  <a:lnTo>
                    <a:pt x="97" y="497"/>
                  </a:lnTo>
                  <a:lnTo>
                    <a:pt x="96" y="482"/>
                  </a:lnTo>
                  <a:lnTo>
                    <a:pt x="97" y="478"/>
                  </a:lnTo>
                  <a:lnTo>
                    <a:pt x="99" y="471"/>
                  </a:lnTo>
                  <a:lnTo>
                    <a:pt x="100" y="465"/>
                  </a:lnTo>
                  <a:lnTo>
                    <a:pt x="102" y="459"/>
                  </a:lnTo>
                  <a:lnTo>
                    <a:pt x="103" y="456"/>
                  </a:lnTo>
                  <a:lnTo>
                    <a:pt x="103" y="450"/>
                  </a:lnTo>
                  <a:lnTo>
                    <a:pt x="97" y="445"/>
                  </a:lnTo>
                  <a:lnTo>
                    <a:pt x="94" y="438"/>
                  </a:lnTo>
                  <a:lnTo>
                    <a:pt x="91" y="432"/>
                  </a:lnTo>
                  <a:lnTo>
                    <a:pt x="85" y="413"/>
                  </a:lnTo>
                  <a:lnTo>
                    <a:pt x="80" y="404"/>
                  </a:lnTo>
                  <a:lnTo>
                    <a:pt x="74" y="398"/>
                  </a:lnTo>
                  <a:lnTo>
                    <a:pt x="65" y="383"/>
                  </a:lnTo>
                  <a:lnTo>
                    <a:pt x="64" y="379"/>
                  </a:lnTo>
                  <a:lnTo>
                    <a:pt x="65" y="373"/>
                  </a:lnTo>
                  <a:lnTo>
                    <a:pt x="62" y="367"/>
                  </a:lnTo>
                  <a:lnTo>
                    <a:pt x="56" y="366"/>
                  </a:lnTo>
                  <a:lnTo>
                    <a:pt x="52" y="357"/>
                  </a:lnTo>
                  <a:lnTo>
                    <a:pt x="52" y="353"/>
                  </a:lnTo>
                  <a:lnTo>
                    <a:pt x="53" y="345"/>
                  </a:lnTo>
                  <a:lnTo>
                    <a:pt x="52" y="339"/>
                  </a:lnTo>
                  <a:lnTo>
                    <a:pt x="50" y="330"/>
                  </a:lnTo>
                  <a:lnTo>
                    <a:pt x="47" y="327"/>
                  </a:lnTo>
                  <a:lnTo>
                    <a:pt x="38" y="323"/>
                  </a:lnTo>
                  <a:lnTo>
                    <a:pt x="38" y="314"/>
                  </a:lnTo>
                  <a:lnTo>
                    <a:pt x="41" y="307"/>
                  </a:lnTo>
                  <a:lnTo>
                    <a:pt x="44" y="299"/>
                  </a:lnTo>
                  <a:lnTo>
                    <a:pt x="46" y="290"/>
                  </a:lnTo>
                  <a:lnTo>
                    <a:pt x="44" y="282"/>
                  </a:lnTo>
                  <a:lnTo>
                    <a:pt x="38" y="279"/>
                  </a:lnTo>
                  <a:lnTo>
                    <a:pt x="35" y="280"/>
                  </a:lnTo>
                  <a:lnTo>
                    <a:pt x="29" y="279"/>
                  </a:lnTo>
                  <a:lnTo>
                    <a:pt x="28" y="271"/>
                  </a:lnTo>
                  <a:lnTo>
                    <a:pt x="29" y="260"/>
                  </a:lnTo>
                  <a:lnTo>
                    <a:pt x="23" y="248"/>
                  </a:lnTo>
                  <a:lnTo>
                    <a:pt x="8" y="230"/>
                  </a:lnTo>
                  <a:lnTo>
                    <a:pt x="0" y="221"/>
                  </a:lnTo>
                  <a:lnTo>
                    <a:pt x="0" y="215"/>
                  </a:lnTo>
                  <a:lnTo>
                    <a:pt x="2" y="208"/>
                  </a:lnTo>
                  <a:lnTo>
                    <a:pt x="8" y="199"/>
                  </a:lnTo>
                  <a:lnTo>
                    <a:pt x="11" y="192"/>
                  </a:lnTo>
                  <a:lnTo>
                    <a:pt x="16" y="184"/>
                  </a:lnTo>
                  <a:lnTo>
                    <a:pt x="20" y="178"/>
                  </a:lnTo>
                  <a:lnTo>
                    <a:pt x="20" y="172"/>
                  </a:lnTo>
                  <a:lnTo>
                    <a:pt x="22" y="168"/>
                  </a:lnTo>
                  <a:lnTo>
                    <a:pt x="23" y="155"/>
                  </a:lnTo>
                  <a:lnTo>
                    <a:pt x="25" y="152"/>
                  </a:lnTo>
                  <a:lnTo>
                    <a:pt x="25" y="142"/>
                  </a:lnTo>
                  <a:lnTo>
                    <a:pt x="26" y="137"/>
                  </a:lnTo>
                  <a:lnTo>
                    <a:pt x="32" y="133"/>
                  </a:lnTo>
                  <a:lnTo>
                    <a:pt x="37" y="130"/>
                  </a:lnTo>
                  <a:lnTo>
                    <a:pt x="38" y="122"/>
                  </a:lnTo>
                  <a:lnTo>
                    <a:pt x="38" y="115"/>
                  </a:lnTo>
                  <a:lnTo>
                    <a:pt x="34" y="106"/>
                  </a:lnTo>
                  <a:lnTo>
                    <a:pt x="34" y="97"/>
                  </a:lnTo>
                  <a:lnTo>
                    <a:pt x="29" y="94"/>
                  </a:lnTo>
                  <a:lnTo>
                    <a:pt x="23" y="72"/>
                  </a:lnTo>
                  <a:lnTo>
                    <a:pt x="22" y="66"/>
                  </a:lnTo>
                  <a:lnTo>
                    <a:pt x="23" y="59"/>
                  </a:lnTo>
                  <a:lnTo>
                    <a:pt x="25" y="56"/>
                  </a:lnTo>
                  <a:lnTo>
                    <a:pt x="20" y="47"/>
                  </a:lnTo>
                  <a:lnTo>
                    <a:pt x="11" y="38"/>
                  </a:lnTo>
                  <a:lnTo>
                    <a:pt x="11" y="34"/>
                  </a:lnTo>
                  <a:lnTo>
                    <a:pt x="13" y="29"/>
                  </a:lnTo>
                  <a:lnTo>
                    <a:pt x="12" y="28"/>
                  </a:lnTo>
                  <a:lnTo>
                    <a:pt x="11" y="22"/>
                  </a:lnTo>
                  <a:lnTo>
                    <a:pt x="34" y="22"/>
                  </a:lnTo>
                  <a:lnTo>
                    <a:pt x="273" y="23"/>
                  </a:lnTo>
                  <a:lnTo>
                    <a:pt x="457" y="23"/>
                  </a:lnTo>
                  <a:lnTo>
                    <a:pt x="674" y="16"/>
                  </a:lnTo>
                  <a:lnTo>
                    <a:pt x="1007" y="0"/>
                  </a:lnTo>
                  <a:lnTo>
                    <a:pt x="1007" y="4"/>
                  </a:lnTo>
                  <a:lnTo>
                    <a:pt x="1005" y="8"/>
                  </a:lnTo>
                  <a:lnTo>
                    <a:pt x="1005" y="13"/>
                  </a:lnTo>
                  <a:lnTo>
                    <a:pt x="1008" y="19"/>
                  </a:lnTo>
                  <a:lnTo>
                    <a:pt x="1012" y="25"/>
                  </a:lnTo>
                  <a:lnTo>
                    <a:pt x="1010" y="28"/>
                  </a:lnTo>
                  <a:lnTo>
                    <a:pt x="1010" y="34"/>
                  </a:lnTo>
                  <a:lnTo>
                    <a:pt x="1013" y="37"/>
                  </a:lnTo>
                  <a:lnTo>
                    <a:pt x="1018" y="40"/>
                  </a:lnTo>
                  <a:lnTo>
                    <a:pt x="1025" y="43"/>
                  </a:lnTo>
                  <a:lnTo>
                    <a:pt x="1033" y="47"/>
                  </a:lnTo>
                  <a:lnTo>
                    <a:pt x="1036" y="56"/>
                  </a:lnTo>
                  <a:lnTo>
                    <a:pt x="1036" y="62"/>
                  </a:lnTo>
                  <a:lnTo>
                    <a:pt x="1036" y="66"/>
                  </a:lnTo>
                  <a:lnTo>
                    <a:pt x="1033" y="71"/>
                  </a:lnTo>
                  <a:lnTo>
                    <a:pt x="1027" y="79"/>
                  </a:lnTo>
                  <a:lnTo>
                    <a:pt x="1025" y="82"/>
                  </a:lnTo>
                  <a:lnTo>
                    <a:pt x="1025" y="87"/>
                  </a:lnTo>
                  <a:lnTo>
                    <a:pt x="1022" y="90"/>
                  </a:lnTo>
                  <a:lnTo>
                    <a:pt x="1019" y="94"/>
                  </a:lnTo>
                  <a:lnTo>
                    <a:pt x="1019" y="106"/>
                  </a:lnTo>
                  <a:lnTo>
                    <a:pt x="1022" y="110"/>
                  </a:lnTo>
                  <a:lnTo>
                    <a:pt x="1025" y="115"/>
                  </a:lnTo>
                  <a:lnTo>
                    <a:pt x="1027" y="118"/>
                  </a:lnTo>
                  <a:lnTo>
                    <a:pt x="1024" y="122"/>
                  </a:lnTo>
                  <a:lnTo>
                    <a:pt x="1027" y="131"/>
                  </a:lnTo>
                  <a:lnTo>
                    <a:pt x="1030" y="136"/>
                  </a:lnTo>
                  <a:lnTo>
                    <a:pt x="1028" y="143"/>
                  </a:lnTo>
                  <a:lnTo>
                    <a:pt x="1031" y="149"/>
                  </a:lnTo>
                  <a:lnTo>
                    <a:pt x="1036" y="153"/>
                  </a:lnTo>
                  <a:lnTo>
                    <a:pt x="1039" y="156"/>
                  </a:lnTo>
                  <a:lnTo>
                    <a:pt x="1040" y="162"/>
                  </a:lnTo>
                  <a:lnTo>
                    <a:pt x="1042" y="168"/>
                  </a:lnTo>
                  <a:lnTo>
                    <a:pt x="1039" y="174"/>
                  </a:lnTo>
                  <a:lnTo>
                    <a:pt x="1042" y="181"/>
                  </a:lnTo>
                  <a:lnTo>
                    <a:pt x="1043" y="187"/>
                  </a:lnTo>
                  <a:lnTo>
                    <a:pt x="1048" y="190"/>
                  </a:lnTo>
                  <a:lnTo>
                    <a:pt x="1057" y="196"/>
                  </a:lnTo>
                  <a:lnTo>
                    <a:pt x="1061" y="196"/>
                  </a:lnTo>
                  <a:lnTo>
                    <a:pt x="1070" y="201"/>
                  </a:lnTo>
                  <a:lnTo>
                    <a:pt x="1082" y="202"/>
                  </a:lnTo>
                  <a:lnTo>
                    <a:pt x="1093" y="205"/>
                  </a:lnTo>
                  <a:lnTo>
                    <a:pt x="1101" y="207"/>
                  </a:lnTo>
                  <a:lnTo>
                    <a:pt x="1111" y="212"/>
                  </a:lnTo>
                  <a:lnTo>
                    <a:pt x="1118" y="218"/>
                  </a:lnTo>
                  <a:lnTo>
                    <a:pt x="1124" y="227"/>
                  </a:lnTo>
                  <a:lnTo>
                    <a:pt x="1127" y="239"/>
                  </a:lnTo>
                  <a:lnTo>
                    <a:pt x="1129" y="245"/>
                  </a:lnTo>
                  <a:lnTo>
                    <a:pt x="1133" y="254"/>
                  </a:lnTo>
                  <a:lnTo>
                    <a:pt x="1142" y="260"/>
                  </a:lnTo>
                  <a:lnTo>
                    <a:pt x="1151" y="270"/>
                  </a:lnTo>
                  <a:lnTo>
                    <a:pt x="1158" y="273"/>
                  </a:lnTo>
                  <a:lnTo>
                    <a:pt x="1163" y="276"/>
                  </a:lnTo>
                  <a:lnTo>
                    <a:pt x="1170" y="282"/>
                  </a:lnTo>
                  <a:lnTo>
                    <a:pt x="1173" y="290"/>
                  </a:lnTo>
                  <a:lnTo>
                    <a:pt x="1173" y="298"/>
                  </a:lnTo>
                  <a:lnTo>
                    <a:pt x="1180" y="313"/>
                  </a:lnTo>
                  <a:lnTo>
                    <a:pt x="1186" y="320"/>
                  </a:lnTo>
                  <a:lnTo>
                    <a:pt x="1198" y="323"/>
                  </a:lnTo>
                  <a:lnTo>
                    <a:pt x="1210" y="327"/>
                  </a:lnTo>
                  <a:lnTo>
                    <a:pt x="1218" y="332"/>
                  </a:lnTo>
                  <a:lnTo>
                    <a:pt x="1226" y="338"/>
                  </a:lnTo>
                  <a:lnTo>
                    <a:pt x="1229" y="344"/>
                  </a:lnTo>
                  <a:lnTo>
                    <a:pt x="1229" y="347"/>
                  </a:lnTo>
                  <a:lnTo>
                    <a:pt x="1227" y="351"/>
                  </a:lnTo>
                  <a:lnTo>
                    <a:pt x="1226" y="356"/>
                  </a:lnTo>
                  <a:lnTo>
                    <a:pt x="1227" y="359"/>
                  </a:lnTo>
                  <a:lnTo>
                    <a:pt x="1235" y="373"/>
                  </a:lnTo>
                  <a:lnTo>
                    <a:pt x="1235" y="379"/>
                  </a:lnTo>
                  <a:lnTo>
                    <a:pt x="1235" y="389"/>
                  </a:lnTo>
                  <a:lnTo>
                    <a:pt x="1232" y="397"/>
                  </a:lnTo>
                  <a:lnTo>
                    <a:pt x="1229" y="404"/>
                  </a:lnTo>
                  <a:lnTo>
                    <a:pt x="1229" y="412"/>
                  </a:lnTo>
                  <a:lnTo>
                    <a:pt x="1226" y="416"/>
                  </a:lnTo>
                  <a:lnTo>
                    <a:pt x="1216" y="426"/>
                  </a:lnTo>
                  <a:lnTo>
                    <a:pt x="1213" y="432"/>
                  </a:lnTo>
                  <a:lnTo>
                    <a:pt x="1204" y="435"/>
                  </a:lnTo>
                  <a:lnTo>
                    <a:pt x="1201" y="441"/>
                  </a:lnTo>
                  <a:lnTo>
                    <a:pt x="1204" y="451"/>
                  </a:lnTo>
                  <a:lnTo>
                    <a:pt x="1201" y="456"/>
                  </a:lnTo>
                  <a:lnTo>
                    <a:pt x="1201" y="466"/>
                  </a:lnTo>
                  <a:lnTo>
                    <a:pt x="1194" y="481"/>
                  </a:lnTo>
                  <a:lnTo>
                    <a:pt x="1191" y="481"/>
                  </a:lnTo>
                  <a:lnTo>
                    <a:pt x="1186" y="487"/>
                  </a:lnTo>
                  <a:lnTo>
                    <a:pt x="1182" y="491"/>
                  </a:lnTo>
                  <a:lnTo>
                    <a:pt x="1166" y="496"/>
                  </a:lnTo>
                  <a:lnTo>
                    <a:pt x="1160" y="497"/>
                  </a:lnTo>
                  <a:lnTo>
                    <a:pt x="1153" y="503"/>
                  </a:lnTo>
                  <a:lnTo>
                    <a:pt x="1150" y="507"/>
                  </a:lnTo>
                  <a:lnTo>
                    <a:pt x="1139" y="515"/>
                  </a:lnTo>
                  <a:lnTo>
                    <a:pt x="1132" y="516"/>
                  </a:lnTo>
                  <a:lnTo>
                    <a:pt x="1121" y="515"/>
                  </a:lnTo>
                  <a:lnTo>
                    <a:pt x="1108" y="515"/>
                  </a:lnTo>
                  <a:lnTo>
                    <a:pt x="1099" y="518"/>
                  </a:lnTo>
                  <a:lnTo>
                    <a:pt x="1090" y="521"/>
                  </a:lnTo>
                  <a:lnTo>
                    <a:pt x="1082" y="521"/>
                  </a:lnTo>
                  <a:lnTo>
                    <a:pt x="1070" y="530"/>
                  </a:lnTo>
                  <a:lnTo>
                    <a:pt x="1068" y="540"/>
                  </a:lnTo>
                  <a:lnTo>
                    <a:pt x="1067" y="550"/>
                  </a:lnTo>
                  <a:lnTo>
                    <a:pt x="1064" y="561"/>
                  </a:lnTo>
                  <a:lnTo>
                    <a:pt x="1061" y="567"/>
                  </a:lnTo>
                  <a:lnTo>
                    <a:pt x="1065" y="577"/>
                  </a:lnTo>
                  <a:lnTo>
                    <a:pt x="1073" y="585"/>
                  </a:lnTo>
                  <a:lnTo>
                    <a:pt x="1086" y="599"/>
                  </a:lnTo>
                  <a:lnTo>
                    <a:pt x="1087" y="603"/>
                  </a:lnTo>
                  <a:lnTo>
                    <a:pt x="1092" y="617"/>
                  </a:lnTo>
                  <a:lnTo>
                    <a:pt x="1093" y="632"/>
                  </a:lnTo>
                  <a:lnTo>
                    <a:pt x="1087" y="646"/>
                  </a:lnTo>
                  <a:lnTo>
                    <a:pt x="1077" y="665"/>
                  </a:lnTo>
                  <a:lnTo>
                    <a:pt x="1068" y="680"/>
                  </a:lnTo>
                  <a:lnTo>
                    <a:pt x="1067" y="689"/>
                  </a:lnTo>
                  <a:lnTo>
                    <a:pt x="1065" y="713"/>
                  </a:lnTo>
                  <a:lnTo>
                    <a:pt x="1064" y="718"/>
                  </a:lnTo>
                  <a:lnTo>
                    <a:pt x="1058" y="724"/>
                  </a:lnTo>
                  <a:lnTo>
                    <a:pt x="1051" y="727"/>
                  </a:lnTo>
                  <a:lnTo>
                    <a:pt x="1039" y="729"/>
                  </a:lnTo>
                  <a:lnTo>
                    <a:pt x="1030" y="732"/>
                  </a:lnTo>
                  <a:lnTo>
                    <a:pt x="1021" y="738"/>
                  </a:lnTo>
                  <a:lnTo>
                    <a:pt x="1015" y="757"/>
                  </a:lnTo>
                  <a:lnTo>
                    <a:pt x="1018" y="763"/>
                  </a:lnTo>
                  <a:lnTo>
                    <a:pt x="1018" y="775"/>
                  </a:lnTo>
                  <a:lnTo>
                    <a:pt x="1018" y="782"/>
                  </a:lnTo>
                  <a:lnTo>
                    <a:pt x="1008" y="795"/>
                  </a:lnTo>
                </a:path>
              </a:pathLst>
            </a:custGeom>
            <a:solidFill>
              <a:schemeClr val="bg2"/>
            </a:solidFill>
            <a:ln w="9525" cmpd="sng">
              <a:solidFill>
                <a:srgbClr val="909090"/>
              </a:solidFill>
              <a:prstDash val="solid"/>
              <a:round/>
              <a:headEnd/>
              <a:tailEnd/>
            </a:ln>
          </p:spPr>
          <p:txBody>
            <a:bodyPr/>
            <a:lstStyle/>
            <a:p>
              <a:endParaRPr lang="en-US" dirty="0"/>
            </a:p>
          </p:txBody>
        </p:sp>
        <p:sp>
          <p:nvSpPr>
            <p:cNvPr id="7391" name="Freeform 46"/>
            <p:cNvSpPr>
              <a:spLocks noChangeAspect="1"/>
            </p:cNvSpPr>
            <p:nvPr>
              <p:custDataLst>
                <p:tags r:id="rId254"/>
              </p:custDataLst>
            </p:nvPr>
          </p:nvSpPr>
          <p:spPr bwMode="auto">
            <a:xfrm>
              <a:off x="3777" y="2170"/>
              <a:ext cx="740" cy="383"/>
            </a:xfrm>
            <a:custGeom>
              <a:avLst/>
              <a:gdLst>
                <a:gd name="T0" fmla="*/ 0 w 1481"/>
                <a:gd name="T1" fmla="*/ 0 h 767"/>
                <a:gd name="T2" fmla="*/ 0 w 1481"/>
                <a:gd name="T3" fmla="*/ 0 h 767"/>
                <a:gd name="T4" fmla="*/ 0 w 1481"/>
                <a:gd name="T5" fmla="*/ 0 h 767"/>
                <a:gd name="T6" fmla="*/ 0 w 1481"/>
                <a:gd name="T7" fmla="*/ 0 h 767"/>
                <a:gd name="T8" fmla="*/ 0 w 1481"/>
                <a:gd name="T9" fmla="*/ 0 h 767"/>
                <a:gd name="T10" fmla="*/ 0 w 1481"/>
                <a:gd name="T11" fmla="*/ 0 h 767"/>
                <a:gd name="T12" fmla="*/ 0 w 1481"/>
                <a:gd name="T13" fmla="*/ 0 h 767"/>
                <a:gd name="T14" fmla="*/ 0 w 1481"/>
                <a:gd name="T15" fmla="*/ 0 h 767"/>
                <a:gd name="T16" fmla="*/ 0 w 1481"/>
                <a:gd name="T17" fmla="*/ 0 h 767"/>
                <a:gd name="T18" fmla="*/ 0 w 1481"/>
                <a:gd name="T19" fmla="*/ 0 h 767"/>
                <a:gd name="T20" fmla="*/ 0 w 1481"/>
                <a:gd name="T21" fmla="*/ 0 h 767"/>
                <a:gd name="T22" fmla="*/ 0 w 1481"/>
                <a:gd name="T23" fmla="*/ 0 h 767"/>
                <a:gd name="T24" fmla="*/ 0 w 1481"/>
                <a:gd name="T25" fmla="*/ 0 h 767"/>
                <a:gd name="T26" fmla="*/ 0 w 1481"/>
                <a:gd name="T27" fmla="*/ 0 h 767"/>
                <a:gd name="T28" fmla="*/ 0 w 1481"/>
                <a:gd name="T29" fmla="*/ 0 h 767"/>
                <a:gd name="T30" fmla="*/ 0 w 1481"/>
                <a:gd name="T31" fmla="*/ 0 h 767"/>
                <a:gd name="T32" fmla="*/ 0 w 1481"/>
                <a:gd name="T33" fmla="*/ 0 h 767"/>
                <a:gd name="T34" fmla="*/ 0 w 1481"/>
                <a:gd name="T35" fmla="*/ 0 h 767"/>
                <a:gd name="T36" fmla="*/ 0 w 1481"/>
                <a:gd name="T37" fmla="*/ 0 h 767"/>
                <a:gd name="T38" fmla="*/ 0 w 1481"/>
                <a:gd name="T39" fmla="*/ 0 h 767"/>
                <a:gd name="T40" fmla="*/ 0 w 1481"/>
                <a:gd name="T41" fmla="*/ 0 h 767"/>
                <a:gd name="T42" fmla="*/ 0 w 1481"/>
                <a:gd name="T43" fmla="*/ 0 h 767"/>
                <a:gd name="T44" fmla="*/ 0 w 1481"/>
                <a:gd name="T45" fmla="*/ 0 h 767"/>
                <a:gd name="T46" fmla="*/ 0 w 1481"/>
                <a:gd name="T47" fmla="*/ 0 h 767"/>
                <a:gd name="T48" fmla="*/ 0 w 1481"/>
                <a:gd name="T49" fmla="*/ 0 h 767"/>
                <a:gd name="T50" fmla="*/ 0 w 1481"/>
                <a:gd name="T51" fmla="*/ 0 h 767"/>
                <a:gd name="T52" fmla="*/ 0 w 1481"/>
                <a:gd name="T53" fmla="*/ 0 h 767"/>
                <a:gd name="T54" fmla="*/ 0 w 1481"/>
                <a:gd name="T55" fmla="*/ 0 h 767"/>
                <a:gd name="T56" fmla="*/ 0 w 1481"/>
                <a:gd name="T57" fmla="*/ 0 h 767"/>
                <a:gd name="T58" fmla="*/ 0 w 1481"/>
                <a:gd name="T59" fmla="*/ 0 h 767"/>
                <a:gd name="T60" fmla="*/ 0 w 1481"/>
                <a:gd name="T61" fmla="*/ 0 h 767"/>
                <a:gd name="T62" fmla="*/ 0 w 1481"/>
                <a:gd name="T63" fmla="*/ 0 h 767"/>
                <a:gd name="T64" fmla="*/ 0 w 1481"/>
                <a:gd name="T65" fmla="*/ 0 h 767"/>
                <a:gd name="T66" fmla="*/ 0 w 1481"/>
                <a:gd name="T67" fmla="*/ 0 h 767"/>
                <a:gd name="T68" fmla="*/ 0 w 1481"/>
                <a:gd name="T69" fmla="*/ 0 h 767"/>
                <a:gd name="T70" fmla="*/ 0 w 1481"/>
                <a:gd name="T71" fmla="*/ 0 h 767"/>
                <a:gd name="T72" fmla="*/ 0 w 1481"/>
                <a:gd name="T73" fmla="*/ 0 h 767"/>
                <a:gd name="T74" fmla="*/ 0 w 1481"/>
                <a:gd name="T75" fmla="*/ 0 h 767"/>
                <a:gd name="T76" fmla="*/ 0 w 1481"/>
                <a:gd name="T77" fmla="*/ 0 h 767"/>
                <a:gd name="T78" fmla="*/ 0 w 1481"/>
                <a:gd name="T79" fmla="*/ 0 h 767"/>
                <a:gd name="T80" fmla="*/ 0 w 1481"/>
                <a:gd name="T81" fmla="*/ 0 h 767"/>
                <a:gd name="T82" fmla="*/ 0 w 1481"/>
                <a:gd name="T83" fmla="*/ 0 h 767"/>
                <a:gd name="T84" fmla="*/ 0 w 1481"/>
                <a:gd name="T85" fmla="*/ 0 h 767"/>
                <a:gd name="T86" fmla="*/ 0 w 1481"/>
                <a:gd name="T87" fmla="*/ 0 h 767"/>
                <a:gd name="T88" fmla="*/ 0 w 1481"/>
                <a:gd name="T89" fmla="*/ 0 h 767"/>
                <a:gd name="T90" fmla="*/ 0 w 1481"/>
                <a:gd name="T91" fmla="*/ 0 h 767"/>
                <a:gd name="T92" fmla="*/ 0 w 1481"/>
                <a:gd name="T93" fmla="*/ 0 h 767"/>
                <a:gd name="T94" fmla="*/ 0 w 1481"/>
                <a:gd name="T95" fmla="*/ 0 h 767"/>
                <a:gd name="T96" fmla="*/ 0 w 1481"/>
                <a:gd name="T97" fmla="*/ 0 h 767"/>
                <a:gd name="T98" fmla="*/ 0 w 1481"/>
                <a:gd name="T99" fmla="*/ 0 h 767"/>
                <a:gd name="T100" fmla="*/ 0 w 1481"/>
                <a:gd name="T101" fmla="*/ 0 h 767"/>
                <a:gd name="T102" fmla="*/ 0 w 1481"/>
                <a:gd name="T103" fmla="*/ 0 h 767"/>
                <a:gd name="T104" fmla="*/ 0 w 1481"/>
                <a:gd name="T105" fmla="*/ 0 h 767"/>
                <a:gd name="T106" fmla="*/ 0 w 1481"/>
                <a:gd name="T107" fmla="*/ 0 h 767"/>
                <a:gd name="T108" fmla="*/ 0 w 1481"/>
                <a:gd name="T109" fmla="*/ 0 h 767"/>
                <a:gd name="T110" fmla="*/ 0 w 1481"/>
                <a:gd name="T111" fmla="*/ 0 h 76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481" h="767">
                  <a:moveTo>
                    <a:pt x="1481" y="326"/>
                  </a:moveTo>
                  <a:lnTo>
                    <a:pt x="1478" y="329"/>
                  </a:lnTo>
                  <a:lnTo>
                    <a:pt x="1416" y="401"/>
                  </a:lnTo>
                  <a:lnTo>
                    <a:pt x="1385" y="421"/>
                  </a:lnTo>
                  <a:lnTo>
                    <a:pt x="1359" y="440"/>
                  </a:lnTo>
                  <a:lnTo>
                    <a:pt x="1356" y="448"/>
                  </a:lnTo>
                  <a:lnTo>
                    <a:pt x="1347" y="456"/>
                  </a:lnTo>
                  <a:lnTo>
                    <a:pt x="1344" y="466"/>
                  </a:lnTo>
                  <a:lnTo>
                    <a:pt x="1344" y="480"/>
                  </a:lnTo>
                  <a:lnTo>
                    <a:pt x="1335" y="486"/>
                  </a:lnTo>
                  <a:lnTo>
                    <a:pt x="1325" y="490"/>
                  </a:lnTo>
                  <a:lnTo>
                    <a:pt x="1322" y="496"/>
                  </a:lnTo>
                  <a:lnTo>
                    <a:pt x="1323" y="506"/>
                  </a:lnTo>
                  <a:lnTo>
                    <a:pt x="1325" y="513"/>
                  </a:lnTo>
                  <a:lnTo>
                    <a:pt x="1323" y="518"/>
                  </a:lnTo>
                  <a:lnTo>
                    <a:pt x="1319" y="519"/>
                  </a:lnTo>
                  <a:lnTo>
                    <a:pt x="1310" y="521"/>
                  </a:lnTo>
                  <a:lnTo>
                    <a:pt x="1303" y="527"/>
                  </a:lnTo>
                  <a:lnTo>
                    <a:pt x="1289" y="531"/>
                  </a:lnTo>
                  <a:lnTo>
                    <a:pt x="1285" y="534"/>
                  </a:lnTo>
                  <a:lnTo>
                    <a:pt x="1277" y="540"/>
                  </a:lnTo>
                  <a:lnTo>
                    <a:pt x="1274" y="549"/>
                  </a:lnTo>
                  <a:lnTo>
                    <a:pt x="1271" y="558"/>
                  </a:lnTo>
                  <a:lnTo>
                    <a:pt x="1261" y="564"/>
                  </a:lnTo>
                  <a:lnTo>
                    <a:pt x="1250" y="571"/>
                  </a:lnTo>
                  <a:lnTo>
                    <a:pt x="1235" y="577"/>
                  </a:lnTo>
                  <a:lnTo>
                    <a:pt x="1227" y="582"/>
                  </a:lnTo>
                  <a:lnTo>
                    <a:pt x="1201" y="590"/>
                  </a:lnTo>
                  <a:lnTo>
                    <a:pt x="1180" y="602"/>
                  </a:lnTo>
                  <a:lnTo>
                    <a:pt x="1173" y="609"/>
                  </a:lnTo>
                  <a:lnTo>
                    <a:pt x="1168" y="620"/>
                  </a:lnTo>
                  <a:lnTo>
                    <a:pt x="943" y="644"/>
                  </a:lnTo>
                  <a:lnTo>
                    <a:pt x="873" y="650"/>
                  </a:lnTo>
                  <a:lnTo>
                    <a:pt x="714" y="665"/>
                  </a:lnTo>
                  <a:lnTo>
                    <a:pt x="594" y="668"/>
                  </a:lnTo>
                  <a:lnTo>
                    <a:pt x="578" y="677"/>
                  </a:lnTo>
                  <a:lnTo>
                    <a:pt x="569" y="674"/>
                  </a:lnTo>
                  <a:lnTo>
                    <a:pt x="432" y="688"/>
                  </a:lnTo>
                  <a:lnTo>
                    <a:pt x="317" y="701"/>
                  </a:lnTo>
                  <a:lnTo>
                    <a:pt x="319" y="695"/>
                  </a:lnTo>
                  <a:lnTo>
                    <a:pt x="307" y="695"/>
                  </a:lnTo>
                  <a:lnTo>
                    <a:pt x="274" y="697"/>
                  </a:lnTo>
                  <a:lnTo>
                    <a:pt x="281" y="732"/>
                  </a:lnTo>
                  <a:lnTo>
                    <a:pt x="275" y="738"/>
                  </a:lnTo>
                  <a:lnTo>
                    <a:pt x="268" y="741"/>
                  </a:lnTo>
                  <a:lnTo>
                    <a:pt x="0" y="767"/>
                  </a:lnTo>
                  <a:lnTo>
                    <a:pt x="6" y="733"/>
                  </a:lnTo>
                  <a:lnTo>
                    <a:pt x="10" y="729"/>
                  </a:lnTo>
                  <a:lnTo>
                    <a:pt x="16" y="727"/>
                  </a:lnTo>
                  <a:lnTo>
                    <a:pt x="19" y="732"/>
                  </a:lnTo>
                  <a:lnTo>
                    <a:pt x="22" y="738"/>
                  </a:lnTo>
                  <a:lnTo>
                    <a:pt x="28" y="742"/>
                  </a:lnTo>
                  <a:lnTo>
                    <a:pt x="35" y="744"/>
                  </a:lnTo>
                  <a:lnTo>
                    <a:pt x="41" y="736"/>
                  </a:lnTo>
                  <a:lnTo>
                    <a:pt x="41" y="729"/>
                  </a:lnTo>
                  <a:lnTo>
                    <a:pt x="42" y="720"/>
                  </a:lnTo>
                  <a:lnTo>
                    <a:pt x="45" y="713"/>
                  </a:lnTo>
                  <a:lnTo>
                    <a:pt x="44" y="709"/>
                  </a:lnTo>
                  <a:lnTo>
                    <a:pt x="40" y="700"/>
                  </a:lnTo>
                  <a:lnTo>
                    <a:pt x="45" y="692"/>
                  </a:lnTo>
                  <a:lnTo>
                    <a:pt x="50" y="695"/>
                  </a:lnTo>
                  <a:lnTo>
                    <a:pt x="53" y="692"/>
                  </a:lnTo>
                  <a:lnTo>
                    <a:pt x="53" y="686"/>
                  </a:lnTo>
                  <a:lnTo>
                    <a:pt x="48" y="683"/>
                  </a:lnTo>
                  <a:lnTo>
                    <a:pt x="42" y="680"/>
                  </a:lnTo>
                  <a:lnTo>
                    <a:pt x="42" y="676"/>
                  </a:lnTo>
                  <a:lnTo>
                    <a:pt x="50" y="670"/>
                  </a:lnTo>
                  <a:lnTo>
                    <a:pt x="54" y="662"/>
                  </a:lnTo>
                  <a:lnTo>
                    <a:pt x="54" y="650"/>
                  </a:lnTo>
                  <a:lnTo>
                    <a:pt x="56" y="641"/>
                  </a:lnTo>
                  <a:lnTo>
                    <a:pt x="54" y="636"/>
                  </a:lnTo>
                  <a:lnTo>
                    <a:pt x="48" y="635"/>
                  </a:lnTo>
                  <a:lnTo>
                    <a:pt x="41" y="632"/>
                  </a:lnTo>
                  <a:lnTo>
                    <a:pt x="40" y="629"/>
                  </a:lnTo>
                  <a:lnTo>
                    <a:pt x="35" y="623"/>
                  </a:lnTo>
                  <a:lnTo>
                    <a:pt x="37" y="611"/>
                  </a:lnTo>
                  <a:lnTo>
                    <a:pt x="67" y="570"/>
                  </a:lnTo>
                  <a:lnTo>
                    <a:pt x="75" y="567"/>
                  </a:lnTo>
                  <a:lnTo>
                    <a:pt x="90" y="568"/>
                  </a:lnTo>
                  <a:lnTo>
                    <a:pt x="117" y="579"/>
                  </a:lnTo>
                  <a:lnTo>
                    <a:pt x="162" y="596"/>
                  </a:lnTo>
                  <a:lnTo>
                    <a:pt x="175" y="596"/>
                  </a:lnTo>
                  <a:lnTo>
                    <a:pt x="184" y="590"/>
                  </a:lnTo>
                  <a:lnTo>
                    <a:pt x="187" y="584"/>
                  </a:lnTo>
                  <a:lnTo>
                    <a:pt x="187" y="576"/>
                  </a:lnTo>
                  <a:lnTo>
                    <a:pt x="178" y="561"/>
                  </a:lnTo>
                  <a:lnTo>
                    <a:pt x="169" y="536"/>
                  </a:lnTo>
                  <a:lnTo>
                    <a:pt x="172" y="518"/>
                  </a:lnTo>
                  <a:lnTo>
                    <a:pt x="181" y="509"/>
                  </a:lnTo>
                  <a:lnTo>
                    <a:pt x="190" y="509"/>
                  </a:lnTo>
                  <a:lnTo>
                    <a:pt x="199" y="508"/>
                  </a:lnTo>
                  <a:lnTo>
                    <a:pt x="202" y="503"/>
                  </a:lnTo>
                  <a:lnTo>
                    <a:pt x="217" y="496"/>
                  </a:lnTo>
                  <a:lnTo>
                    <a:pt x="233" y="493"/>
                  </a:lnTo>
                  <a:lnTo>
                    <a:pt x="240" y="492"/>
                  </a:lnTo>
                  <a:lnTo>
                    <a:pt x="248" y="487"/>
                  </a:lnTo>
                  <a:lnTo>
                    <a:pt x="249" y="475"/>
                  </a:lnTo>
                  <a:lnTo>
                    <a:pt x="243" y="471"/>
                  </a:lnTo>
                  <a:lnTo>
                    <a:pt x="236" y="462"/>
                  </a:lnTo>
                  <a:lnTo>
                    <a:pt x="231" y="451"/>
                  </a:lnTo>
                  <a:lnTo>
                    <a:pt x="231" y="444"/>
                  </a:lnTo>
                  <a:lnTo>
                    <a:pt x="233" y="437"/>
                  </a:lnTo>
                  <a:lnTo>
                    <a:pt x="236" y="433"/>
                  </a:lnTo>
                  <a:lnTo>
                    <a:pt x="246" y="424"/>
                  </a:lnTo>
                  <a:lnTo>
                    <a:pt x="248" y="424"/>
                  </a:lnTo>
                  <a:lnTo>
                    <a:pt x="251" y="418"/>
                  </a:lnTo>
                  <a:lnTo>
                    <a:pt x="251" y="410"/>
                  </a:lnTo>
                  <a:lnTo>
                    <a:pt x="261" y="410"/>
                  </a:lnTo>
                  <a:lnTo>
                    <a:pt x="274" y="409"/>
                  </a:lnTo>
                  <a:lnTo>
                    <a:pt x="277" y="406"/>
                  </a:lnTo>
                  <a:lnTo>
                    <a:pt x="278" y="401"/>
                  </a:lnTo>
                  <a:lnTo>
                    <a:pt x="277" y="397"/>
                  </a:lnTo>
                  <a:lnTo>
                    <a:pt x="271" y="391"/>
                  </a:lnTo>
                  <a:lnTo>
                    <a:pt x="271" y="382"/>
                  </a:lnTo>
                  <a:lnTo>
                    <a:pt x="283" y="376"/>
                  </a:lnTo>
                  <a:lnTo>
                    <a:pt x="289" y="382"/>
                  </a:lnTo>
                  <a:lnTo>
                    <a:pt x="293" y="388"/>
                  </a:lnTo>
                  <a:lnTo>
                    <a:pt x="304" y="387"/>
                  </a:lnTo>
                  <a:lnTo>
                    <a:pt x="313" y="379"/>
                  </a:lnTo>
                  <a:lnTo>
                    <a:pt x="322" y="376"/>
                  </a:lnTo>
                  <a:lnTo>
                    <a:pt x="349" y="373"/>
                  </a:lnTo>
                  <a:lnTo>
                    <a:pt x="360" y="370"/>
                  </a:lnTo>
                  <a:lnTo>
                    <a:pt x="364" y="363"/>
                  </a:lnTo>
                  <a:lnTo>
                    <a:pt x="372" y="362"/>
                  </a:lnTo>
                  <a:lnTo>
                    <a:pt x="391" y="368"/>
                  </a:lnTo>
                  <a:lnTo>
                    <a:pt x="404" y="373"/>
                  </a:lnTo>
                  <a:lnTo>
                    <a:pt x="419" y="382"/>
                  </a:lnTo>
                  <a:lnTo>
                    <a:pt x="435" y="382"/>
                  </a:lnTo>
                  <a:lnTo>
                    <a:pt x="448" y="373"/>
                  </a:lnTo>
                  <a:lnTo>
                    <a:pt x="448" y="368"/>
                  </a:lnTo>
                  <a:lnTo>
                    <a:pt x="451" y="365"/>
                  </a:lnTo>
                  <a:lnTo>
                    <a:pt x="457" y="359"/>
                  </a:lnTo>
                  <a:lnTo>
                    <a:pt x="463" y="356"/>
                  </a:lnTo>
                  <a:lnTo>
                    <a:pt x="472" y="354"/>
                  </a:lnTo>
                  <a:lnTo>
                    <a:pt x="475" y="350"/>
                  </a:lnTo>
                  <a:lnTo>
                    <a:pt x="481" y="345"/>
                  </a:lnTo>
                  <a:lnTo>
                    <a:pt x="491" y="341"/>
                  </a:lnTo>
                  <a:lnTo>
                    <a:pt x="497" y="344"/>
                  </a:lnTo>
                  <a:lnTo>
                    <a:pt x="503" y="350"/>
                  </a:lnTo>
                  <a:lnTo>
                    <a:pt x="506" y="356"/>
                  </a:lnTo>
                  <a:lnTo>
                    <a:pt x="516" y="357"/>
                  </a:lnTo>
                  <a:lnTo>
                    <a:pt x="524" y="356"/>
                  </a:lnTo>
                  <a:lnTo>
                    <a:pt x="543" y="350"/>
                  </a:lnTo>
                  <a:lnTo>
                    <a:pt x="548" y="348"/>
                  </a:lnTo>
                  <a:lnTo>
                    <a:pt x="553" y="342"/>
                  </a:lnTo>
                  <a:lnTo>
                    <a:pt x="551" y="334"/>
                  </a:lnTo>
                  <a:lnTo>
                    <a:pt x="550" y="323"/>
                  </a:lnTo>
                  <a:lnTo>
                    <a:pt x="553" y="319"/>
                  </a:lnTo>
                  <a:lnTo>
                    <a:pt x="556" y="317"/>
                  </a:lnTo>
                  <a:lnTo>
                    <a:pt x="560" y="317"/>
                  </a:lnTo>
                  <a:lnTo>
                    <a:pt x="565" y="308"/>
                  </a:lnTo>
                  <a:lnTo>
                    <a:pt x="569" y="299"/>
                  </a:lnTo>
                  <a:lnTo>
                    <a:pt x="575" y="295"/>
                  </a:lnTo>
                  <a:lnTo>
                    <a:pt x="584" y="292"/>
                  </a:lnTo>
                  <a:lnTo>
                    <a:pt x="594" y="294"/>
                  </a:lnTo>
                  <a:lnTo>
                    <a:pt x="597" y="297"/>
                  </a:lnTo>
                  <a:lnTo>
                    <a:pt x="606" y="313"/>
                  </a:lnTo>
                  <a:lnTo>
                    <a:pt x="618" y="319"/>
                  </a:lnTo>
                  <a:lnTo>
                    <a:pt x="633" y="319"/>
                  </a:lnTo>
                  <a:lnTo>
                    <a:pt x="649" y="316"/>
                  </a:lnTo>
                  <a:lnTo>
                    <a:pt x="656" y="311"/>
                  </a:lnTo>
                  <a:lnTo>
                    <a:pt x="665" y="302"/>
                  </a:lnTo>
                  <a:lnTo>
                    <a:pt x="671" y="289"/>
                  </a:lnTo>
                  <a:lnTo>
                    <a:pt x="670" y="273"/>
                  </a:lnTo>
                  <a:lnTo>
                    <a:pt x="671" y="270"/>
                  </a:lnTo>
                  <a:lnTo>
                    <a:pt x="680" y="254"/>
                  </a:lnTo>
                  <a:lnTo>
                    <a:pt x="683" y="249"/>
                  </a:lnTo>
                  <a:lnTo>
                    <a:pt x="685" y="245"/>
                  </a:lnTo>
                  <a:lnTo>
                    <a:pt x="693" y="242"/>
                  </a:lnTo>
                  <a:lnTo>
                    <a:pt x="696" y="243"/>
                  </a:lnTo>
                  <a:lnTo>
                    <a:pt x="702" y="245"/>
                  </a:lnTo>
                  <a:lnTo>
                    <a:pt x="711" y="237"/>
                  </a:lnTo>
                  <a:lnTo>
                    <a:pt x="717" y="229"/>
                  </a:lnTo>
                  <a:lnTo>
                    <a:pt x="717" y="223"/>
                  </a:lnTo>
                  <a:lnTo>
                    <a:pt x="717" y="217"/>
                  </a:lnTo>
                  <a:lnTo>
                    <a:pt x="717" y="211"/>
                  </a:lnTo>
                  <a:lnTo>
                    <a:pt x="720" y="205"/>
                  </a:lnTo>
                  <a:lnTo>
                    <a:pt x="723" y="198"/>
                  </a:lnTo>
                  <a:lnTo>
                    <a:pt x="732" y="193"/>
                  </a:lnTo>
                  <a:lnTo>
                    <a:pt x="739" y="192"/>
                  </a:lnTo>
                  <a:lnTo>
                    <a:pt x="742" y="187"/>
                  </a:lnTo>
                  <a:lnTo>
                    <a:pt x="745" y="181"/>
                  </a:lnTo>
                  <a:lnTo>
                    <a:pt x="749" y="176"/>
                  </a:lnTo>
                  <a:lnTo>
                    <a:pt x="752" y="156"/>
                  </a:lnTo>
                  <a:lnTo>
                    <a:pt x="751" y="151"/>
                  </a:lnTo>
                  <a:lnTo>
                    <a:pt x="749" y="142"/>
                  </a:lnTo>
                  <a:lnTo>
                    <a:pt x="752" y="127"/>
                  </a:lnTo>
                  <a:lnTo>
                    <a:pt x="762" y="120"/>
                  </a:lnTo>
                  <a:lnTo>
                    <a:pt x="767" y="118"/>
                  </a:lnTo>
                  <a:lnTo>
                    <a:pt x="771" y="117"/>
                  </a:lnTo>
                  <a:lnTo>
                    <a:pt x="777" y="115"/>
                  </a:lnTo>
                  <a:lnTo>
                    <a:pt x="783" y="117"/>
                  </a:lnTo>
                  <a:lnTo>
                    <a:pt x="785" y="117"/>
                  </a:lnTo>
                  <a:lnTo>
                    <a:pt x="796" y="120"/>
                  </a:lnTo>
                  <a:lnTo>
                    <a:pt x="811" y="118"/>
                  </a:lnTo>
                  <a:lnTo>
                    <a:pt x="819" y="111"/>
                  </a:lnTo>
                  <a:lnTo>
                    <a:pt x="826" y="106"/>
                  </a:lnTo>
                  <a:lnTo>
                    <a:pt x="832" y="100"/>
                  </a:lnTo>
                  <a:lnTo>
                    <a:pt x="836" y="99"/>
                  </a:lnTo>
                  <a:lnTo>
                    <a:pt x="844" y="99"/>
                  </a:lnTo>
                  <a:lnTo>
                    <a:pt x="849" y="97"/>
                  </a:lnTo>
                  <a:lnTo>
                    <a:pt x="855" y="93"/>
                  </a:lnTo>
                  <a:lnTo>
                    <a:pt x="861" y="93"/>
                  </a:lnTo>
                  <a:lnTo>
                    <a:pt x="866" y="87"/>
                  </a:lnTo>
                  <a:lnTo>
                    <a:pt x="864" y="83"/>
                  </a:lnTo>
                  <a:lnTo>
                    <a:pt x="867" y="77"/>
                  </a:lnTo>
                  <a:lnTo>
                    <a:pt x="866" y="68"/>
                  </a:lnTo>
                  <a:lnTo>
                    <a:pt x="860" y="65"/>
                  </a:lnTo>
                  <a:lnTo>
                    <a:pt x="855" y="58"/>
                  </a:lnTo>
                  <a:lnTo>
                    <a:pt x="857" y="46"/>
                  </a:lnTo>
                  <a:lnTo>
                    <a:pt x="855" y="41"/>
                  </a:lnTo>
                  <a:lnTo>
                    <a:pt x="849" y="32"/>
                  </a:lnTo>
                  <a:lnTo>
                    <a:pt x="851" y="23"/>
                  </a:lnTo>
                  <a:lnTo>
                    <a:pt x="854" y="16"/>
                  </a:lnTo>
                  <a:lnTo>
                    <a:pt x="858" y="13"/>
                  </a:lnTo>
                  <a:lnTo>
                    <a:pt x="861" y="8"/>
                  </a:lnTo>
                  <a:lnTo>
                    <a:pt x="869" y="0"/>
                  </a:lnTo>
                  <a:lnTo>
                    <a:pt x="876" y="0"/>
                  </a:lnTo>
                  <a:lnTo>
                    <a:pt x="885" y="5"/>
                  </a:lnTo>
                  <a:lnTo>
                    <a:pt x="894" y="9"/>
                  </a:lnTo>
                  <a:lnTo>
                    <a:pt x="922" y="6"/>
                  </a:lnTo>
                  <a:lnTo>
                    <a:pt x="935" y="9"/>
                  </a:lnTo>
                  <a:lnTo>
                    <a:pt x="953" y="16"/>
                  </a:lnTo>
                  <a:lnTo>
                    <a:pt x="959" y="20"/>
                  </a:lnTo>
                  <a:lnTo>
                    <a:pt x="965" y="28"/>
                  </a:lnTo>
                  <a:lnTo>
                    <a:pt x="975" y="44"/>
                  </a:lnTo>
                  <a:lnTo>
                    <a:pt x="979" y="52"/>
                  </a:lnTo>
                  <a:lnTo>
                    <a:pt x="981" y="61"/>
                  </a:lnTo>
                  <a:lnTo>
                    <a:pt x="987" y="70"/>
                  </a:lnTo>
                  <a:lnTo>
                    <a:pt x="996" y="75"/>
                  </a:lnTo>
                  <a:lnTo>
                    <a:pt x="1009" y="78"/>
                  </a:lnTo>
                  <a:lnTo>
                    <a:pt x="1024" y="78"/>
                  </a:lnTo>
                  <a:lnTo>
                    <a:pt x="1031" y="74"/>
                  </a:lnTo>
                  <a:lnTo>
                    <a:pt x="1042" y="74"/>
                  </a:lnTo>
                  <a:lnTo>
                    <a:pt x="1057" y="77"/>
                  </a:lnTo>
                  <a:lnTo>
                    <a:pt x="1063" y="83"/>
                  </a:lnTo>
                  <a:lnTo>
                    <a:pt x="1074" y="87"/>
                  </a:lnTo>
                  <a:lnTo>
                    <a:pt x="1081" y="94"/>
                  </a:lnTo>
                  <a:lnTo>
                    <a:pt x="1093" y="96"/>
                  </a:lnTo>
                  <a:lnTo>
                    <a:pt x="1105" y="93"/>
                  </a:lnTo>
                  <a:lnTo>
                    <a:pt x="1115" y="87"/>
                  </a:lnTo>
                  <a:lnTo>
                    <a:pt x="1124" y="83"/>
                  </a:lnTo>
                  <a:lnTo>
                    <a:pt x="1133" y="83"/>
                  </a:lnTo>
                  <a:lnTo>
                    <a:pt x="1160" y="85"/>
                  </a:lnTo>
                  <a:lnTo>
                    <a:pt x="1170" y="90"/>
                  </a:lnTo>
                  <a:lnTo>
                    <a:pt x="1187" y="93"/>
                  </a:lnTo>
                  <a:lnTo>
                    <a:pt x="1204" y="88"/>
                  </a:lnTo>
                  <a:lnTo>
                    <a:pt x="1211" y="77"/>
                  </a:lnTo>
                  <a:lnTo>
                    <a:pt x="1223" y="64"/>
                  </a:lnTo>
                  <a:lnTo>
                    <a:pt x="1232" y="58"/>
                  </a:lnTo>
                  <a:lnTo>
                    <a:pt x="1239" y="55"/>
                  </a:lnTo>
                  <a:lnTo>
                    <a:pt x="1247" y="49"/>
                  </a:lnTo>
                  <a:lnTo>
                    <a:pt x="1256" y="52"/>
                  </a:lnTo>
                  <a:lnTo>
                    <a:pt x="1258" y="64"/>
                  </a:lnTo>
                  <a:lnTo>
                    <a:pt x="1261" y="72"/>
                  </a:lnTo>
                  <a:lnTo>
                    <a:pt x="1264" y="83"/>
                  </a:lnTo>
                  <a:lnTo>
                    <a:pt x="1277" y="90"/>
                  </a:lnTo>
                  <a:lnTo>
                    <a:pt x="1286" y="94"/>
                  </a:lnTo>
                  <a:lnTo>
                    <a:pt x="1295" y="94"/>
                  </a:lnTo>
                  <a:lnTo>
                    <a:pt x="1301" y="100"/>
                  </a:lnTo>
                  <a:lnTo>
                    <a:pt x="1306" y="105"/>
                  </a:lnTo>
                  <a:lnTo>
                    <a:pt x="1313" y="111"/>
                  </a:lnTo>
                  <a:lnTo>
                    <a:pt x="1319" y="117"/>
                  </a:lnTo>
                  <a:lnTo>
                    <a:pt x="1323" y="124"/>
                  </a:lnTo>
                  <a:lnTo>
                    <a:pt x="1326" y="128"/>
                  </a:lnTo>
                  <a:lnTo>
                    <a:pt x="1328" y="146"/>
                  </a:lnTo>
                  <a:lnTo>
                    <a:pt x="1330" y="159"/>
                  </a:lnTo>
                  <a:lnTo>
                    <a:pt x="1328" y="168"/>
                  </a:lnTo>
                  <a:lnTo>
                    <a:pt x="1329" y="183"/>
                  </a:lnTo>
                  <a:lnTo>
                    <a:pt x="1328" y="198"/>
                  </a:lnTo>
                  <a:lnTo>
                    <a:pt x="1338" y="205"/>
                  </a:lnTo>
                  <a:lnTo>
                    <a:pt x="1348" y="220"/>
                  </a:lnTo>
                  <a:lnTo>
                    <a:pt x="1359" y="227"/>
                  </a:lnTo>
                  <a:lnTo>
                    <a:pt x="1368" y="248"/>
                  </a:lnTo>
                  <a:lnTo>
                    <a:pt x="1397" y="275"/>
                  </a:lnTo>
                  <a:lnTo>
                    <a:pt x="1415" y="301"/>
                  </a:lnTo>
                  <a:lnTo>
                    <a:pt x="1440" y="313"/>
                  </a:lnTo>
                  <a:lnTo>
                    <a:pt x="1446" y="319"/>
                  </a:lnTo>
                  <a:lnTo>
                    <a:pt x="1467" y="325"/>
                  </a:lnTo>
                  <a:lnTo>
                    <a:pt x="1476" y="325"/>
                  </a:lnTo>
                  <a:lnTo>
                    <a:pt x="1481" y="326"/>
                  </a:lnTo>
                </a:path>
              </a:pathLst>
            </a:custGeom>
            <a:solidFill>
              <a:srgbClr val="339933"/>
            </a:solidFill>
            <a:ln w="9525" cmpd="sng">
              <a:solidFill>
                <a:srgbClr val="909090"/>
              </a:solidFill>
              <a:prstDash val="solid"/>
              <a:round/>
              <a:headEnd/>
              <a:tailEnd/>
            </a:ln>
          </p:spPr>
          <p:txBody>
            <a:bodyPr/>
            <a:lstStyle/>
            <a:p>
              <a:endParaRPr lang="en-US" dirty="0"/>
            </a:p>
          </p:txBody>
        </p:sp>
        <p:sp>
          <p:nvSpPr>
            <p:cNvPr id="7392" name="Freeform 47"/>
            <p:cNvSpPr>
              <a:spLocks noChangeAspect="1"/>
            </p:cNvSpPr>
            <p:nvPr>
              <p:custDataLst>
                <p:tags r:id="rId255"/>
              </p:custDataLst>
            </p:nvPr>
          </p:nvSpPr>
          <p:spPr bwMode="auto">
            <a:xfrm>
              <a:off x="3123" y="2042"/>
              <a:ext cx="682" cy="579"/>
            </a:xfrm>
            <a:custGeom>
              <a:avLst/>
              <a:gdLst>
                <a:gd name="T0" fmla="*/ 1 w 1364"/>
                <a:gd name="T1" fmla="*/ 1 h 1158"/>
                <a:gd name="T2" fmla="*/ 1 w 1364"/>
                <a:gd name="T3" fmla="*/ 1 h 1158"/>
                <a:gd name="T4" fmla="*/ 1 w 1364"/>
                <a:gd name="T5" fmla="*/ 1 h 1158"/>
                <a:gd name="T6" fmla="*/ 1 w 1364"/>
                <a:gd name="T7" fmla="*/ 1 h 1158"/>
                <a:gd name="T8" fmla="*/ 1 w 1364"/>
                <a:gd name="T9" fmla="*/ 1 h 1158"/>
                <a:gd name="T10" fmla="*/ 1 w 1364"/>
                <a:gd name="T11" fmla="*/ 1 h 1158"/>
                <a:gd name="T12" fmla="*/ 1 w 1364"/>
                <a:gd name="T13" fmla="*/ 1 h 1158"/>
                <a:gd name="T14" fmla="*/ 1 w 1364"/>
                <a:gd name="T15" fmla="*/ 1 h 1158"/>
                <a:gd name="T16" fmla="*/ 1 w 1364"/>
                <a:gd name="T17" fmla="*/ 1 h 1158"/>
                <a:gd name="T18" fmla="*/ 1 w 1364"/>
                <a:gd name="T19" fmla="*/ 1 h 1158"/>
                <a:gd name="T20" fmla="*/ 1 w 1364"/>
                <a:gd name="T21" fmla="*/ 1 h 1158"/>
                <a:gd name="T22" fmla="*/ 1 w 1364"/>
                <a:gd name="T23" fmla="*/ 1 h 1158"/>
                <a:gd name="T24" fmla="*/ 1 w 1364"/>
                <a:gd name="T25" fmla="*/ 1 h 1158"/>
                <a:gd name="T26" fmla="*/ 1 w 1364"/>
                <a:gd name="T27" fmla="*/ 1 h 1158"/>
                <a:gd name="T28" fmla="*/ 1 w 1364"/>
                <a:gd name="T29" fmla="*/ 1 h 1158"/>
                <a:gd name="T30" fmla="*/ 1 w 1364"/>
                <a:gd name="T31" fmla="*/ 1 h 1158"/>
                <a:gd name="T32" fmla="*/ 1 w 1364"/>
                <a:gd name="T33" fmla="*/ 1 h 1158"/>
                <a:gd name="T34" fmla="*/ 1 w 1364"/>
                <a:gd name="T35" fmla="*/ 1 h 1158"/>
                <a:gd name="T36" fmla="*/ 1 w 1364"/>
                <a:gd name="T37" fmla="*/ 1 h 1158"/>
                <a:gd name="T38" fmla="*/ 1 w 1364"/>
                <a:gd name="T39" fmla="*/ 1 h 1158"/>
                <a:gd name="T40" fmla="*/ 1 w 1364"/>
                <a:gd name="T41" fmla="*/ 1 h 1158"/>
                <a:gd name="T42" fmla="*/ 1 w 1364"/>
                <a:gd name="T43" fmla="*/ 1 h 1158"/>
                <a:gd name="T44" fmla="*/ 1 w 1364"/>
                <a:gd name="T45" fmla="*/ 1 h 1158"/>
                <a:gd name="T46" fmla="*/ 1 w 1364"/>
                <a:gd name="T47" fmla="*/ 1 h 1158"/>
                <a:gd name="T48" fmla="*/ 1 w 1364"/>
                <a:gd name="T49" fmla="*/ 1 h 1158"/>
                <a:gd name="T50" fmla="*/ 1 w 1364"/>
                <a:gd name="T51" fmla="*/ 1 h 1158"/>
                <a:gd name="T52" fmla="*/ 1 w 1364"/>
                <a:gd name="T53" fmla="*/ 1 h 1158"/>
                <a:gd name="T54" fmla="*/ 1 w 1364"/>
                <a:gd name="T55" fmla="*/ 1 h 1158"/>
                <a:gd name="T56" fmla="*/ 1 w 1364"/>
                <a:gd name="T57" fmla="*/ 1 h 1158"/>
                <a:gd name="T58" fmla="*/ 1 w 1364"/>
                <a:gd name="T59" fmla="*/ 1 h 1158"/>
                <a:gd name="T60" fmla="*/ 1 w 1364"/>
                <a:gd name="T61" fmla="*/ 1 h 1158"/>
                <a:gd name="T62" fmla="*/ 1 w 1364"/>
                <a:gd name="T63" fmla="*/ 1 h 1158"/>
                <a:gd name="T64" fmla="*/ 1 w 1364"/>
                <a:gd name="T65" fmla="*/ 1 h 1158"/>
                <a:gd name="T66" fmla="*/ 1 w 1364"/>
                <a:gd name="T67" fmla="*/ 1 h 1158"/>
                <a:gd name="T68" fmla="*/ 1 w 1364"/>
                <a:gd name="T69" fmla="*/ 1 h 1158"/>
                <a:gd name="T70" fmla="*/ 1 w 1364"/>
                <a:gd name="T71" fmla="*/ 1 h 1158"/>
                <a:gd name="T72" fmla="*/ 1 w 1364"/>
                <a:gd name="T73" fmla="*/ 1 h 1158"/>
                <a:gd name="T74" fmla="*/ 1 w 1364"/>
                <a:gd name="T75" fmla="*/ 1 h 1158"/>
                <a:gd name="T76" fmla="*/ 1 w 1364"/>
                <a:gd name="T77" fmla="*/ 1 h 1158"/>
                <a:gd name="T78" fmla="*/ 1 w 1364"/>
                <a:gd name="T79" fmla="*/ 1 h 1158"/>
                <a:gd name="T80" fmla="*/ 1 w 1364"/>
                <a:gd name="T81" fmla="*/ 1 h 1158"/>
                <a:gd name="T82" fmla="*/ 1 w 1364"/>
                <a:gd name="T83" fmla="*/ 1 h 1158"/>
                <a:gd name="T84" fmla="*/ 1 w 1364"/>
                <a:gd name="T85" fmla="*/ 1 h 1158"/>
                <a:gd name="T86" fmla="*/ 1 w 1364"/>
                <a:gd name="T87" fmla="*/ 1 h 1158"/>
                <a:gd name="T88" fmla="*/ 1 w 1364"/>
                <a:gd name="T89" fmla="*/ 1 h 1158"/>
                <a:gd name="T90" fmla="*/ 1 w 1364"/>
                <a:gd name="T91" fmla="*/ 1 h 1158"/>
                <a:gd name="T92" fmla="*/ 1 w 1364"/>
                <a:gd name="T93" fmla="*/ 1 h 1158"/>
                <a:gd name="T94" fmla="*/ 1 w 1364"/>
                <a:gd name="T95" fmla="*/ 1 h 1158"/>
                <a:gd name="T96" fmla="*/ 1 w 1364"/>
                <a:gd name="T97" fmla="*/ 1 h 1158"/>
                <a:gd name="T98" fmla="*/ 1 w 1364"/>
                <a:gd name="T99" fmla="*/ 1 h 1158"/>
                <a:gd name="T100" fmla="*/ 1 w 1364"/>
                <a:gd name="T101" fmla="*/ 1 h 115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364" h="1158">
                  <a:moveTo>
                    <a:pt x="86" y="177"/>
                  </a:moveTo>
                  <a:lnTo>
                    <a:pt x="86" y="175"/>
                  </a:lnTo>
                  <a:lnTo>
                    <a:pt x="83" y="165"/>
                  </a:lnTo>
                  <a:lnTo>
                    <a:pt x="68" y="140"/>
                  </a:lnTo>
                  <a:lnTo>
                    <a:pt x="63" y="132"/>
                  </a:lnTo>
                  <a:lnTo>
                    <a:pt x="48" y="112"/>
                  </a:lnTo>
                  <a:lnTo>
                    <a:pt x="37" y="102"/>
                  </a:lnTo>
                  <a:lnTo>
                    <a:pt x="31" y="88"/>
                  </a:lnTo>
                  <a:lnTo>
                    <a:pt x="25" y="69"/>
                  </a:lnTo>
                  <a:lnTo>
                    <a:pt x="16" y="56"/>
                  </a:lnTo>
                  <a:lnTo>
                    <a:pt x="5" y="40"/>
                  </a:lnTo>
                  <a:lnTo>
                    <a:pt x="2" y="37"/>
                  </a:lnTo>
                  <a:lnTo>
                    <a:pt x="0" y="28"/>
                  </a:lnTo>
                  <a:lnTo>
                    <a:pt x="191" y="29"/>
                  </a:lnTo>
                  <a:lnTo>
                    <a:pt x="390" y="25"/>
                  </a:lnTo>
                  <a:lnTo>
                    <a:pt x="610" y="13"/>
                  </a:lnTo>
                  <a:lnTo>
                    <a:pt x="785" y="0"/>
                  </a:lnTo>
                  <a:lnTo>
                    <a:pt x="790" y="3"/>
                  </a:lnTo>
                  <a:lnTo>
                    <a:pt x="793" y="10"/>
                  </a:lnTo>
                  <a:lnTo>
                    <a:pt x="794" y="16"/>
                  </a:lnTo>
                  <a:lnTo>
                    <a:pt x="800" y="17"/>
                  </a:lnTo>
                  <a:lnTo>
                    <a:pt x="806" y="19"/>
                  </a:lnTo>
                  <a:lnTo>
                    <a:pt x="809" y="23"/>
                  </a:lnTo>
                  <a:lnTo>
                    <a:pt x="810" y="28"/>
                  </a:lnTo>
                  <a:lnTo>
                    <a:pt x="813" y="31"/>
                  </a:lnTo>
                  <a:lnTo>
                    <a:pt x="815" y="31"/>
                  </a:lnTo>
                  <a:lnTo>
                    <a:pt x="819" y="37"/>
                  </a:lnTo>
                  <a:lnTo>
                    <a:pt x="824" y="40"/>
                  </a:lnTo>
                  <a:lnTo>
                    <a:pt x="828" y="40"/>
                  </a:lnTo>
                  <a:lnTo>
                    <a:pt x="830" y="43"/>
                  </a:lnTo>
                  <a:lnTo>
                    <a:pt x="830" y="49"/>
                  </a:lnTo>
                  <a:lnTo>
                    <a:pt x="831" y="51"/>
                  </a:lnTo>
                  <a:lnTo>
                    <a:pt x="830" y="53"/>
                  </a:lnTo>
                  <a:lnTo>
                    <a:pt x="837" y="54"/>
                  </a:lnTo>
                  <a:lnTo>
                    <a:pt x="837" y="56"/>
                  </a:lnTo>
                  <a:lnTo>
                    <a:pt x="839" y="59"/>
                  </a:lnTo>
                  <a:lnTo>
                    <a:pt x="842" y="57"/>
                  </a:lnTo>
                  <a:lnTo>
                    <a:pt x="846" y="57"/>
                  </a:lnTo>
                  <a:lnTo>
                    <a:pt x="843" y="61"/>
                  </a:lnTo>
                  <a:lnTo>
                    <a:pt x="839" y="70"/>
                  </a:lnTo>
                  <a:lnTo>
                    <a:pt x="833" y="93"/>
                  </a:lnTo>
                  <a:lnTo>
                    <a:pt x="834" y="112"/>
                  </a:lnTo>
                  <a:lnTo>
                    <a:pt x="834" y="126"/>
                  </a:lnTo>
                  <a:lnTo>
                    <a:pt x="837" y="132"/>
                  </a:lnTo>
                  <a:lnTo>
                    <a:pt x="840" y="143"/>
                  </a:lnTo>
                  <a:lnTo>
                    <a:pt x="846" y="159"/>
                  </a:lnTo>
                  <a:lnTo>
                    <a:pt x="850" y="172"/>
                  </a:lnTo>
                  <a:lnTo>
                    <a:pt x="850" y="187"/>
                  </a:lnTo>
                  <a:lnTo>
                    <a:pt x="854" y="193"/>
                  </a:lnTo>
                  <a:lnTo>
                    <a:pt x="860" y="205"/>
                  </a:lnTo>
                  <a:lnTo>
                    <a:pt x="868" y="221"/>
                  </a:lnTo>
                  <a:lnTo>
                    <a:pt x="877" y="231"/>
                  </a:lnTo>
                  <a:lnTo>
                    <a:pt x="886" y="239"/>
                  </a:lnTo>
                  <a:lnTo>
                    <a:pt x="898" y="249"/>
                  </a:lnTo>
                  <a:lnTo>
                    <a:pt x="908" y="260"/>
                  </a:lnTo>
                  <a:lnTo>
                    <a:pt x="914" y="264"/>
                  </a:lnTo>
                  <a:lnTo>
                    <a:pt x="922" y="271"/>
                  </a:lnTo>
                  <a:lnTo>
                    <a:pt x="931" y="284"/>
                  </a:lnTo>
                  <a:lnTo>
                    <a:pt x="937" y="290"/>
                  </a:lnTo>
                  <a:lnTo>
                    <a:pt x="945" y="295"/>
                  </a:lnTo>
                  <a:lnTo>
                    <a:pt x="952" y="299"/>
                  </a:lnTo>
                  <a:lnTo>
                    <a:pt x="967" y="307"/>
                  </a:lnTo>
                  <a:lnTo>
                    <a:pt x="976" y="311"/>
                  </a:lnTo>
                  <a:lnTo>
                    <a:pt x="989" y="323"/>
                  </a:lnTo>
                  <a:lnTo>
                    <a:pt x="998" y="333"/>
                  </a:lnTo>
                  <a:lnTo>
                    <a:pt x="1002" y="345"/>
                  </a:lnTo>
                  <a:lnTo>
                    <a:pt x="1008" y="360"/>
                  </a:lnTo>
                  <a:lnTo>
                    <a:pt x="1008" y="379"/>
                  </a:lnTo>
                  <a:lnTo>
                    <a:pt x="1009" y="394"/>
                  </a:lnTo>
                  <a:lnTo>
                    <a:pt x="1014" y="406"/>
                  </a:lnTo>
                  <a:lnTo>
                    <a:pt x="1021" y="419"/>
                  </a:lnTo>
                  <a:lnTo>
                    <a:pt x="1029" y="425"/>
                  </a:lnTo>
                  <a:lnTo>
                    <a:pt x="1036" y="425"/>
                  </a:lnTo>
                  <a:lnTo>
                    <a:pt x="1042" y="417"/>
                  </a:lnTo>
                  <a:lnTo>
                    <a:pt x="1047" y="409"/>
                  </a:lnTo>
                  <a:lnTo>
                    <a:pt x="1054" y="403"/>
                  </a:lnTo>
                  <a:lnTo>
                    <a:pt x="1068" y="403"/>
                  </a:lnTo>
                  <a:lnTo>
                    <a:pt x="1092" y="407"/>
                  </a:lnTo>
                  <a:lnTo>
                    <a:pt x="1107" y="416"/>
                  </a:lnTo>
                  <a:lnTo>
                    <a:pt x="1122" y="423"/>
                  </a:lnTo>
                  <a:lnTo>
                    <a:pt x="1128" y="429"/>
                  </a:lnTo>
                  <a:lnTo>
                    <a:pt x="1128" y="439"/>
                  </a:lnTo>
                  <a:lnTo>
                    <a:pt x="1125" y="442"/>
                  </a:lnTo>
                  <a:lnTo>
                    <a:pt x="1119" y="445"/>
                  </a:lnTo>
                  <a:lnTo>
                    <a:pt x="1116" y="453"/>
                  </a:lnTo>
                  <a:lnTo>
                    <a:pt x="1113" y="463"/>
                  </a:lnTo>
                  <a:lnTo>
                    <a:pt x="1114" y="469"/>
                  </a:lnTo>
                  <a:lnTo>
                    <a:pt x="1117" y="474"/>
                  </a:lnTo>
                  <a:lnTo>
                    <a:pt x="1117" y="489"/>
                  </a:lnTo>
                  <a:lnTo>
                    <a:pt x="1114" y="495"/>
                  </a:lnTo>
                  <a:lnTo>
                    <a:pt x="1107" y="498"/>
                  </a:lnTo>
                  <a:lnTo>
                    <a:pt x="1106" y="501"/>
                  </a:lnTo>
                  <a:lnTo>
                    <a:pt x="1100" y="519"/>
                  </a:lnTo>
                  <a:lnTo>
                    <a:pt x="1100" y="530"/>
                  </a:lnTo>
                  <a:lnTo>
                    <a:pt x="1097" y="537"/>
                  </a:lnTo>
                  <a:lnTo>
                    <a:pt x="1091" y="546"/>
                  </a:lnTo>
                  <a:lnTo>
                    <a:pt x="1086" y="553"/>
                  </a:lnTo>
                  <a:lnTo>
                    <a:pt x="1085" y="571"/>
                  </a:lnTo>
                  <a:lnTo>
                    <a:pt x="1085" y="580"/>
                  </a:lnTo>
                  <a:lnTo>
                    <a:pt x="1088" y="589"/>
                  </a:lnTo>
                  <a:lnTo>
                    <a:pt x="1101" y="602"/>
                  </a:lnTo>
                  <a:lnTo>
                    <a:pt x="1116" y="615"/>
                  </a:lnTo>
                  <a:lnTo>
                    <a:pt x="1134" y="625"/>
                  </a:lnTo>
                  <a:lnTo>
                    <a:pt x="1138" y="631"/>
                  </a:lnTo>
                  <a:lnTo>
                    <a:pt x="1144" y="636"/>
                  </a:lnTo>
                  <a:lnTo>
                    <a:pt x="1151" y="637"/>
                  </a:lnTo>
                  <a:lnTo>
                    <a:pt x="1164" y="649"/>
                  </a:lnTo>
                  <a:lnTo>
                    <a:pt x="1167" y="662"/>
                  </a:lnTo>
                  <a:lnTo>
                    <a:pt x="1173" y="667"/>
                  </a:lnTo>
                  <a:lnTo>
                    <a:pt x="1185" y="670"/>
                  </a:lnTo>
                  <a:lnTo>
                    <a:pt x="1190" y="665"/>
                  </a:lnTo>
                  <a:lnTo>
                    <a:pt x="1197" y="662"/>
                  </a:lnTo>
                  <a:lnTo>
                    <a:pt x="1217" y="674"/>
                  </a:lnTo>
                  <a:lnTo>
                    <a:pt x="1231" y="685"/>
                  </a:lnTo>
                  <a:lnTo>
                    <a:pt x="1235" y="692"/>
                  </a:lnTo>
                  <a:lnTo>
                    <a:pt x="1246" y="703"/>
                  </a:lnTo>
                  <a:lnTo>
                    <a:pt x="1259" y="708"/>
                  </a:lnTo>
                  <a:lnTo>
                    <a:pt x="1264" y="715"/>
                  </a:lnTo>
                  <a:lnTo>
                    <a:pt x="1265" y="724"/>
                  </a:lnTo>
                  <a:lnTo>
                    <a:pt x="1268" y="744"/>
                  </a:lnTo>
                  <a:lnTo>
                    <a:pt x="1274" y="760"/>
                  </a:lnTo>
                  <a:lnTo>
                    <a:pt x="1279" y="770"/>
                  </a:lnTo>
                  <a:lnTo>
                    <a:pt x="1287" y="777"/>
                  </a:lnTo>
                  <a:lnTo>
                    <a:pt x="1288" y="788"/>
                  </a:lnTo>
                  <a:lnTo>
                    <a:pt x="1287" y="798"/>
                  </a:lnTo>
                  <a:lnTo>
                    <a:pt x="1275" y="806"/>
                  </a:lnTo>
                  <a:lnTo>
                    <a:pt x="1272" y="816"/>
                  </a:lnTo>
                  <a:lnTo>
                    <a:pt x="1278" y="823"/>
                  </a:lnTo>
                  <a:lnTo>
                    <a:pt x="1284" y="832"/>
                  </a:lnTo>
                  <a:lnTo>
                    <a:pt x="1287" y="839"/>
                  </a:lnTo>
                  <a:lnTo>
                    <a:pt x="1293" y="844"/>
                  </a:lnTo>
                  <a:lnTo>
                    <a:pt x="1303" y="866"/>
                  </a:lnTo>
                  <a:lnTo>
                    <a:pt x="1303" y="872"/>
                  </a:lnTo>
                  <a:lnTo>
                    <a:pt x="1311" y="878"/>
                  </a:lnTo>
                  <a:lnTo>
                    <a:pt x="1318" y="885"/>
                  </a:lnTo>
                  <a:lnTo>
                    <a:pt x="1330" y="890"/>
                  </a:lnTo>
                  <a:lnTo>
                    <a:pt x="1348" y="891"/>
                  </a:lnTo>
                  <a:lnTo>
                    <a:pt x="1348" y="890"/>
                  </a:lnTo>
                  <a:lnTo>
                    <a:pt x="1350" y="888"/>
                  </a:lnTo>
                  <a:lnTo>
                    <a:pt x="1356" y="890"/>
                  </a:lnTo>
                  <a:lnTo>
                    <a:pt x="1362" y="891"/>
                  </a:lnTo>
                  <a:lnTo>
                    <a:pt x="1364" y="896"/>
                  </a:lnTo>
                  <a:lnTo>
                    <a:pt x="1362" y="905"/>
                  </a:lnTo>
                  <a:lnTo>
                    <a:pt x="1362" y="917"/>
                  </a:lnTo>
                  <a:lnTo>
                    <a:pt x="1358" y="925"/>
                  </a:lnTo>
                  <a:lnTo>
                    <a:pt x="1350" y="931"/>
                  </a:lnTo>
                  <a:lnTo>
                    <a:pt x="1350" y="935"/>
                  </a:lnTo>
                  <a:lnTo>
                    <a:pt x="1356" y="938"/>
                  </a:lnTo>
                  <a:lnTo>
                    <a:pt x="1361" y="941"/>
                  </a:lnTo>
                  <a:lnTo>
                    <a:pt x="1361" y="947"/>
                  </a:lnTo>
                  <a:lnTo>
                    <a:pt x="1358" y="950"/>
                  </a:lnTo>
                  <a:lnTo>
                    <a:pt x="1353" y="947"/>
                  </a:lnTo>
                  <a:lnTo>
                    <a:pt x="1348" y="955"/>
                  </a:lnTo>
                  <a:lnTo>
                    <a:pt x="1352" y="964"/>
                  </a:lnTo>
                  <a:lnTo>
                    <a:pt x="1353" y="968"/>
                  </a:lnTo>
                  <a:lnTo>
                    <a:pt x="1350" y="975"/>
                  </a:lnTo>
                  <a:lnTo>
                    <a:pt x="1349" y="984"/>
                  </a:lnTo>
                  <a:lnTo>
                    <a:pt x="1349" y="991"/>
                  </a:lnTo>
                  <a:lnTo>
                    <a:pt x="1343" y="999"/>
                  </a:lnTo>
                  <a:lnTo>
                    <a:pt x="1336" y="997"/>
                  </a:lnTo>
                  <a:lnTo>
                    <a:pt x="1330" y="993"/>
                  </a:lnTo>
                  <a:lnTo>
                    <a:pt x="1327" y="987"/>
                  </a:lnTo>
                  <a:lnTo>
                    <a:pt x="1324" y="982"/>
                  </a:lnTo>
                  <a:lnTo>
                    <a:pt x="1318" y="984"/>
                  </a:lnTo>
                  <a:lnTo>
                    <a:pt x="1314" y="988"/>
                  </a:lnTo>
                  <a:lnTo>
                    <a:pt x="1308" y="1017"/>
                  </a:lnTo>
                  <a:lnTo>
                    <a:pt x="1306" y="1024"/>
                  </a:lnTo>
                  <a:lnTo>
                    <a:pt x="1300" y="1030"/>
                  </a:lnTo>
                  <a:lnTo>
                    <a:pt x="1291" y="1049"/>
                  </a:lnTo>
                  <a:lnTo>
                    <a:pt x="1291" y="1058"/>
                  </a:lnTo>
                  <a:lnTo>
                    <a:pt x="1287" y="1083"/>
                  </a:lnTo>
                  <a:lnTo>
                    <a:pt x="1282" y="1089"/>
                  </a:lnTo>
                  <a:lnTo>
                    <a:pt x="1278" y="1102"/>
                  </a:lnTo>
                  <a:lnTo>
                    <a:pt x="1268" y="1120"/>
                  </a:lnTo>
                  <a:lnTo>
                    <a:pt x="1262" y="1131"/>
                  </a:lnTo>
                  <a:lnTo>
                    <a:pt x="1255" y="1146"/>
                  </a:lnTo>
                  <a:lnTo>
                    <a:pt x="1250" y="1151"/>
                  </a:lnTo>
                  <a:lnTo>
                    <a:pt x="1188" y="1154"/>
                  </a:lnTo>
                  <a:lnTo>
                    <a:pt x="1119" y="1158"/>
                  </a:lnTo>
                  <a:lnTo>
                    <a:pt x="1120" y="1154"/>
                  </a:lnTo>
                  <a:lnTo>
                    <a:pt x="1123" y="1152"/>
                  </a:lnTo>
                  <a:lnTo>
                    <a:pt x="1125" y="1143"/>
                  </a:lnTo>
                  <a:lnTo>
                    <a:pt x="1131" y="1136"/>
                  </a:lnTo>
                  <a:lnTo>
                    <a:pt x="1134" y="1134"/>
                  </a:lnTo>
                  <a:lnTo>
                    <a:pt x="1142" y="1124"/>
                  </a:lnTo>
                  <a:lnTo>
                    <a:pt x="1145" y="1114"/>
                  </a:lnTo>
                  <a:lnTo>
                    <a:pt x="1157" y="1104"/>
                  </a:lnTo>
                  <a:lnTo>
                    <a:pt x="1169" y="1095"/>
                  </a:lnTo>
                  <a:lnTo>
                    <a:pt x="1170" y="1092"/>
                  </a:lnTo>
                  <a:lnTo>
                    <a:pt x="1176" y="1087"/>
                  </a:lnTo>
                  <a:lnTo>
                    <a:pt x="1176" y="1084"/>
                  </a:lnTo>
                  <a:lnTo>
                    <a:pt x="1176" y="1078"/>
                  </a:lnTo>
                  <a:lnTo>
                    <a:pt x="1173" y="1070"/>
                  </a:lnTo>
                  <a:lnTo>
                    <a:pt x="1173" y="1067"/>
                  </a:lnTo>
                  <a:lnTo>
                    <a:pt x="1167" y="1056"/>
                  </a:lnTo>
                  <a:lnTo>
                    <a:pt x="1167" y="1055"/>
                  </a:lnTo>
                  <a:lnTo>
                    <a:pt x="1163" y="1052"/>
                  </a:lnTo>
                  <a:lnTo>
                    <a:pt x="1157" y="1042"/>
                  </a:lnTo>
                  <a:lnTo>
                    <a:pt x="1157" y="1039"/>
                  </a:lnTo>
                  <a:lnTo>
                    <a:pt x="1154" y="1034"/>
                  </a:lnTo>
                  <a:lnTo>
                    <a:pt x="1156" y="1033"/>
                  </a:lnTo>
                  <a:lnTo>
                    <a:pt x="1156" y="1031"/>
                  </a:lnTo>
                  <a:lnTo>
                    <a:pt x="1156" y="1027"/>
                  </a:lnTo>
                  <a:lnTo>
                    <a:pt x="1153" y="1027"/>
                  </a:lnTo>
                  <a:lnTo>
                    <a:pt x="1151" y="1030"/>
                  </a:lnTo>
                  <a:lnTo>
                    <a:pt x="1148" y="1030"/>
                  </a:lnTo>
                  <a:lnTo>
                    <a:pt x="1150" y="1033"/>
                  </a:lnTo>
                  <a:lnTo>
                    <a:pt x="1147" y="1036"/>
                  </a:lnTo>
                  <a:lnTo>
                    <a:pt x="1144" y="1034"/>
                  </a:lnTo>
                  <a:lnTo>
                    <a:pt x="1141" y="1033"/>
                  </a:lnTo>
                  <a:lnTo>
                    <a:pt x="1004" y="1040"/>
                  </a:lnTo>
                  <a:lnTo>
                    <a:pt x="731" y="1055"/>
                  </a:lnTo>
                  <a:lnTo>
                    <a:pt x="690" y="1055"/>
                  </a:lnTo>
                  <a:lnTo>
                    <a:pt x="617" y="1058"/>
                  </a:lnTo>
                  <a:lnTo>
                    <a:pt x="494" y="1061"/>
                  </a:lnTo>
                  <a:lnTo>
                    <a:pt x="245" y="1065"/>
                  </a:lnTo>
                  <a:lnTo>
                    <a:pt x="239" y="1064"/>
                  </a:lnTo>
                  <a:lnTo>
                    <a:pt x="236" y="937"/>
                  </a:lnTo>
                  <a:lnTo>
                    <a:pt x="233" y="411"/>
                  </a:lnTo>
                  <a:lnTo>
                    <a:pt x="230" y="404"/>
                  </a:lnTo>
                  <a:lnTo>
                    <a:pt x="229" y="400"/>
                  </a:lnTo>
                  <a:lnTo>
                    <a:pt x="224" y="388"/>
                  </a:lnTo>
                  <a:lnTo>
                    <a:pt x="217" y="385"/>
                  </a:lnTo>
                  <a:lnTo>
                    <a:pt x="211" y="383"/>
                  </a:lnTo>
                  <a:lnTo>
                    <a:pt x="201" y="379"/>
                  </a:lnTo>
                  <a:lnTo>
                    <a:pt x="194" y="375"/>
                  </a:lnTo>
                  <a:lnTo>
                    <a:pt x="186" y="369"/>
                  </a:lnTo>
                  <a:lnTo>
                    <a:pt x="179" y="355"/>
                  </a:lnTo>
                  <a:lnTo>
                    <a:pt x="171" y="343"/>
                  </a:lnTo>
                  <a:lnTo>
                    <a:pt x="169" y="330"/>
                  </a:lnTo>
                  <a:lnTo>
                    <a:pt x="161" y="322"/>
                  </a:lnTo>
                  <a:lnTo>
                    <a:pt x="146" y="313"/>
                  </a:lnTo>
                  <a:lnTo>
                    <a:pt x="140" y="304"/>
                  </a:lnTo>
                  <a:lnTo>
                    <a:pt x="136" y="301"/>
                  </a:lnTo>
                  <a:lnTo>
                    <a:pt x="133" y="296"/>
                  </a:lnTo>
                  <a:lnTo>
                    <a:pt x="130" y="290"/>
                  </a:lnTo>
                  <a:lnTo>
                    <a:pt x="133" y="281"/>
                  </a:lnTo>
                  <a:lnTo>
                    <a:pt x="140" y="271"/>
                  </a:lnTo>
                  <a:lnTo>
                    <a:pt x="146" y="260"/>
                  </a:lnTo>
                  <a:lnTo>
                    <a:pt x="151" y="255"/>
                  </a:lnTo>
                  <a:lnTo>
                    <a:pt x="157" y="245"/>
                  </a:lnTo>
                  <a:lnTo>
                    <a:pt x="160" y="239"/>
                  </a:lnTo>
                  <a:lnTo>
                    <a:pt x="163" y="231"/>
                  </a:lnTo>
                  <a:lnTo>
                    <a:pt x="164" y="225"/>
                  </a:lnTo>
                  <a:lnTo>
                    <a:pt x="163" y="218"/>
                  </a:lnTo>
                  <a:lnTo>
                    <a:pt x="158" y="211"/>
                  </a:lnTo>
                  <a:lnTo>
                    <a:pt x="152" y="208"/>
                  </a:lnTo>
                  <a:lnTo>
                    <a:pt x="146" y="208"/>
                  </a:lnTo>
                  <a:lnTo>
                    <a:pt x="140" y="209"/>
                  </a:lnTo>
                  <a:lnTo>
                    <a:pt x="135" y="211"/>
                  </a:lnTo>
                  <a:lnTo>
                    <a:pt x="127" y="208"/>
                  </a:lnTo>
                  <a:lnTo>
                    <a:pt x="121" y="205"/>
                  </a:lnTo>
                  <a:lnTo>
                    <a:pt x="113" y="202"/>
                  </a:lnTo>
                  <a:lnTo>
                    <a:pt x="108" y="197"/>
                  </a:lnTo>
                  <a:lnTo>
                    <a:pt x="107" y="193"/>
                  </a:lnTo>
                  <a:lnTo>
                    <a:pt x="102" y="190"/>
                  </a:lnTo>
                  <a:lnTo>
                    <a:pt x="101" y="189"/>
                  </a:lnTo>
                  <a:lnTo>
                    <a:pt x="86" y="177"/>
                  </a:lnTo>
                </a:path>
              </a:pathLst>
            </a:custGeom>
            <a:solidFill>
              <a:schemeClr val="bg2"/>
            </a:solidFill>
            <a:ln w="9525" cmpd="sng">
              <a:solidFill>
                <a:srgbClr val="909090"/>
              </a:solidFill>
              <a:prstDash val="solid"/>
              <a:round/>
              <a:headEnd/>
              <a:tailEnd/>
            </a:ln>
          </p:spPr>
          <p:txBody>
            <a:bodyPr/>
            <a:lstStyle/>
            <a:p>
              <a:endParaRPr lang="en-US" dirty="0"/>
            </a:p>
          </p:txBody>
        </p:sp>
        <p:sp>
          <p:nvSpPr>
            <p:cNvPr id="7393" name="Freeform 48"/>
            <p:cNvSpPr>
              <a:spLocks noChangeAspect="1"/>
            </p:cNvSpPr>
            <p:nvPr>
              <p:custDataLst>
                <p:tags r:id="rId256"/>
              </p:custDataLst>
            </p:nvPr>
          </p:nvSpPr>
          <p:spPr bwMode="auto">
            <a:xfrm>
              <a:off x="3698" y="2445"/>
              <a:ext cx="871" cy="303"/>
            </a:xfrm>
            <a:custGeom>
              <a:avLst/>
              <a:gdLst>
                <a:gd name="T0" fmla="*/ 1 w 1742"/>
                <a:gd name="T1" fmla="*/ 1 h 606"/>
                <a:gd name="T2" fmla="*/ 1 w 1742"/>
                <a:gd name="T3" fmla="*/ 1 h 606"/>
                <a:gd name="T4" fmla="*/ 1 w 1742"/>
                <a:gd name="T5" fmla="*/ 1 h 606"/>
                <a:gd name="T6" fmla="*/ 1 w 1742"/>
                <a:gd name="T7" fmla="*/ 1 h 606"/>
                <a:gd name="T8" fmla="*/ 1 w 1742"/>
                <a:gd name="T9" fmla="*/ 1 h 606"/>
                <a:gd name="T10" fmla="*/ 1 w 1742"/>
                <a:gd name="T11" fmla="*/ 1 h 606"/>
                <a:gd name="T12" fmla="*/ 1 w 1742"/>
                <a:gd name="T13" fmla="*/ 1 h 606"/>
                <a:gd name="T14" fmla="*/ 1 w 1742"/>
                <a:gd name="T15" fmla="*/ 1 h 606"/>
                <a:gd name="T16" fmla="*/ 1 w 1742"/>
                <a:gd name="T17" fmla="*/ 1 h 606"/>
                <a:gd name="T18" fmla="*/ 1 w 1742"/>
                <a:gd name="T19" fmla="*/ 1 h 606"/>
                <a:gd name="T20" fmla="*/ 1 w 1742"/>
                <a:gd name="T21" fmla="*/ 1 h 606"/>
                <a:gd name="T22" fmla="*/ 1 w 1742"/>
                <a:gd name="T23" fmla="*/ 1 h 606"/>
                <a:gd name="T24" fmla="*/ 1 w 1742"/>
                <a:gd name="T25" fmla="*/ 1 h 606"/>
                <a:gd name="T26" fmla="*/ 1 w 1742"/>
                <a:gd name="T27" fmla="*/ 1 h 606"/>
                <a:gd name="T28" fmla="*/ 1 w 1742"/>
                <a:gd name="T29" fmla="*/ 1 h 606"/>
                <a:gd name="T30" fmla="*/ 1 w 1742"/>
                <a:gd name="T31" fmla="*/ 1 h 606"/>
                <a:gd name="T32" fmla="*/ 1 w 1742"/>
                <a:gd name="T33" fmla="*/ 1 h 606"/>
                <a:gd name="T34" fmla="*/ 1 w 1742"/>
                <a:gd name="T35" fmla="*/ 1 h 606"/>
                <a:gd name="T36" fmla="*/ 1 w 1742"/>
                <a:gd name="T37" fmla="*/ 1 h 606"/>
                <a:gd name="T38" fmla="*/ 1 w 1742"/>
                <a:gd name="T39" fmla="*/ 1 h 606"/>
                <a:gd name="T40" fmla="*/ 1 w 1742"/>
                <a:gd name="T41" fmla="*/ 1 h 606"/>
                <a:gd name="T42" fmla="*/ 1 w 1742"/>
                <a:gd name="T43" fmla="*/ 1 h 606"/>
                <a:gd name="T44" fmla="*/ 1 w 1742"/>
                <a:gd name="T45" fmla="*/ 1 h 606"/>
                <a:gd name="T46" fmla="*/ 1 w 1742"/>
                <a:gd name="T47" fmla="*/ 1 h 606"/>
                <a:gd name="T48" fmla="*/ 1 w 1742"/>
                <a:gd name="T49" fmla="*/ 1 h 606"/>
                <a:gd name="T50" fmla="*/ 1 w 1742"/>
                <a:gd name="T51" fmla="*/ 1 h 606"/>
                <a:gd name="T52" fmla="*/ 1 w 1742"/>
                <a:gd name="T53" fmla="*/ 1 h 606"/>
                <a:gd name="T54" fmla="*/ 1 w 1742"/>
                <a:gd name="T55" fmla="*/ 1 h 606"/>
                <a:gd name="T56" fmla="*/ 1 w 1742"/>
                <a:gd name="T57" fmla="*/ 1 h 606"/>
                <a:gd name="T58" fmla="*/ 1 w 1742"/>
                <a:gd name="T59" fmla="*/ 1 h 606"/>
                <a:gd name="T60" fmla="*/ 1 w 1742"/>
                <a:gd name="T61" fmla="*/ 1 h 606"/>
                <a:gd name="T62" fmla="*/ 1 w 1742"/>
                <a:gd name="T63" fmla="*/ 1 h 606"/>
                <a:gd name="T64" fmla="*/ 1 w 1742"/>
                <a:gd name="T65" fmla="*/ 1 h 606"/>
                <a:gd name="T66" fmla="*/ 1 w 1742"/>
                <a:gd name="T67" fmla="*/ 1 h 606"/>
                <a:gd name="T68" fmla="*/ 1 w 1742"/>
                <a:gd name="T69" fmla="*/ 1 h 606"/>
                <a:gd name="T70" fmla="*/ 1 w 1742"/>
                <a:gd name="T71" fmla="*/ 1 h 606"/>
                <a:gd name="T72" fmla="*/ 1 w 1742"/>
                <a:gd name="T73" fmla="*/ 1 h 606"/>
                <a:gd name="T74" fmla="*/ 1 w 1742"/>
                <a:gd name="T75" fmla="*/ 1 h 606"/>
                <a:gd name="T76" fmla="*/ 1 w 1742"/>
                <a:gd name="T77" fmla="*/ 1 h 606"/>
                <a:gd name="T78" fmla="*/ 1 w 1742"/>
                <a:gd name="T79" fmla="*/ 1 h 606"/>
                <a:gd name="T80" fmla="*/ 1 w 1742"/>
                <a:gd name="T81" fmla="*/ 1 h 606"/>
                <a:gd name="T82" fmla="*/ 1 w 1742"/>
                <a:gd name="T83" fmla="*/ 1 h 606"/>
                <a:gd name="T84" fmla="*/ 1 w 1742"/>
                <a:gd name="T85" fmla="*/ 1 h 606"/>
                <a:gd name="T86" fmla="*/ 1 w 1742"/>
                <a:gd name="T87" fmla="*/ 1 h 606"/>
                <a:gd name="T88" fmla="*/ 1 w 1742"/>
                <a:gd name="T89" fmla="*/ 1 h 606"/>
                <a:gd name="T90" fmla="*/ 1 w 1742"/>
                <a:gd name="T91" fmla="*/ 1 h 606"/>
                <a:gd name="T92" fmla="*/ 1 w 1742"/>
                <a:gd name="T93" fmla="*/ 1 h 606"/>
                <a:gd name="T94" fmla="*/ 1 w 1742"/>
                <a:gd name="T95" fmla="*/ 1 h 606"/>
                <a:gd name="T96" fmla="*/ 1 w 1742"/>
                <a:gd name="T97" fmla="*/ 1 h 606"/>
                <a:gd name="T98" fmla="*/ 1 w 1742"/>
                <a:gd name="T99" fmla="*/ 1 h 60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742" h="606">
                  <a:moveTo>
                    <a:pt x="475" y="150"/>
                  </a:moveTo>
                  <a:lnTo>
                    <a:pt x="590" y="137"/>
                  </a:lnTo>
                  <a:lnTo>
                    <a:pt x="727" y="123"/>
                  </a:lnTo>
                  <a:lnTo>
                    <a:pt x="736" y="126"/>
                  </a:lnTo>
                  <a:lnTo>
                    <a:pt x="752" y="117"/>
                  </a:lnTo>
                  <a:lnTo>
                    <a:pt x="872" y="114"/>
                  </a:lnTo>
                  <a:lnTo>
                    <a:pt x="1031" y="99"/>
                  </a:lnTo>
                  <a:lnTo>
                    <a:pt x="1101" y="93"/>
                  </a:lnTo>
                  <a:lnTo>
                    <a:pt x="1326" y="69"/>
                  </a:lnTo>
                  <a:lnTo>
                    <a:pt x="1328" y="63"/>
                  </a:lnTo>
                  <a:lnTo>
                    <a:pt x="1331" y="64"/>
                  </a:lnTo>
                  <a:lnTo>
                    <a:pt x="1670" y="16"/>
                  </a:lnTo>
                  <a:lnTo>
                    <a:pt x="1742" y="0"/>
                  </a:lnTo>
                  <a:lnTo>
                    <a:pt x="1735" y="7"/>
                  </a:lnTo>
                  <a:lnTo>
                    <a:pt x="1735" y="14"/>
                  </a:lnTo>
                  <a:lnTo>
                    <a:pt x="1732" y="22"/>
                  </a:lnTo>
                  <a:lnTo>
                    <a:pt x="1732" y="28"/>
                  </a:lnTo>
                  <a:lnTo>
                    <a:pt x="1738" y="35"/>
                  </a:lnTo>
                  <a:lnTo>
                    <a:pt x="1734" y="42"/>
                  </a:lnTo>
                  <a:lnTo>
                    <a:pt x="1731" y="53"/>
                  </a:lnTo>
                  <a:lnTo>
                    <a:pt x="1732" y="60"/>
                  </a:lnTo>
                  <a:lnTo>
                    <a:pt x="1738" y="67"/>
                  </a:lnTo>
                  <a:lnTo>
                    <a:pt x="1739" y="72"/>
                  </a:lnTo>
                  <a:lnTo>
                    <a:pt x="1731" y="73"/>
                  </a:lnTo>
                  <a:lnTo>
                    <a:pt x="1722" y="69"/>
                  </a:lnTo>
                  <a:lnTo>
                    <a:pt x="1713" y="72"/>
                  </a:lnTo>
                  <a:lnTo>
                    <a:pt x="1707" y="81"/>
                  </a:lnTo>
                  <a:lnTo>
                    <a:pt x="1705" y="84"/>
                  </a:lnTo>
                  <a:lnTo>
                    <a:pt x="1701" y="84"/>
                  </a:lnTo>
                  <a:lnTo>
                    <a:pt x="1682" y="135"/>
                  </a:lnTo>
                  <a:lnTo>
                    <a:pt x="1679" y="135"/>
                  </a:lnTo>
                  <a:lnTo>
                    <a:pt x="1675" y="143"/>
                  </a:lnTo>
                  <a:lnTo>
                    <a:pt x="1664" y="143"/>
                  </a:lnTo>
                  <a:lnTo>
                    <a:pt x="1661" y="137"/>
                  </a:lnTo>
                  <a:lnTo>
                    <a:pt x="1658" y="132"/>
                  </a:lnTo>
                  <a:lnTo>
                    <a:pt x="1646" y="134"/>
                  </a:lnTo>
                  <a:lnTo>
                    <a:pt x="1629" y="141"/>
                  </a:lnTo>
                  <a:lnTo>
                    <a:pt x="1617" y="147"/>
                  </a:lnTo>
                  <a:lnTo>
                    <a:pt x="1605" y="159"/>
                  </a:lnTo>
                  <a:lnTo>
                    <a:pt x="1610" y="162"/>
                  </a:lnTo>
                  <a:lnTo>
                    <a:pt x="1608" y="168"/>
                  </a:lnTo>
                  <a:lnTo>
                    <a:pt x="1607" y="174"/>
                  </a:lnTo>
                  <a:lnTo>
                    <a:pt x="1598" y="181"/>
                  </a:lnTo>
                  <a:lnTo>
                    <a:pt x="1592" y="187"/>
                  </a:lnTo>
                  <a:lnTo>
                    <a:pt x="1586" y="188"/>
                  </a:lnTo>
                  <a:lnTo>
                    <a:pt x="1579" y="193"/>
                  </a:lnTo>
                  <a:lnTo>
                    <a:pt x="1573" y="193"/>
                  </a:lnTo>
                  <a:lnTo>
                    <a:pt x="1570" y="187"/>
                  </a:lnTo>
                  <a:lnTo>
                    <a:pt x="1570" y="181"/>
                  </a:lnTo>
                  <a:lnTo>
                    <a:pt x="1568" y="175"/>
                  </a:lnTo>
                  <a:lnTo>
                    <a:pt x="1564" y="169"/>
                  </a:lnTo>
                  <a:lnTo>
                    <a:pt x="1561" y="169"/>
                  </a:lnTo>
                  <a:lnTo>
                    <a:pt x="1543" y="187"/>
                  </a:lnTo>
                  <a:lnTo>
                    <a:pt x="1534" y="193"/>
                  </a:lnTo>
                  <a:lnTo>
                    <a:pt x="1514" y="205"/>
                  </a:lnTo>
                  <a:lnTo>
                    <a:pt x="1511" y="211"/>
                  </a:lnTo>
                  <a:lnTo>
                    <a:pt x="1511" y="218"/>
                  </a:lnTo>
                  <a:lnTo>
                    <a:pt x="1514" y="225"/>
                  </a:lnTo>
                  <a:lnTo>
                    <a:pt x="1511" y="230"/>
                  </a:lnTo>
                  <a:lnTo>
                    <a:pt x="1509" y="234"/>
                  </a:lnTo>
                  <a:lnTo>
                    <a:pt x="1502" y="249"/>
                  </a:lnTo>
                  <a:lnTo>
                    <a:pt x="1497" y="253"/>
                  </a:lnTo>
                  <a:lnTo>
                    <a:pt x="1493" y="252"/>
                  </a:lnTo>
                  <a:lnTo>
                    <a:pt x="1484" y="252"/>
                  </a:lnTo>
                  <a:lnTo>
                    <a:pt x="1478" y="256"/>
                  </a:lnTo>
                  <a:lnTo>
                    <a:pt x="1471" y="258"/>
                  </a:lnTo>
                  <a:lnTo>
                    <a:pt x="1465" y="261"/>
                  </a:lnTo>
                  <a:lnTo>
                    <a:pt x="1464" y="267"/>
                  </a:lnTo>
                  <a:lnTo>
                    <a:pt x="1459" y="272"/>
                  </a:lnTo>
                  <a:lnTo>
                    <a:pt x="1453" y="274"/>
                  </a:lnTo>
                  <a:lnTo>
                    <a:pt x="1447" y="277"/>
                  </a:lnTo>
                  <a:lnTo>
                    <a:pt x="1447" y="281"/>
                  </a:lnTo>
                  <a:lnTo>
                    <a:pt x="1444" y="286"/>
                  </a:lnTo>
                  <a:lnTo>
                    <a:pt x="1440" y="290"/>
                  </a:lnTo>
                  <a:lnTo>
                    <a:pt x="1434" y="290"/>
                  </a:lnTo>
                  <a:lnTo>
                    <a:pt x="1428" y="298"/>
                  </a:lnTo>
                  <a:lnTo>
                    <a:pt x="1419" y="304"/>
                  </a:lnTo>
                  <a:lnTo>
                    <a:pt x="1412" y="307"/>
                  </a:lnTo>
                  <a:lnTo>
                    <a:pt x="1411" y="313"/>
                  </a:lnTo>
                  <a:lnTo>
                    <a:pt x="1405" y="318"/>
                  </a:lnTo>
                  <a:lnTo>
                    <a:pt x="1402" y="322"/>
                  </a:lnTo>
                  <a:lnTo>
                    <a:pt x="1390" y="325"/>
                  </a:lnTo>
                  <a:lnTo>
                    <a:pt x="1378" y="324"/>
                  </a:lnTo>
                  <a:lnTo>
                    <a:pt x="1362" y="327"/>
                  </a:lnTo>
                  <a:lnTo>
                    <a:pt x="1347" y="330"/>
                  </a:lnTo>
                  <a:lnTo>
                    <a:pt x="1340" y="337"/>
                  </a:lnTo>
                  <a:lnTo>
                    <a:pt x="1335" y="343"/>
                  </a:lnTo>
                  <a:lnTo>
                    <a:pt x="1326" y="343"/>
                  </a:lnTo>
                  <a:lnTo>
                    <a:pt x="1322" y="351"/>
                  </a:lnTo>
                  <a:lnTo>
                    <a:pt x="1318" y="355"/>
                  </a:lnTo>
                  <a:lnTo>
                    <a:pt x="1313" y="360"/>
                  </a:lnTo>
                  <a:lnTo>
                    <a:pt x="1306" y="364"/>
                  </a:lnTo>
                  <a:lnTo>
                    <a:pt x="1303" y="370"/>
                  </a:lnTo>
                  <a:lnTo>
                    <a:pt x="1300" y="377"/>
                  </a:lnTo>
                  <a:lnTo>
                    <a:pt x="1303" y="388"/>
                  </a:lnTo>
                  <a:lnTo>
                    <a:pt x="1300" y="393"/>
                  </a:lnTo>
                  <a:lnTo>
                    <a:pt x="1300" y="404"/>
                  </a:lnTo>
                  <a:lnTo>
                    <a:pt x="1301" y="407"/>
                  </a:lnTo>
                  <a:lnTo>
                    <a:pt x="1295" y="414"/>
                  </a:lnTo>
                  <a:lnTo>
                    <a:pt x="1289" y="416"/>
                  </a:lnTo>
                  <a:lnTo>
                    <a:pt x="1282" y="422"/>
                  </a:lnTo>
                  <a:lnTo>
                    <a:pt x="1273" y="423"/>
                  </a:lnTo>
                  <a:lnTo>
                    <a:pt x="1266" y="419"/>
                  </a:lnTo>
                  <a:lnTo>
                    <a:pt x="1262" y="417"/>
                  </a:lnTo>
                  <a:lnTo>
                    <a:pt x="1257" y="425"/>
                  </a:lnTo>
                  <a:lnTo>
                    <a:pt x="1250" y="433"/>
                  </a:lnTo>
                  <a:lnTo>
                    <a:pt x="1250" y="488"/>
                  </a:lnTo>
                  <a:lnTo>
                    <a:pt x="1248" y="489"/>
                  </a:lnTo>
                  <a:lnTo>
                    <a:pt x="986" y="524"/>
                  </a:lnTo>
                  <a:lnTo>
                    <a:pt x="980" y="525"/>
                  </a:lnTo>
                  <a:lnTo>
                    <a:pt x="899" y="534"/>
                  </a:lnTo>
                  <a:lnTo>
                    <a:pt x="832" y="541"/>
                  </a:lnTo>
                  <a:lnTo>
                    <a:pt x="718" y="553"/>
                  </a:lnTo>
                  <a:lnTo>
                    <a:pt x="652" y="557"/>
                  </a:lnTo>
                  <a:lnTo>
                    <a:pt x="543" y="566"/>
                  </a:lnTo>
                  <a:lnTo>
                    <a:pt x="465" y="572"/>
                  </a:lnTo>
                  <a:lnTo>
                    <a:pt x="441" y="574"/>
                  </a:lnTo>
                  <a:lnTo>
                    <a:pt x="0" y="606"/>
                  </a:lnTo>
                  <a:lnTo>
                    <a:pt x="0" y="602"/>
                  </a:lnTo>
                  <a:lnTo>
                    <a:pt x="1" y="596"/>
                  </a:lnTo>
                  <a:lnTo>
                    <a:pt x="7" y="596"/>
                  </a:lnTo>
                  <a:lnTo>
                    <a:pt x="13" y="597"/>
                  </a:lnTo>
                  <a:lnTo>
                    <a:pt x="16" y="591"/>
                  </a:lnTo>
                  <a:lnTo>
                    <a:pt x="20" y="584"/>
                  </a:lnTo>
                  <a:lnTo>
                    <a:pt x="20" y="580"/>
                  </a:lnTo>
                  <a:lnTo>
                    <a:pt x="23" y="575"/>
                  </a:lnTo>
                  <a:lnTo>
                    <a:pt x="26" y="572"/>
                  </a:lnTo>
                  <a:lnTo>
                    <a:pt x="29" y="575"/>
                  </a:lnTo>
                  <a:lnTo>
                    <a:pt x="37" y="574"/>
                  </a:lnTo>
                  <a:lnTo>
                    <a:pt x="41" y="571"/>
                  </a:lnTo>
                  <a:lnTo>
                    <a:pt x="41" y="566"/>
                  </a:lnTo>
                  <a:lnTo>
                    <a:pt x="38" y="560"/>
                  </a:lnTo>
                  <a:lnTo>
                    <a:pt x="38" y="554"/>
                  </a:lnTo>
                  <a:lnTo>
                    <a:pt x="35" y="550"/>
                  </a:lnTo>
                  <a:lnTo>
                    <a:pt x="32" y="542"/>
                  </a:lnTo>
                  <a:lnTo>
                    <a:pt x="28" y="544"/>
                  </a:lnTo>
                  <a:lnTo>
                    <a:pt x="23" y="542"/>
                  </a:lnTo>
                  <a:lnTo>
                    <a:pt x="20" y="538"/>
                  </a:lnTo>
                  <a:lnTo>
                    <a:pt x="20" y="532"/>
                  </a:lnTo>
                  <a:lnTo>
                    <a:pt x="25" y="532"/>
                  </a:lnTo>
                  <a:lnTo>
                    <a:pt x="26" y="528"/>
                  </a:lnTo>
                  <a:lnTo>
                    <a:pt x="29" y="528"/>
                  </a:lnTo>
                  <a:lnTo>
                    <a:pt x="32" y="524"/>
                  </a:lnTo>
                  <a:lnTo>
                    <a:pt x="38" y="515"/>
                  </a:lnTo>
                  <a:lnTo>
                    <a:pt x="38" y="506"/>
                  </a:lnTo>
                  <a:lnTo>
                    <a:pt x="44" y="497"/>
                  </a:lnTo>
                  <a:lnTo>
                    <a:pt x="47" y="486"/>
                  </a:lnTo>
                  <a:lnTo>
                    <a:pt x="44" y="482"/>
                  </a:lnTo>
                  <a:lnTo>
                    <a:pt x="41" y="475"/>
                  </a:lnTo>
                  <a:lnTo>
                    <a:pt x="43" y="466"/>
                  </a:lnTo>
                  <a:lnTo>
                    <a:pt x="46" y="464"/>
                  </a:lnTo>
                  <a:lnTo>
                    <a:pt x="49" y="461"/>
                  </a:lnTo>
                  <a:lnTo>
                    <a:pt x="53" y="461"/>
                  </a:lnTo>
                  <a:lnTo>
                    <a:pt x="60" y="454"/>
                  </a:lnTo>
                  <a:lnTo>
                    <a:pt x="63" y="448"/>
                  </a:lnTo>
                  <a:lnTo>
                    <a:pt x="66" y="439"/>
                  </a:lnTo>
                  <a:lnTo>
                    <a:pt x="60" y="435"/>
                  </a:lnTo>
                  <a:lnTo>
                    <a:pt x="57" y="426"/>
                  </a:lnTo>
                  <a:lnTo>
                    <a:pt x="57" y="419"/>
                  </a:lnTo>
                  <a:lnTo>
                    <a:pt x="60" y="413"/>
                  </a:lnTo>
                  <a:lnTo>
                    <a:pt x="66" y="410"/>
                  </a:lnTo>
                  <a:lnTo>
                    <a:pt x="73" y="408"/>
                  </a:lnTo>
                  <a:lnTo>
                    <a:pt x="79" y="410"/>
                  </a:lnTo>
                  <a:lnTo>
                    <a:pt x="84" y="408"/>
                  </a:lnTo>
                  <a:lnTo>
                    <a:pt x="88" y="405"/>
                  </a:lnTo>
                  <a:lnTo>
                    <a:pt x="88" y="402"/>
                  </a:lnTo>
                  <a:lnTo>
                    <a:pt x="91" y="402"/>
                  </a:lnTo>
                  <a:lnTo>
                    <a:pt x="96" y="399"/>
                  </a:lnTo>
                  <a:lnTo>
                    <a:pt x="96" y="395"/>
                  </a:lnTo>
                  <a:lnTo>
                    <a:pt x="99" y="393"/>
                  </a:lnTo>
                  <a:lnTo>
                    <a:pt x="102" y="395"/>
                  </a:lnTo>
                  <a:lnTo>
                    <a:pt x="105" y="392"/>
                  </a:lnTo>
                  <a:lnTo>
                    <a:pt x="108" y="389"/>
                  </a:lnTo>
                  <a:lnTo>
                    <a:pt x="114" y="383"/>
                  </a:lnTo>
                  <a:lnTo>
                    <a:pt x="121" y="370"/>
                  </a:lnTo>
                  <a:lnTo>
                    <a:pt x="121" y="366"/>
                  </a:lnTo>
                  <a:lnTo>
                    <a:pt x="119" y="363"/>
                  </a:lnTo>
                  <a:lnTo>
                    <a:pt x="114" y="358"/>
                  </a:lnTo>
                  <a:lnTo>
                    <a:pt x="106" y="354"/>
                  </a:lnTo>
                  <a:lnTo>
                    <a:pt x="103" y="349"/>
                  </a:lnTo>
                  <a:lnTo>
                    <a:pt x="103" y="346"/>
                  </a:lnTo>
                  <a:lnTo>
                    <a:pt x="100" y="345"/>
                  </a:lnTo>
                  <a:lnTo>
                    <a:pt x="102" y="343"/>
                  </a:lnTo>
                  <a:lnTo>
                    <a:pt x="105" y="340"/>
                  </a:lnTo>
                  <a:lnTo>
                    <a:pt x="112" y="325"/>
                  </a:lnTo>
                  <a:lnTo>
                    <a:pt x="118" y="314"/>
                  </a:lnTo>
                  <a:lnTo>
                    <a:pt x="128" y="296"/>
                  </a:lnTo>
                  <a:lnTo>
                    <a:pt x="132" y="283"/>
                  </a:lnTo>
                  <a:lnTo>
                    <a:pt x="137" y="277"/>
                  </a:lnTo>
                  <a:lnTo>
                    <a:pt x="141" y="252"/>
                  </a:lnTo>
                  <a:lnTo>
                    <a:pt x="141" y="243"/>
                  </a:lnTo>
                  <a:lnTo>
                    <a:pt x="150" y="224"/>
                  </a:lnTo>
                  <a:lnTo>
                    <a:pt x="156" y="218"/>
                  </a:lnTo>
                  <a:lnTo>
                    <a:pt x="158" y="211"/>
                  </a:lnTo>
                  <a:lnTo>
                    <a:pt x="158" y="216"/>
                  </a:lnTo>
                  <a:lnTo>
                    <a:pt x="426" y="190"/>
                  </a:lnTo>
                  <a:lnTo>
                    <a:pt x="433" y="187"/>
                  </a:lnTo>
                  <a:lnTo>
                    <a:pt x="439" y="181"/>
                  </a:lnTo>
                  <a:lnTo>
                    <a:pt x="432" y="146"/>
                  </a:lnTo>
                  <a:lnTo>
                    <a:pt x="465" y="144"/>
                  </a:lnTo>
                  <a:lnTo>
                    <a:pt x="477" y="144"/>
                  </a:lnTo>
                  <a:lnTo>
                    <a:pt x="475" y="150"/>
                  </a:lnTo>
                </a:path>
              </a:pathLst>
            </a:custGeom>
            <a:solidFill>
              <a:srgbClr val="339933"/>
            </a:solidFill>
            <a:ln w="9525" cmpd="sng">
              <a:solidFill>
                <a:srgbClr val="909090"/>
              </a:solidFill>
              <a:prstDash val="solid"/>
              <a:round/>
              <a:headEnd/>
              <a:tailEnd/>
            </a:ln>
          </p:spPr>
          <p:txBody>
            <a:bodyPr/>
            <a:lstStyle/>
            <a:p>
              <a:endParaRPr lang="en-US" dirty="0"/>
            </a:p>
          </p:txBody>
        </p:sp>
        <p:sp>
          <p:nvSpPr>
            <p:cNvPr id="7394" name="Freeform 49"/>
            <p:cNvSpPr>
              <a:spLocks noChangeAspect="1"/>
            </p:cNvSpPr>
            <p:nvPr>
              <p:custDataLst>
                <p:tags r:id="rId257"/>
              </p:custDataLst>
            </p:nvPr>
          </p:nvSpPr>
          <p:spPr bwMode="auto">
            <a:xfrm>
              <a:off x="3242" y="2555"/>
              <a:ext cx="516" cy="464"/>
            </a:xfrm>
            <a:custGeom>
              <a:avLst/>
              <a:gdLst>
                <a:gd name="T0" fmla="*/ 0 w 1033"/>
                <a:gd name="T1" fmla="*/ 1 h 927"/>
                <a:gd name="T2" fmla="*/ 0 w 1033"/>
                <a:gd name="T3" fmla="*/ 1 h 927"/>
                <a:gd name="T4" fmla="*/ 0 w 1033"/>
                <a:gd name="T5" fmla="*/ 1 h 927"/>
                <a:gd name="T6" fmla="*/ 0 w 1033"/>
                <a:gd name="T7" fmla="*/ 1 h 927"/>
                <a:gd name="T8" fmla="*/ 0 w 1033"/>
                <a:gd name="T9" fmla="*/ 1 h 927"/>
                <a:gd name="T10" fmla="*/ 0 w 1033"/>
                <a:gd name="T11" fmla="*/ 1 h 927"/>
                <a:gd name="T12" fmla="*/ 0 w 1033"/>
                <a:gd name="T13" fmla="*/ 1 h 927"/>
                <a:gd name="T14" fmla="*/ 0 w 1033"/>
                <a:gd name="T15" fmla="*/ 1 h 927"/>
                <a:gd name="T16" fmla="*/ 0 w 1033"/>
                <a:gd name="T17" fmla="*/ 1 h 927"/>
                <a:gd name="T18" fmla="*/ 0 w 1033"/>
                <a:gd name="T19" fmla="*/ 1 h 927"/>
                <a:gd name="T20" fmla="*/ 0 w 1033"/>
                <a:gd name="T21" fmla="*/ 1 h 927"/>
                <a:gd name="T22" fmla="*/ 0 w 1033"/>
                <a:gd name="T23" fmla="*/ 1 h 927"/>
                <a:gd name="T24" fmla="*/ 0 w 1033"/>
                <a:gd name="T25" fmla="*/ 1 h 927"/>
                <a:gd name="T26" fmla="*/ 0 w 1033"/>
                <a:gd name="T27" fmla="*/ 1 h 927"/>
                <a:gd name="T28" fmla="*/ 0 w 1033"/>
                <a:gd name="T29" fmla="*/ 1 h 927"/>
                <a:gd name="T30" fmla="*/ 0 w 1033"/>
                <a:gd name="T31" fmla="*/ 1 h 927"/>
                <a:gd name="T32" fmla="*/ 0 w 1033"/>
                <a:gd name="T33" fmla="*/ 1 h 927"/>
                <a:gd name="T34" fmla="*/ 0 w 1033"/>
                <a:gd name="T35" fmla="*/ 1 h 927"/>
                <a:gd name="T36" fmla="*/ 0 w 1033"/>
                <a:gd name="T37" fmla="*/ 1 h 927"/>
                <a:gd name="T38" fmla="*/ 0 w 1033"/>
                <a:gd name="T39" fmla="*/ 1 h 927"/>
                <a:gd name="T40" fmla="*/ 0 w 1033"/>
                <a:gd name="T41" fmla="*/ 1 h 927"/>
                <a:gd name="T42" fmla="*/ 0 w 1033"/>
                <a:gd name="T43" fmla="*/ 1 h 927"/>
                <a:gd name="T44" fmla="*/ 0 w 1033"/>
                <a:gd name="T45" fmla="*/ 1 h 927"/>
                <a:gd name="T46" fmla="*/ 0 w 1033"/>
                <a:gd name="T47" fmla="*/ 1 h 927"/>
                <a:gd name="T48" fmla="*/ 0 w 1033"/>
                <a:gd name="T49" fmla="*/ 1 h 927"/>
                <a:gd name="T50" fmla="*/ 0 w 1033"/>
                <a:gd name="T51" fmla="*/ 1 h 927"/>
                <a:gd name="T52" fmla="*/ 0 w 1033"/>
                <a:gd name="T53" fmla="*/ 1 h 927"/>
                <a:gd name="T54" fmla="*/ 0 w 1033"/>
                <a:gd name="T55" fmla="*/ 1 h 927"/>
                <a:gd name="T56" fmla="*/ 0 w 1033"/>
                <a:gd name="T57" fmla="*/ 1 h 927"/>
                <a:gd name="T58" fmla="*/ 0 w 1033"/>
                <a:gd name="T59" fmla="*/ 1 h 927"/>
                <a:gd name="T60" fmla="*/ 0 w 1033"/>
                <a:gd name="T61" fmla="*/ 1 h 927"/>
                <a:gd name="T62" fmla="*/ 0 w 1033"/>
                <a:gd name="T63" fmla="*/ 1 h 927"/>
                <a:gd name="T64" fmla="*/ 0 w 1033"/>
                <a:gd name="T65" fmla="*/ 1 h 927"/>
                <a:gd name="T66" fmla="*/ 0 w 1033"/>
                <a:gd name="T67" fmla="*/ 1 h 927"/>
                <a:gd name="T68" fmla="*/ 0 w 1033"/>
                <a:gd name="T69" fmla="*/ 1 h 927"/>
                <a:gd name="T70" fmla="*/ 0 w 1033"/>
                <a:gd name="T71" fmla="*/ 1 h 927"/>
                <a:gd name="T72" fmla="*/ 0 w 1033"/>
                <a:gd name="T73" fmla="*/ 1 h 927"/>
                <a:gd name="T74" fmla="*/ 0 w 1033"/>
                <a:gd name="T75" fmla="*/ 1 h 927"/>
                <a:gd name="T76" fmla="*/ 0 w 1033"/>
                <a:gd name="T77" fmla="*/ 1 h 927"/>
                <a:gd name="T78" fmla="*/ 0 w 1033"/>
                <a:gd name="T79" fmla="*/ 1 h 927"/>
                <a:gd name="T80" fmla="*/ 0 w 1033"/>
                <a:gd name="T81" fmla="*/ 1 h 927"/>
                <a:gd name="T82" fmla="*/ 0 w 1033"/>
                <a:gd name="T83" fmla="*/ 1 h 927"/>
                <a:gd name="T84" fmla="*/ 0 w 1033"/>
                <a:gd name="T85" fmla="*/ 1 h 927"/>
                <a:gd name="T86" fmla="*/ 0 w 1033"/>
                <a:gd name="T87" fmla="*/ 1 h 927"/>
                <a:gd name="T88" fmla="*/ 0 w 1033"/>
                <a:gd name="T89" fmla="*/ 1 h 927"/>
                <a:gd name="T90" fmla="*/ 0 w 1033"/>
                <a:gd name="T91" fmla="*/ 1 h 927"/>
                <a:gd name="T92" fmla="*/ 0 w 1033"/>
                <a:gd name="T93" fmla="*/ 1 h 927"/>
                <a:gd name="T94" fmla="*/ 0 w 1033"/>
                <a:gd name="T95" fmla="*/ 1 h 927"/>
                <a:gd name="T96" fmla="*/ 0 w 1033"/>
                <a:gd name="T97" fmla="*/ 1 h 927"/>
                <a:gd name="T98" fmla="*/ 0 w 1033"/>
                <a:gd name="T99" fmla="*/ 1 h 927"/>
                <a:gd name="T100" fmla="*/ 0 w 1033"/>
                <a:gd name="T101" fmla="*/ 1 h 927"/>
                <a:gd name="T102" fmla="*/ 0 w 1033"/>
                <a:gd name="T103" fmla="*/ 1 h 927"/>
                <a:gd name="T104" fmla="*/ 0 w 1033"/>
                <a:gd name="T105" fmla="*/ 1 h 927"/>
                <a:gd name="T106" fmla="*/ 0 w 1033"/>
                <a:gd name="T107" fmla="*/ 1 h 927"/>
                <a:gd name="T108" fmla="*/ 0 w 1033"/>
                <a:gd name="T109" fmla="*/ 1 h 927"/>
                <a:gd name="T110" fmla="*/ 0 w 1033"/>
                <a:gd name="T111" fmla="*/ 1 h 927"/>
                <a:gd name="T112" fmla="*/ 0 w 1033"/>
                <a:gd name="T113" fmla="*/ 0 h 927"/>
                <a:gd name="T114" fmla="*/ 0 w 1033"/>
                <a:gd name="T115" fmla="*/ 1 h 927"/>
                <a:gd name="T116" fmla="*/ 0 w 1033"/>
                <a:gd name="T117" fmla="*/ 1 h 927"/>
                <a:gd name="T118" fmla="*/ 0 w 1033"/>
                <a:gd name="T119" fmla="*/ 1 h 927"/>
                <a:gd name="T120" fmla="*/ 0 w 1033"/>
                <a:gd name="T121" fmla="*/ 1 h 927"/>
                <a:gd name="T122" fmla="*/ 0 w 1033"/>
                <a:gd name="T123" fmla="*/ 1 h 92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33" h="927">
                  <a:moveTo>
                    <a:pt x="38" y="770"/>
                  </a:moveTo>
                  <a:lnTo>
                    <a:pt x="41" y="781"/>
                  </a:lnTo>
                  <a:lnTo>
                    <a:pt x="45" y="785"/>
                  </a:lnTo>
                  <a:lnTo>
                    <a:pt x="51" y="788"/>
                  </a:lnTo>
                  <a:lnTo>
                    <a:pt x="60" y="793"/>
                  </a:lnTo>
                  <a:lnTo>
                    <a:pt x="69" y="790"/>
                  </a:lnTo>
                  <a:lnTo>
                    <a:pt x="72" y="791"/>
                  </a:lnTo>
                  <a:lnTo>
                    <a:pt x="75" y="791"/>
                  </a:lnTo>
                  <a:lnTo>
                    <a:pt x="97" y="790"/>
                  </a:lnTo>
                  <a:lnTo>
                    <a:pt x="108" y="787"/>
                  </a:lnTo>
                  <a:lnTo>
                    <a:pt x="130" y="787"/>
                  </a:lnTo>
                  <a:lnTo>
                    <a:pt x="133" y="790"/>
                  </a:lnTo>
                  <a:lnTo>
                    <a:pt x="137" y="927"/>
                  </a:lnTo>
                  <a:lnTo>
                    <a:pt x="139" y="927"/>
                  </a:lnTo>
                  <a:lnTo>
                    <a:pt x="258" y="922"/>
                  </a:lnTo>
                  <a:lnTo>
                    <a:pt x="449" y="918"/>
                  </a:lnTo>
                  <a:lnTo>
                    <a:pt x="571" y="915"/>
                  </a:lnTo>
                  <a:lnTo>
                    <a:pt x="758" y="907"/>
                  </a:lnTo>
                  <a:lnTo>
                    <a:pt x="758" y="904"/>
                  </a:lnTo>
                  <a:lnTo>
                    <a:pt x="761" y="899"/>
                  </a:lnTo>
                  <a:lnTo>
                    <a:pt x="766" y="894"/>
                  </a:lnTo>
                  <a:lnTo>
                    <a:pt x="764" y="890"/>
                  </a:lnTo>
                  <a:lnTo>
                    <a:pt x="761" y="887"/>
                  </a:lnTo>
                  <a:lnTo>
                    <a:pt x="773" y="872"/>
                  </a:lnTo>
                  <a:lnTo>
                    <a:pt x="776" y="871"/>
                  </a:lnTo>
                  <a:lnTo>
                    <a:pt x="774" y="866"/>
                  </a:lnTo>
                  <a:lnTo>
                    <a:pt x="773" y="863"/>
                  </a:lnTo>
                  <a:lnTo>
                    <a:pt x="771" y="860"/>
                  </a:lnTo>
                  <a:lnTo>
                    <a:pt x="771" y="857"/>
                  </a:lnTo>
                  <a:lnTo>
                    <a:pt x="771" y="854"/>
                  </a:lnTo>
                  <a:lnTo>
                    <a:pt x="776" y="844"/>
                  </a:lnTo>
                  <a:lnTo>
                    <a:pt x="773" y="837"/>
                  </a:lnTo>
                  <a:lnTo>
                    <a:pt x="764" y="834"/>
                  </a:lnTo>
                  <a:lnTo>
                    <a:pt x="760" y="828"/>
                  </a:lnTo>
                  <a:lnTo>
                    <a:pt x="760" y="820"/>
                  </a:lnTo>
                  <a:lnTo>
                    <a:pt x="760" y="816"/>
                  </a:lnTo>
                  <a:lnTo>
                    <a:pt x="766" y="811"/>
                  </a:lnTo>
                  <a:lnTo>
                    <a:pt x="773" y="807"/>
                  </a:lnTo>
                  <a:lnTo>
                    <a:pt x="776" y="800"/>
                  </a:lnTo>
                  <a:lnTo>
                    <a:pt x="776" y="795"/>
                  </a:lnTo>
                  <a:lnTo>
                    <a:pt x="771" y="793"/>
                  </a:lnTo>
                  <a:lnTo>
                    <a:pt x="760" y="790"/>
                  </a:lnTo>
                  <a:lnTo>
                    <a:pt x="758" y="787"/>
                  </a:lnTo>
                  <a:lnTo>
                    <a:pt x="754" y="782"/>
                  </a:lnTo>
                  <a:lnTo>
                    <a:pt x="748" y="781"/>
                  </a:lnTo>
                  <a:lnTo>
                    <a:pt x="748" y="778"/>
                  </a:lnTo>
                  <a:lnTo>
                    <a:pt x="745" y="775"/>
                  </a:lnTo>
                  <a:lnTo>
                    <a:pt x="744" y="761"/>
                  </a:lnTo>
                  <a:lnTo>
                    <a:pt x="748" y="757"/>
                  </a:lnTo>
                  <a:lnTo>
                    <a:pt x="750" y="749"/>
                  </a:lnTo>
                  <a:lnTo>
                    <a:pt x="766" y="739"/>
                  </a:lnTo>
                  <a:lnTo>
                    <a:pt x="770" y="737"/>
                  </a:lnTo>
                  <a:lnTo>
                    <a:pt x="774" y="734"/>
                  </a:lnTo>
                  <a:lnTo>
                    <a:pt x="777" y="728"/>
                  </a:lnTo>
                  <a:lnTo>
                    <a:pt x="780" y="719"/>
                  </a:lnTo>
                  <a:lnTo>
                    <a:pt x="783" y="704"/>
                  </a:lnTo>
                  <a:lnTo>
                    <a:pt x="780" y="699"/>
                  </a:lnTo>
                  <a:lnTo>
                    <a:pt x="779" y="698"/>
                  </a:lnTo>
                  <a:lnTo>
                    <a:pt x="770" y="699"/>
                  </a:lnTo>
                  <a:lnTo>
                    <a:pt x="770" y="695"/>
                  </a:lnTo>
                  <a:lnTo>
                    <a:pt x="767" y="692"/>
                  </a:lnTo>
                  <a:lnTo>
                    <a:pt x="766" y="685"/>
                  </a:lnTo>
                  <a:lnTo>
                    <a:pt x="767" y="680"/>
                  </a:lnTo>
                  <a:lnTo>
                    <a:pt x="770" y="674"/>
                  </a:lnTo>
                  <a:lnTo>
                    <a:pt x="774" y="670"/>
                  </a:lnTo>
                  <a:lnTo>
                    <a:pt x="776" y="667"/>
                  </a:lnTo>
                  <a:lnTo>
                    <a:pt x="780" y="658"/>
                  </a:lnTo>
                  <a:lnTo>
                    <a:pt x="785" y="658"/>
                  </a:lnTo>
                  <a:lnTo>
                    <a:pt x="786" y="655"/>
                  </a:lnTo>
                  <a:lnTo>
                    <a:pt x="785" y="652"/>
                  </a:lnTo>
                  <a:lnTo>
                    <a:pt x="786" y="648"/>
                  </a:lnTo>
                  <a:lnTo>
                    <a:pt x="788" y="643"/>
                  </a:lnTo>
                  <a:lnTo>
                    <a:pt x="792" y="642"/>
                  </a:lnTo>
                  <a:lnTo>
                    <a:pt x="792" y="645"/>
                  </a:lnTo>
                  <a:lnTo>
                    <a:pt x="795" y="645"/>
                  </a:lnTo>
                  <a:lnTo>
                    <a:pt x="798" y="643"/>
                  </a:lnTo>
                  <a:lnTo>
                    <a:pt x="800" y="639"/>
                  </a:lnTo>
                  <a:lnTo>
                    <a:pt x="798" y="636"/>
                  </a:lnTo>
                  <a:lnTo>
                    <a:pt x="795" y="633"/>
                  </a:lnTo>
                  <a:lnTo>
                    <a:pt x="797" y="632"/>
                  </a:lnTo>
                  <a:lnTo>
                    <a:pt x="797" y="630"/>
                  </a:lnTo>
                  <a:lnTo>
                    <a:pt x="792" y="627"/>
                  </a:lnTo>
                  <a:lnTo>
                    <a:pt x="788" y="621"/>
                  </a:lnTo>
                  <a:lnTo>
                    <a:pt x="785" y="618"/>
                  </a:lnTo>
                  <a:lnTo>
                    <a:pt x="786" y="614"/>
                  </a:lnTo>
                  <a:lnTo>
                    <a:pt x="791" y="609"/>
                  </a:lnTo>
                  <a:lnTo>
                    <a:pt x="795" y="609"/>
                  </a:lnTo>
                  <a:lnTo>
                    <a:pt x="801" y="611"/>
                  </a:lnTo>
                  <a:lnTo>
                    <a:pt x="809" y="615"/>
                  </a:lnTo>
                  <a:lnTo>
                    <a:pt x="816" y="611"/>
                  </a:lnTo>
                  <a:lnTo>
                    <a:pt x="818" y="606"/>
                  </a:lnTo>
                  <a:lnTo>
                    <a:pt x="813" y="603"/>
                  </a:lnTo>
                  <a:lnTo>
                    <a:pt x="807" y="595"/>
                  </a:lnTo>
                  <a:lnTo>
                    <a:pt x="809" y="589"/>
                  </a:lnTo>
                  <a:lnTo>
                    <a:pt x="810" y="583"/>
                  </a:lnTo>
                  <a:lnTo>
                    <a:pt x="815" y="576"/>
                  </a:lnTo>
                  <a:lnTo>
                    <a:pt x="822" y="574"/>
                  </a:lnTo>
                  <a:lnTo>
                    <a:pt x="827" y="576"/>
                  </a:lnTo>
                  <a:lnTo>
                    <a:pt x="829" y="570"/>
                  </a:lnTo>
                  <a:lnTo>
                    <a:pt x="841" y="567"/>
                  </a:lnTo>
                  <a:lnTo>
                    <a:pt x="847" y="561"/>
                  </a:lnTo>
                  <a:lnTo>
                    <a:pt x="847" y="553"/>
                  </a:lnTo>
                  <a:lnTo>
                    <a:pt x="850" y="549"/>
                  </a:lnTo>
                  <a:lnTo>
                    <a:pt x="853" y="544"/>
                  </a:lnTo>
                  <a:lnTo>
                    <a:pt x="857" y="541"/>
                  </a:lnTo>
                  <a:lnTo>
                    <a:pt x="860" y="535"/>
                  </a:lnTo>
                  <a:lnTo>
                    <a:pt x="859" y="525"/>
                  </a:lnTo>
                  <a:lnTo>
                    <a:pt x="859" y="518"/>
                  </a:lnTo>
                  <a:lnTo>
                    <a:pt x="859" y="512"/>
                  </a:lnTo>
                  <a:lnTo>
                    <a:pt x="862" y="509"/>
                  </a:lnTo>
                  <a:lnTo>
                    <a:pt x="866" y="505"/>
                  </a:lnTo>
                  <a:lnTo>
                    <a:pt x="868" y="502"/>
                  </a:lnTo>
                  <a:lnTo>
                    <a:pt x="869" y="485"/>
                  </a:lnTo>
                  <a:lnTo>
                    <a:pt x="876" y="482"/>
                  </a:lnTo>
                  <a:lnTo>
                    <a:pt x="881" y="476"/>
                  </a:lnTo>
                  <a:lnTo>
                    <a:pt x="881" y="471"/>
                  </a:lnTo>
                  <a:lnTo>
                    <a:pt x="881" y="462"/>
                  </a:lnTo>
                  <a:lnTo>
                    <a:pt x="882" y="453"/>
                  </a:lnTo>
                  <a:lnTo>
                    <a:pt x="884" y="450"/>
                  </a:lnTo>
                  <a:lnTo>
                    <a:pt x="881" y="447"/>
                  </a:lnTo>
                  <a:lnTo>
                    <a:pt x="881" y="446"/>
                  </a:lnTo>
                  <a:lnTo>
                    <a:pt x="881" y="441"/>
                  </a:lnTo>
                  <a:lnTo>
                    <a:pt x="882" y="437"/>
                  </a:lnTo>
                  <a:lnTo>
                    <a:pt x="885" y="437"/>
                  </a:lnTo>
                  <a:lnTo>
                    <a:pt x="884" y="435"/>
                  </a:lnTo>
                  <a:lnTo>
                    <a:pt x="888" y="432"/>
                  </a:lnTo>
                  <a:lnTo>
                    <a:pt x="893" y="429"/>
                  </a:lnTo>
                  <a:lnTo>
                    <a:pt x="901" y="426"/>
                  </a:lnTo>
                  <a:lnTo>
                    <a:pt x="907" y="425"/>
                  </a:lnTo>
                  <a:lnTo>
                    <a:pt x="913" y="423"/>
                  </a:lnTo>
                  <a:lnTo>
                    <a:pt x="916" y="418"/>
                  </a:lnTo>
                  <a:lnTo>
                    <a:pt x="919" y="416"/>
                  </a:lnTo>
                  <a:lnTo>
                    <a:pt x="926" y="410"/>
                  </a:lnTo>
                  <a:lnTo>
                    <a:pt x="928" y="403"/>
                  </a:lnTo>
                  <a:lnTo>
                    <a:pt x="925" y="398"/>
                  </a:lnTo>
                  <a:lnTo>
                    <a:pt x="918" y="398"/>
                  </a:lnTo>
                  <a:lnTo>
                    <a:pt x="913" y="391"/>
                  </a:lnTo>
                  <a:lnTo>
                    <a:pt x="912" y="385"/>
                  </a:lnTo>
                  <a:lnTo>
                    <a:pt x="912" y="381"/>
                  </a:lnTo>
                  <a:lnTo>
                    <a:pt x="913" y="375"/>
                  </a:lnTo>
                  <a:lnTo>
                    <a:pt x="919" y="375"/>
                  </a:lnTo>
                  <a:lnTo>
                    <a:pt x="925" y="376"/>
                  </a:lnTo>
                  <a:lnTo>
                    <a:pt x="928" y="370"/>
                  </a:lnTo>
                  <a:lnTo>
                    <a:pt x="932" y="363"/>
                  </a:lnTo>
                  <a:lnTo>
                    <a:pt x="932" y="359"/>
                  </a:lnTo>
                  <a:lnTo>
                    <a:pt x="935" y="354"/>
                  </a:lnTo>
                  <a:lnTo>
                    <a:pt x="938" y="351"/>
                  </a:lnTo>
                  <a:lnTo>
                    <a:pt x="941" y="354"/>
                  </a:lnTo>
                  <a:lnTo>
                    <a:pt x="949" y="353"/>
                  </a:lnTo>
                  <a:lnTo>
                    <a:pt x="953" y="350"/>
                  </a:lnTo>
                  <a:lnTo>
                    <a:pt x="953" y="345"/>
                  </a:lnTo>
                  <a:lnTo>
                    <a:pt x="950" y="339"/>
                  </a:lnTo>
                  <a:lnTo>
                    <a:pt x="950" y="333"/>
                  </a:lnTo>
                  <a:lnTo>
                    <a:pt x="947" y="329"/>
                  </a:lnTo>
                  <a:lnTo>
                    <a:pt x="944" y="321"/>
                  </a:lnTo>
                  <a:lnTo>
                    <a:pt x="940" y="323"/>
                  </a:lnTo>
                  <a:lnTo>
                    <a:pt x="935" y="321"/>
                  </a:lnTo>
                  <a:lnTo>
                    <a:pt x="932" y="317"/>
                  </a:lnTo>
                  <a:lnTo>
                    <a:pt x="932" y="311"/>
                  </a:lnTo>
                  <a:lnTo>
                    <a:pt x="937" y="311"/>
                  </a:lnTo>
                  <a:lnTo>
                    <a:pt x="938" y="307"/>
                  </a:lnTo>
                  <a:lnTo>
                    <a:pt x="941" y="307"/>
                  </a:lnTo>
                  <a:lnTo>
                    <a:pt x="944" y="303"/>
                  </a:lnTo>
                  <a:lnTo>
                    <a:pt x="950" y="294"/>
                  </a:lnTo>
                  <a:lnTo>
                    <a:pt x="950" y="285"/>
                  </a:lnTo>
                  <a:lnTo>
                    <a:pt x="956" y="276"/>
                  </a:lnTo>
                  <a:lnTo>
                    <a:pt x="959" y="265"/>
                  </a:lnTo>
                  <a:lnTo>
                    <a:pt x="956" y="261"/>
                  </a:lnTo>
                  <a:lnTo>
                    <a:pt x="953" y="254"/>
                  </a:lnTo>
                  <a:lnTo>
                    <a:pt x="955" y="245"/>
                  </a:lnTo>
                  <a:lnTo>
                    <a:pt x="958" y="243"/>
                  </a:lnTo>
                  <a:lnTo>
                    <a:pt x="961" y="240"/>
                  </a:lnTo>
                  <a:lnTo>
                    <a:pt x="965" y="240"/>
                  </a:lnTo>
                  <a:lnTo>
                    <a:pt x="972" y="233"/>
                  </a:lnTo>
                  <a:lnTo>
                    <a:pt x="975" y="227"/>
                  </a:lnTo>
                  <a:lnTo>
                    <a:pt x="978" y="218"/>
                  </a:lnTo>
                  <a:lnTo>
                    <a:pt x="972" y="214"/>
                  </a:lnTo>
                  <a:lnTo>
                    <a:pt x="969" y="205"/>
                  </a:lnTo>
                  <a:lnTo>
                    <a:pt x="969" y="198"/>
                  </a:lnTo>
                  <a:lnTo>
                    <a:pt x="972" y="192"/>
                  </a:lnTo>
                  <a:lnTo>
                    <a:pt x="978" y="189"/>
                  </a:lnTo>
                  <a:lnTo>
                    <a:pt x="985" y="187"/>
                  </a:lnTo>
                  <a:lnTo>
                    <a:pt x="991" y="189"/>
                  </a:lnTo>
                  <a:lnTo>
                    <a:pt x="996" y="187"/>
                  </a:lnTo>
                  <a:lnTo>
                    <a:pt x="1000" y="184"/>
                  </a:lnTo>
                  <a:lnTo>
                    <a:pt x="1000" y="181"/>
                  </a:lnTo>
                  <a:lnTo>
                    <a:pt x="1003" y="181"/>
                  </a:lnTo>
                  <a:lnTo>
                    <a:pt x="1008" y="178"/>
                  </a:lnTo>
                  <a:lnTo>
                    <a:pt x="1008" y="174"/>
                  </a:lnTo>
                  <a:lnTo>
                    <a:pt x="1011" y="172"/>
                  </a:lnTo>
                  <a:lnTo>
                    <a:pt x="1014" y="174"/>
                  </a:lnTo>
                  <a:lnTo>
                    <a:pt x="1017" y="171"/>
                  </a:lnTo>
                  <a:lnTo>
                    <a:pt x="1020" y="168"/>
                  </a:lnTo>
                  <a:lnTo>
                    <a:pt x="1026" y="162"/>
                  </a:lnTo>
                  <a:lnTo>
                    <a:pt x="1033" y="149"/>
                  </a:lnTo>
                  <a:lnTo>
                    <a:pt x="1033" y="145"/>
                  </a:lnTo>
                  <a:lnTo>
                    <a:pt x="1031" y="142"/>
                  </a:lnTo>
                  <a:lnTo>
                    <a:pt x="1026" y="137"/>
                  </a:lnTo>
                  <a:lnTo>
                    <a:pt x="1018" y="133"/>
                  </a:lnTo>
                  <a:lnTo>
                    <a:pt x="1015" y="128"/>
                  </a:lnTo>
                  <a:lnTo>
                    <a:pt x="1015" y="125"/>
                  </a:lnTo>
                  <a:lnTo>
                    <a:pt x="1012" y="124"/>
                  </a:lnTo>
                  <a:lnTo>
                    <a:pt x="950" y="127"/>
                  </a:lnTo>
                  <a:lnTo>
                    <a:pt x="881" y="131"/>
                  </a:lnTo>
                  <a:lnTo>
                    <a:pt x="882" y="127"/>
                  </a:lnTo>
                  <a:lnTo>
                    <a:pt x="885" y="125"/>
                  </a:lnTo>
                  <a:lnTo>
                    <a:pt x="887" y="116"/>
                  </a:lnTo>
                  <a:lnTo>
                    <a:pt x="893" y="109"/>
                  </a:lnTo>
                  <a:lnTo>
                    <a:pt x="896" y="107"/>
                  </a:lnTo>
                  <a:lnTo>
                    <a:pt x="904" y="97"/>
                  </a:lnTo>
                  <a:lnTo>
                    <a:pt x="907" y="87"/>
                  </a:lnTo>
                  <a:lnTo>
                    <a:pt x="919" y="77"/>
                  </a:lnTo>
                  <a:lnTo>
                    <a:pt x="931" y="68"/>
                  </a:lnTo>
                  <a:lnTo>
                    <a:pt x="932" y="65"/>
                  </a:lnTo>
                  <a:lnTo>
                    <a:pt x="938" y="60"/>
                  </a:lnTo>
                  <a:lnTo>
                    <a:pt x="938" y="57"/>
                  </a:lnTo>
                  <a:lnTo>
                    <a:pt x="938" y="51"/>
                  </a:lnTo>
                  <a:lnTo>
                    <a:pt x="935" y="43"/>
                  </a:lnTo>
                  <a:lnTo>
                    <a:pt x="935" y="40"/>
                  </a:lnTo>
                  <a:lnTo>
                    <a:pt x="929" y="29"/>
                  </a:lnTo>
                  <a:lnTo>
                    <a:pt x="929" y="28"/>
                  </a:lnTo>
                  <a:lnTo>
                    <a:pt x="925" y="25"/>
                  </a:lnTo>
                  <a:lnTo>
                    <a:pt x="919" y="15"/>
                  </a:lnTo>
                  <a:lnTo>
                    <a:pt x="919" y="12"/>
                  </a:lnTo>
                  <a:lnTo>
                    <a:pt x="916" y="7"/>
                  </a:lnTo>
                  <a:lnTo>
                    <a:pt x="918" y="6"/>
                  </a:lnTo>
                  <a:lnTo>
                    <a:pt x="918" y="4"/>
                  </a:lnTo>
                  <a:lnTo>
                    <a:pt x="918" y="0"/>
                  </a:lnTo>
                  <a:lnTo>
                    <a:pt x="915" y="0"/>
                  </a:lnTo>
                  <a:lnTo>
                    <a:pt x="913" y="3"/>
                  </a:lnTo>
                  <a:lnTo>
                    <a:pt x="910" y="3"/>
                  </a:lnTo>
                  <a:lnTo>
                    <a:pt x="912" y="6"/>
                  </a:lnTo>
                  <a:lnTo>
                    <a:pt x="909" y="9"/>
                  </a:lnTo>
                  <a:lnTo>
                    <a:pt x="906" y="7"/>
                  </a:lnTo>
                  <a:lnTo>
                    <a:pt x="903" y="6"/>
                  </a:lnTo>
                  <a:lnTo>
                    <a:pt x="766" y="13"/>
                  </a:lnTo>
                  <a:lnTo>
                    <a:pt x="493" y="28"/>
                  </a:lnTo>
                  <a:lnTo>
                    <a:pt x="452" y="28"/>
                  </a:lnTo>
                  <a:lnTo>
                    <a:pt x="379" y="31"/>
                  </a:lnTo>
                  <a:lnTo>
                    <a:pt x="256" y="34"/>
                  </a:lnTo>
                  <a:lnTo>
                    <a:pt x="0" y="40"/>
                  </a:lnTo>
                  <a:lnTo>
                    <a:pt x="16" y="151"/>
                  </a:lnTo>
                  <a:lnTo>
                    <a:pt x="37" y="279"/>
                  </a:lnTo>
                  <a:lnTo>
                    <a:pt x="41" y="309"/>
                  </a:lnTo>
                  <a:lnTo>
                    <a:pt x="45" y="327"/>
                  </a:lnTo>
                  <a:lnTo>
                    <a:pt x="41" y="418"/>
                  </a:lnTo>
                  <a:lnTo>
                    <a:pt x="38" y="767"/>
                  </a:lnTo>
                  <a:lnTo>
                    <a:pt x="38" y="770"/>
                  </a:lnTo>
                </a:path>
              </a:pathLst>
            </a:custGeom>
            <a:solidFill>
              <a:schemeClr val="bg2"/>
            </a:solidFill>
            <a:ln w="9525" cmpd="sng">
              <a:solidFill>
                <a:srgbClr val="909090"/>
              </a:solidFill>
              <a:prstDash val="solid"/>
              <a:round/>
              <a:headEnd/>
              <a:tailEnd/>
            </a:ln>
          </p:spPr>
          <p:txBody>
            <a:bodyPr/>
            <a:lstStyle/>
            <a:p>
              <a:endParaRPr lang="en-US" dirty="0"/>
            </a:p>
          </p:txBody>
        </p:sp>
        <p:sp>
          <p:nvSpPr>
            <p:cNvPr id="7395" name="Freeform 50"/>
            <p:cNvSpPr>
              <a:spLocks noChangeAspect="1"/>
            </p:cNvSpPr>
            <p:nvPr>
              <p:custDataLst>
                <p:tags r:id="rId258"/>
              </p:custDataLst>
            </p:nvPr>
          </p:nvSpPr>
          <p:spPr bwMode="auto">
            <a:xfrm>
              <a:off x="4440" y="1921"/>
              <a:ext cx="457" cy="449"/>
            </a:xfrm>
            <a:custGeom>
              <a:avLst/>
              <a:gdLst>
                <a:gd name="T0" fmla="*/ 1 w 914"/>
                <a:gd name="T1" fmla="*/ 1 h 897"/>
                <a:gd name="T2" fmla="*/ 1 w 914"/>
                <a:gd name="T3" fmla="*/ 1 h 897"/>
                <a:gd name="T4" fmla="*/ 1 w 914"/>
                <a:gd name="T5" fmla="*/ 1 h 897"/>
                <a:gd name="T6" fmla="*/ 1 w 914"/>
                <a:gd name="T7" fmla="*/ 1 h 897"/>
                <a:gd name="T8" fmla="*/ 1 w 914"/>
                <a:gd name="T9" fmla="*/ 1 h 897"/>
                <a:gd name="T10" fmla="*/ 1 w 914"/>
                <a:gd name="T11" fmla="*/ 1 h 897"/>
                <a:gd name="T12" fmla="*/ 1 w 914"/>
                <a:gd name="T13" fmla="*/ 1 h 897"/>
                <a:gd name="T14" fmla="*/ 1 w 914"/>
                <a:gd name="T15" fmla="*/ 1 h 897"/>
                <a:gd name="T16" fmla="*/ 1 w 914"/>
                <a:gd name="T17" fmla="*/ 1 h 897"/>
                <a:gd name="T18" fmla="*/ 1 w 914"/>
                <a:gd name="T19" fmla="*/ 1 h 897"/>
                <a:gd name="T20" fmla="*/ 1 w 914"/>
                <a:gd name="T21" fmla="*/ 1 h 897"/>
                <a:gd name="T22" fmla="*/ 1 w 914"/>
                <a:gd name="T23" fmla="*/ 1 h 897"/>
                <a:gd name="T24" fmla="*/ 1 w 914"/>
                <a:gd name="T25" fmla="*/ 1 h 897"/>
                <a:gd name="T26" fmla="*/ 1 w 914"/>
                <a:gd name="T27" fmla="*/ 1 h 897"/>
                <a:gd name="T28" fmla="*/ 1 w 914"/>
                <a:gd name="T29" fmla="*/ 1 h 897"/>
                <a:gd name="T30" fmla="*/ 1 w 914"/>
                <a:gd name="T31" fmla="*/ 1 h 897"/>
                <a:gd name="T32" fmla="*/ 1 w 914"/>
                <a:gd name="T33" fmla="*/ 1 h 897"/>
                <a:gd name="T34" fmla="*/ 1 w 914"/>
                <a:gd name="T35" fmla="*/ 1 h 897"/>
                <a:gd name="T36" fmla="*/ 1 w 914"/>
                <a:gd name="T37" fmla="*/ 1 h 897"/>
                <a:gd name="T38" fmla="*/ 1 w 914"/>
                <a:gd name="T39" fmla="*/ 1 h 897"/>
                <a:gd name="T40" fmla="*/ 1 w 914"/>
                <a:gd name="T41" fmla="*/ 1 h 897"/>
                <a:gd name="T42" fmla="*/ 1 w 914"/>
                <a:gd name="T43" fmla="*/ 1 h 897"/>
                <a:gd name="T44" fmla="*/ 1 w 914"/>
                <a:gd name="T45" fmla="*/ 1 h 897"/>
                <a:gd name="T46" fmla="*/ 1 w 914"/>
                <a:gd name="T47" fmla="*/ 1 h 897"/>
                <a:gd name="T48" fmla="*/ 1 w 914"/>
                <a:gd name="T49" fmla="*/ 1 h 897"/>
                <a:gd name="T50" fmla="*/ 1 w 914"/>
                <a:gd name="T51" fmla="*/ 1 h 897"/>
                <a:gd name="T52" fmla="*/ 1 w 914"/>
                <a:gd name="T53" fmla="*/ 1 h 897"/>
                <a:gd name="T54" fmla="*/ 1 w 914"/>
                <a:gd name="T55" fmla="*/ 1 h 897"/>
                <a:gd name="T56" fmla="*/ 1 w 914"/>
                <a:gd name="T57" fmla="*/ 1 h 897"/>
                <a:gd name="T58" fmla="*/ 1 w 914"/>
                <a:gd name="T59" fmla="*/ 1 h 897"/>
                <a:gd name="T60" fmla="*/ 1 w 914"/>
                <a:gd name="T61" fmla="*/ 1 h 897"/>
                <a:gd name="T62" fmla="*/ 1 w 914"/>
                <a:gd name="T63" fmla="*/ 1 h 897"/>
                <a:gd name="T64" fmla="*/ 1 w 914"/>
                <a:gd name="T65" fmla="*/ 1 h 897"/>
                <a:gd name="T66" fmla="*/ 0 w 914"/>
                <a:gd name="T67" fmla="*/ 1 h 897"/>
                <a:gd name="T68" fmla="*/ 1 w 914"/>
                <a:gd name="T69" fmla="*/ 1 h 897"/>
                <a:gd name="T70" fmla="*/ 1 w 914"/>
                <a:gd name="T71" fmla="*/ 1 h 897"/>
                <a:gd name="T72" fmla="*/ 1 w 914"/>
                <a:gd name="T73" fmla="*/ 1 h 897"/>
                <a:gd name="T74" fmla="*/ 1 w 914"/>
                <a:gd name="T75" fmla="*/ 1 h 897"/>
                <a:gd name="T76" fmla="*/ 1 w 914"/>
                <a:gd name="T77" fmla="*/ 1 h 897"/>
                <a:gd name="T78" fmla="*/ 1 w 914"/>
                <a:gd name="T79" fmla="*/ 1 h 897"/>
                <a:gd name="T80" fmla="*/ 1 w 914"/>
                <a:gd name="T81" fmla="*/ 1 h 897"/>
                <a:gd name="T82" fmla="*/ 1 w 914"/>
                <a:gd name="T83" fmla="*/ 1 h 897"/>
                <a:gd name="T84" fmla="*/ 1 w 914"/>
                <a:gd name="T85" fmla="*/ 1 h 897"/>
                <a:gd name="T86" fmla="*/ 1 w 914"/>
                <a:gd name="T87" fmla="*/ 1 h 897"/>
                <a:gd name="T88" fmla="*/ 1 w 914"/>
                <a:gd name="T89" fmla="*/ 1 h 897"/>
                <a:gd name="T90" fmla="*/ 1 w 914"/>
                <a:gd name="T91" fmla="*/ 1 h 897"/>
                <a:gd name="T92" fmla="*/ 1 w 914"/>
                <a:gd name="T93" fmla="*/ 1 h 897"/>
                <a:gd name="T94" fmla="*/ 1 w 914"/>
                <a:gd name="T95" fmla="*/ 1 h 897"/>
                <a:gd name="T96" fmla="*/ 1 w 914"/>
                <a:gd name="T97" fmla="*/ 1 h 897"/>
                <a:gd name="T98" fmla="*/ 1 w 914"/>
                <a:gd name="T99" fmla="*/ 1 h 897"/>
                <a:gd name="T100" fmla="*/ 1 w 914"/>
                <a:gd name="T101" fmla="*/ 1 h 897"/>
                <a:gd name="T102" fmla="*/ 1 w 914"/>
                <a:gd name="T103" fmla="*/ 1 h 897"/>
                <a:gd name="T104" fmla="*/ 1 w 914"/>
                <a:gd name="T105" fmla="*/ 1 h 897"/>
                <a:gd name="T106" fmla="*/ 1 w 914"/>
                <a:gd name="T107" fmla="*/ 1 h 8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14" h="897">
                  <a:moveTo>
                    <a:pt x="303" y="55"/>
                  </a:moveTo>
                  <a:lnTo>
                    <a:pt x="304" y="49"/>
                  </a:lnTo>
                  <a:lnTo>
                    <a:pt x="304" y="43"/>
                  </a:lnTo>
                  <a:lnTo>
                    <a:pt x="300" y="38"/>
                  </a:lnTo>
                  <a:lnTo>
                    <a:pt x="297" y="33"/>
                  </a:lnTo>
                  <a:lnTo>
                    <a:pt x="294" y="27"/>
                  </a:lnTo>
                  <a:lnTo>
                    <a:pt x="289" y="22"/>
                  </a:lnTo>
                  <a:lnTo>
                    <a:pt x="287" y="19"/>
                  </a:lnTo>
                  <a:lnTo>
                    <a:pt x="288" y="15"/>
                  </a:lnTo>
                  <a:lnTo>
                    <a:pt x="292" y="9"/>
                  </a:lnTo>
                  <a:lnTo>
                    <a:pt x="298" y="6"/>
                  </a:lnTo>
                  <a:lnTo>
                    <a:pt x="304" y="6"/>
                  </a:lnTo>
                  <a:lnTo>
                    <a:pt x="313" y="0"/>
                  </a:lnTo>
                  <a:lnTo>
                    <a:pt x="352" y="230"/>
                  </a:lnTo>
                  <a:lnTo>
                    <a:pt x="554" y="196"/>
                  </a:lnTo>
                  <a:lnTo>
                    <a:pt x="577" y="323"/>
                  </a:lnTo>
                  <a:lnTo>
                    <a:pt x="578" y="325"/>
                  </a:lnTo>
                  <a:lnTo>
                    <a:pt x="581" y="323"/>
                  </a:lnTo>
                  <a:lnTo>
                    <a:pt x="617" y="276"/>
                  </a:lnTo>
                  <a:lnTo>
                    <a:pt x="626" y="269"/>
                  </a:lnTo>
                  <a:lnTo>
                    <a:pt x="632" y="266"/>
                  </a:lnTo>
                  <a:lnTo>
                    <a:pt x="633" y="266"/>
                  </a:lnTo>
                  <a:lnTo>
                    <a:pt x="636" y="261"/>
                  </a:lnTo>
                  <a:lnTo>
                    <a:pt x="641" y="254"/>
                  </a:lnTo>
                  <a:lnTo>
                    <a:pt x="642" y="245"/>
                  </a:lnTo>
                  <a:lnTo>
                    <a:pt x="646" y="242"/>
                  </a:lnTo>
                  <a:lnTo>
                    <a:pt x="652" y="241"/>
                  </a:lnTo>
                  <a:lnTo>
                    <a:pt x="664" y="242"/>
                  </a:lnTo>
                  <a:lnTo>
                    <a:pt x="676" y="229"/>
                  </a:lnTo>
                  <a:lnTo>
                    <a:pt x="685" y="214"/>
                  </a:lnTo>
                  <a:lnTo>
                    <a:pt x="689" y="211"/>
                  </a:lnTo>
                  <a:lnTo>
                    <a:pt x="689" y="210"/>
                  </a:lnTo>
                  <a:lnTo>
                    <a:pt x="698" y="204"/>
                  </a:lnTo>
                  <a:lnTo>
                    <a:pt x="704" y="204"/>
                  </a:lnTo>
                  <a:lnTo>
                    <a:pt x="706" y="205"/>
                  </a:lnTo>
                  <a:lnTo>
                    <a:pt x="707" y="208"/>
                  </a:lnTo>
                  <a:lnTo>
                    <a:pt x="720" y="211"/>
                  </a:lnTo>
                  <a:lnTo>
                    <a:pt x="727" y="211"/>
                  </a:lnTo>
                  <a:lnTo>
                    <a:pt x="730" y="210"/>
                  </a:lnTo>
                  <a:lnTo>
                    <a:pt x="732" y="210"/>
                  </a:lnTo>
                  <a:lnTo>
                    <a:pt x="739" y="213"/>
                  </a:lnTo>
                  <a:lnTo>
                    <a:pt x="744" y="211"/>
                  </a:lnTo>
                  <a:lnTo>
                    <a:pt x="747" y="210"/>
                  </a:lnTo>
                  <a:lnTo>
                    <a:pt x="750" y="210"/>
                  </a:lnTo>
                  <a:lnTo>
                    <a:pt x="753" y="210"/>
                  </a:lnTo>
                  <a:lnTo>
                    <a:pt x="756" y="211"/>
                  </a:lnTo>
                  <a:lnTo>
                    <a:pt x="759" y="208"/>
                  </a:lnTo>
                  <a:lnTo>
                    <a:pt x="759" y="205"/>
                  </a:lnTo>
                  <a:lnTo>
                    <a:pt x="760" y="205"/>
                  </a:lnTo>
                  <a:lnTo>
                    <a:pt x="763" y="202"/>
                  </a:lnTo>
                  <a:lnTo>
                    <a:pt x="765" y="201"/>
                  </a:lnTo>
                  <a:lnTo>
                    <a:pt x="765" y="199"/>
                  </a:lnTo>
                  <a:lnTo>
                    <a:pt x="768" y="191"/>
                  </a:lnTo>
                  <a:lnTo>
                    <a:pt x="768" y="188"/>
                  </a:lnTo>
                  <a:lnTo>
                    <a:pt x="771" y="183"/>
                  </a:lnTo>
                  <a:lnTo>
                    <a:pt x="771" y="180"/>
                  </a:lnTo>
                  <a:lnTo>
                    <a:pt x="771" y="177"/>
                  </a:lnTo>
                  <a:lnTo>
                    <a:pt x="774" y="173"/>
                  </a:lnTo>
                  <a:lnTo>
                    <a:pt x="788" y="174"/>
                  </a:lnTo>
                  <a:lnTo>
                    <a:pt x="792" y="173"/>
                  </a:lnTo>
                  <a:lnTo>
                    <a:pt x="794" y="170"/>
                  </a:lnTo>
                  <a:lnTo>
                    <a:pt x="801" y="158"/>
                  </a:lnTo>
                  <a:lnTo>
                    <a:pt x="806" y="152"/>
                  </a:lnTo>
                  <a:lnTo>
                    <a:pt x="809" y="152"/>
                  </a:lnTo>
                  <a:lnTo>
                    <a:pt x="821" y="153"/>
                  </a:lnTo>
                  <a:lnTo>
                    <a:pt x="829" y="156"/>
                  </a:lnTo>
                  <a:lnTo>
                    <a:pt x="834" y="161"/>
                  </a:lnTo>
                  <a:lnTo>
                    <a:pt x="843" y="168"/>
                  </a:lnTo>
                  <a:lnTo>
                    <a:pt x="846" y="170"/>
                  </a:lnTo>
                  <a:lnTo>
                    <a:pt x="849" y="168"/>
                  </a:lnTo>
                  <a:lnTo>
                    <a:pt x="852" y="167"/>
                  </a:lnTo>
                  <a:lnTo>
                    <a:pt x="865" y="167"/>
                  </a:lnTo>
                  <a:lnTo>
                    <a:pt x="869" y="170"/>
                  </a:lnTo>
                  <a:lnTo>
                    <a:pt x="872" y="174"/>
                  </a:lnTo>
                  <a:lnTo>
                    <a:pt x="874" y="180"/>
                  </a:lnTo>
                  <a:lnTo>
                    <a:pt x="874" y="183"/>
                  </a:lnTo>
                  <a:lnTo>
                    <a:pt x="881" y="189"/>
                  </a:lnTo>
                  <a:lnTo>
                    <a:pt x="884" y="196"/>
                  </a:lnTo>
                  <a:lnTo>
                    <a:pt x="894" y="205"/>
                  </a:lnTo>
                  <a:lnTo>
                    <a:pt x="903" y="207"/>
                  </a:lnTo>
                  <a:lnTo>
                    <a:pt x="906" y="211"/>
                  </a:lnTo>
                  <a:lnTo>
                    <a:pt x="903" y="216"/>
                  </a:lnTo>
                  <a:lnTo>
                    <a:pt x="906" y="220"/>
                  </a:lnTo>
                  <a:lnTo>
                    <a:pt x="906" y="223"/>
                  </a:lnTo>
                  <a:lnTo>
                    <a:pt x="914" y="226"/>
                  </a:lnTo>
                  <a:lnTo>
                    <a:pt x="902" y="278"/>
                  </a:lnTo>
                  <a:lnTo>
                    <a:pt x="785" y="217"/>
                  </a:lnTo>
                  <a:lnTo>
                    <a:pt x="787" y="236"/>
                  </a:lnTo>
                  <a:lnTo>
                    <a:pt x="791" y="245"/>
                  </a:lnTo>
                  <a:lnTo>
                    <a:pt x="782" y="270"/>
                  </a:lnTo>
                  <a:lnTo>
                    <a:pt x="782" y="278"/>
                  </a:lnTo>
                  <a:lnTo>
                    <a:pt x="782" y="295"/>
                  </a:lnTo>
                  <a:lnTo>
                    <a:pt x="782" y="305"/>
                  </a:lnTo>
                  <a:lnTo>
                    <a:pt x="774" y="308"/>
                  </a:lnTo>
                  <a:lnTo>
                    <a:pt x="760" y="331"/>
                  </a:lnTo>
                  <a:lnTo>
                    <a:pt x="765" y="335"/>
                  </a:lnTo>
                  <a:lnTo>
                    <a:pt x="757" y="350"/>
                  </a:lnTo>
                  <a:lnTo>
                    <a:pt x="751" y="347"/>
                  </a:lnTo>
                  <a:lnTo>
                    <a:pt x="724" y="376"/>
                  </a:lnTo>
                  <a:lnTo>
                    <a:pt x="715" y="412"/>
                  </a:lnTo>
                  <a:lnTo>
                    <a:pt x="686" y="394"/>
                  </a:lnTo>
                  <a:lnTo>
                    <a:pt x="669" y="447"/>
                  </a:lnTo>
                  <a:lnTo>
                    <a:pt x="661" y="490"/>
                  </a:lnTo>
                  <a:lnTo>
                    <a:pt x="646" y="516"/>
                  </a:lnTo>
                  <a:lnTo>
                    <a:pt x="611" y="511"/>
                  </a:lnTo>
                  <a:lnTo>
                    <a:pt x="590" y="489"/>
                  </a:lnTo>
                  <a:lnTo>
                    <a:pt x="570" y="484"/>
                  </a:lnTo>
                  <a:lnTo>
                    <a:pt x="567" y="495"/>
                  </a:lnTo>
                  <a:lnTo>
                    <a:pt x="567" y="511"/>
                  </a:lnTo>
                  <a:lnTo>
                    <a:pt x="568" y="525"/>
                  </a:lnTo>
                  <a:lnTo>
                    <a:pt x="557" y="548"/>
                  </a:lnTo>
                  <a:lnTo>
                    <a:pt x="551" y="560"/>
                  </a:lnTo>
                  <a:lnTo>
                    <a:pt x="555" y="570"/>
                  </a:lnTo>
                  <a:lnTo>
                    <a:pt x="536" y="592"/>
                  </a:lnTo>
                  <a:lnTo>
                    <a:pt x="534" y="613"/>
                  </a:lnTo>
                  <a:lnTo>
                    <a:pt x="525" y="644"/>
                  </a:lnTo>
                  <a:lnTo>
                    <a:pt x="499" y="679"/>
                  </a:lnTo>
                  <a:lnTo>
                    <a:pt x="486" y="709"/>
                  </a:lnTo>
                  <a:lnTo>
                    <a:pt x="483" y="725"/>
                  </a:lnTo>
                  <a:lnTo>
                    <a:pt x="481" y="732"/>
                  </a:lnTo>
                  <a:lnTo>
                    <a:pt x="489" y="741"/>
                  </a:lnTo>
                  <a:lnTo>
                    <a:pt x="498" y="742"/>
                  </a:lnTo>
                  <a:lnTo>
                    <a:pt x="490" y="753"/>
                  </a:lnTo>
                  <a:lnTo>
                    <a:pt x="481" y="759"/>
                  </a:lnTo>
                  <a:lnTo>
                    <a:pt x="483" y="765"/>
                  </a:lnTo>
                  <a:lnTo>
                    <a:pt x="490" y="771"/>
                  </a:lnTo>
                  <a:lnTo>
                    <a:pt x="487" y="775"/>
                  </a:lnTo>
                  <a:lnTo>
                    <a:pt x="458" y="801"/>
                  </a:lnTo>
                  <a:lnTo>
                    <a:pt x="450" y="800"/>
                  </a:lnTo>
                  <a:lnTo>
                    <a:pt x="447" y="790"/>
                  </a:lnTo>
                  <a:lnTo>
                    <a:pt x="438" y="793"/>
                  </a:lnTo>
                  <a:lnTo>
                    <a:pt x="421" y="809"/>
                  </a:lnTo>
                  <a:lnTo>
                    <a:pt x="397" y="825"/>
                  </a:lnTo>
                  <a:lnTo>
                    <a:pt x="393" y="816"/>
                  </a:lnTo>
                  <a:lnTo>
                    <a:pt x="379" y="815"/>
                  </a:lnTo>
                  <a:lnTo>
                    <a:pt x="375" y="825"/>
                  </a:lnTo>
                  <a:lnTo>
                    <a:pt x="381" y="835"/>
                  </a:lnTo>
                  <a:lnTo>
                    <a:pt x="376" y="844"/>
                  </a:lnTo>
                  <a:lnTo>
                    <a:pt x="359" y="850"/>
                  </a:lnTo>
                  <a:lnTo>
                    <a:pt x="332" y="861"/>
                  </a:lnTo>
                  <a:lnTo>
                    <a:pt x="310" y="874"/>
                  </a:lnTo>
                  <a:lnTo>
                    <a:pt x="281" y="855"/>
                  </a:lnTo>
                  <a:lnTo>
                    <a:pt x="276" y="865"/>
                  </a:lnTo>
                  <a:lnTo>
                    <a:pt x="244" y="893"/>
                  </a:lnTo>
                  <a:lnTo>
                    <a:pt x="221" y="897"/>
                  </a:lnTo>
                  <a:lnTo>
                    <a:pt x="204" y="884"/>
                  </a:lnTo>
                  <a:lnTo>
                    <a:pt x="189" y="881"/>
                  </a:lnTo>
                  <a:lnTo>
                    <a:pt x="170" y="869"/>
                  </a:lnTo>
                  <a:lnTo>
                    <a:pt x="162" y="855"/>
                  </a:lnTo>
                  <a:lnTo>
                    <a:pt x="158" y="841"/>
                  </a:lnTo>
                  <a:lnTo>
                    <a:pt x="158" y="827"/>
                  </a:lnTo>
                  <a:lnTo>
                    <a:pt x="155" y="822"/>
                  </a:lnTo>
                  <a:lnTo>
                    <a:pt x="152" y="825"/>
                  </a:lnTo>
                  <a:lnTo>
                    <a:pt x="155" y="822"/>
                  </a:lnTo>
                  <a:lnTo>
                    <a:pt x="150" y="821"/>
                  </a:lnTo>
                  <a:lnTo>
                    <a:pt x="141" y="821"/>
                  </a:lnTo>
                  <a:lnTo>
                    <a:pt x="120" y="815"/>
                  </a:lnTo>
                  <a:lnTo>
                    <a:pt x="114" y="809"/>
                  </a:lnTo>
                  <a:lnTo>
                    <a:pt x="89" y="797"/>
                  </a:lnTo>
                  <a:lnTo>
                    <a:pt x="71" y="771"/>
                  </a:lnTo>
                  <a:lnTo>
                    <a:pt x="42" y="744"/>
                  </a:lnTo>
                  <a:lnTo>
                    <a:pt x="33" y="723"/>
                  </a:lnTo>
                  <a:lnTo>
                    <a:pt x="22" y="716"/>
                  </a:lnTo>
                  <a:lnTo>
                    <a:pt x="12" y="701"/>
                  </a:lnTo>
                  <a:lnTo>
                    <a:pt x="2" y="694"/>
                  </a:lnTo>
                  <a:lnTo>
                    <a:pt x="3" y="679"/>
                  </a:lnTo>
                  <a:lnTo>
                    <a:pt x="2" y="664"/>
                  </a:lnTo>
                  <a:lnTo>
                    <a:pt x="4" y="655"/>
                  </a:lnTo>
                  <a:lnTo>
                    <a:pt x="2" y="642"/>
                  </a:lnTo>
                  <a:lnTo>
                    <a:pt x="0" y="624"/>
                  </a:lnTo>
                  <a:lnTo>
                    <a:pt x="9" y="623"/>
                  </a:lnTo>
                  <a:lnTo>
                    <a:pt x="30" y="613"/>
                  </a:lnTo>
                  <a:lnTo>
                    <a:pt x="39" y="610"/>
                  </a:lnTo>
                  <a:lnTo>
                    <a:pt x="50" y="607"/>
                  </a:lnTo>
                  <a:lnTo>
                    <a:pt x="53" y="599"/>
                  </a:lnTo>
                  <a:lnTo>
                    <a:pt x="53" y="583"/>
                  </a:lnTo>
                  <a:lnTo>
                    <a:pt x="52" y="579"/>
                  </a:lnTo>
                  <a:lnTo>
                    <a:pt x="53" y="573"/>
                  </a:lnTo>
                  <a:lnTo>
                    <a:pt x="56" y="570"/>
                  </a:lnTo>
                  <a:lnTo>
                    <a:pt x="65" y="570"/>
                  </a:lnTo>
                  <a:lnTo>
                    <a:pt x="71" y="566"/>
                  </a:lnTo>
                  <a:lnTo>
                    <a:pt x="74" y="558"/>
                  </a:lnTo>
                  <a:lnTo>
                    <a:pt x="71" y="554"/>
                  </a:lnTo>
                  <a:lnTo>
                    <a:pt x="68" y="549"/>
                  </a:lnTo>
                  <a:lnTo>
                    <a:pt x="68" y="543"/>
                  </a:lnTo>
                  <a:lnTo>
                    <a:pt x="68" y="537"/>
                  </a:lnTo>
                  <a:lnTo>
                    <a:pt x="65" y="531"/>
                  </a:lnTo>
                  <a:lnTo>
                    <a:pt x="64" y="525"/>
                  </a:lnTo>
                  <a:lnTo>
                    <a:pt x="59" y="522"/>
                  </a:lnTo>
                  <a:lnTo>
                    <a:pt x="58" y="519"/>
                  </a:lnTo>
                  <a:lnTo>
                    <a:pt x="59" y="515"/>
                  </a:lnTo>
                  <a:lnTo>
                    <a:pt x="68" y="508"/>
                  </a:lnTo>
                  <a:lnTo>
                    <a:pt x="71" y="504"/>
                  </a:lnTo>
                  <a:lnTo>
                    <a:pt x="71" y="492"/>
                  </a:lnTo>
                  <a:lnTo>
                    <a:pt x="68" y="487"/>
                  </a:lnTo>
                  <a:lnTo>
                    <a:pt x="74" y="478"/>
                  </a:lnTo>
                  <a:lnTo>
                    <a:pt x="74" y="471"/>
                  </a:lnTo>
                  <a:lnTo>
                    <a:pt x="80" y="465"/>
                  </a:lnTo>
                  <a:lnTo>
                    <a:pt x="83" y="459"/>
                  </a:lnTo>
                  <a:lnTo>
                    <a:pt x="84" y="453"/>
                  </a:lnTo>
                  <a:lnTo>
                    <a:pt x="87" y="452"/>
                  </a:lnTo>
                  <a:lnTo>
                    <a:pt x="92" y="452"/>
                  </a:lnTo>
                  <a:lnTo>
                    <a:pt x="95" y="456"/>
                  </a:lnTo>
                  <a:lnTo>
                    <a:pt x="102" y="459"/>
                  </a:lnTo>
                  <a:lnTo>
                    <a:pt x="108" y="466"/>
                  </a:lnTo>
                  <a:lnTo>
                    <a:pt x="114" y="474"/>
                  </a:lnTo>
                  <a:lnTo>
                    <a:pt x="112" y="481"/>
                  </a:lnTo>
                  <a:lnTo>
                    <a:pt x="117" y="486"/>
                  </a:lnTo>
                  <a:lnTo>
                    <a:pt x="121" y="483"/>
                  </a:lnTo>
                  <a:lnTo>
                    <a:pt x="126" y="474"/>
                  </a:lnTo>
                  <a:lnTo>
                    <a:pt x="135" y="469"/>
                  </a:lnTo>
                  <a:lnTo>
                    <a:pt x="136" y="462"/>
                  </a:lnTo>
                  <a:lnTo>
                    <a:pt x="138" y="452"/>
                  </a:lnTo>
                  <a:lnTo>
                    <a:pt x="135" y="443"/>
                  </a:lnTo>
                  <a:lnTo>
                    <a:pt x="135" y="437"/>
                  </a:lnTo>
                  <a:lnTo>
                    <a:pt x="138" y="419"/>
                  </a:lnTo>
                  <a:lnTo>
                    <a:pt x="133" y="403"/>
                  </a:lnTo>
                  <a:lnTo>
                    <a:pt x="136" y="397"/>
                  </a:lnTo>
                  <a:lnTo>
                    <a:pt x="144" y="390"/>
                  </a:lnTo>
                  <a:lnTo>
                    <a:pt x="141" y="387"/>
                  </a:lnTo>
                  <a:lnTo>
                    <a:pt x="142" y="382"/>
                  </a:lnTo>
                  <a:lnTo>
                    <a:pt x="145" y="378"/>
                  </a:lnTo>
                  <a:lnTo>
                    <a:pt x="152" y="376"/>
                  </a:lnTo>
                  <a:lnTo>
                    <a:pt x="159" y="378"/>
                  </a:lnTo>
                  <a:lnTo>
                    <a:pt x="168" y="376"/>
                  </a:lnTo>
                  <a:lnTo>
                    <a:pt x="167" y="364"/>
                  </a:lnTo>
                  <a:lnTo>
                    <a:pt x="165" y="360"/>
                  </a:lnTo>
                  <a:lnTo>
                    <a:pt x="167" y="356"/>
                  </a:lnTo>
                  <a:lnTo>
                    <a:pt x="171" y="352"/>
                  </a:lnTo>
                  <a:lnTo>
                    <a:pt x="177" y="346"/>
                  </a:lnTo>
                  <a:lnTo>
                    <a:pt x="180" y="341"/>
                  </a:lnTo>
                  <a:lnTo>
                    <a:pt x="183" y="338"/>
                  </a:lnTo>
                  <a:lnTo>
                    <a:pt x="186" y="338"/>
                  </a:lnTo>
                  <a:lnTo>
                    <a:pt x="192" y="340"/>
                  </a:lnTo>
                  <a:lnTo>
                    <a:pt x="194" y="344"/>
                  </a:lnTo>
                  <a:lnTo>
                    <a:pt x="202" y="353"/>
                  </a:lnTo>
                  <a:lnTo>
                    <a:pt x="207" y="350"/>
                  </a:lnTo>
                  <a:lnTo>
                    <a:pt x="220" y="337"/>
                  </a:lnTo>
                  <a:lnTo>
                    <a:pt x="226" y="335"/>
                  </a:lnTo>
                  <a:lnTo>
                    <a:pt x="230" y="331"/>
                  </a:lnTo>
                  <a:lnTo>
                    <a:pt x="236" y="320"/>
                  </a:lnTo>
                  <a:lnTo>
                    <a:pt x="239" y="320"/>
                  </a:lnTo>
                  <a:lnTo>
                    <a:pt x="245" y="317"/>
                  </a:lnTo>
                  <a:lnTo>
                    <a:pt x="250" y="305"/>
                  </a:lnTo>
                  <a:lnTo>
                    <a:pt x="267" y="281"/>
                  </a:lnTo>
                  <a:lnTo>
                    <a:pt x="276" y="269"/>
                  </a:lnTo>
                  <a:lnTo>
                    <a:pt x="287" y="266"/>
                  </a:lnTo>
                  <a:lnTo>
                    <a:pt x="288" y="261"/>
                  </a:lnTo>
                  <a:lnTo>
                    <a:pt x="287" y="251"/>
                  </a:lnTo>
                  <a:lnTo>
                    <a:pt x="288" y="248"/>
                  </a:lnTo>
                  <a:lnTo>
                    <a:pt x="291" y="241"/>
                  </a:lnTo>
                  <a:lnTo>
                    <a:pt x="287" y="235"/>
                  </a:lnTo>
                  <a:lnTo>
                    <a:pt x="282" y="232"/>
                  </a:lnTo>
                  <a:lnTo>
                    <a:pt x="285" y="226"/>
                  </a:lnTo>
                  <a:lnTo>
                    <a:pt x="289" y="219"/>
                  </a:lnTo>
                  <a:lnTo>
                    <a:pt x="288" y="210"/>
                  </a:lnTo>
                  <a:lnTo>
                    <a:pt x="291" y="204"/>
                  </a:lnTo>
                  <a:lnTo>
                    <a:pt x="292" y="196"/>
                  </a:lnTo>
                  <a:lnTo>
                    <a:pt x="294" y="191"/>
                  </a:lnTo>
                  <a:lnTo>
                    <a:pt x="297" y="186"/>
                  </a:lnTo>
                  <a:lnTo>
                    <a:pt x="297" y="177"/>
                  </a:lnTo>
                  <a:lnTo>
                    <a:pt x="298" y="170"/>
                  </a:lnTo>
                  <a:lnTo>
                    <a:pt x="297" y="162"/>
                  </a:lnTo>
                  <a:lnTo>
                    <a:pt x="297" y="149"/>
                  </a:lnTo>
                  <a:lnTo>
                    <a:pt x="298" y="138"/>
                  </a:lnTo>
                  <a:lnTo>
                    <a:pt x="297" y="127"/>
                  </a:lnTo>
                  <a:lnTo>
                    <a:pt x="303" y="114"/>
                  </a:lnTo>
                  <a:lnTo>
                    <a:pt x="301" y="106"/>
                  </a:lnTo>
                  <a:lnTo>
                    <a:pt x="304" y="100"/>
                  </a:lnTo>
                  <a:lnTo>
                    <a:pt x="311" y="91"/>
                  </a:lnTo>
                  <a:lnTo>
                    <a:pt x="311" y="81"/>
                  </a:lnTo>
                  <a:lnTo>
                    <a:pt x="310" y="77"/>
                  </a:lnTo>
                  <a:lnTo>
                    <a:pt x="303" y="64"/>
                  </a:lnTo>
                  <a:lnTo>
                    <a:pt x="303" y="55"/>
                  </a:lnTo>
                </a:path>
              </a:pathLst>
            </a:custGeom>
            <a:solidFill>
              <a:srgbClr val="339933"/>
            </a:solidFill>
            <a:ln w="9525" cmpd="sng">
              <a:solidFill>
                <a:srgbClr val="909090"/>
              </a:solidFill>
              <a:prstDash val="solid"/>
              <a:round/>
              <a:headEnd/>
              <a:tailEnd/>
            </a:ln>
          </p:spPr>
          <p:txBody>
            <a:bodyPr/>
            <a:lstStyle/>
            <a:p>
              <a:endParaRPr lang="en-US" dirty="0"/>
            </a:p>
          </p:txBody>
        </p:sp>
        <p:sp>
          <p:nvSpPr>
            <p:cNvPr id="7396" name="Freeform 51"/>
            <p:cNvSpPr>
              <a:spLocks noChangeAspect="1"/>
            </p:cNvSpPr>
            <p:nvPr>
              <p:custDataLst>
                <p:tags r:id="rId259"/>
              </p:custDataLst>
            </p:nvPr>
          </p:nvSpPr>
          <p:spPr bwMode="auto">
            <a:xfrm>
              <a:off x="5072" y="1926"/>
              <a:ext cx="108" cy="175"/>
            </a:xfrm>
            <a:custGeom>
              <a:avLst/>
              <a:gdLst>
                <a:gd name="T0" fmla="*/ 1 w 215"/>
                <a:gd name="T1" fmla="*/ 1 h 350"/>
                <a:gd name="T2" fmla="*/ 1 w 215"/>
                <a:gd name="T3" fmla="*/ 1 h 350"/>
                <a:gd name="T4" fmla="*/ 1 w 215"/>
                <a:gd name="T5" fmla="*/ 0 h 350"/>
                <a:gd name="T6" fmla="*/ 1 w 215"/>
                <a:gd name="T7" fmla="*/ 1 h 350"/>
                <a:gd name="T8" fmla="*/ 1 w 215"/>
                <a:gd name="T9" fmla="*/ 1 h 350"/>
                <a:gd name="T10" fmla="*/ 1 w 215"/>
                <a:gd name="T11" fmla="*/ 1 h 350"/>
                <a:gd name="T12" fmla="*/ 1 w 215"/>
                <a:gd name="T13" fmla="*/ 1 h 350"/>
                <a:gd name="T14" fmla="*/ 1 w 215"/>
                <a:gd name="T15" fmla="*/ 1 h 350"/>
                <a:gd name="T16" fmla="*/ 1 w 215"/>
                <a:gd name="T17" fmla="*/ 1 h 350"/>
                <a:gd name="T18" fmla="*/ 1 w 215"/>
                <a:gd name="T19" fmla="*/ 1 h 350"/>
                <a:gd name="T20" fmla="*/ 1 w 215"/>
                <a:gd name="T21" fmla="*/ 1 h 350"/>
                <a:gd name="T22" fmla="*/ 1 w 215"/>
                <a:gd name="T23" fmla="*/ 1 h 350"/>
                <a:gd name="T24" fmla="*/ 1 w 215"/>
                <a:gd name="T25" fmla="*/ 1 h 350"/>
                <a:gd name="T26" fmla="*/ 1 w 215"/>
                <a:gd name="T27" fmla="*/ 1 h 350"/>
                <a:gd name="T28" fmla="*/ 1 w 215"/>
                <a:gd name="T29" fmla="*/ 1 h 350"/>
                <a:gd name="T30" fmla="*/ 1 w 215"/>
                <a:gd name="T31" fmla="*/ 1 h 350"/>
                <a:gd name="T32" fmla="*/ 1 w 215"/>
                <a:gd name="T33" fmla="*/ 1 h 350"/>
                <a:gd name="T34" fmla="*/ 1 w 215"/>
                <a:gd name="T35" fmla="*/ 1 h 350"/>
                <a:gd name="T36" fmla="*/ 1 w 215"/>
                <a:gd name="T37" fmla="*/ 1 h 350"/>
                <a:gd name="T38" fmla="*/ 1 w 215"/>
                <a:gd name="T39" fmla="*/ 1 h 350"/>
                <a:gd name="T40" fmla="*/ 1 w 215"/>
                <a:gd name="T41" fmla="*/ 1 h 350"/>
                <a:gd name="T42" fmla="*/ 1 w 215"/>
                <a:gd name="T43" fmla="*/ 1 h 350"/>
                <a:gd name="T44" fmla="*/ 1 w 215"/>
                <a:gd name="T45" fmla="*/ 1 h 350"/>
                <a:gd name="T46" fmla="*/ 1 w 215"/>
                <a:gd name="T47" fmla="*/ 1 h 350"/>
                <a:gd name="T48" fmla="*/ 1 w 215"/>
                <a:gd name="T49" fmla="*/ 1 h 350"/>
                <a:gd name="T50" fmla="*/ 1 w 215"/>
                <a:gd name="T51" fmla="*/ 1 h 350"/>
                <a:gd name="T52" fmla="*/ 1 w 215"/>
                <a:gd name="T53" fmla="*/ 1 h 350"/>
                <a:gd name="T54" fmla="*/ 1 w 215"/>
                <a:gd name="T55" fmla="*/ 1 h 350"/>
                <a:gd name="T56" fmla="*/ 1 w 215"/>
                <a:gd name="T57" fmla="*/ 1 h 350"/>
                <a:gd name="T58" fmla="*/ 1 w 215"/>
                <a:gd name="T59" fmla="*/ 1 h 350"/>
                <a:gd name="T60" fmla="*/ 1 w 215"/>
                <a:gd name="T61" fmla="*/ 1 h 350"/>
                <a:gd name="T62" fmla="*/ 1 w 215"/>
                <a:gd name="T63" fmla="*/ 1 h 350"/>
                <a:gd name="T64" fmla="*/ 1 w 215"/>
                <a:gd name="T65" fmla="*/ 1 h 350"/>
                <a:gd name="T66" fmla="*/ 1 w 215"/>
                <a:gd name="T67" fmla="*/ 1 h 350"/>
                <a:gd name="T68" fmla="*/ 1 w 215"/>
                <a:gd name="T69" fmla="*/ 1 h 350"/>
                <a:gd name="T70" fmla="*/ 1 w 215"/>
                <a:gd name="T71" fmla="*/ 1 h 350"/>
                <a:gd name="T72" fmla="*/ 1 w 215"/>
                <a:gd name="T73" fmla="*/ 1 h 350"/>
                <a:gd name="T74" fmla="*/ 1 w 215"/>
                <a:gd name="T75" fmla="*/ 1 h 350"/>
                <a:gd name="T76" fmla="*/ 1 w 215"/>
                <a:gd name="T77" fmla="*/ 1 h 350"/>
                <a:gd name="T78" fmla="*/ 1 w 215"/>
                <a:gd name="T79" fmla="*/ 1 h 350"/>
                <a:gd name="T80" fmla="*/ 1 w 215"/>
                <a:gd name="T81" fmla="*/ 1 h 350"/>
                <a:gd name="T82" fmla="*/ 1 w 215"/>
                <a:gd name="T83" fmla="*/ 1 h 3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5" h="350">
                  <a:moveTo>
                    <a:pt x="0" y="40"/>
                  </a:moveTo>
                  <a:lnTo>
                    <a:pt x="4" y="38"/>
                  </a:lnTo>
                  <a:lnTo>
                    <a:pt x="6" y="32"/>
                  </a:lnTo>
                  <a:lnTo>
                    <a:pt x="9" y="22"/>
                  </a:lnTo>
                  <a:lnTo>
                    <a:pt x="15" y="15"/>
                  </a:lnTo>
                  <a:lnTo>
                    <a:pt x="19" y="9"/>
                  </a:lnTo>
                  <a:lnTo>
                    <a:pt x="25" y="6"/>
                  </a:lnTo>
                  <a:lnTo>
                    <a:pt x="35" y="1"/>
                  </a:lnTo>
                  <a:lnTo>
                    <a:pt x="42" y="0"/>
                  </a:lnTo>
                  <a:lnTo>
                    <a:pt x="54" y="0"/>
                  </a:lnTo>
                  <a:lnTo>
                    <a:pt x="62" y="1"/>
                  </a:lnTo>
                  <a:lnTo>
                    <a:pt x="66" y="3"/>
                  </a:lnTo>
                  <a:lnTo>
                    <a:pt x="63" y="4"/>
                  </a:lnTo>
                  <a:lnTo>
                    <a:pt x="60" y="6"/>
                  </a:lnTo>
                  <a:lnTo>
                    <a:pt x="57" y="12"/>
                  </a:lnTo>
                  <a:lnTo>
                    <a:pt x="57" y="16"/>
                  </a:lnTo>
                  <a:lnTo>
                    <a:pt x="54" y="21"/>
                  </a:lnTo>
                  <a:lnTo>
                    <a:pt x="54" y="24"/>
                  </a:lnTo>
                  <a:lnTo>
                    <a:pt x="53" y="29"/>
                  </a:lnTo>
                  <a:lnTo>
                    <a:pt x="53" y="32"/>
                  </a:lnTo>
                  <a:lnTo>
                    <a:pt x="51" y="37"/>
                  </a:lnTo>
                  <a:lnTo>
                    <a:pt x="48" y="43"/>
                  </a:lnTo>
                  <a:lnTo>
                    <a:pt x="48" y="46"/>
                  </a:lnTo>
                  <a:lnTo>
                    <a:pt x="45" y="49"/>
                  </a:lnTo>
                  <a:lnTo>
                    <a:pt x="42" y="52"/>
                  </a:lnTo>
                  <a:lnTo>
                    <a:pt x="41" y="55"/>
                  </a:lnTo>
                  <a:lnTo>
                    <a:pt x="39" y="58"/>
                  </a:lnTo>
                  <a:lnTo>
                    <a:pt x="41" y="58"/>
                  </a:lnTo>
                  <a:lnTo>
                    <a:pt x="41" y="59"/>
                  </a:lnTo>
                  <a:lnTo>
                    <a:pt x="41" y="61"/>
                  </a:lnTo>
                  <a:lnTo>
                    <a:pt x="41" y="62"/>
                  </a:lnTo>
                  <a:lnTo>
                    <a:pt x="42" y="64"/>
                  </a:lnTo>
                  <a:lnTo>
                    <a:pt x="45" y="65"/>
                  </a:lnTo>
                  <a:lnTo>
                    <a:pt x="48" y="67"/>
                  </a:lnTo>
                  <a:lnTo>
                    <a:pt x="51" y="69"/>
                  </a:lnTo>
                  <a:lnTo>
                    <a:pt x="53" y="71"/>
                  </a:lnTo>
                  <a:lnTo>
                    <a:pt x="53" y="72"/>
                  </a:lnTo>
                  <a:lnTo>
                    <a:pt x="53" y="75"/>
                  </a:lnTo>
                  <a:lnTo>
                    <a:pt x="54" y="79"/>
                  </a:lnTo>
                  <a:lnTo>
                    <a:pt x="54" y="85"/>
                  </a:lnTo>
                  <a:lnTo>
                    <a:pt x="51" y="88"/>
                  </a:lnTo>
                  <a:lnTo>
                    <a:pt x="51" y="93"/>
                  </a:lnTo>
                  <a:lnTo>
                    <a:pt x="53" y="96"/>
                  </a:lnTo>
                  <a:lnTo>
                    <a:pt x="56" y="99"/>
                  </a:lnTo>
                  <a:lnTo>
                    <a:pt x="59" y="102"/>
                  </a:lnTo>
                  <a:lnTo>
                    <a:pt x="63" y="103"/>
                  </a:lnTo>
                  <a:lnTo>
                    <a:pt x="66" y="106"/>
                  </a:lnTo>
                  <a:lnTo>
                    <a:pt x="68" y="109"/>
                  </a:lnTo>
                  <a:lnTo>
                    <a:pt x="69" y="111"/>
                  </a:lnTo>
                  <a:lnTo>
                    <a:pt x="71" y="112"/>
                  </a:lnTo>
                  <a:lnTo>
                    <a:pt x="74" y="115"/>
                  </a:lnTo>
                  <a:lnTo>
                    <a:pt x="74" y="117"/>
                  </a:lnTo>
                  <a:lnTo>
                    <a:pt x="77" y="118"/>
                  </a:lnTo>
                  <a:lnTo>
                    <a:pt x="80" y="120"/>
                  </a:lnTo>
                  <a:lnTo>
                    <a:pt x="80" y="121"/>
                  </a:lnTo>
                  <a:lnTo>
                    <a:pt x="83" y="123"/>
                  </a:lnTo>
                  <a:lnTo>
                    <a:pt x="87" y="124"/>
                  </a:lnTo>
                  <a:lnTo>
                    <a:pt x="90" y="126"/>
                  </a:lnTo>
                  <a:lnTo>
                    <a:pt x="93" y="127"/>
                  </a:lnTo>
                  <a:lnTo>
                    <a:pt x="93" y="129"/>
                  </a:lnTo>
                  <a:lnTo>
                    <a:pt x="93" y="130"/>
                  </a:lnTo>
                  <a:lnTo>
                    <a:pt x="94" y="130"/>
                  </a:lnTo>
                  <a:lnTo>
                    <a:pt x="95" y="134"/>
                  </a:lnTo>
                  <a:lnTo>
                    <a:pt x="97" y="136"/>
                  </a:lnTo>
                  <a:lnTo>
                    <a:pt x="98" y="137"/>
                  </a:lnTo>
                  <a:lnTo>
                    <a:pt x="101" y="139"/>
                  </a:lnTo>
                  <a:lnTo>
                    <a:pt x="101" y="140"/>
                  </a:lnTo>
                  <a:lnTo>
                    <a:pt x="103" y="141"/>
                  </a:lnTo>
                  <a:lnTo>
                    <a:pt x="103" y="143"/>
                  </a:lnTo>
                  <a:lnTo>
                    <a:pt x="104" y="144"/>
                  </a:lnTo>
                  <a:lnTo>
                    <a:pt x="104" y="146"/>
                  </a:lnTo>
                  <a:lnTo>
                    <a:pt x="104" y="147"/>
                  </a:lnTo>
                  <a:lnTo>
                    <a:pt x="104" y="149"/>
                  </a:lnTo>
                  <a:lnTo>
                    <a:pt x="107" y="152"/>
                  </a:lnTo>
                  <a:lnTo>
                    <a:pt x="107" y="153"/>
                  </a:lnTo>
                  <a:lnTo>
                    <a:pt x="107" y="155"/>
                  </a:lnTo>
                  <a:lnTo>
                    <a:pt x="107" y="156"/>
                  </a:lnTo>
                  <a:lnTo>
                    <a:pt x="106" y="158"/>
                  </a:lnTo>
                  <a:lnTo>
                    <a:pt x="106" y="164"/>
                  </a:lnTo>
                  <a:lnTo>
                    <a:pt x="106" y="167"/>
                  </a:lnTo>
                  <a:lnTo>
                    <a:pt x="107" y="173"/>
                  </a:lnTo>
                  <a:lnTo>
                    <a:pt x="110" y="177"/>
                  </a:lnTo>
                  <a:lnTo>
                    <a:pt x="110" y="180"/>
                  </a:lnTo>
                  <a:lnTo>
                    <a:pt x="112" y="186"/>
                  </a:lnTo>
                  <a:lnTo>
                    <a:pt x="112" y="187"/>
                  </a:lnTo>
                  <a:lnTo>
                    <a:pt x="113" y="189"/>
                  </a:lnTo>
                  <a:lnTo>
                    <a:pt x="113" y="190"/>
                  </a:lnTo>
                  <a:lnTo>
                    <a:pt x="116" y="190"/>
                  </a:lnTo>
                  <a:lnTo>
                    <a:pt x="121" y="193"/>
                  </a:lnTo>
                  <a:lnTo>
                    <a:pt x="127" y="196"/>
                  </a:lnTo>
                  <a:lnTo>
                    <a:pt x="131" y="201"/>
                  </a:lnTo>
                  <a:lnTo>
                    <a:pt x="133" y="204"/>
                  </a:lnTo>
                  <a:lnTo>
                    <a:pt x="134" y="208"/>
                  </a:lnTo>
                  <a:lnTo>
                    <a:pt x="134" y="210"/>
                  </a:lnTo>
                  <a:lnTo>
                    <a:pt x="136" y="214"/>
                  </a:lnTo>
                  <a:lnTo>
                    <a:pt x="136" y="217"/>
                  </a:lnTo>
                  <a:lnTo>
                    <a:pt x="141" y="221"/>
                  </a:lnTo>
                  <a:lnTo>
                    <a:pt x="150" y="226"/>
                  </a:lnTo>
                  <a:lnTo>
                    <a:pt x="153" y="229"/>
                  </a:lnTo>
                  <a:lnTo>
                    <a:pt x="155" y="232"/>
                  </a:lnTo>
                  <a:lnTo>
                    <a:pt x="156" y="232"/>
                  </a:lnTo>
                  <a:lnTo>
                    <a:pt x="159" y="235"/>
                  </a:lnTo>
                  <a:lnTo>
                    <a:pt x="162" y="239"/>
                  </a:lnTo>
                  <a:lnTo>
                    <a:pt x="164" y="239"/>
                  </a:lnTo>
                  <a:lnTo>
                    <a:pt x="165" y="239"/>
                  </a:lnTo>
                  <a:lnTo>
                    <a:pt x="165" y="240"/>
                  </a:lnTo>
                  <a:lnTo>
                    <a:pt x="168" y="242"/>
                  </a:lnTo>
                  <a:lnTo>
                    <a:pt x="171" y="242"/>
                  </a:lnTo>
                  <a:lnTo>
                    <a:pt x="172" y="243"/>
                  </a:lnTo>
                  <a:lnTo>
                    <a:pt x="174" y="245"/>
                  </a:lnTo>
                  <a:lnTo>
                    <a:pt x="177" y="245"/>
                  </a:lnTo>
                  <a:lnTo>
                    <a:pt x="181" y="245"/>
                  </a:lnTo>
                  <a:lnTo>
                    <a:pt x="183" y="245"/>
                  </a:lnTo>
                  <a:lnTo>
                    <a:pt x="186" y="243"/>
                  </a:lnTo>
                  <a:lnTo>
                    <a:pt x="186" y="240"/>
                  </a:lnTo>
                  <a:lnTo>
                    <a:pt x="187" y="240"/>
                  </a:lnTo>
                  <a:lnTo>
                    <a:pt x="189" y="242"/>
                  </a:lnTo>
                  <a:lnTo>
                    <a:pt x="193" y="249"/>
                  </a:lnTo>
                  <a:lnTo>
                    <a:pt x="196" y="260"/>
                  </a:lnTo>
                  <a:lnTo>
                    <a:pt x="200" y="272"/>
                  </a:lnTo>
                  <a:lnTo>
                    <a:pt x="215" y="322"/>
                  </a:lnTo>
                  <a:lnTo>
                    <a:pt x="153" y="335"/>
                  </a:lnTo>
                  <a:lnTo>
                    <a:pt x="90" y="350"/>
                  </a:lnTo>
                  <a:lnTo>
                    <a:pt x="0" y="40"/>
                  </a:lnTo>
                </a:path>
              </a:pathLst>
            </a:custGeom>
            <a:solidFill>
              <a:schemeClr val="bg2"/>
            </a:solidFill>
            <a:ln w="9525" cmpd="sng">
              <a:solidFill>
                <a:srgbClr val="909090"/>
              </a:solidFill>
              <a:prstDash val="solid"/>
              <a:round/>
              <a:headEnd/>
              <a:tailEnd/>
            </a:ln>
          </p:spPr>
          <p:txBody>
            <a:bodyPr/>
            <a:lstStyle/>
            <a:p>
              <a:endParaRPr lang="en-US" dirty="0"/>
            </a:p>
          </p:txBody>
        </p:sp>
        <p:grpSp>
          <p:nvGrpSpPr>
            <p:cNvPr id="6" name="Group 52"/>
            <p:cNvGrpSpPr>
              <a:grpSpLocks noChangeAspect="1"/>
            </p:cNvGrpSpPr>
            <p:nvPr/>
          </p:nvGrpSpPr>
          <p:grpSpPr bwMode="auto">
            <a:xfrm>
              <a:off x="5217" y="1438"/>
              <a:ext cx="356" cy="194"/>
              <a:chOff x="5217" y="1438"/>
              <a:chExt cx="356" cy="194"/>
            </a:xfrm>
          </p:grpSpPr>
          <p:sp>
            <p:nvSpPr>
              <p:cNvPr id="7413" name="Freeform 53"/>
              <p:cNvSpPr>
                <a:spLocks noChangeAspect="1"/>
              </p:cNvSpPr>
              <p:nvPr>
                <p:custDataLst>
                  <p:tags r:id="rId273"/>
                </p:custDataLst>
              </p:nvPr>
            </p:nvSpPr>
            <p:spPr bwMode="auto">
              <a:xfrm>
                <a:off x="5217" y="1438"/>
                <a:ext cx="343" cy="178"/>
              </a:xfrm>
              <a:custGeom>
                <a:avLst/>
                <a:gdLst>
                  <a:gd name="T0" fmla="*/ 0 w 688"/>
                  <a:gd name="T1" fmla="*/ 1 h 356"/>
                  <a:gd name="T2" fmla="*/ 0 w 688"/>
                  <a:gd name="T3" fmla="*/ 1 h 356"/>
                  <a:gd name="T4" fmla="*/ 0 w 688"/>
                  <a:gd name="T5" fmla="*/ 1 h 356"/>
                  <a:gd name="T6" fmla="*/ 0 w 688"/>
                  <a:gd name="T7" fmla="*/ 1 h 356"/>
                  <a:gd name="T8" fmla="*/ 0 w 688"/>
                  <a:gd name="T9" fmla="*/ 1 h 356"/>
                  <a:gd name="T10" fmla="*/ 0 w 688"/>
                  <a:gd name="T11" fmla="*/ 1 h 356"/>
                  <a:gd name="T12" fmla="*/ 0 w 688"/>
                  <a:gd name="T13" fmla="*/ 1 h 356"/>
                  <a:gd name="T14" fmla="*/ 0 w 688"/>
                  <a:gd name="T15" fmla="*/ 1 h 356"/>
                  <a:gd name="T16" fmla="*/ 0 w 688"/>
                  <a:gd name="T17" fmla="*/ 1 h 356"/>
                  <a:gd name="T18" fmla="*/ 0 w 688"/>
                  <a:gd name="T19" fmla="*/ 1 h 356"/>
                  <a:gd name="T20" fmla="*/ 0 w 688"/>
                  <a:gd name="T21" fmla="*/ 1 h 356"/>
                  <a:gd name="T22" fmla="*/ 0 w 688"/>
                  <a:gd name="T23" fmla="*/ 1 h 356"/>
                  <a:gd name="T24" fmla="*/ 0 w 688"/>
                  <a:gd name="T25" fmla="*/ 1 h 356"/>
                  <a:gd name="T26" fmla="*/ 0 w 688"/>
                  <a:gd name="T27" fmla="*/ 1 h 356"/>
                  <a:gd name="T28" fmla="*/ 0 w 688"/>
                  <a:gd name="T29" fmla="*/ 1 h 356"/>
                  <a:gd name="T30" fmla="*/ 0 w 688"/>
                  <a:gd name="T31" fmla="*/ 1 h 356"/>
                  <a:gd name="T32" fmla="*/ 0 w 688"/>
                  <a:gd name="T33" fmla="*/ 1 h 356"/>
                  <a:gd name="T34" fmla="*/ 0 w 688"/>
                  <a:gd name="T35" fmla="*/ 1 h 356"/>
                  <a:gd name="T36" fmla="*/ 0 w 688"/>
                  <a:gd name="T37" fmla="*/ 1 h 356"/>
                  <a:gd name="T38" fmla="*/ 0 w 688"/>
                  <a:gd name="T39" fmla="*/ 1 h 356"/>
                  <a:gd name="T40" fmla="*/ 0 w 688"/>
                  <a:gd name="T41" fmla="*/ 1 h 356"/>
                  <a:gd name="T42" fmla="*/ 0 w 688"/>
                  <a:gd name="T43" fmla="*/ 1 h 356"/>
                  <a:gd name="T44" fmla="*/ 0 w 688"/>
                  <a:gd name="T45" fmla="*/ 1 h 356"/>
                  <a:gd name="T46" fmla="*/ 0 w 688"/>
                  <a:gd name="T47" fmla="*/ 1 h 356"/>
                  <a:gd name="T48" fmla="*/ 0 w 688"/>
                  <a:gd name="T49" fmla="*/ 1 h 356"/>
                  <a:gd name="T50" fmla="*/ 0 w 688"/>
                  <a:gd name="T51" fmla="*/ 1 h 356"/>
                  <a:gd name="T52" fmla="*/ 0 w 688"/>
                  <a:gd name="T53" fmla="*/ 1 h 356"/>
                  <a:gd name="T54" fmla="*/ 0 w 688"/>
                  <a:gd name="T55" fmla="*/ 1 h 356"/>
                  <a:gd name="T56" fmla="*/ 0 w 688"/>
                  <a:gd name="T57" fmla="*/ 1 h 356"/>
                  <a:gd name="T58" fmla="*/ 0 w 688"/>
                  <a:gd name="T59" fmla="*/ 1 h 356"/>
                  <a:gd name="T60" fmla="*/ 0 w 688"/>
                  <a:gd name="T61" fmla="*/ 1 h 356"/>
                  <a:gd name="T62" fmla="*/ 0 w 688"/>
                  <a:gd name="T63" fmla="*/ 1 h 356"/>
                  <a:gd name="T64" fmla="*/ 0 w 688"/>
                  <a:gd name="T65" fmla="*/ 1 h 356"/>
                  <a:gd name="T66" fmla="*/ 0 w 688"/>
                  <a:gd name="T67" fmla="*/ 1 h 356"/>
                  <a:gd name="T68" fmla="*/ 0 w 688"/>
                  <a:gd name="T69" fmla="*/ 1 h 356"/>
                  <a:gd name="T70" fmla="*/ 0 w 688"/>
                  <a:gd name="T71" fmla="*/ 1 h 356"/>
                  <a:gd name="T72" fmla="*/ 0 w 688"/>
                  <a:gd name="T73" fmla="*/ 1 h 356"/>
                  <a:gd name="T74" fmla="*/ 0 w 688"/>
                  <a:gd name="T75" fmla="*/ 1 h 356"/>
                  <a:gd name="T76" fmla="*/ 0 w 688"/>
                  <a:gd name="T77" fmla="*/ 1 h 356"/>
                  <a:gd name="T78" fmla="*/ 0 w 688"/>
                  <a:gd name="T79" fmla="*/ 1 h 356"/>
                  <a:gd name="T80" fmla="*/ 0 w 688"/>
                  <a:gd name="T81" fmla="*/ 1 h 356"/>
                  <a:gd name="T82" fmla="*/ 0 w 688"/>
                  <a:gd name="T83" fmla="*/ 1 h 356"/>
                  <a:gd name="T84" fmla="*/ 0 w 688"/>
                  <a:gd name="T85" fmla="*/ 1 h 356"/>
                  <a:gd name="T86" fmla="*/ 0 w 688"/>
                  <a:gd name="T87" fmla="*/ 1 h 356"/>
                  <a:gd name="T88" fmla="*/ 0 w 688"/>
                  <a:gd name="T89" fmla="*/ 0 h 356"/>
                  <a:gd name="T90" fmla="*/ 0 w 688"/>
                  <a:gd name="T91" fmla="*/ 0 h 356"/>
                  <a:gd name="T92" fmla="*/ 0 w 688"/>
                  <a:gd name="T93" fmla="*/ 1 h 356"/>
                  <a:gd name="T94" fmla="*/ 0 w 688"/>
                  <a:gd name="T95" fmla="*/ 1 h 356"/>
                  <a:gd name="T96" fmla="*/ 0 w 688"/>
                  <a:gd name="T97" fmla="*/ 1 h 356"/>
                  <a:gd name="T98" fmla="*/ 0 w 688"/>
                  <a:gd name="T99" fmla="*/ 1 h 356"/>
                  <a:gd name="T100" fmla="*/ 0 w 688"/>
                  <a:gd name="T101" fmla="*/ 1 h 356"/>
                  <a:gd name="T102" fmla="*/ 0 w 688"/>
                  <a:gd name="T103" fmla="*/ 1 h 356"/>
                  <a:gd name="T104" fmla="*/ 0 w 688"/>
                  <a:gd name="T105" fmla="*/ 1 h 356"/>
                  <a:gd name="T106" fmla="*/ 0 w 688"/>
                  <a:gd name="T107" fmla="*/ 1 h 356"/>
                  <a:gd name="T108" fmla="*/ 0 w 688"/>
                  <a:gd name="T109" fmla="*/ 1 h 35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88" h="356">
                    <a:moveTo>
                      <a:pt x="317" y="260"/>
                    </a:moveTo>
                    <a:lnTo>
                      <a:pt x="318" y="263"/>
                    </a:lnTo>
                    <a:lnTo>
                      <a:pt x="395" y="241"/>
                    </a:lnTo>
                    <a:lnTo>
                      <a:pt x="404" y="272"/>
                    </a:lnTo>
                    <a:lnTo>
                      <a:pt x="410" y="269"/>
                    </a:lnTo>
                    <a:lnTo>
                      <a:pt x="413" y="269"/>
                    </a:lnTo>
                    <a:lnTo>
                      <a:pt x="413" y="272"/>
                    </a:lnTo>
                    <a:lnTo>
                      <a:pt x="413" y="273"/>
                    </a:lnTo>
                    <a:lnTo>
                      <a:pt x="414" y="278"/>
                    </a:lnTo>
                    <a:lnTo>
                      <a:pt x="413" y="281"/>
                    </a:lnTo>
                    <a:lnTo>
                      <a:pt x="419" y="293"/>
                    </a:lnTo>
                    <a:lnTo>
                      <a:pt x="422" y="297"/>
                    </a:lnTo>
                    <a:lnTo>
                      <a:pt x="436" y="300"/>
                    </a:lnTo>
                    <a:lnTo>
                      <a:pt x="447" y="309"/>
                    </a:lnTo>
                    <a:lnTo>
                      <a:pt x="454" y="315"/>
                    </a:lnTo>
                    <a:lnTo>
                      <a:pt x="455" y="315"/>
                    </a:lnTo>
                    <a:lnTo>
                      <a:pt x="460" y="318"/>
                    </a:lnTo>
                    <a:lnTo>
                      <a:pt x="463" y="318"/>
                    </a:lnTo>
                    <a:lnTo>
                      <a:pt x="466" y="321"/>
                    </a:lnTo>
                    <a:lnTo>
                      <a:pt x="467" y="324"/>
                    </a:lnTo>
                    <a:lnTo>
                      <a:pt x="467" y="328"/>
                    </a:lnTo>
                    <a:lnTo>
                      <a:pt x="480" y="353"/>
                    </a:lnTo>
                    <a:lnTo>
                      <a:pt x="480" y="356"/>
                    </a:lnTo>
                    <a:lnTo>
                      <a:pt x="483" y="355"/>
                    </a:lnTo>
                    <a:lnTo>
                      <a:pt x="483" y="353"/>
                    </a:lnTo>
                    <a:lnTo>
                      <a:pt x="486" y="350"/>
                    </a:lnTo>
                    <a:lnTo>
                      <a:pt x="489" y="350"/>
                    </a:lnTo>
                    <a:lnTo>
                      <a:pt x="498" y="347"/>
                    </a:lnTo>
                    <a:lnTo>
                      <a:pt x="501" y="347"/>
                    </a:lnTo>
                    <a:lnTo>
                      <a:pt x="504" y="346"/>
                    </a:lnTo>
                    <a:lnTo>
                      <a:pt x="507" y="343"/>
                    </a:lnTo>
                    <a:lnTo>
                      <a:pt x="510" y="338"/>
                    </a:lnTo>
                    <a:lnTo>
                      <a:pt x="510" y="335"/>
                    </a:lnTo>
                    <a:lnTo>
                      <a:pt x="510" y="331"/>
                    </a:lnTo>
                    <a:lnTo>
                      <a:pt x="513" y="325"/>
                    </a:lnTo>
                    <a:lnTo>
                      <a:pt x="516" y="319"/>
                    </a:lnTo>
                    <a:lnTo>
                      <a:pt x="523" y="312"/>
                    </a:lnTo>
                    <a:lnTo>
                      <a:pt x="530" y="305"/>
                    </a:lnTo>
                    <a:lnTo>
                      <a:pt x="536" y="296"/>
                    </a:lnTo>
                    <a:lnTo>
                      <a:pt x="538" y="293"/>
                    </a:lnTo>
                    <a:lnTo>
                      <a:pt x="541" y="287"/>
                    </a:lnTo>
                    <a:lnTo>
                      <a:pt x="544" y="282"/>
                    </a:lnTo>
                    <a:lnTo>
                      <a:pt x="548" y="279"/>
                    </a:lnTo>
                    <a:lnTo>
                      <a:pt x="550" y="279"/>
                    </a:lnTo>
                    <a:lnTo>
                      <a:pt x="553" y="287"/>
                    </a:lnTo>
                    <a:lnTo>
                      <a:pt x="554" y="290"/>
                    </a:lnTo>
                    <a:lnTo>
                      <a:pt x="557" y="296"/>
                    </a:lnTo>
                    <a:lnTo>
                      <a:pt x="560" y="305"/>
                    </a:lnTo>
                    <a:lnTo>
                      <a:pt x="562" y="312"/>
                    </a:lnTo>
                    <a:lnTo>
                      <a:pt x="563" y="318"/>
                    </a:lnTo>
                    <a:lnTo>
                      <a:pt x="565" y="321"/>
                    </a:lnTo>
                    <a:lnTo>
                      <a:pt x="568" y="321"/>
                    </a:lnTo>
                    <a:lnTo>
                      <a:pt x="575" y="318"/>
                    </a:lnTo>
                    <a:lnTo>
                      <a:pt x="585" y="312"/>
                    </a:lnTo>
                    <a:lnTo>
                      <a:pt x="588" y="312"/>
                    </a:lnTo>
                    <a:lnTo>
                      <a:pt x="594" y="309"/>
                    </a:lnTo>
                    <a:lnTo>
                      <a:pt x="600" y="297"/>
                    </a:lnTo>
                    <a:lnTo>
                      <a:pt x="600" y="294"/>
                    </a:lnTo>
                    <a:lnTo>
                      <a:pt x="601" y="293"/>
                    </a:lnTo>
                    <a:lnTo>
                      <a:pt x="606" y="290"/>
                    </a:lnTo>
                    <a:lnTo>
                      <a:pt x="610" y="287"/>
                    </a:lnTo>
                    <a:lnTo>
                      <a:pt x="621" y="281"/>
                    </a:lnTo>
                    <a:lnTo>
                      <a:pt x="625" y="278"/>
                    </a:lnTo>
                    <a:lnTo>
                      <a:pt x="646" y="267"/>
                    </a:lnTo>
                    <a:lnTo>
                      <a:pt x="655" y="263"/>
                    </a:lnTo>
                    <a:lnTo>
                      <a:pt x="662" y="260"/>
                    </a:lnTo>
                    <a:lnTo>
                      <a:pt x="669" y="257"/>
                    </a:lnTo>
                    <a:lnTo>
                      <a:pt x="674" y="256"/>
                    </a:lnTo>
                    <a:lnTo>
                      <a:pt x="678" y="256"/>
                    </a:lnTo>
                    <a:lnTo>
                      <a:pt x="683" y="257"/>
                    </a:lnTo>
                    <a:lnTo>
                      <a:pt x="687" y="257"/>
                    </a:lnTo>
                    <a:lnTo>
                      <a:pt x="688" y="249"/>
                    </a:lnTo>
                    <a:lnTo>
                      <a:pt x="684" y="238"/>
                    </a:lnTo>
                    <a:lnTo>
                      <a:pt x="678" y="225"/>
                    </a:lnTo>
                    <a:lnTo>
                      <a:pt x="675" y="216"/>
                    </a:lnTo>
                    <a:lnTo>
                      <a:pt x="669" y="205"/>
                    </a:lnTo>
                    <a:lnTo>
                      <a:pt x="665" y="197"/>
                    </a:lnTo>
                    <a:lnTo>
                      <a:pt x="658" y="185"/>
                    </a:lnTo>
                    <a:lnTo>
                      <a:pt x="646" y="173"/>
                    </a:lnTo>
                    <a:lnTo>
                      <a:pt x="643" y="170"/>
                    </a:lnTo>
                    <a:lnTo>
                      <a:pt x="637" y="167"/>
                    </a:lnTo>
                    <a:lnTo>
                      <a:pt x="634" y="166"/>
                    </a:lnTo>
                    <a:lnTo>
                      <a:pt x="627" y="164"/>
                    </a:lnTo>
                    <a:lnTo>
                      <a:pt x="621" y="163"/>
                    </a:lnTo>
                    <a:lnTo>
                      <a:pt x="615" y="163"/>
                    </a:lnTo>
                    <a:lnTo>
                      <a:pt x="610" y="164"/>
                    </a:lnTo>
                    <a:lnTo>
                      <a:pt x="606" y="164"/>
                    </a:lnTo>
                    <a:lnTo>
                      <a:pt x="603" y="167"/>
                    </a:lnTo>
                    <a:lnTo>
                      <a:pt x="600" y="169"/>
                    </a:lnTo>
                    <a:lnTo>
                      <a:pt x="600" y="170"/>
                    </a:lnTo>
                    <a:lnTo>
                      <a:pt x="601" y="172"/>
                    </a:lnTo>
                    <a:lnTo>
                      <a:pt x="604" y="173"/>
                    </a:lnTo>
                    <a:lnTo>
                      <a:pt x="607" y="173"/>
                    </a:lnTo>
                    <a:lnTo>
                      <a:pt x="609" y="176"/>
                    </a:lnTo>
                    <a:lnTo>
                      <a:pt x="612" y="175"/>
                    </a:lnTo>
                    <a:lnTo>
                      <a:pt x="612" y="172"/>
                    </a:lnTo>
                    <a:lnTo>
                      <a:pt x="613" y="169"/>
                    </a:lnTo>
                    <a:lnTo>
                      <a:pt x="618" y="167"/>
                    </a:lnTo>
                    <a:lnTo>
                      <a:pt x="621" y="167"/>
                    </a:lnTo>
                    <a:lnTo>
                      <a:pt x="624" y="167"/>
                    </a:lnTo>
                    <a:lnTo>
                      <a:pt x="630" y="170"/>
                    </a:lnTo>
                    <a:lnTo>
                      <a:pt x="631" y="173"/>
                    </a:lnTo>
                    <a:lnTo>
                      <a:pt x="635" y="176"/>
                    </a:lnTo>
                    <a:lnTo>
                      <a:pt x="643" y="197"/>
                    </a:lnTo>
                    <a:lnTo>
                      <a:pt x="652" y="201"/>
                    </a:lnTo>
                    <a:lnTo>
                      <a:pt x="655" y="202"/>
                    </a:lnTo>
                    <a:lnTo>
                      <a:pt x="661" y="210"/>
                    </a:lnTo>
                    <a:lnTo>
                      <a:pt x="662" y="216"/>
                    </a:lnTo>
                    <a:lnTo>
                      <a:pt x="663" y="220"/>
                    </a:lnTo>
                    <a:lnTo>
                      <a:pt x="663" y="223"/>
                    </a:lnTo>
                    <a:lnTo>
                      <a:pt x="661" y="226"/>
                    </a:lnTo>
                    <a:lnTo>
                      <a:pt x="659" y="229"/>
                    </a:lnTo>
                    <a:lnTo>
                      <a:pt x="655" y="232"/>
                    </a:lnTo>
                    <a:lnTo>
                      <a:pt x="652" y="235"/>
                    </a:lnTo>
                    <a:lnTo>
                      <a:pt x="649" y="237"/>
                    </a:lnTo>
                    <a:lnTo>
                      <a:pt x="643" y="240"/>
                    </a:lnTo>
                    <a:lnTo>
                      <a:pt x="640" y="241"/>
                    </a:lnTo>
                    <a:lnTo>
                      <a:pt x="634" y="244"/>
                    </a:lnTo>
                    <a:lnTo>
                      <a:pt x="627" y="250"/>
                    </a:lnTo>
                    <a:lnTo>
                      <a:pt x="618" y="254"/>
                    </a:lnTo>
                    <a:lnTo>
                      <a:pt x="613" y="256"/>
                    </a:lnTo>
                    <a:lnTo>
                      <a:pt x="609" y="257"/>
                    </a:lnTo>
                    <a:lnTo>
                      <a:pt x="603" y="259"/>
                    </a:lnTo>
                    <a:lnTo>
                      <a:pt x="594" y="260"/>
                    </a:lnTo>
                    <a:lnTo>
                      <a:pt x="588" y="259"/>
                    </a:lnTo>
                    <a:lnTo>
                      <a:pt x="578" y="257"/>
                    </a:lnTo>
                    <a:lnTo>
                      <a:pt x="569" y="252"/>
                    </a:lnTo>
                    <a:lnTo>
                      <a:pt x="566" y="244"/>
                    </a:lnTo>
                    <a:lnTo>
                      <a:pt x="563" y="238"/>
                    </a:lnTo>
                    <a:lnTo>
                      <a:pt x="563" y="235"/>
                    </a:lnTo>
                    <a:lnTo>
                      <a:pt x="559" y="226"/>
                    </a:lnTo>
                    <a:lnTo>
                      <a:pt x="554" y="219"/>
                    </a:lnTo>
                    <a:lnTo>
                      <a:pt x="544" y="208"/>
                    </a:lnTo>
                    <a:lnTo>
                      <a:pt x="539" y="204"/>
                    </a:lnTo>
                    <a:lnTo>
                      <a:pt x="535" y="198"/>
                    </a:lnTo>
                    <a:lnTo>
                      <a:pt x="530" y="194"/>
                    </a:lnTo>
                    <a:lnTo>
                      <a:pt x="526" y="191"/>
                    </a:lnTo>
                    <a:lnTo>
                      <a:pt x="520" y="182"/>
                    </a:lnTo>
                    <a:lnTo>
                      <a:pt x="516" y="178"/>
                    </a:lnTo>
                    <a:lnTo>
                      <a:pt x="510" y="173"/>
                    </a:lnTo>
                    <a:lnTo>
                      <a:pt x="510" y="172"/>
                    </a:lnTo>
                    <a:lnTo>
                      <a:pt x="509" y="170"/>
                    </a:lnTo>
                    <a:lnTo>
                      <a:pt x="506" y="167"/>
                    </a:lnTo>
                    <a:lnTo>
                      <a:pt x="503" y="163"/>
                    </a:lnTo>
                    <a:lnTo>
                      <a:pt x="500" y="158"/>
                    </a:lnTo>
                    <a:lnTo>
                      <a:pt x="495" y="155"/>
                    </a:lnTo>
                    <a:lnTo>
                      <a:pt x="494" y="155"/>
                    </a:lnTo>
                    <a:lnTo>
                      <a:pt x="486" y="151"/>
                    </a:lnTo>
                    <a:lnTo>
                      <a:pt x="475" y="145"/>
                    </a:lnTo>
                    <a:lnTo>
                      <a:pt x="467" y="142"/>
                    </a:lnTo>
                    <a:lnTo>
                      <a:pt x="464" y="142"/>
                    </a:lnTo>
                    <a:lnTo>
                      <a:pt x="461" y="144"/>
                    </a:lnTo>
                    <a:lnTo>
                      <a:pt x="458" y="145"/>
                    </a:lnTo>
                    <a:lnTo>
                      <a:pt x="457" y="149"/>
                    </a:lnTo>
                    <a:lnTo>
                      <a:pt x="455" y="152"/>
                    </a:lnTo>
                    <a:lnTo>
                      <a:pt x="454" y="155"/>
                    </a:lnTo>
                    <a:lnTo>
                      <a:pt x="452" y="158"/>
                    </a:lnTo>
                    <a:lnTo>
                      <a:pt x="449" y="160"/>
                    </a:lnTo>
                    <a:lnTo>
                      <a:pt x="448" y="158"/>
                    </a:lnTo>
                    <a:lnTo>
                      <a:pt x="445" y="158"/>
                    </a:lnTo>
                    <a:lnTo>
                      <a:pt x="441" y="152"/>
                    </a:lnTo>
                    <a:lnTo>
                      <a:pt x="438" y="149"/>
                    </a:lnTo>
                    <a:lnTo>
                      <a:pt x="436" y="145"/>
                    </a:lnTo>
                    <a:lnTo>
                      <a:pt x="435" y="142"/>
                    </a:lnTo>
                    <a:lnTo>
                      <a:pt x="435" y="139"/>
                    </a:lnTo>
                    <a:lnTo>
                      <a:pt x="435" y="138"/>
                    </a:lnTo>
                    <a:lnTo>
                      <a:pt x="436" y="136"/>
                    </a:lnTo>
                    <a:lnTo>
                      <a:pt x="438" y="133"/>
                    </a:lnTo>
                    <a:lnTo>
                      <a:pt x="441" y="129"/>
                    </a:lnTo>
                    <a:lnTo>
                      <a:pt x="441" y="124"/>
                    </a:lnTo>
                    <a:lnTo>
                      <a:pt x="441" y="121"/>
                    </a:lnTo>
                    <a:lnTo>
                      <a:pt x="442" y="116"/>
                    </a:lnTo>
                    <a:lnTo>
                      <a:pt x="444" y="113"/>
                    </a:lnTo>
                    <a:lnTo>
                      <a:pt x="447" y="110"/>
                    </a:lnTo>
                    <a:lnTo>
                      <a:pt x="452" y="107"/>
                    </a:lnTo>
                    <a:lnTo>
                      <a:pt x="457" y="104"/>
                    </a:lnTo>
                    <a:lnTo>
                      <a:pt x="460" y="98"/>
                    </a:lnTo>
                    <a:lnTo>
                      <a:pt x="461" y="95"/>
                    </a:lnTo>
                    <a:lnTo>
                      <a:pt x="461" y="92"/>
                    </a:lnTo>
                    <a:lnTo>
                      <a:pt x="460" y="85"/>
                    </a:lnTo>
                    <a:lnTo>
                      <a:pt x="461" y="79"/>
                    </a:lnTo>
                    <a:lnTo>
                      <a:pt x="463" y="76"/>
                    </a:lnTo>
                    <a:lnTo>
                      <a:pt x="464" y="76"/>
                    </a:lnTo>
                    <a:lnTo>
                      <a:pt x="470" y="73"/>
                    </a:lnTo>
                    <a:lnTo>
                      <a:pt x="472" y="71"/>
                    </a:lnTo>
                    <a:lnTo>
                      <a:pt x="479" y="70"/>
                    </a:lnTo>
                    <a:lnTo>
                      <a:pt x="483" y="67"/>
                    </a:lnTo>
                    <a:lnTo>
                      <a:pt x="488" y="64"/>
                    </a:lnTo>
                    <a:lnTo>
                      <a:pt x="489" y="62"/>
                    </a:lnTo>
                    <a:lnTo>
                      <a:pt x="489" y="61"/>
                    </a:lnTo>
                    <a:lnTo>
                      <a:pt x="489" y="59"/>
                    </a:lnTo>
                    <a:lnTo>
                      <a:pt x="489" y="58"/>
                    </a:lnTo>
                    <a:lnTo>
                      <a:pt x="489" y="55"/>
                    </a:lnTo>
                    <a:lnTo>
                      <a:pt x="489" y="53"/>
                    </a:lnTo>
                    <a:lnTo>
                      <a:pt x="491" y="52"/>
                    </a:lnTo>
                    <a:lnTo>
                      <a:pt x="492" y="50"/>
                    </a:lnTo>
                    <a:lnTo>
                      <a:pt x="492" y="49"/>
                    </a:lnTo>
                    <a:lnTo>
                      <a:pt x="494" y="49"/>
                    </a:lnTo>
                    <a:lnTo>
                      <a:pt x="495" y="47"/>
                    </a:lnTo>
                    <a:lnTo>
                      <a:pt x="495" y="46"/>
                    </a:lnTo>
                    <a:lnTo>
                      <a:pt x="492" y="45"/>
                    </a:lnTo>
                    <a:lnTo>
                      <a:pt x="492" y="43"/>
                    </a:lnTo>
                    <a:lnTo>
                      <a:pt x="486" y="36"/>
                    </a:lnTo>
                    <a:lnTo>
                      <a:pt x="486" y="35"/>
                    </a:lnTo>
                    <a:lnTo>
                      <a:pt x="483" y="35"/>
                    </a:lnTo>
                    <a:lnTo>
                      <a:pt x="480" y="38"/>
                    </a:lnTo>
                    <a:lnTo>
                      <a:pt x="480" y="42"/>
                    </a:lnTo>
                    <a:lnTo>
                      <a:pt x="479" y="43"/>
                    </a:lnTo>
                    <a:lnTo>
                      <a:pt x="476" y="46"/>
                    </a:lnTo>
                    <a:lnTo>
                      <a:pt x="470" y="47"/>
                    </a:lnTo>
                    <a:lnTo>
                      <a:pt x="467" y="46"/>
                    </a:lnTo>
                    <a:lnTo>
                      <a:pt x="466" y="46"/>
                    </a:lnTo>
                    <a:lnTo>
                      <a:pt x="464" y="45"/>
                    </a:lnTo>
                    <a:lnTo>
                      <a:pt x="460" y="45"/>
                    </a:lnTo>
                    <a:lnTo>
                      <a:pt x="457" y="38"/>
                    </a:lnTo>
                    <a:lnTo>
                      <a:pt x="452" y="30"/>
                    </a:lnTo>
                    <a:lnTo>
                      <a:pt x="447" y="23"/>
                    </a:lnTo>
                    <a:lnTo>
                      <a:pt x="441" y="14"/>
                    </a:lnTo>
                    <a:lnTo>
                      <a:pt x="438" y="5"/>
                    </a:lnTo>
                    <a:lnTo>
                      <a:pt x="438" y="0"/>
                    </a:lnTo>
                    <a:lnTo>
                      <a:pt x="436" y="0"/>
                    </a:lnTo>
                    <a:lnTo>
                      <a:pt x="435" y="2"/>
                    </a:lnTo>
                    <a:lnTo>
                      <a:pt x="432" y="5"/>
                    </a:lnTo>
                    <a:lnTo>
                      <a:pt x="429" y="2"/>
                    </a:lnTo>
                    <a:lnTo>
                      <a:pt x="426" y="0"/>
                    </a:lnTo>
                    <a:lnTo>
                      <a:pt x="419" y="2"/>
                    </a:lnTo>
                    <a:lnTo>
                      <a:pt x="413" y="3"/>
                    </a:lnTo>
                    <a:lnTo>
                      <a:pt x="413" y="6"/>
                    </a:lnTo>
                    <a:lnTo>
                      <a:pt x="408" y="11"/>
                    </a:lnTo>
                    <a:lnTo>
                      <a:pt x="401" y="12"/>
                    </a:lnTo>
                    <a:lnTo>
                      <a:pt x="396" y="17"/>
                    </a:lnTo>
                    <a:lnTo>
                      <a:pt x="396" y="29"/>
                    </a:lnTo>
                    <a:lnTo>
                      <a:pt x="384" y="29"/>
                    </a:lnTo>
                    <a:lnTo>
                      <a:pt x="378" y="35"/>
                    </a:lnTo>
                    <a:lnTo>
                      <a:pt x="377" y="39"/>
                    </a:lnTo>
                    <a:lnTo>
                      <a:pt x="380" y="50"/>
                    </a:lnTo>
                    <a:lnTo>
                      <a:pt x="378" y="52"/>
                    </a:lnTo>
                    <a:lnTo>
                      <a:pt x="374" y="52"/>
                    </a:lnTo>
                    <a:lnTo>
                      <a:pt x="369" y="55"/>
                    </a:lnTo>
                    <a:lnTo>
                      <a:pt x="366" y="58"/>
                    </a:lnTo>
                    <a:lnTo>
                      <a:pt x="361" y="68"/>
                    </a:lnTo>
                    <a:lnTo>
                      <a:pt x="321" y="79"/>
                    </a:lnTo>
                    <a:lnTo>
                      <a:pt x="150" y="117"/>
                    </a:lnTo>
                    <a:lnTo>
                      <a:pt x="1" y="151"/>
                    </a:lnTo>
                    <a:lnTo>
                      <a:pt x="0" y="327"/>
                    </a:lnTo>
                    <a:lnTo>
                      <a:pt x="3" y="335"/>
                    </a:lnTo>
                    <a:lnTo>
                      <a:pt x="30" y="328"/>
                    </a:lnTo>
                    <a:lnTo>
                      <a:pt x="100" y="313"/>
                    </a:lnTo>
                    <a:lnTo>
                      <a:pt x="131" y="305"/>
                    </a:lnTo>
                    <a:lnTo>
                      <a:pt x="134" y="315"/>
                    </a:lnTo>
                    <a:lnTo>
                      <a:pt x="143" y="312"/>
                    </a:lnTo>
                    <a:lnTo>
                      <a:pt x="143" y="310"/>
                    </a:lnTo>
                    <a:lnTo>
                      <a:pt x="143" y="309"/>
                    </a:lnTo>
                    <a:lnTo>
                      <a:pt x="141" y="306"/>
                    </a:lnTo>
                    <a:lnTo>
                      <a:pt x="143" y="305"/>
                    </a:lnTo>
                    <a:lnTo>
                      <a:pt x="143" y="303"/>
                    </a:lnTo>
                    <a:lnTo>
                      <a:pt x="143" y="302"/>
                    </a:lnTo>
                    <a:lnTo>
                      <a:pt x="156" y="299"/>
                    </a:lnTo>
                    <a:lnTo>
                      <a:pt x="162" y="299"/>
                    </a:lnTo>
                    <a:lnTo>
                      <a:pt x="169" y="297"/>
                    </a:lnTo>
                    <a:lnTo>
                      <a:pt x="172" y="299"/>
                    </a:lnTo>
                    <a:lnTo>
                      <a:pt x="175" y="299"/>
                    </a:lnTo>
                    <a:lnTo>
                      <a:pt x="176" y="296"/>
                    </a:lnTo>
                    <a:lnTo>
                      <a:pt x="178" y="296"/>
                    </a:lnTo>
                    <a:lnTo>
                      <a:pt x="184" y="293"/>
                    </a:lnTo>
                    <a:lnTo>
                      <a:pt x="196" y="290"/>
                    </a:lnTo>
                    <a:lnTo>
                      <a:pt x="212" y="287"/>
                    </a:lnTo>
                    <a:lnTo>
                      <a:pt x="317" y="260"/>
                    </a:lnTo>
                  </a:path>
                </a:pathLst>
              </a:custGeom>
              <a:solidFill>
                <a:schemeClr val="bg2"/>
              </a:solidFill>
              <a:ln w="9525" cmpd="sng">
                <a:solidFill>
                  <a:srgbClr val="909090"/>
                </a:solidFill>
                <a:prstDash val="solid"/>
                <a:round/>
                <a:headEnd/>
                <a:tailEnd/>
              </a:ln>
            </p:spPr>
            <p:txBody>
              <a:bodyPr/>
              <a:lstStyle/>
              <a:p>
                <a:endParaRPr lang="en-US" dirty="0"/>
              </a:p>
            </p:txBody>
          </p:sp>
          <p:sp>
            <p:nvSpPr>
              <p:cNvPr id="7414" name="Freeform 54"/>
              <p:cNvSpPr>
                <a:spLocks noChangeAspect="1"/>
              </p:cNvSpPr>
              <p:nvPr>
                <p:custDataLst>
                  <p:tags r:id="rId274"/>
                </p:custDataLst>
              </p:nvPr>
            </p:nvSpPr>
            <p:spPr bwMode="auto">
              <a:xfrm>
                <a:off x="5489" y="1604"/>
                <a:ext cx="35" cy="28"/>
              </a:xfrm>
              <a:custGeom>
                <a:avLst/>
                <a:gdLst>
                  <a:gd name="T0" fmla="*/ 1 w 70"/>
                  <a:gd name="T1" fmla="*/ 1 h 55"/>
                  <a:gd name="T2" fmla="*/ 1 w 70"/>
                  <a:gd name="T3" fmla="*/ 1 h 55"/>
                  <a:gd name="T4" fmla="*/ 1 w 70"/>
                  <a:gd name="T5" fmla="*/ 1 h 55"/>
                  <a:gd name="T6" fmla="*/ 1 w 70"/>
                  <a:gd name="T7" fmla="*/ 1 h 55"/>
                  <a:gd name="T8" fmla="*/ 1 w 70"/>
                  <a:gd name="T9" fmla="*/ 1 h 55"/>
                  <a:gd name="T10" fmla="*/ 1 w 70"/>
                  <a:gd name="T11" fmla="*/ 1 h 55"/>
                  <a:gd name="T12" fmla="*/ 1 w 70"/>
                  <a:gd name="T13" fmla="*/ 1 h 55"/>
                  <a:gd name="T14" fmla="*/ 1 w 70"/>
                  <a:gd name="T15" fmla="*/ 1 h 55"/>
                  <a:gd name="T16" fmla="*/ 1 w 70"/>
                  <a:gd name="T17" fmla="*/ 1 h 55"/>
                  <a:gd name="T18" fmla="*/ 1 w 70"/>
                  <a:gd name="T19" fmla="*/ 1 h 55"/>
                  <a:gd name="T20" fmla="*/ 1 w 70"/>
                  <a:gd name="T21" fmla="*/ 1 h 55"/>
                  <a:gd name="T22" fmla="*/ 1 w 70"/>
                  <a:gd name="T23" fmla="*/ 1 h 55"/>
                  <a:gd name="T24" fmla="*/ 1 w 70"/>
                  <a:gd name="T25" fmla="*/ 1 h 55"/>
                  <a:gd name="T26" fmla="*/ 1 w 70"/>
                  <a:gd name="T27" fmla="*/ 1 h 55"/>
                  <a:gd name="T28" fmla="*/ 1 w 70"/>
                  <a:gd name="T29" fmla="*/ 1 h 55"/>
                  <a:gd name="T30" fmla="*/ 1 w 70"/>
                  <a:gd name="T31" fmla="*/ 1 h 55"/>
                  <a:gd name="T32" fmla="*/ 1 w 70"/>
                  <a:gd name="T33" fmla="*/ 1 h 55"/>
                  <a:gd name="T34" fmla="*/ 1 w 70"/>
                  <a:gd name="T35" fmla="*/ 1 h 55"/>
                  <a:gd name="T36" fmla="*/ 1 w 70"/>
                  <a:gd name="T37" fmla="*/ 1 h 55"/>
                  <a:gd name="T38" fmla="*/ 1 w 70"/>
                  <a:gd name="T39" fmla="*/ 1 h 55"/>
                  <a:gd name="T40" fmla="*/ 1 w 70"/>
                  <a:gd name="T41" fmla="*/ 1 h 55"/>
                  <a:gd name="T42" fmla="*/ 1 w 70"/>
                  <a:gd name="T43" fmla="*/ 1 h 55"/>
                  <a:gd name="T44" fmla="*/ 1 w 70"/>
                  <a:gd name="T45" fmla="*/ 1 h 55"/>
                  <a:gd name="T46" fmla="*/ 1 w 70"/>
                  <a:gd name="T47" fmla="*/ 1 h 55"/>
                  <a:gd name="T48" fmla="*/ 1 w 70"/>
                  <a:gd name="T49" fmla="*/ 1 h 55"/>
                  <a:gd name="T50" fmla="*/ 1 w 70"/>
                  <a:gd name="T51" fmla="*/ 1 h 55"/>
                  <a:gd name="T52" fmla="*/ 1 w 70"/>
                  <a:gd name="T53" fmla="*/ 1 h 55"/>
                  <a:gd name="T54" fmla="*/ 1 w 70"/>
                  <a:gd name="T55" fmla="*/ 1 h 55"/>
                  <a:gd name="T56" fmla="*/ 1 w 70"/>
                  <a:gd name="T57" fmla="*/ 1 h 55"/>
                  <a:gd name="T58" fmla="*/ 1 w 70"/>
                  <a:gd name="T59" fmla="*/ 1 h 55"/>
                  <a:gd name="T60" fmla="*/ 1 w 70"/>
                  <a:gd name="T61" fmla="*/ 1 h 55"/>
                  <a:gd name="T62" fmla="*/ 1 w 70"/>
                  <a:gd name="T63" fmla="*/ 1 h 55"/>
                  <a:gd name="T64" fmla="*/ 1 w 70"/>
                  <a:gd name="T65" fmla="*/ 1 h 55"/>
                  <a:gd name="T66" fmla="*/ 1 w 70"/>
                  <a:gd name="T67" fmla="*/ 1 h 55"/>
                  <a:gd name="T68" fmla="*/ 1 w 70"/>
                  <a:gd name="T69" fmla="*/ 1 h 55"/>
                  <a:gd name="T70" fmla="*/ 1 w 70"/>
                  <a:gd name="T71" fmla="*/ 1 h 55"/>
                  <a:gd name="T72" fmla="*/ 1 w 70"/>
                  <a:gd name="T73" fmla="*/ 1 h 55"/>
                  <a:gd name="T74" fmla="*/ 1 w 70"/>
                  <a:gd name="T75" fmla="*/ 1 h 55"/>
                  <a:gd name="T76" fmla="*/ 0 w 70"/>
                  <a:gd name="T77" fmla="*/ 1 h 55"/>
                  <a:gd name="T78" fmla="*/ 0 w 70"/>
                  <a:gd name="T79" fmla="*/ 1 h 55"/>
                  <a:gd name="T80" fmla="*/ 1 w 70"/>
                  <a:gd name="T81" fmla="*/ 1 h 55"/>
                  <a:gd name="T82" fmla="*/ 1 w 70"/>
                  <a:gd name="T83" fmla="*/ 1 h 55"/>
                  <a:gd name="T84" fmla="*/ 1 w 70"/>
                  <a:gd name="T85" fmla="*/ 1 h 55"/>
                  <a:gd name="T86" fmla="*/ 1 w 70"/>
                  <a:gd name="T87" fmla="*/ 1 h 55"/>
                  <a:gd name="T88" fmla="*/ 1 w 70"/>
                  <a:gd name="T89" fmla="*/ 1 h 55"/>
                  <a:gd name="T90" fmla="*/ 1 w 70"/>
                  <a:gd name="T91" fmla="*/ 1 h 55"/>
                  <a:gd name="T92" fmla="*/ 1 w 70"/>
                  <a:gd name="T93" fmla="*/ 1 h 55"/>
                  <a:gd name="T94" fmla="*/ 1 w 70"/>
                  <a:gd name="T95" fmla="*/ 1 h 55"/>
                  <a:gd name="T96" fmla="*/ 1 w 70"/>
                  <a:gd name="T97" fmla="*/ 1 h 55"/>
                  <a:gd name="T98" fmla="*/ 1 w 70"/>
                  <a:gd name="T99" fmla="*/ 1 h 55"/>
                  <a:gd name="T100" fmla="*/ 1 w 70"/>
                  <a:gd name="T101" fmla="*/ 1 h 55"/>
                  <a:gd name="T102" fmla="*/ 1 w 70"/>
                  <a:gd name="T103" fmla="*/ 1 h 55"/>
                  <a:gd name="T104" fmla="*/ 1 w 70"/>
                  <a:gd name="T105" fmla="*/ 1 h 55"/>
                  <a:gd name="T106" fmla="*/ 1 w 70"/>
                  <a:gd name="T107" fmla="*/ 1 h 5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0" h="55">
                    <a:moveTo>
                      <a:pt x="33" y="0"/>
                    </a:moveTo>
                    <a:lnTo>
                      <a:pt x="33" y="2"/>
                    </a:lnTo>
                    <a:lnTo>
                      <a:pt x="33" y="3"/>
                    </a:lnTo>
                    <a:lnTo>
                      <a:pt x="35" y="6"/>
                    </a:lnTo>
                    <a:lnTo>
                      <a:pt x="33" y="8"/>
                    </a:lnTo>
                    <a:lnTo>
                      <a:pt x="35" y="9"/>
                    </a:lnTo>
                    <a:lnTo>
                      <a:pt x="37" y="12"/>
                    </a:lnTo>
                    <a:lnTo>
                      <a:pt x="37" y="14"/>
                    </a:lnTo>
                    <a:lnTo>
                      <a:pt x="37" y="12"/>
                    </a:lnTo>
                    <a:lnTo>
                      <a:pt x="39" y="8"/>
                    </a:lnTo>
                    <a:lnTo>
                      <a:pt x="39" y="6"/>
                    </a:lnTo>
                    <a:lnTo>
                      <a:pt x="37" y="6"/>
                    </a:lnTo>
                    <a:lnTo>
                      <a:pt x="37" y="5"/>
                    </a:lnTo>
                    <a:lnTo>
                      <a:pt x="39" y="5"/>
                    </a:lnTo>
                    <a:lnTo>
                      <a:pt x="40" y="3"/>
                    </a:lnTo>
                    <a:lnTo>
                      <a:pt x="40" y="2"/>
                    </a:lnTo>
                    <a:lnTo>
                      <a:pt x="42" y="3"/>
                    </a:lnTo>
                    <a:lnTo>
                      <a:pt x="43" y="5"/>
                    </a:lnTo>
                    <a:lnTo>
                      <a:pt x="45" y="6"/>
                    </a:lnTo>
                    <a:lnTo>
                      <a:pt x="46" y="9"/>
                    </a:lnTo>
                    <a:lnTo>
                      <a:pt x="46" y="11"/>
                    </a:lnTo>
                    <a:lnTo>
                      <a:pt x="46" y="12"/>
                    </a:lnTo>
                    <a:lnTo>
                      <a:pt x="47" y="15"/>
                    </a:lnTo>
                    <a:lnTo>
                      <a:pt x="49" y="15"/>
                    </a:lnTo>
                    <a:lnTo>
                      <a:pt x="52" y="15"/>
                    </a:lnTo>
                    <a:lnTo>
                      <a:pt x="53" y="15"/>
                    </a:lnTo>
                    <a:lnTo>
                      <a:pt x="55" y="15"/>
                    </a:lnTo>
                    <a:lnTo>
                      <a:pt x="56" y="18"/>
                    </a:lnTo>
                    <a:lnTo>
                      <a:pt x="56" y="21"/>
                    </a:lnTo>
                    <a:lnTo>
                      <a:pt x="58" y="18"/>
                    </a:lnTo>
                    <a:lnTo>
                      <a:pt x="59" y="20"/>
                    </a:lnTo>
                    <a:lnTo>
                      <a:pt x="61" y="18"/>
                    </a:lnTo>
                    <a:lnTo>
                      <a:pt x="62" y="18"/>
                    </a:lnTo>
                    <a:lnTo>
                      <a:pt x="62" y="17"/>
                    </a:lnTo>
                    <a:lnTo>
                      <a:pt x="64" y="15"/>
                    </a:lnTo>
                    <a:lnTo>
                      <a:pt x="64" y="18"/>
                    </a:lnTo>
                    <a:lnTo>
                      <a:pt x="67" y="18"/>
                    </a:lnTo>
                    <a:lnTo>
                      <a:pt x="65" y="12"/>
                    </a:lnTo>
                    <a:lnTo>
                      <a:pt x="64" y="9"/>
                    </a:lnTo>
                    <a:lnTo>
                      <a:pt x="62" y="11"/>
                    </a:lnTo>
                    <a:lnTo>
                      <a:pt x="62" y="12"/>
                    </a:lnTo>
                    <a:lnTo>
                      <a:pt x="61" y="12"/>
                    </a:lnTo>
                    <a:lnTo>
                      <a:pt x="62" y="9"/>
                    </a:lnTo>
                    <a:lnTo>
                      <a:pt x="64" y="9"/>
                    </a:lnTo>
                    <a:lnTo>
                      <a:pt x="65" y="8"/>
                    </a:lnTo>
                    <a:lnTo>
                      <a:pt x="65" y="9"/>
                    </a:lnTo>
                    <a:lnTo>
                      <a:pt x="67" y="15"/>
                    </a:lnTo>
                    <a:lnTo>
                      <a:pt x="70" y="24"/>
                    </a:lnTo>
                    <a:lnTo>
                      <a:pt x="70" y="26"/>
                    </a:lnTo>
                    <a:lnTo>
                      <a:pt x="68" y="27"/>
                    </a:lnTo>
                    <a:lnTo>
                      <a:pt x="67" y="27"/>
                    </a:lnTo>
                    <a:lnTo>
                      <a:pt x="65" y="24"/>
                    </a:lnTo>
                    <a:lnTo>
                      <a:pt x="64" y="24"/>
                    </a:lnTo>
                    <a:lnTo>
                      <a:pt x="62" y="26"/>
                    </a:lnTo>
                    <a:lnTo>
                      <a:pt x="61" y="24"/>
                    </a:lnTo>
                    <a:lnTo>
                      <a:pt x="61" y="27"/>
                    </a:lnTo>
                    <a:lnTo>
                      <a:pt x="61" y="30"/>
                    </a:lnTo>
                    <a:lnTo>
                      <a:pt x="61" y="31"/>
                    </a:lnTo>
                    <a:lnTo>
                      <a:pt x="58" y="31"/>
                    </a:lnTo>
                    <a:lnTo>
                      <a:pt x="53" y="31"/>
                    </a:lnTo>
                    <a:lnTo>
                      <a:pt x="50" y="33"/>
                    </a:lnTo>
                    <a:lnTo>
                      <a:pt x="37" y="37"/>
                    </a:lnTo>
                    <a:lnTo>
                      <a:pt x="30" y="39"/>
                    </a:lnTo>
                    <a:lnTo>
                      <a:pt x="26" y="40"/>
                    </a:lnTo>
                    <a:lnTo>
                      <a:pt x="23" y="43"/>
                    </a:lnTo>
                    <a:lnTo>
                      <a:pt x="20" y="43"/>
                    </a:lnTo>
                    <a:lnTo>
                      <a:pt x="18" y="46"/>
                    </a:lnTo>
                    <a:lnTo>
                      <a:pt x="15" y="49"/>
                    </a:lnTo>
                    <a:lnTo>
                      <a:pt x="14" y="51"/>
                    </a:lnTo>
                    <a:lnTo>
                      <a:pt x="15" y="54"/>
                    </a:lnTo>
                    <a:lnTo>
                      <a:pt x="14" y="55"/>
                    </a:lnTo>
                    <a:lnTo>
                      <a:pt x="12" y="55"/>
                    </a:lnTo>
                    <a:lnTo>
                      <a:pt x="9" y="54"/>
                    </a:lnTo>
                    <a:lnTo>
                      <a:pt x="0" y="48"/>
                    </a:lnTo>
                    <a:lnTo>
                      <a:pt x="0" y="46"/>
                    </a:lnTo>
                    <a:lnTo>
                      <a:pt x="2" y="46"/>
                    </a:lnTo>
                    <a:lnTo>
                      <a:pt x="3" y="45"/>
                    </a:lnTo>
                    <a:lnTo>
                      <a:pt x="5" y="43"/>
                    </a:lnTo>
                    <a:lnTo>
                      <a:pt x="6" y="43"/>
                    </a:lnTo>
                    <a:lnTo>
                      <a:pt x="8" y="45"/>
                    </a:lnTo>
                    <a:lnTo>
                      <a:pt x="9" y="43"/>
                    </a:lnTo>
                    <a:lnTo>
                      <a:pt x="11" y="43"/>
                    </a:lnTo>
                    <a:lnTo>
                      <a:pt x="11" y="40"/>
                    </a:lnTo>
                    <a:lnTo>
                      <a:pt x="12" y="39"/>
                    </a:lnTo>
                    <a:lnTo>
                      <a:pt x="14" y="34"/>
                    </a:lnTo>
                    <a:lnTo>
                      <a:pt x="14" y="31"/>
                    </a:lnTo>
                    <a:lnTo>
                      <a:pt x="15" y="30"/>
                    </a:lnTo>
                    <a:lnTo>
                      <a:pt x="15" y="27"/>
                    </a:lnTo>
                    <a:lnTo>
                      <a:pt x="18" y="24"/>
                    </a:lnTo>
                    <a:lnTo>
                      <a:pt x="18" y="21"/>
                    </a:lnTo>
                    <a:lnTo>
                      <a:pt x="18" y="18"/>
                    </a:lnTo>
                    <a:lnTo>
                      <a:pt x="20" y="15"/>
                    </a:lnTo>
                    <a:lnTo>
                      <a:pt x="21" y="15"/>
                    </a:lnTo>
                    <a:lnTo>
                      <a:pt x="23" y="12"/>
                    </a:lnTo>
                    <a:lnTo>
                      <a:pt x="21" y="11"/>
                    </a:lnTo>
                    <a:lnTo>
                      <a:pt x="21" y="9"/>
                    </a:lnTo>
                    <a:lnTo>
                      <a:pt x="23" y="9"/>
                    </a:lnTo>
                    <a:lnTo>
                      <a:pt x="24" y="9"/>
                    </a:lnTo>
                    <a:lnTo>
                      <a:pt x="26" y="8"/>
                    </a:lnTo>
                    <a:lnTo>
                      <a:pt x="30" y="3"/>
                    </a:lnTo>
                    <a:lnTo>
                      <a:pt x="32" y="3"/>
                    </a:lnTo>
                    <a:lnTo>
                      <a:pt x="33" y="0"/>
                    </a:lnTo>
                  </a:path>
                </a:pathLst>
              </a:custGeom>
              <a:solidFill>
                <a:schemeClr val="bg2"/>
              </a:solidFill>
              <a:ln w="9525" cmpd="sng">
                <a:solidFill>
                  <a:srgbClr val="909090"/>
                </a:solidFill>
                <a:prstDash val="solid"/>
                <a:round/>
                <a:headEnd/>
                <a:tailEnd/>
              </a:ln>
            </p:spPr>
            <p:txBody>
              <a:bodyPr/>
              <a:lstStyle/>
              <a:p>
                <a:endParaRPr lang="en-US" dirty="0"/>
              </a:p>
            </p:txBody>
          </p:sp>
          <p:sp>
            <p:nvSpPr>
              <p:cNvPr id="7415" name="Freeform 55"/>
              <p:cNvSpPr>
                <a:spLocks noChangeAspect="1"/>
              </p:cNvSpPr>
              <p:nvPr>
                <p:custDataLst>
                  <p:tags r:id="rId275"/>
                </p:custDataLst>
              </p:nvPr>
            </p:nvSpPr>
            <p:spPr bwMode="auto">
              <a:xfrm>
                <a:off x="5536" y="1601"/>
                <a:ext cx="37" cy="21"/>
              </a:xfrm>
              <a:custGeom>
                <a:avLst/>
                <a:gdLst>
                  <a:gd name="T0" fmla="*/ 1 w 72"/>
                  <a:gd name="T1" fmla="*/ 1 h 42"/>
                  <a:gd name="T2" fmla="*/ 1 w 72"/>
                  <a:gd name="T3" fmla="*/ 1 h 42"/>
                  <a:gd name="T4" fmla="*/ 1 w 72"/>
                  <a:gd name="T5" fmla="*/ 1 h 42"/>
                  <a:gd name="T6" fmla="*/ 1 w 72"/>
                  <a:gd name="T7" fmla="*/ 1 h 42"/>
                  <a:gd name="T8" fmla="*/ 1 w 72"/>
                  <a:gd name="T9" fmla="*/ 1 h 42"/>
                  <a:gd name="T10" fmla="*/ 1 w 72"/>
                  <a:gd name="T11" fmla="*/ 1 h 42"/>
                  <a:gd name="T12" fmla="*/ 1 w 72"/>
                  <a:gd name="T13" fmla="*/ 1 h 42"/>
                  <a:gd name="T14" fmla="*/ 1 w 72"/>
                  <a:gd name="T15" fmla="*/ 1 h 42"/>
                  <a:gd name="T16" fmla="*/ 1 w 72"/>
                  <a:gd name="T17" fmla="*/ 1 h 42"/>
                  <a:gd name="T18" fmla="*/ 1 w 72"/>
                  <a:gd name="T19" fmla="*/ 1 h 42"/>
                  <a:gd name="T20" fmla="*/ 1 w 72"/>
                  <a:gd name="T21" fmla="*/ 1 h 42"/>
                  <a:gd name="T22" fmla="*/ 1 w 72"/>
                  <a:gd name="T23" fmla="*/ 1 h 42"/>
                  <a:gd name="T24" fmla="*/ 1 w 72"/>
                  <a:gd name="T25" fmla="*/ 1 h 42"/>
                  <a:gd name="T26" fmla="*/ 1 w 72"/>
                  <a:gd name="T27" fmla="*/ 1 h 42"/>
                  <a:gd name="T28" fmla="*/ 1 w 72"/>
                  <a:gd name="T29" fmla="*/ 1 h 42"/>
                  <a:gd name="T30" fmla="*/ 1 w 72"/>
                  <a:gd name="T31" fmla="*/ 1 h 42"/>
                  <a:gd name="T32" fmla="*/ 1 w 72"/>
                  <a:gd name="T33" fmla="*/ 0 h 42"/>
                  <a:gd name="T34" fmla="*/ 1 w 72"/>
                  <a:gd name="T35" fmla="*/ 0 h 42"/>
                  <a:gd name="T36" fmla="*/ 1 w 72"/>
                  <a:gd name="T37" fmla="*/ 1 h 42"/>
                  <a:gd name="T38" fmla="*/ 1 w 72"/>
                  <a:gd name="T39" fmla="*/ 1 h 42"/>
                  <a:gd name="T40" fmla="*/ 1 w 72"/>
                  <a:gd name="T41" fmla="*/ 1 h 42"/>
                  <a:gd name="T42" fmla="*/ 1 w 72"/>
                  <a:gd name="T43" fmla="*/ 1 h 42"/>
                  <a:gd name="T44" fmla="*/ 1 w 72"/>
                  <a:gd name="T45" fmla="*/ 1 h 42"/>
                  <a:gd name="T46" fmla="*/ 1 w 72"/>
                  <a:gd name="T47" fmla="*/ 1 h 42"/>
                  <a:gd name="T48" fmla="*/ 1 w 72"/>
                  <a:gd name="T49" fmla="*/ 1 h 42"/>
                  <a:gd name="T50" fmla="*/ 1 w 72"/>
                  <a:gd name="T51" fmla="*/ 1 h 42"/>
                  <a:gd name="T52" fmla="*/ 1 w 72"/>
                  <a:gd name="T53" fmla="*/ 1 h 42"/>
                  <a:gd name="T54" fmla="*/ 1 w 72"/>
                  <a:gd name="T55" fmla="*/ 1 h 42"/>
                  <a:gd name="T56" fmla="*/ 1 w 72"/>
                  <a:gd name="T57" fmla="*/ 1 h 42"/>
                  <a:gd name="T58" fmla="*/ 1 w 72"/>
                  <a:gd name="T59" fmla="*/ 1 h 42"/>
                  <a:gd name="T60" fmla="*/ 1 w 72"/>
                  <a:gd name="T61" fmla="*/ 1 h 42"/>
                  <a:gd name="T62" fmla="*/ 1 w 72"/>
                  <a:gd name="T63" fmla="*/ 1 h 42"/>
                  <a:gd name="T64" fmla="*/ 1 w 72"/>
                  <a:gd name="T65" fmla="*/ 1 h 42"/>
                  <a:gd name="T66" fmla="*/ 1 w 72"/>
                  <a:gd name="T67" fmla="*/ 1 h 42"/>
                  <a:gd name="T68" fmla="*/ 1 w 72"/>
                  <a:gd name="T69" fmla="*/ 1 h 42"/>
                  <a:gd name="T70" fmla="*/ 1 w 72"/>
                  <a:gd name="T71" fmla="*/ 1 h 42"/>
                  <a:gd name="T72" fmla="*/ 1 w 72"/>
                  <a:gd name="T73" fmla="*/ 1 h 42"/>
                  <a:gd name="T74" fmla="*/ 1 w 72"/>
                  <a:gd name="T75" fmla="*/ 1 h 42"/>
                  <a:gd name="T76" fmla="*/ 1 w 72"/>
                  <a:gd name="T77" fmla="*/ 1 h 42"/>
                  <a:gd name="T78" fmla="*/ 1 w 72"/>
                  <a:gd name="T79" fmla="*/ 1 h 42"/>
                  <a:gd name="T80" fmla="*/ 0 w 72"/>
                  <a:gd name="T81" fmla="*/ 1 h 42"/>
                  <a:gd name="T82" fmla="*/ 1 w 72"/>
                  <a:gd name="T83" fmla="*/ 1 h 42"/>
                  <a:gd name="T84" fmla="*/ 1 w 72"/>
                  <a:gd name="T85" fmla="*/ 1 h 42"/>
                  <a:gd name="T86" fmla="*/ 1 w 72"/>
                  <a:gd name="T87" fmla="*/ 1 h 42"/>
                  <a:gd name="T88" fmla="*/ 1 w 72"/>
                  <a:gd name="T89" fmla="*/ 1 h 42"/>
                  <a:gd name="T90" fmla="*/ 1 w 72"/>
                  <a:gd name="T91" fmla="*/ 1 h 42"/>
                  <a:gd name="T92" fmla="*/ 1 w 72"/>
                  <a:gd name="T93" fmla="*/ 1 h 42"/>
                  <a:gd name="T94" fmla="*/ 1 w 72"/>
                  <a:gd name="T95" fmla="*/ 1 h 42"/>
                  <a:gd name="T96" fmla="*/ 1 w 72"/>
                  <a:gd name="T97" fmla="*/ 1 h 42"/>
                  <a:gd name="T98" fmla="*/ 1 w 72"/>
                  <a:gd name="T99" fmla="*/ 1 h 42"/>
                  <a:gd name="T100" fmla="*/ 1 w 72"/>
                  <a:gd name="T101" fmla="*/ 1 h 42"/>
                  <a:gd name="T102" fmla="*/ 1 w 72"/>
                  <a:gd name="T103" fmla="*/ 1 h 42"/>
                  <a:gd name="T104" fmla="*/ 1 w 72"/>
                  <a:gd name="T105" fmla="*/ 1 h 42"/>
                  <a:gd name="T106" fmla="*/ 1 w 72"/>
                  <a:gd name="T107" fmla="*/ 1 h 4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 h="42">
                    <a:moveTo>
                      <a:pt x="48" y="39"/>
                    </a:moveTo>
                    <a:lnTo>
                      <a:pt x="51" y="39"/>
                    </a:lnTo>
                    <a:lnTo>
                      <a:pt x="57" y="38"/>
                    </a:lnTo>
                    <a:lnTo>
                      <a:pt x="63" y="36"/>
                    </a:lnTo>
                    <a:lnTo>
                      <a:pt x="66" y="36"/>
                    </a:lnTo>
                    <a:lnTo>
                      <a:pt x="68" y="32"/>
                    </a:lnTo>
                    <a:lnTo>
                      <a:pt x="71" y="32"/>
                    </a:lnTo>
                    <a:lnTo>
                      <a:pt x="71" y="31"/>
                    </a:lnTo>
                    <a:lnTo>
                      <a:pt x="72" y="29"/>
                    </a:lnTo>
                    <a:lnTo>
                      <a:pt x="72" y="26"/>
                    </a:lnTo>
                    <a:lnTo>
                      <a:pt x="72" y="22"/>
                    </a:lnTo>
                    <a:lnTo>
                      <a:pt x="69" y="19"/>
                    </a:lnTo>
                    <a:lnTo>
                      <a:pt x="60" y="11"/>
                    </a:lnTo>
                    <a:lnTo>
                      <a:pt x="59" y="8"/>
                    </a:lnTo>
                    <a:lnTo>
                      <a:pt x="56" y="5"/>
                    </a:lnTo>
                    <a:lnTo>
                      <a:pt x="53" y="3"/>
                    </a:lnTo>
                    <a:lnTo>
                      <a:pt x="51" y="0"/>
                    </a:lnTo>
                    <a:lnTo>
                      <a:pt x="48" y="0"/>
                    </a:lnTo>
                    <a:lnTo>
                      <a:pt x="48" y="1"/>
                    </a:lnTo>
                    <a:lnTo>
                      <a:pt x="51" y="3"/>
                    </a:lnTo>
                    <a:lnTo>
                      <a:pt x="53" y="4"/>
                    </a:lnTo>
                    <a:lnTo>
                      <a:pt x="54" y="8"/>
                    </a:lnTo>
                    <a:lnTo>
                      <a:pt x="54" y="11"/>
                    </a:lnTo>
                    <a:lnTo>
                      <a:pt x="53" y="14"/>
                    </a:lnTo>
                    <a:lnTo>
                      <a:pt x="51" y="19"/>
                    </a:lnTo>
                    <a:lnTo>
                      <a:pt x="48" y="23"/>
                    </a:lnTo>
                    <a:lnTo>
                      <a:pt x="48" y="25"/>
                    </a:lnTo>
                    <a:lnTo>
                      <a:pt x="44" y="26"/>
                    </a:lnTo>
                    <a:lnTo>
                      <a:pt x="41" y="26"/>
                    </a:lnTo>
                    <a:lnTo>
                      <a:pt x="32" y="29"/>
                    </a:lnTo>
                    <a:lnTo>
                      <a:pt x="26" y="31"/>
                    </a:lnTo>
                    <a:lnTo>
                      <a:pt x="23" y="32"/>
                    </a:lnTo>
                    <a:lnTo>
                      <a:pt x="18" y="32"/>
                    </a:lnTo>
                    <a:lnTo>
                      <a:pt x="15" y="32"/>
                    </a:lnTo>
                    <a:lnTo>
                      <a:pt x="12" y="31"/>
                    </a:lnTo>
                    <a:lnTo>
                      <a:pt x="7" y="29"/>
                    </a:lnTo>
                    <a:lnTo>
                      <a:pt x="6" y="26"/>
                    </a:lnTo>
                    <a:lnTo>
                      <a:pt x="3" y="26"/>
                    </a:lnTo>
                    <a:lnTo>
                      <a:pt x="1" y="26"/>
                    </a:lnTo>
                    <a:lnTo>
                      <a:pt x="0" y="28"/>
                    </a:lnTo>
                    <a:lnTo>
                      <a:pt x="1" y="29"/>
                    </a:lnTo>
                    <a:lnTo>
                      <a:pt x="3" y="28"/>
                    </a:lnTo>
                    <a:lnTo>
                      <a:pt x="4" y="29"/>
                    </a:lnTo>
                    <a:lnTo>
                      <a:pt x="6" y="29"/>
                    </a:lnTo>
                    <a:lnTo>
                      <a:pt x="7" y="32"/>
                    </a:lnTo>
                    <a:lnTo>
                      <a:pt x="9" y="35"/>
                    </a:lnTo>
                    <a:lnTo>
                      <a:pt x="12" y="36"/>
                    </a:lnTo>
                    <a:lnTo>
                      <a:pt x="18" y="38"/>
                    </a:lnTo>
                    <a:lnTo>
                      <a:pt x="23" y="39"/>
                    </a:lnTo>
                    <a:lnTo>
                      <a:pt x="37" y="41"/>
                    </a:lnTo>
                    <a:lnTo>
                      <a:pt x="41" y="42"/>
                    </a:lnTo>
                    <a:lnTo>
                      <a:pt x="44" y="41"/>
                    </a:lnTo>
                    <a:lnTo>
                      <a:pt x="48" y="39"/>
                    </a:lnTo>
                  </a:path>
                </a:pathLst>
              </a:custGeom>
              <a:solidFill>
                <a:schemeClr val="bg2"/>
              </a:solidFill>
              <a:ln w="9525" cmpd="sng">
                <a:solidFill>
                  <a:srgbClr val="909090"/>
                </a:solidFill>
                <a:prstDash val="solid"/>
                <a:round/>
                <a:headEnd/>
                <a:tailEnd/>
              </a:ln>
            </p:spPr>
            <p:txBody>
              <a:bodyPr/>
              <a:lstStyle/>
              <a:p>
                <a:endParaRPr lang="en-US" dirty="0"/>
              </a:p>
            </p:txBody>
          </p:sp>
        </p:grpSp>
        <p:sp>
          <p:nvSpPr>
            <p:cNvPr id="7398" name="Freeform 56"/>
            <p:cNvSpPr>
              <a:spLocks noChangeAspect="1"/>
            </p:cNvSpPr>
            <p:nvPr>
              <p:custDataLst>
                <p:tags r:id="rId260"/>
              </p:custDataLst>
            </p:nvPr>
          </p:nvSpPr>
          <p:spPr bwMode="auto">
            <a:xfrm>
              <a:off x="5218" y="1568"/>
              <a:ext cx="179" cy="170"/>
            </a:xfrm>
            <a:custGeom>
              <a:avLst/>
              <a:gdLst>
                <a:gd name="T0" fmla="*/ 1 w 358"/>
                <a:gd name="T1" fmla="*/ 1 h 340"/>
                <a:gd name="T2" fmla="*/ 1 w 358"/>
                <a:gd name="T3" fmla="*/ 1 h 340"/>
                <a:gd name="T4" fmla="*/ 1 w 358"/>
                <a:gd name="T5" fmla="*/ 1 h 340"/>
                <a:gd name="T6" fmla="*/ 1 w 358"/>
                <a:gd name="T7" fmla="*/ 1 h 340"/>
                <a:gd name="T8" fmla="*/ 1 w 358"/>
                <a:gd name="T9" fmla="*/ 1 h 340"/>
                <a:gd name="T10" fmla="*/ 1 w 358"/>
                <a:gd name="T11" fmla="*/ 1 h 340"/>
                <a:gd name="T12" fmla="*/ 1 w 358"/>
                <a:gd name="T13" fmla="*/ 1 h 340"/>
                <a:gd name="T14" fmla="*/ 1 w 358"/>
                <a:gd name="T15" fmla="*/ 1 h 340"/>
                <a:gd name="T16" fmla="*/ 1 w 358"/>
                <a:gd name="T17" fmla="*/ 1 h 340"/>
                <a:gd name="T18" fmla="*/ 1 w 358"/>
                <a:gd name="T19" fmla="*/ 1 h 340"/>
                <a:gd name="T20" fmla="*/ 1 w 358"/>
                <a:gd name="T21" fmla="*/ 1 h 340"/>
                <a:gd name="T22" fmla="*/ 1 w 358"/>
                <a:gd name="T23" fmla="*/ 1 h 340"/>
                <a:gd name="T24" fmla="*/ 1 w 358"/>
                <a:gd name="T25" fmla="*/ 1 h 340"/>
                <a:gd name="T26" fmla="*/ 1 w 358"/>
                <a:gd name="T27" fmla="*/ 1 h 340"/>
                <a:gd name="T28" fmla="*/ 1 w 358"/>
                <a:gd name="T29" fmla="*/ 1 h 340"/>
                <a:gd name="T30" fmla="*/ 1 w 358"/>
                <a:gd name="T31" fmla="*/ 1 h 340"/>
                <a:gd name="T32" fmla="*/ 1 w 358"/>
                <a:gd name="T33" fmla="*/ 1 h 340"/>
                <a:gd name="T34" fmla="*/ 1 w 358"/>
                <a:gd name="T35" fmla="*/ 1 h 340"/>
                <a:gd name="T36" fmla="*/ 1 w 358"/>
                <a:gd name="T37" fmla="*/ 1 h 340"/>
                <a:gd name="T38" fmla="*/ 1 w 358"/>
                <a:gd name="T39" fmla="*/ 1 h 340"/>
                <a:gd name="T40" fmla="*/ 1 w 358"/>
                <a:gd name="T41" fmla="*/ 1 h 340"/>
                <a:gd name="T42" fmla="*/ 1 w 358"/>
                <a:gd name="T43" fmla="*/ 1 h 340"/>
                <a:gd name="T44" fmla="*/ 1 w 358"/>
                <a:gd name="T45" fmla="*/ 1 h 340"/>
                <a:gd name="T46" fmla="*/ 1 w 358"/>
                <a:gd name="T47" fmla="*/ 1 h 340"/>
                <a:gd name="T48" fmla="*/ 1 w 358"/>
                <a:gd name="T49" fmla="*/ 1 h 340"/>
                <a:gd name="T50" fmla="*/ 1 w 358"/>
                <a:gd name="T51" fmla="*/ 1 h 340"/>
                <a:gd name="T52" fmla="*/ 1 w 358"/>
                <a:gd name="T53" fmla="*/ 1 h 340"/>
                <a:gd name="T54" fmla="*/ 1 w 358"/>
                <a:gd name="T55" fmla="*/ 1 h 340"/>
                <a:gd name="T56" fmla="*/ 1 w 358"/>
                <a:gd name="T57" fmla="*/ 1 h 340"/>
                <a:gd name="T58" fmla="*/ 1 w 358"/>
                <a:gd name="T59" fmla="*/ 1 h 340"/>
                <a:gd name="T60" fmla="*/ 1 w 358"/>
                <a:gd name="T61" fmla="*/ 1 h 340"/>
                <a:gd name="T62" fmla="*/ 1 w 358"/>
                <a:gd name="T63" fmla="*/ 1 h 340"/>
                <a:gd name="T64" fmla="*/ 1 w 358"/>
                <a:gd name="T65" fmla="*/ 1 h 340"/>
                <a:gd name="T66" fmla="*/ 1 w 358"/>
                <a:gd name="T67" fmla="*/ 1 h 340"/>
                <a:gd name="T68" fmla="*/ 1 w 358"/>
                <a:gd name="T69" fmla="*/ 1 h 340"/>
                <a:gd name="T70" fmla="*/ 1 w 358"/>
                <a:gd name="T71" fmla="*/ 1 h 340"/>
                <a:gd name="T72" fmla="*/ 1 w 358"/>
                <a:gd name="T73" fmla="*/ 1 h 340"/>
                <a:gd name="T74" fmla="*/ 1 w 358"/>
                <a:gd name="T75" fmla="*/ 1 h 340"/>
                <a:gd name="T76" fmla="*/ 1 w 358"/>
                <a:gd name="T77" fmla="*/ 1 h 340"/>
                <a:gd name="T78" fmla="*/ 1 w 358"/>
                <a:gd name="T79" fmla="*/ 1 h 340"/>
                <a:gd name="T80" fmla="*/ 1 w 358"/>
                <a:gd name="T81" fmla="*/ 1 h 340"/>
                <a:gd name="T82" fmla="*/ 1 w 358"/>
                <a:gd name="T83" fmla="*/ 1 h 340"/>
                <a:gd name="T84" fmla="*/ 1 w 358"/>
                <a:gd name="T85" fmla="*/ 1 h 340"/>
                <a:gd name="T86" fmla="*/ 1 w 358"/>
                <a:gd name="T87" fmla="*/ 1 h 340"/>
                <a:gd name="T88" fmla="*/ 1 w 358"/>
                <a:gd name="T89" fmla="*/ 1 h 340"/>
                <a:gd name="T90" fmla="*/ 1 w 358"/>
                <a:gd name="T91" fmla="*/ 1 h 340"/>
                <a:gd name="T92" fmla="*/ 1 w 358"/>
                <a:gd name="T93" fmla="*/ 1 h 340"/>
                <a:gd name="T94" fmla="*/ 1 w 358"/>
                <a:gd name="T95" fmla="*/ 1 h 340"/>
                <a:gd name="T96" fmla="*/ 1 w 358"/>
                <a:gd name="T97" fmla="*/ 1 h 340"/>
                <a:gd name="T98" fmla="*/ 1 w 358"/>
                <a:gd name="T99" fmla="*/ 1 h 340"/>
                <a:gd name="T100" fmla="*/ 1 w 358"/>
                <a:gd name="T101" fmla="*/ 1 h 340"/>
                <a:gd name="T102" fmla="*/ 1 w 358"/>
                <a:gd name="T103" fmla="*/ 1 h 340"/>
                <a:gd name="T104" fmla="*/ 1 w 358"/>
                <a:gd name="T105" fmla="*/ 1 h 340"/>
                <a:gd name="T106" fmla="*/ 1 w 358"/>
                <a:gd name="T107" fmla="*/ 1 h 340"/>
                <a:gd name="T108" fmla="*/ 1 w 358"/>
                <a:gd name="T109" fmla="*/ 1 h 340"/>
                <a:gd name="T110" fmla="*/ 1 w 358"/>
                <a:gd name="T111" fmla="*/ 1 h 340"/>
                <a:gd name="T112" fmla="*/ 1 w 358"/>
                <a:gd name="T113" fmla="*/ 1 h 340"/>
                <a:gd name="T114" fmla="*/ 1 w 358"/>
                <a:gd name="T115" fmla="*/ 1 h 340"/>
                <a:gd name="T116" fmla="*/ 1 w 358"/>
                <a:gd name="T117" fmla="*/ 1 h 340"/>
                <a:gd name="T118" fmla="*/ 1 w 358"/>
                <a:gd name="T119" fmla="*/ 1 h 340"/>
                <a:gd name="T120" fmla="*/ 1 w 358"/>
                <a:gd name="T121" fmla="*/ 1 h 340"/>
                <a:gd name="T122" fmla="*/ 1 w 358"/>
                <a:gd name="T123" fmla="*/ 1 h 3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58" h="340">
                  <a:moveTo>
                    <a:pt x="209" y="27"/>
                  </a:moveTo>
                  <a:lnTo>
                    <a:pt x="311" y="1"/>
                  </a:lnTo>
                  <a:lnTo>
                    <a:pt x="314" y="0"/>
                  </a:lnTo>
                  <a:lnTo>
                    <a:pt x="315" y="3"/>
                  </a:lnTo>
                  <a:lnTo>
                    <a:pt x="337" y="75"/>
                  </a:lnTo>
                  <a:lnTo>
                    <a:pt x="351" y="121"/>
                  </a:lnTo>
                  <a:lnTo>
                    <a:pt x="357" y="145"/>
                  </a:lnTo>
                  <a:lnTo>
                    <a:pt x="358" y="148"/>
                  </a:lnTo>
                  <a:lnTo>
                    <a:pt x="358" y="149"/>
                  </a:lnTo>
                  <a:lnTo>
                    <a:pt x="357" y="151"/>
                  </a:lnTo>
                  <a:lnTo>
                    <a:pt x="355" y="151"/>
                  </a:lnTo>
                  <a:lnTo>
                    <a:pt x="354" y="149"/>
                  </a:lnTo>
                  <a:lnTo>
                    <a:pt x="352" y="152"/>
                  </a:lnTo>
                  <a:lnTo>
                    <a:pt x="351" y="152"/>
                  </a:lnTo>
                  <a:lnTo>
                    <a:pt x="349" y="156"/>
                  </a:lnTo>
                  <a:lnTo>
                    <a:pt x="351" y="158"/>
                  </a:lnTo>
                  <a:lnTo>
                    <a:pt x="352" y="159"/>
                  </a:lnTo>
                  <a:lnTo>
                    <a:pt x="354" y="161"/>
                  </a:lnTo>
                  <a:lnTo>
                    <a:pt x="352" y="164"/>
                  </a:lnTo>
                  <a:lnTo>
                    <a:pt x="352" y="167"/>
                  </a:lnTo>
                  <a:lnTo>
                    <a:pt x="354" y="168"/>
                  </a:lnTo>
                  <a:lnTo>
                    <a:pt x="355" y="170"/>
                  </a:lnTo>
                  <a:lnTo>
                    <a:pt x="355" y="171"/>
                  </a:lnTo>
                  <a:lnTo>
                    <a:pt x="355" y="174"/>
                  </a:lnTo>
                  <a:lnTo>
                    <a:pt x="352" y="176"/>
                  </a:lnTo>
                  <a:lnTo>
                    <a:pt x="352" y="177"/>
                  </a:lnTo>
                  <a:lnTo>
                    <a:pt x="351" y="176"/>
                  </a:lnTo>
                  <a:lnTo>
                    <a:pt x="345" y="176"/>
                  </a:lnTo>
                  <a:lnTo>
                    <a:pt x="342" y="174"/>
                  </a:lnTo>
                  <a:lnTo>
                    <a:pt x="340" y="176"/>
                  </a:lnTo>
                  <a:lnTo>
                    <a:pt x="339" y="176"/>
                  </a:lnTo>
                  <a:lnTo>
                    <a:pt x="336" y="177"/>
                  </a:lnTo>
                  <a:lnTo>
                    <a:pt x="334" y="177"/>
                  </a:lnTo>
                  <a:lnTo>
                    <a:pt x="331" y="177"/>
                  </a:lnTo>
                  <a:lnTo>
                    <a:pt x="327" y="179"/>
                  </a:lnTo>
                  <a:lnTo>
                    <a:pt x="324" y="183"/>
                  </a:lnTo>
                  <a:lnTo>
                    <a:pt x="324" y="185"/>
                  </a:lnTo>
                  <a:lnTo>
                    <a:pt x="321" y="188"/>
                  </a:lnTo>
                  <a:lnTo>
                    <a:pt x="318" y="188"/>
                  </a:lnTo>
                  <a:lnTo>
                    <a:pt x="311" y="188"/>
                  </a:lnTo>
                  <a:lnTo>
                    <a:pt x="312" y="188"/>
                  </a:lnTo>
                  <a:lnTo>
                    <a:pt x="309" y="186"/>
                  </a:lnTo>
                  <a:lnTo>
                    <a:pt x="308" y="186"/>
                  </a:lnTo>
                  <a:lnTo>
                    <a:pt x="305" y="186"/>
                  </a:lnTo>
                  <a:lnTo>
                    <a:pt x="305" y="189"/>
                  </a:lnTo>
                  <a:lnTo>
                    <a:pt x="303" y="192"/>
                  </a:lnTo>
                  <a:lnTo>
                    <a:pt x="302" y="194"/>
                  </a:lnTo>
                  <a:lnTo>
                    <a:pt x="299" y="195"/>
                  </a:lnTo>
                  <a:lnTo>
                    <a:pt x="298" y="194"/>
                  </a:lnTo>
                  <a:lnTo>
                    <a:pt x="296" y="194"/>
                  </a:lnTo>
                  <a:lnTo>
                    <a:pt x="293" y="194"/>
                  </a:lnTo>
                  <a:lnTo>
                    <a:pt x="289" y="197"/>
                  </a:lnTo>
                  <a:lnTo>
                    <a:pt x="287" y="200"/>
                  </a:lnTo>
                  <a:lnTo>
                    <a:pt x="284" y="200"/>
                  </a:lnTo>
                  <a:lnTo>
                    <a:pt x="281" y="198"/>
                  </a:lnTo>
                  <a:lnTo>
                    <a:pt x="280" y="200"/>
                  </a:lnTo>
                  <a:lnTo>
                    <a:pt x="278" y="203"/>
                  </a:lnTo>
                  <a:lnTo>
                    <a:pt x="275" y="204"/>
                  </a:lnTo>
                  <a:lnTo>
                    <a:pt x="272" y="206"/>
                  </a:lnTo>
                  <a:lnTo>
                    <a:pt x="271" y="206"/>
                  </a:lnTo>
                  <a:lnTo>
                    <a:pt x="269" y="208"/>
                  </a:lnTo>
                  <a:lnTo>
                    <a:pt x="266" y="208"/>
                  </a:lnTo>
                  <a:lnTo>
                    <a:pt x="262" y="211"/>
                  </a:lnTo>
                  <a:lnTo>
                    <a:pt x="261" y="211"/>
                  </a:lnTo>
                  <a:lnTo>
                    <a:pt x="259" y="211"/>
                  </a:lnTo>
                  <a:lnTo>
                    <a:pt x="259" y="214"/>
                  </a:lnTo>
                  <a:lnTo>
                    <a:pt x="256" y="214"/>
                  </a:lnTo>
                  <a:lnTo>
                    <a:pt x="253" y="214"/>
                  </a:lnTo>
                  <a:lnTo>
                    <a:pt x="250" y="214"/>
                  </a:lnTo>
                  <a:lnTo>
                    <a:pt x="247" y="214"/>
                  </a:lnTo>
                  <a:lnTo>
                    <a:pt x="244" y="214"/>
                  </a:lnTo>
                  <a:lnTo>
                    <a:pt x="241" y="214"/>
                  </a:lnTo>
                  <a:lnTo>
                    <a:pt x="240" y="215"/>
                  </a:lnTo>
                  <a:lnTo>
                    <a:pt x="235" y="220"/>
                  </a:lnTo>
                  <a:lnTo>
                    <a:pt x="235" y="221"/>
                  </a:lnTo>
                  <a:lnTo>
                    <a:pt x="232" y="223"/>
                  </a:lnTo>
                  <a:lnTo>
                    <a:pt x="230" y="226"/>
                  </a:lnTo>
                  <a:lnTo>
                    <a:pt x="227" y="224"/>
                  </a:lnTo>
                  <a:lnTo>
                    <a:pt x="225" y="223"/>
                  </a:lnTo>
                  <a:lnTo>
                    <a:pt x="224" y="223"/>
                  </a:lnTo>
                  <a:lnTo>
                    <a:pt x="219" y="221"/>
                  </a:lnTo>
                  <a:lnTo>
                    <a:pt x="218" y="223"/>
                  </a:lnTo>
                  <a:lnTo>
                    <a:pt x="215" y="223"/>
                  </a:lnTo>
                  <a:lnTo>
                    <a:pt x="213" y="223"/>
                  </a:lnTo>
                  <a:lnTo>
                    <a:pt x="211" y="224"/>
                  </a:lnTo>
                  <a:lnTo>
                    <a:pt x="208" y="226"/>
                  </a:lnTo>
                  <a:lnTo>
                    <a:pt x="206" y="226"/>
                  </a:lnTo>
                  <a:lnTo>
                    <a:pt x="202" y="229"/>
                  </a:lnTo>
                  <a:lnTo>
                    <a:pt x="202" y="232"/>
                  </a:lnTo>
                  <a:lnTo>
                    <a:pt x="200" y="233"/>
                  </a:lnTo>
                  <a:lnTo>
                    <a:pt x="199" y="233"/>
                  </a:lnTo>
                  <a:lnTo>
                    <a:pt x="197" y="233"/>
                  </a:lnTo>
                  <a:lnTo>
                    <a:pt x="196" y="232"/>
                  </a:lnTo>
                  <a:lnTo>
                    <a:pt x="194" y="232"/>
                  </a:lnTo>
                  <a:lnTo>
                    <a:pt x="193" y="232"/>
                  </a:lnTo>
                  <a:lnTo>
                    <a:pt x="188" y="232"/>
                  </a:lnTo>
                  <a:lnTo>
                    <a:pt x="185" y="232"/>
                  </a:lnTo>
                  <a:lnTo>
                    <a:pt x="184" y="232"/>
                  </a:lnTo>
                  <a:lnTo>
                    <a:pt x="179" y="235"/>
                  </a:lnTo>
                  <a:lnTo>
                    <a:pt x="178" y="238"/>
                  </a:lnTo>
                  <a:lnTo>
                    <a:pt x="176" y="238"/>
                  </a:lnTo>
                  <a:lnTo>
                    <a:pt x="172" y="241"/>
                  </a:lnTo>
                  <a:lnTo>
                    <a:pt x="170" y="241"/>
                  </a:lnTo>
                  <a:lnTo>
                    <a:pt x="167" y="241"/>
                  </a:lnTo>
                  <a:lnTo>
                    <a:pt x="166" y="244"/>
                  </a:lnTo>
                  <a:lnTo>
                    <a:pt x="163" y="242"/>
                  </a:lnTo>
                  <a:lnTo>
                    <a:pt x="161" y="241"/>
                  </a:lnTo>
                  <a:lnTo>
                    <a:pt x="159" y="238"/>
                  </a:lnTo>
                  <a:lnTo>
                    <a:pt x="159" y="236"/>
                  </a:lnTo>
                  <a:lnTo>
                    <a:pt x="159" y="235"/>
                  </a:lnTo>
                  <a:lnTo>
                    <a:pt x="159" y="232"/>
                  </a:lnTo>
                  <a:lnTo>
                    <a:pt x="156" y="229"/>
                  </a:lnTo>
                  <a:lnTo>
                    <a:pt x="156" y="230"/>
                  </a:lnTo>
                  <a:lnTo>
                    <a:pt x="156" y="232"/>
                  </a:lnTo>
                  <a:lnTo>
                    <a:pt x="155" y="232"/>
                  </a:lnTo>
                  <a:lnTo>
                    <a:pt x="155" y="233"/>
                  </a:lnTo>
                  <a:lnTo>
                    <a:pt x="155" y="235"/>
                  </a:lnTo>
                  <a:lnTo>
                    <a:pt x="155" y="238"/>
                  </a:lnTo>
                  <a:lnTo>
                    <a:pt x="153" y="241"/>
                  </a:lnTo>
                  <a:lnTo>
                    <a:pt x="153" y="242"/>
                  </a:lnTo>
                  <a:lnTo>
                    <a:pt x="153" y="244"/>
                  </a:lnTo>
                  <a:lnTo>
                    <a:pt x="152" y="244"/>
                  </a:lnTo>
                  <a:lnTo>
                    <a:pt x="150" y="244"/>
                  </a:lnTo>
                  <a:lnTo>
                    <a:pt x="150" y="247"/>
                  </a:lnTo>
                  <a:lnTo>
                    <a:pt x="150" y="250"/>
                  </a:lnTo>
                  <a:lnTo>
                    <a:pt x="149" y="250"/>
                  </a:lnTo>
                  <a:lnTo>
                    <a:pt x="146" y="253"/>
                  </a:lnTo>
                  <a:lnTo>
                    <a:pt x="144" y="256"/>
                  </a:lnTo>
                  <a:lnTo>
                    <a:pt x="144" y="257"/>
                  </a:lnTo>
                  <a:lnTo>
                    <a:pt x="143" y="259"/>
                  </a:lnTo>
                  <a:lnTo>
                    <a:pt x="141" y="257"/>
                  </a:lnTo>
                  <a:lnTo>
                    <a:pt x="140" y="259"/>
                  </a:lnTo>
                  <a:lnTo>
                    <a:pt x="137" y="259"/>
                  </a:lnTo>
                  <a:lnTo>
                    <a:pt x="135" y="259"/>
                  </a:lnTo>
                  <a:lnTo>
                    <a:pt x="135" y="261"/>
                  </a:lnTo>
                  <a:lnTo>
                    <a:pt x="135" y="263"/>
                  </a:lnTo>
                  <a:lnTo>
                    <a:pt x="134" y="263"/>
                  </a:lnTo>
                  <a:lnTo>
                    <a:pt x="134" y="264"/>
                  </a:lnTo>
                  <a:lnTo>
                    <a:pt x="132" y="266"/>
                  </a:lnTo>
                  <a:lnTo>
                    <a:pt x="131" y="269"/>
                  </a:lnTo>
                  <a:lnTo>
                    <a:pt x="129" y="272"/>
                  </a:lnTo>
                  <a:lnTo>
                    <a:pt x="129" y="273"/>
                  </a:lnTo>
                  <a:lnTo>
                    <a:pt x="128" y="276"/>
                  </a:lnTo>
                  <a:lnTo>
                    <a:pt x="125" y="278"/>
                  </a:lnTo>
                  <a:lnTo>
                    <a:pt x="120" y="278"/>
                  </a:lnTo>
                  <a:lnTo>
                    <a:pt x="119" y="276"/>
                  </a:lnTo>
                  <a:lnTo>
                    <a:pt x="117" y="276"/>
                  </a:lnTo>
                  <a:lnTo>
                    <a:pt x="113" y="278"/>
                  </a:lnTo>
                  <a:lnTo>
                    <a:pt x="111" y="281"/>
                  </a:lnTo>
                  <a:lnTo>
                    <a:pt x="110" y="281"/>
                  </a:lnTo>
                  <a:lnTo>
                    <a:pt x="110" y="282"/>
                  </a:lnTo>
                  <a:lnTo>
                    <a:pt x="106" y="286"/>
                  </a:lnTo>
                  <a:lnTo>
                    <a:pt x="106" y="288"/>
                  </a:lnTo>
                  <a:lnTo>
                    <a:pt x="104" y="289"/>
                  </a:lnTo>
                  <a:lnTo>
                    <a:pt x="103" y="289"/>
                  </a:lnTo>
                  <a:lnTo>
                    <a:pt x="101" y="289"/>
                  </a:lnTo>
                  <a:lnTo>
                    <a:pt x="100" y="289"/>
                  </a:lnTo>
                  <a:lnTo>
                    <a:pt x="97" y="292"/>
                  </a:lnTo>
                  <a:lnTo>
                    <a:pt x="95" y="292"/>
                  </a:lnTo>
                  <a:lnTo>
                    <a:pt x="94" y="292"/>
                  </a:lnTo>
                  <a:lnTo>
                    <a:pt x="92" y="294"/>
                  </a:lnTo>
                  <a:lnTo>
                    <a:pt x="91" y="295"/>
                  </a:lnTo>
                  <a:lnTo>
                    <a:pt x="88" y="297"/>
                  </a:lnTo>
                  <a:lnTo>
                    <a:pt x="88" y="298"/>
                  </a:lnTo>
                  <a:lnTo>
                    <a:pt x="85" y="298"/>
                  </a:lnTo>
                  <a:lnTo>
                    <a:pt x="85" y="300"/>
                  </a:lnTo>
                  <a:lnTo>
                    <a:pt x="84" y="301"/>
                  </a:lnTo>
                  <a:lnTo>
                    <a:pt x="82" y="301"/>
                  </a:lnTo>
                  <a:lnTo>
                    <a:pt x="82" y="303"/>
                  </a:lnTo>
                  <a:lnTo>
                    <a:pt x="79" y="307"/>
                  </a:lnTo>
                  <a:lnTo>
                    <a:pt x="73" y="312"/>
                  </a:lnTo>
                  <a:lnTo>
                    <a:pt x="70" y="313"/>
                  </a:lnTo>
                  <a:lnTo>
                    <a:pt x="69" y="317"/>
                  </a:lnTo>
                  <a:lnTo>
                    <a:pt x="67" y="317"/>
                  </a:lnTo>
                  <a:lnTo>
                    <a:pt x="66" y="319"/>
                  </a:lnTo>
                  <a:lnTo>
                    <a:pt x="64" y="320"/>
                  </a:lnTo>
                  <a:lnTo>
                    <a:pt x="64" y="322"/>
                  </a:lnTo>
                  <a:lnTo>
                    <a:pt x="63" y="322"/>
                  </a:lnTo>
                  <a:lnTo>
                    <a:pt x="61" y="322"/>
                  </a:lnTo>
                  <a:lnTo>
                    <a:pt x="61" y="323"/>
                  </a:lnTo>
                  <a:lnTo>
                    <a:pt x="58" y="323"/>
                  </a:lnTo>
                  <a:lnTo>
                    <a:pt x="58" y="326"/>
                  </a:lnTo>
                  <a:lnTo>
                    <a:pt x="54" y="329"/>
                  </a:lnTo>
                  <a:lnTo>
                    <a:pt x="54" y="331"/>
                  </a:lnTo>
                  <a:lnTo>
                    <a:pt x="50" y="332"/>
                  </a:lnTo>
                  <a:lnTo>
                    <a:pt x="48" y="332"/>
                  </a:lnTo>
                  <a:lnTo>
                    <a:pt x="45" y="334"/>
                  </a:lnTo>
                  <a:lnTo>
                    <a:pt x="44" y="334"/>
                  </a:lnTo>
                  <a:lnTo>
                    <a:pt x="42" y="335"/>
                  </a:lnTo>
                  <a:lnTo>
                    <a:pt x="41" y="337"/>
                  </a:lnTo>
                  <a:lnTo>
                    <a:pt x="39" y="337"/>
                  </a:lnTo>
                  <a:lnTo>
                    <a:pt x="39" y="338"/>
                  </a:lnTo>
                  <a:lnTo>
                    <a:pt x="39" y="340"/>
                  </a:lnTo>
                  <a:lnTo>
                    <a:pt x="38" y="340"/>
                  </a:lnTo>
                  <a:lnTo>
                    <a:pt x="36" y="338"/>
                  </a:lnTo>
                  <a:lnTo>
                    <a:pt x="36" y="337"/>
                  </a:lnTo>
                  <a:lnTo>
                    <a:pt x="36" y="335"/>
                  </a:lnTo>
                  <a:lnTo>
                    <a:pt x="36" y="334"/>
                  </a:lnTo>
                  <a:lnTo>
                    <a:pt x="18" y="316"/>
                  </a:lnTo>
                  <a:lnTo>
                    <a:pt x="38" y="295"/>
                  </a:lnTo>
                  <a:lnTo>
                    <a:pt x="58" y="278"/>
                  </a:lnTo>
                  <a:lnTo>
                    <a:pt x="39" y="261"/>
                  </a:lnTo>
                  <a:lnTo>
                    <a:pt x="24" y="174"/>
                  </a:lnTo>
                  <a:lnTo>
                    <a:pt x="23" y="165"/>
                  </a:lnTo>
                  <a:lnTo>
                    <a:pt x="20" y="149"/>
                  </a:lnTo>
                  <a:lnTo>
                    <a:pt x="0" y="75"/>
                  </a:lnTo>
                  <a:lnTo>
                    <a:pt x="27" y="68"/>
                  </a:lnTo>
                  <a:lnTo>
                    <a:pt x="97" y="53"/>
                  </a:lnTo>
                  <a:lnTo>
                    <a:pt x="128" y="45"/>
                  </a:lnTo>
                  <a:lnTo>
                    <a:pt x="131" y="55"/>
                  </a:lnTo>
                  <a:lnTo>
                    <a:pt x="140" y="52"/>
                  </a:lnTo>
                  <a:lnTo>
                    <a:pt x="140" y="50"/>
                  </a:lnTo>
                  <a:lnTo>
                    <a:pt x="140" y="49"/>
                  </a:lnTo>
                  <a:lnTo>
                    <a:pt x="138" y="46"/>
                  </a:lnTo>
                  <a:lnTo>
                    <a:pt x="140" y="45"/>
                  </a:lnTo>
                  <a:lnTo>
                    <a:pt x="140" y="43"/>
                  </a:lnTo>
                  <a:lnTo>
                    <a:pt x="140" y="42"/>
                  </a:lnTo>
                  <a:lnTo>
                    <a:pt x="153" y="39"/>
                  </a:lnTo>
                  <a:lnTo>
                    <a:pt x="159" y="39"/>
                  </a:lnTo>
                  <a:lnTo>
                    <a:pt x="166" y="37"/>
                  </a:lnTo>
                  <a:lnTo>
                    <a:pt x="169" y="39"/>
                  </a:lnTo>
                  <a:lnTo>
                    <a:pt x="172" y="39"/>
                  </a:lnTo>
                  <a:lnTo>
                    <a:pt x="173" y="36"/>
                  </a:lnTo>
                  <a:lnTo>
                    <a:pt x="175" y="36"/>
                  </a:lnTo>
                  <a:lnTo>
                    <a:pt x="181" y="33"/>
                  </a:lnTo>
                  <a:lnTo>
                    <a:pt x="193" y="30"/>
                  </a:lnTo>
                  <a:lnTo>
                    <a:pt x="209" y="27"/>
                  </a:lnTo>
                </a:path>
              </a:pathLst>
            </a:custGeom>
            <a:solidFill>
              <a:schemeClr val="bg2"/>
            </a:solidFill>
            <a:ln w="9525" cmpd="sng">
              <a:solidFill>
                <a:srgbClr val="909090"/>
              </a:solidFill>
              <a:prstDash val="solid"/>
              <a:round/>
              <a:headEnd/>
              <a:tailEnd/>
            </a:ln>
          </p:spPr>
          <p:txBody>
            <a:bodyPr/>
            <a:lstStyle/>
            <a:p>
              <a:endParaRPr lang="en-US" dirty="0"/>
            </a:p>
          </p:txBody>
        </p:sp>
        <p:grpSp>
          <p:nvGrpSpPr>
            <p:cNvPr id="7" name="Group 57"/>
            <p:cNvGrpSpPr>
              <a:grpSpLocks noChangeAspect="1"/>
            </p:cNvGrpSpPr>
            <p:nvPr/>
          </p:nvGrpSpPr>
          <p:grpSpPr bwMode="auto">
            <a:xfrm>
              <a:off x="3918" y="2707"/>
              <a:ext cx="396" cy="634"/>
              <a:chOff x="3918" y="2707"/>
              <a:chExt cx="396" cy="634"/>
            </a:xfrm>
          </p:grpSpPr>
          <p:sp>
            <p:nvSpPr>
              <p:cNvPr id="7411" name="Freeform 58"/>
              <p:cNvSpPr>
                <a:spLocks noChangeAspect="1"/>
              </p:cNvSpPr>
              <p:nvPr>
                <p:custDataLst>
                  <p:tags r:id="rId271"/>
                </p:custDataLst>
              </p:nvPr>
            </p:nvSpPr>
            <p:spPr bwMode="auto">
              <a:xfrm>
                <a:off x="3918" y="2707"/>
                <a:ext cx="396" cy="631"/>
              </a:xfrm>
              <a:custGeom>
                <a:avLst/>
                <a:gdLst>
                  <a:gd name="T0" fmla="*/ 1 w 792"/>
                  <a:gd name="T1" fmla="*/ 0 h 1263"/>
                  <a:gd name="T2" fmla="*/ 1 w 792"/>
                  <a:gd name="T3" fmla="*/ 0 h 1263"/>
                  <a:gd name="T4" fmla="*/ 1 w 792"/>
                  <a:gd name="T5" fmla="*/ 0 h 1263"/>
                  <a:gd name="T6" fmla="*/ 1 w 792"/>
                  <a:gd name="T7" fmla="*/ 0 h 1263"/>
                  <a:gd name="T8" fmla="*/ 1 w 792"/>
                  <a:gd name="T9" fmla="*/ 0 h 1263"/>
                  <a:gd name="T10" fmla="*/ 1 w 792"/>
                  <a:gd name="T11" fmla="*/ 0 h 1263"/>
                  <a:gd name="T12" fmla="*/ 1 w 792"/>
                  <a:gd name="T13" fmla="*/ 0 h 1263"/>
                  <a:gd name="T14" fmla="*/ 1 w 792"/>
                  <a:gd name="T15" fmla="*/ 0 h 1263"/>
                  <a:gd name="T16" fmla="*/ 1 w 792"/>
                  <a:gd name="T17" fmla="*/ 0 h 1263"/>
                  <a:gd name="T18" fmla="*/ 1 w 792"/>
                  <a:gd name="T19" fmla="*/ 0 h 1263"/>
                  <a:gd name="T20" fmla="*/ 1 w 792"/>
                  <a:gd name="T21" fmla="*/ 0 h 1263"/>
                  <a:gd name="T22" fmla="*/ 1 w 792"/>
                  <a:gd name="T23" fmla="*/ 0 h 1263"/>
                  <a:gd name="T24" fmla="*/ 1 w 792"/>
                  <a:gd name="T25" fmla="*/ 0 h 1263"/>
                  <a:gd name="T26" fmla="*/ 1 w 792"/>
                  <a:gd name="T27" fmla="*/ 0 h 1263"/>
                  <a:gd name="T28" fmla="*/ 1 w 792"/>
                  <a:gd name="T29" fmla="*/ 0 h 1263"/>
                  <a:gd name="T30" fmla="*/ 1 w 792"/>
                  <a:gd name="T31" fmla="*/ 0 h 1263"/>
                  <a:gd name="T32" fmla="*/ 1 w 792"/>
                  <a:gd name="T33" fmla="*/ 0 h 1263"/>
                  <a:gd name="T34" fmla="*/ 1 w 792"/>
                  <a:gd name="T35" fmla="*/ 0 h 1263"/>
                  <a:gd name="T36" fmla="*/ 1 w 792"/>
                  <a:gd name="T37" fmla="*/ 0 h 1263"/>
                  <a:gd name="T38" fmla="*/ 1 w 792"/>
                  <a:gd name="T39" fmla="*/ 0 h 1263"/>
                  <a:gd name="T40" fmla="*/ 1 w 792"/>
                  <a:gd name="T41" fmla="*/ 0 h 1263"/>
                  <a:gd name="T42" fmla="*/ 1 w 792"/>
                  <a:gd name="T43" fmla="*/ 0 h 1263"/>
                  <a:gd name="T44" fmla="*/ 1 w 792"/>
                  <a:gd name="T45" fmla="*/ 0 h 1263"/>
                  <a:gd name="T46" fmla="*/ 1 w 792"/>
                  <a:gd name="T47" fmla="*/ 0 h 1263"/>
                  <a:gd name="T48" fmla="*/ 1 w 792"/>
                  <a:gd name="T49" fmla="*/ 0 h 1263"/>
                  <a:gd name="T50" fmla="*/ 1 w 792"/>
                  <a:gd name="T51" fmla="*/ 0 h 1263"/>
                  <a:gd name="T52" fmla="*/ 1 w 792"/>
                  <a:gd name="T53" fmla="*/ 0 h 1263"/>
                  <a:gd name="T54" fmla="*/ 1 w 792"/>
                  <a:gd name="T55" fmla="*/ 0 h 1263"/>
                  <a:gd name="T56" fmla="*/ 1 w 792"/>
                  <a:gd name="T57" fmla="*/ 0 h 1263"/>
                  <a:gd name="T58" fmla="*/ 1 w 792"/>
                  <a:gd name="T59" fmla="*/ 0 h 1263"/>
                  <a:gd name="T60" fmla="*/ 1 w 792"/>
                  <a:gd name="T61" fmla="*/ 0 h 1263"/>
                  <a:gd name="T62" fmla="*/ 1 w 792"/>
                  <a:gd name="T63" fmla="*/ 0 h 1263"/>
                  <a:gd name="T64" fmla="*/ 1 w 792"/>
                  <a:gd name="T65" fmla="*/ 0 h 1263"/>
                  <a:gd name="T66" fmla="*/ 1 w 792"/>
                  <a:gd name="T67" fmla="*/ 0 h 1263"/>
                  <a:gd name="T68" fmla="*/ 1 w 792"/>
                  <a:gd name="T69" fmla="*/ 0 h 1263"/>
                  <a:gd name="T70" fmla="*/ 1 w 792"/>
                  <a:gd name="T71" fmla="*/ 0 h 1263"/>
                  <a:gd name="T72" fmla="*/ 1 w 792"/>
                  <a:gd name="T73" fmla="*/ 0 h 1263"/>
                  <a:gd name="T74" fmla="*/ 1 w 792"/>
                  <a:gd name="T75" fmla="*/ 0 h 1263"/>
                  <a:gd name="T76" fmla="*/ 1 w 792"/>
                  <a:gd name="T77" fmla="*/ 0 h 1263"/>
                  <a:gd name="T78" fmla="*/ 1 w 792"/>
                  <a:gd name="T79" fmla="*/ 0 h 1263"/>
                  <a:gd name="T80" fmla="*/ 1 w 792"/>
                  <a:gd name="T81" fmla="*/ 0 h 1263"/>
                  <a:gd name="T82" fmla="*/ 1 w 792"/>
                  <a:gd name="T83" fmla="*/ 0 h 1263"/>
                  <a:gd name="T84" fmla="*/ 1 w 792"/>
                  <a:gd name="T85" fmla="*/ 0 h 1263"/>
                  <a:gd name="T86" fmla="*/ 1 w 792"/>
                  <a:gd name="T87" fmla="*/ 0 h 1263"/>
                  <a:gd name="T88" fmla="*/ 1 w 792"/>
                  <a:gd name="T89" fmla="*/ 0 h 1263"/>
                  <a:gd name="T90" fmla="*/ 1 w 792"/>
                  <a:gd name="T91" fmla="*/ 0 h 1263"/>
                  <a:gd name="T92" fmla="*/ 1 w 792"/>
                  <a:gd name="T93" fmla="*/ 0 h 1263"/>
                  <a:gd name="T94" fmla="*/ 1 w 792"/>
                  <a:gd name="T95" fmla="*/ 0 h 1263"/>
                  <a:gd name="T96" fmla="*/ 1 w 792"/>
                  <a:gd name="T97" fmla="*/ 0 h 1263"/>
                  <a:gd name="T98" fmla="*/ 1 w 792"/>
                  <a:gd name="T99" fmla="*/ 0 h 126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92" h="1263">
                    <a:moveTo>
                      <a:pt x="258" y="1236"/>
                    </a:moveTo>
                    <a:lnTo>
                      <a:pt x="257" y="1232"/>
                    </a:lnTo>
                    <a:lnTo>
                      <a:pt x="258" y="1227"/>
                    </a:lnTo>
                    <a:lnTo>
                      <a:pt x="264" y="1224"/>
                    </a:lnTo>
                    <a:lnTo>
                      <a:pt x="265" y="1219"/>
                    </a:lnTo>
                    <a:lnTo>
                      <a:pt x="267" y="1213"/>
                    </a:lnTo>
                    <a:lnTo>
                      <a:pt x="270" y="1207"/>
                    </a:lnTo>
                    <a:lnTo>
                      <a:pt x="277" y="1204"/>
                    </a:lnTo>
                    <a:lnTo>
                      <a:pt x="277" y="1198"/>
                    </a:lnTo>
                    <a:lnTo>
                      <a:pt x="274" y="1193"/>
                    </a:lnTo>
                    <a:lnTo>
                      <a:pt x="268" y="1189"/>
                    </a:lnTo>
                    <a:lnTo>
                      <a:pt x="268" y="1180"/>
                    </a:lnTo>
                    <a:lnTo>
                      <a:pt x="265" y="1177"/>
                    </a:lnTo>
                    <a:lnTo>
                      <a:pt x="265" y="1171"/>
                    </a:lnTo>
                    <a:lnTo>
                      <a:pt x="268" y="1167"/>
                    </a:lnTo>
                    <a:lnTo>
                      <a:pt x="271" y="1161"/>
                    </a:lnTo>
                    <a:lnTo>
                      <a:pt x="271" y="1153"/>
                    </a:lnTo>
                    <a:lnTo>
                      <a:pt x="267" y="1143"/>
                    </a:lnTo>
                    <a:lnTo>
                      <a:pt x="257" y="1133"/>
                    </a:lnTo>
                    <a:lnTo>
                      <a:pt x="250" y="1129"/>
                    </a:lnTo>
                    <a:lnTo>
                      <a:pt x="244" y="1123"/>
                    </a:lnTo>
                    <a:lnTo>
                      <a:pt x="239" y="1120"/>
                    </a:lnTo>
                    <a:lnTo>
                      <a:pt x="232" y="1111"/>
                    </a:lnTo>
                    <a:lnTo>
                      <a:pt x="223" y="1105"/>
                    </a:lnTo>
                    <a:lnTo>
                      <a:pt x="215" y="1096"/>
                    </a:lnTo>
                    <a:lnTo>
                      <a:pt x="214" y="1090"/>
                    </a:lnTo>
                    <a:lnTo>
                      <a:pt x="218" y="1070"/>
                    </a:lnTo>
                    <a:lnTo>
                      <a:pt x="220" y="1059"/>
                    </a:lnTo>
                    <a:lnTo>
                      <a:pt x="391" y="1041"/>
                    </a:lnTo>
                    <a:lnTo>
                      <a:pt x="624" y="1016"/>
                    </a:lnTo>
                    <a:lnTo>
                      <a:pt x="792" y="994"/>
                    </a:lnTo>
                    <a:lnTo>
                      <a:pt x="792" y="988"/>
                    </a:lnTo>
                    <a:lnTo>
                      <a:pt x="791" y="985"/>
                    </a:lnTo>
                    <a:lnTo>
                      <a:pt x="789" y="982"/>
                    </a:lnTo>
                    <a:lnTo>
                      <a:pt x="789" y="979"/>
                    </a:lnTo>
                    <a:lnTo>
                      <a:pt x="786" y="976"/>
                    </a:lnTo>
                    <a:lnTo>
                      <a:pt x="786" y="973"/>
                    </a:lnTo>
                    <a:lnTo>
                      <a:pt x="783" y="969"/>
                    </a:lnTo>
                    <a:lnTo>
                      <a:pt x="783" y="968"/>
                    </a:lnTo>
                    <a:lnTo>
                      <a:pt x="780" y="963"/>
                    </a:lnTo>
                    <a:lnTo>
                      <a:pt x="777" y="962"/>
                    </a:lnTo>
                    <a:lnTo>
                      <a:pt x="776" y="960"/>
                    </a:lnTo>
                    <a:lnTo>
                      <a:pt x="774" y="957"/>
                    </a:lnTo>
                    <a:lnTo>
                      <a:pt x="769" y="954"/>
                    </a:lnTo>
                    <a:lnTo>
                      <a:pt x="766" y="953"/>
                    </a:lnTo>
                    <a:lnTo>
                      <a:pt x="766" y="948"/>
                    </a:lnTo>
                    <a:lnTo>
                      <a:pt x="764" y="947"/>
                    </a:lnTo>
                    <a:lnTo>
                      <a:pt x="764" y="945"/>
                    </a:lnTo>
                    <a:lnTo>
                      <a:pt x="764" y="942"/>
                    </a:lnTo>
                    <a:lnTo>
                      <a:pt x="763" y="936"/>
                    </a:lnTo>
                    <a:lnTo>
                      <a:pt x="761" y="934"/>
                    </a:lnTo>
                    <a:lnTo>
                      <a:pt x="759" y="931"/>
                    </a:lnTo>
                    <a:lnTo>
                      <a:pt x="759" y="928"/>
                    </a:lnTo>
                    <a:lnTo>
                      <a:pt x="760" y="925"/>
                    </a:lnTo>
                    <a:lnTo>
                      <a:pt x="763" y="922"/>
                    </a:lnTo>
                    <a:lnTo>
                      <a:pt x="763" y="919"/>
                    </a:lnTo>
                    <a:lnTo>
                      <a:pt x="764" y="915"/>
                    </a:lnTo>
                    <a:lnTo>
                      <a:pt x="763" y="912"/>
                    </a:lnTo>
                    <a:lnTo>
                      <a:pt x="761" y="907"/>
                    </a:lnTo>
                    <a:lnTo>
                      <a:pt x="761" y="904"/>
                    </a:lnTo>
                    <a:lnTo>
                      <a:pt x="761" y="900"/>
                    </a:lnTo>
                    <a:lnTo>
                      <a:pt x="761" y="897"/>
                    </a:lnTo>
                    <a:lnTo>
                      <a:pt x="763" y="894"/>
                    </a:lnTo>
                    <a:lnTo>
                      <a:pt x="763" y="888"/>
                    </a:lnTo>
                    <a:lnTo>
                      <a:pt x="764" y="883"/>
                    </a:lnTo>
                    <a:lnTo>
                      <a:pt x="764" y="880"/>
                    </a:lnTo>
                    <a:lnTo>
                      <a:pt x="761" y="877"/>
                    </a:lnTo>
                    <a:lnTo>
                      <a:pt x="761" y="873"/>
                    </a:lnTo>
                    <a:lnTo>
                      <a:pt x="764" y="868"/>
                    </a:lnTo>
                    <a:lnTo>
                      <a:pt x="764" y="863"/>
                    </a:lnTo>
                    <a:lnTo>
                      <a:pt x="764" y="857"/>
                    </a:lnTo>
                    <a:lnTo>
                      <a:pt x="763" y="854"/>
                    </a:lnTo>
                    <a:lnTo>
                      <a:pt x="761" y="850"/>
                    </a:lnTo>
                    <a:lnTo>
                      <a:pt x="760" y="844"/>
                    </a:lnTo>
                    <a:lnTo>
                      <a:pt x="759" y="839"/>
                    </a:lnTo>
                    <a:lnTo>
                      <a:pt x="756" y="836"/>
                    </a:lnTo>
                    <a:lnTo>
                      <a:pt x="753" y="827"/>
                    </a:lnTo>
                    <a:lnTo>
                      <a:pt x="745" y="818"/>
                    </a:lnTo>
                    <a:lnTo>
                      <a:pt x="738" y="795"/>
                    </a:lnTo>
                    <a:lnTo>
                      <a:pt x="738" y="783"/>
                    </a:lnTo>
                    <a:lnTo>
                      <a:pt x="738" y="776"/>
                    </a:lnTo>
                    <a:lnTo>
                      <a:pt x="741" y="768"/>
                    </a:lnTo>
                    <a:lnTo>
                      <a:pt x="744" y="761"/>
                    </a:lnTo>
                    <a:lnTo>
                      <a:pt x="747" y="752"/>
                    </a:lnTo>
                    <a:lnTo>
                      <a:pt x="748" y="745"/>
                    </a:lnTo>
                    <a:lnTo>
                      <a:pt x="748" y="734"/>
                    </a:lnTo>
                    <a:lnTo>
                      <a:pt x="748" y="725"/>
                    </a:lnTo>
                    <a:lnTo>
                      <a:pt x="747" y="718"/>
                    </a:lnTo>
                    <a:lnTo>
                      <a:pt x="747" y="715"/>
                    </a:lnTo>
                    <a:lnTo>
                      <a:pt x="759" y="690"/>
                    </a:lnTo>
                    <a:lnTo>
                      <a:pt x="761" y="686"/>
                    </a:lnTo>
                    <a:lnTo>
                      <a:pt x="774" y="680"/>
                    </a:lnTo>
                    <a:lnTo>
                      <a:pt x="777" y="671"/>
                    </a:lnTo>
                    <a:lnTo>
                      <a:pt x="774" y="668"/>
                    </a:lnTo>
                    <a:lnTo>
                      <a:pt x="767" y="665"/>
                    </a:lnTo>
                    <a:lnTo>
                      <a:pt x="763" y="662"/>
                    </a:lnTo>
                    <a:lnTo>
                      <a:pt x="759" y="660"/>
                    </a:lnTo>
                    <a:lnTo>
                      <a:pt x="753" y="659"/>
                    </a:lnTo>
                    <a:lnTo>
                      <a:pt x="750" y="654"/>
                    </a:lnTo>
                    <a:lnTo>
                      <a:pt x="754" y="646"/>
                    </a:lnTo>
                    <a:lnTo>
                      <a:pt x="754" y="640"/>
                    </a:lnTo>
                    <a:lnTo>
                      <a:pt x="753" y="636"/>
                    </a:lnTo>
                    <a:lnTo>
                      <a:pt x="751" y="627"/>
                    </a:lnTo>
                    <a:lnTo>
                      <a:pt x="747" y="618"/>
                    </a:lnTo>
                    <a:lnTo>
                      <a:pt x="747" y="612"/>
                    </a:lnTo>
                    <a:lnTo>
                      <a:pt x="747" y="609"/>
                    </a:lnTo>
                    <a:lnTo>
                      <a:pt x="741" y="603"/>
                    </a:lnTo>
                    <a:lnTo>
                      <a:pt x="730" y="593"/>
                    </a:lnTo>
                    <a:lnTo>
                      <a:pt x="726" y="585"/>
                    </a:lnTo>
                    <a:lnTo>
                      <a:pt x="723" y="581"/>
                    </a:lnTo>
                    <a:lnTo>
                      <a:pt x="714" y="569"/>
                    </a:lnTo>
                    <a:lnTo>
                      <a:pt x="713" y="563"/>
                    </a:lnTo>
                    <a:lnTo>
                      <a:pt x="708" y="553"/>
                    </a:lnTo>
                    <a:lnTo>
                      <a:pt x="701" y="537"/>
                    </a:lnTo>
                    <a:lnTo>
                      <a:pt x="693" y="525"/>
                    </a:lnTo>
                    <a:lnTo>
                      <a:pt x="545" y="0"/>
                    </a:lnTo>
                    <a:lnTo>
                      <a:pt x="458" y="10"/>
                    </a:lnTo>
                    <a:lnTo>
                      <a:pt x="391" y="17"/>
                    </a:lnTo>
                    <a:lnTo>
                      <a:pt x="277" y="29"/>
                    </a:lnTo>
                    <a:lnTo>
                      <a:pt x="211" y="33"/>
                    </a:lnTo>
                    <a:lnTo>
                      <a:pt x="102" y="42"/>
                    </a:lnTo>
                    <a:lnTo>
                      <a:pt x="24" y="48"/>
                    </a:lnTo>
                    <a:lnTo>
                      <a:pt x="0" y="50"/>
                    </a:lnTo>
                    <a:lnTo>
                      <a:pt x="4" y="60"/>
                    </a:lnTo>
                    <a:lnTo>
                      <a:pt x="7" y="59"/>
                    </a:lnTo>
                    <a:lnTo>
                      <a:pt x="7" y="62"/>
                    </a:lnTo>
                    <a:lnTo>
                      <a:pt x="9" y="63"/>
                    </a:lnTo>
                    <a:lnTo>
                      <a:pt x="12" y="73"/>
                    </a:lnTo>
                    <a:lnTo>
                      <a:pt x="15" y="76"/>
                    </a:lnTo>
                    <a:lnTo>
                      <a:pt x="21" y="76"/>
                    </a:lnTo>
                    <a:lnTo>
                      <a:pt x="24" y="78"/>
                    </a:lnTo>
                    <a:lnTo>
                      <a:pt x="22" y="89"/>
                    </a:lnTo>
                    <a:lnTo>
                      <a:pt x="16" y="460"/>
                    </a:lnTo>
                    <a:lnTo>
                      <a:pt x="9" y="845"/>
                    </a:lnTo>
                    <a:lnTo>
                      <a:pt x="59" y="1240"/>
                    </a:lnTo>
                    <a:lnTo>
                      <a:pt x="60" y="1232"/>
                    </a:lnTo>
                    <a:lnTo>
                      <a:pt x="66" y="1224"/>
                    </a:lnTo>
                    <a:lnTo>
                      <a:pt x="71" y="1224"/>
                    </a:lnTo>
                    <a:lnTo>
                      <a:pt x="72" y="1227"/>
                    </a:lnTo>
                    <a:lnTo>
                      <a:pt x="75" y="1232"/>
                    </a:lnTo>
                    <a:lnTo>
                      <a:pt x="78" y="1230"/>
                    </a:lnTo>
                    <a:lnTo>
                      <a:pt x="81" y="1229"/>
                    </a:lnTo>
                    <a:lnTo>
                      <a:pt x="87" y="1227"/>
                    </a:lnTo>
                    <a:lnTo>
                      <a:pt x="92" y="1230"/>
                    </a:lnTo>
                    <a:lnTo>
                      <a:pt x="97" y="1232"/>
                    </a:lnTo>
                    <a:lnTo>
                      <a:pt x="103" y="1230"/>
                    </a:lnTo>
                    <a:lnTo>
                      <a:pt x="102" y="1236"/>
                    </a:lnTo>
                    <a:lnTo>
                      <a:pt x="103" y="1243"/>
                    </a:lnTo>
                    <a:lnTo>
                      <a:pt x="108" y="1242"/>
                    </a:lnTo>
                    <a:lnTo>
                      <a:pt x="118" y="1236"/>
                    </a:lnTo>
                    <a:lnTo>
                      <a:pt x="121" y="1230"/>
                    </a:lnTo>
                    <a:lnTo>
                      <a:pt x="121" y="1223"/>
                    </a:lnTo>
                    <a:lnTo>
                      <a:pt x="121" y="1216"/>
                    </a:lnTo>
                    <a:lnTo>
                      <a:pt x="121" y="1204"/>
                    </a:lnTo>
                    <a:lnTo>
                      <a:pt x="121" y="1192"/>
                    </a:lnTo>
                    <a:lnTo>
                      <a:pt x="122" y="1186"/>
                    </a:lnTo>
                    <a:lnTo>
                      <a:pt x="122" y="1177"/>
                    </a:lnTo>
                    <a:lnTo>
                      <a:pt x="125" y="1173"/>
                    </a:lnTo>
                    <a:lnTo>
                      <a:pt x="127" y="1167"/>
                    </a:lnTo>
                    <a:lnTo>
                      <a:pt x="125" y="1162"/>
                    </a:lnTo>
                    <a:lnTo>
                      <a:pt x="127" y="1155"/>
                    </a:lnTo>
                    <a:lnTo>
                      <a:pt x="130" y="1149"/>
                    </a:lnTo>
                    <a:lnTo>
                      <a:pt x="136" y="1146"/>
                    </a:lnTo>
                    <a:lnTo>
                      <a:pt x="142" y="1143"/>
                    </a:lnTo>
                    <a:lnTo>
                      <a:pt x="143" y="1139"/>
                    </a:lnTo>
                    <a:lnTo>
                      <a:pt x="147" y="1142"/>
                    </a:lnTo>
                    <a:lnTo>
                      <a:pt x="149" y="1148"/>
                    </a:lnTo>
                    <a:lnTo>
                      <a:pt x="152" y="1149"/>
                    </a:lnTo>
                    <a:lnTo>
                      <a:pt x="155" y="1152"/>
                    </a:lnTo>
                    <a:lnTo>
                      <a:pt x="158" y="1159"/>
                    </a:lnTo>
                    <a:lnTo>
                      <a:pt x="161" y="1162"/>
                    </a:lnTo>
                    <a:lnTo>
                      <a:pt x="159" y="1170"/>
                    </a:lnTo>
                    <a:lnTo>
                      <a:pt x="162" y="1171"/>
                    </a:lnTo>
                    <a:lnTo>
                      <a:pt x="162" y="1180"/>
                    </a:lnTo>
                    <a:lnTo>
                      <a:pt x="161" y="1187"/>
                    </a:lnTo>
                    <a:lnTo>
                      <a:pt x="158" y="1190"/>
                    </a:lnTo>
                    <a:lnTo>
                      <a:pt x="158" y="1195"/>
                    </a:lnTo>
                    <a:lnTo>
                      <a:pt x="161" y="1198"/>
                    </a:lnTo>
                    <a:lnTo>
                      <a:pt x="162" y="1211"/>
                    </a:lnTo>
                    <a:lnTo>
                      <a:pt x="168" y="1216"/>
                    </a:lnTo>
                    <a:lnTo>
                      <a:pt x="177" y="1221"/>
                    </a:lnTo>
                    <a:lnTo>
                      <a:pt x="182" y="1224"/>
                    </a:lnTo>
                    <a:lnTo>
                      <a:pt x="189" y="1232"/>
                    </a:lnTo>
                    <a:lnTo>
                      <a:pt x="202" y="1242"/>
                    </a:lnTo>
                    <a:lnTo>
                      <a:pt x="202" y="1246"/>
                    </a:lnTo>
                    <a:lnTo>
                      <a:pt x="195" y="1251"/>
                    </a:lnTo>
                    <a:lnTo>
                      <a:pt x="183" y="1252"/>
                    </a:lnTo>
                    <a:lnTo>
                      <a:pt x="177" y="1257"/>
                    </a:lnTo>
                    <a:lnTo>
                      <a:pt x="170" y="1257"/>
                    </a:lnTo>
                    <a:lnTo>
                      <a:pt x="165" y="1252"/>
                    </a:lnTo>
                    <a:lnTo>
                      <a:pt x="158" y="1254"/>
                    </a:lnTo>
                    <a:lnTo>
                      <a:pt x="155" y="1258"/>
                    </a:lnTo>
                    <a:lnTo>
                      <a:pt x="149" y="1258"/>
                    </a:lnTo>
                    <a:lnTo>
                      <a:pt x="142" y="1261"/>
                    </a:lnTo>
                    <a:lnTo>
                      <a:pt x="145" y="1263"/>
                    </a:lnTo>
                    <a:lnTo>
                      <a:pt x="155" y="1261"/>
                    </a:lnTo>
                    <a:lnTo>
                      <a:pt x="161" y="1260"/>
                    </a:lnTo>
                    <a:lnTo>
                      <a:pt x="173" y="1260"/>
                    </a:lnTo>
                    <a:lnTo>
                      <a:pt x="205" y="1255"/>
                    </a:lnTo>
                    <a:lnTo>
                      <a:pt x="238" y="1246"/>
                    </a:lnTo>
                    <a:lnTo>
                      <a:pt x="258" y="1236"/>
                    </a:lnTo>
                  </a:path>
                </a:pathLst>
              </a:custGeom>
              <a:solidFill>
                <a:srgbClr val="339933"/>
              </a:solidFill>
              <a:ln w="9525" cmpd="sng">
                <a:solidFill>
                  <a:srgbClr val="909090"/>
                </a:solidFill>
                <a:prstDash val="solid"/>
                <a:round/>
                <a:headEnd/>
                <a:tailEnd/>
              </a:ln>
            </p:spPr>
            <p:txBody>
              <a:bodyPr/>
              <a:lstStyle/>
              <a:p>
                <a:endParaRPr lang="en-US" dirty="0"/>
              </a:p>
            </p:txBody>
          </p:sp>
          <p:sp>
            <p:nvSpPr>
              <p:cNvPr id="7412" name="Freeform 59"/>
              <p:cNvSpPr>
                <a:spLocks noChangeAspect="1"/>
              </p:cNvSpPr>
              <p:nvPr>
                <p:custDataLst>
                  <p:tags r:id="rId272"/>
                </p:custDataLst>
              </p:nvPr>
            </p:nvSpPr>
            <p:spPr bwMode="auto">
              <a:xfrm>
                <a:off x="3959" y="3333"/>
                <a:ext cx="25" cy="8"/>
              </a:xfrm>
              <a:custGeom>
                <a:avLst/>
                <a:gdLst>
                  <a:gd name="T0" fmla="*/ 0 w 51"/>
                  <a:gd name="T1" fmla="*/ 0 h 15"/>
                  <a:gd name="T2" fmla="*/ 0 w 51"/>
                  <a:gd name="T3" fmla="*/ 1 h 15"/>
                  <a:gd name="T4" fmla="*/ 0 w 51"/>
                  <a:gd name="T5" fmla="*/ 1 h 15"/>
                  <a:gd name="T6" fmla="*/ 0 w 51"/>
                  <a:gd name="T7" fmla="*/ 1 h 15"/>
                  <a:gd name="T8" fmla="*/ 0 w 51"/>
                  <a:gd name="T9" fmla="*/ 1 h 15"/>
                  <a:gd name="T10" fmla="*/ 0 w 51"/>
                  <a:gd name="T11" fmla="*/ 1 h 15"/>
                  <a:gd name="T12" fmla="*/ 0 w 51"/>
                  <a:gd name="T13" fmla="*/ 1 h 15"/>
                  <a:gd name="T14" fmla="*/ 0 w 51"/>
                  <a:gd name="T15" fmla="*/ 1 h 15"/>
                  <a:gd name="T16" fmla="*/ 0 w 51"/>
                  <a:gd name="T17" fmla="*/ 1 h 15"/>
                  <a:gd name="T18" fmla="*/ 0 w 51"/>
                  <a:gd name="T19" fmla="*/ 1 h 15"/>
                  <a:gd name="T20" fmla="*/ 0 w 51"/>
                  <a:gd name="T21" fmla="*/ 1 h 15"/>
                  <a:gd name="T22" fmla="*/ 0 w 51"/>
                  <a:gd name="T23" fmla="*/ 1 h 15"/>
                  <a:gd name="T24" fmla="*/ 0 w 51"/>
                  <a:gd name="T25" fmla="*/ 1 h 15"/>
                  <a:gd name="T26" fmla="*/ 0 w 51"/>
                  <a:gd name="T27" fmla="*/ 1 h 15"/>
                  <a:gd name="T28" fmla="*/ 0 w 51"/>
                  <a:gd name="T29" fmla="*/ 1 h 15"/>
                  <a:gd name="T30" fmla="*/ 0 w 51"/>
                  <a:gd name="T31" fmla="*/ 1 h 15"/>
                  <a:gd name="T32" fmla="*/ 0 w 51"/>
                  <a:gd name="T33" fmla="*/ 1 h 15"/>
                  <a:gd name="T34" fmla="*/ 0 w 51"/>
                  <a:gd name="T35" fmla="*/ 1 h 15"/>
                  <a:gd name="T36" fmla="*/ 0 w 51"/>
                  <a:gd name="T37" fmla="*/ 1 h 15"/>
                  <a:gd name="T38" fmla="*/ 0 w 51"/>
                  <a:gd name="T39" fmla="*/ 0 h 15"/>
                  <a:gd name="T40" fmla="*/ 0 w 51"/>
                  <a:gd name="T41" fmla="*/ 0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1" h="15">
                    <a:moveTo>
                      <a:pt x="41" y="0"/>
                    </a:moveTo>
                    <a:lnTo>
                      <a:pt x="41" y="2"/>
                    </a:lnTo>
                    <a:lnTo>
                      <a:pt x="44" y="3"/>
                    </a:lnTo>
                    <a:lnTo>
                      <a:pt x="42" y="3"/>
                    </a:lnTo>
                    <a:lnTo>
                      <a:pt x="31" y="6"/>
                    </a:lnTo>
                    <a:lnTo>
                      <a:pt x="19" y="9"/>
                    </a:lnTo>
                    <a:lnTo>
                      <a:pt x="10" y="11"/>
                    </a:lnTo>
                    <a:lnTo>
                      <a:pt x="0" y="14"/>
                    </a:lnTo>
                    <a:lnTo>
                      <a:pt x="1" y="15"/>
                    </a:lnTo>
                    <a:lnTo>
                      <a:pt x="3" y="15"/>
                    </a:lnTo>
                    <a:lnTo>
                      <a:pt x="19" y="11"/>
                    </a:lnTo>
                    <a:lnTo>
                      <a:pt x="26" y="9"/>
                    </a:lnTo>
                    <a:lnTo>
                      <a:pt x="34" y="8"/>
                    </a:lnTo>
                    <a:lnTo>
                      <a:pt x="39" y="6"/>
                    </a:lnTo>
                    <a:lnTo>
                      <a:pt x="42" y="8"/>
                    </a:lnTo>
                    <a:lnTo>
                      <a:pt x="47" y="9"/>
                    </a:lnTo>
                    <a:lnTo>
                      <a:pt x="50" y="6"/>
                    </a:lnTo>
                    <a:lnTo>
                      <a:pt x="51" y="3"/>
                    </a:lnTo>
                    <a:lnTo>
                      <a:pt x="48" y="2"/>
                    </a:lnTo>
                    <a:lnTo>
                      <a:pt x="44" y="0"/>
                    </a:lnTo>
                    <a:lnTo>
                      <a:pt x="41" y="0"/>
                    </a:lnTo>
                  </a:path>
                </a:pathLst>
              </a:custGeom>
              <a:solidFill>
                <a:schemeClr val="bg2"/>
              </a:solidFill>
              <a:ln w="9525" cmpd="sng">
                <a:solidFill>
                  <a:srgbClr val="909090"/>
                </a:solidFill>
                <a:prstDash val="solid"/>
                <a:round/>
                <a:headEnd/>
                <a:tailEnd/>
              </a:ln>
            </p:spPr>
            <p:txBody>
              <a:bodyPr/>
              <a:lstStyle/>
              <a:p>
                <a:endParaRPr lang="en-US" dirty="0"/>
              </a:p>
            </p:txBody>
          </p:sp>
        </p:grpSp>
        <p:grpSp>
          <p:nvGrpSpPr>
            <p:cNvPr id="8" name="Group 60"/>
            <p:cNvGrpSpPr>
              <a:grpSpLocks noChangeAspect="1"/>
            </p:cNvGrpSpPr>
            <p:nvPr/>
          </p:nvGrpSpPr>
          <p:grpSpPr bwMode="auto">
            <a:xfrm>
              <a:off x="4025" y="3181"/>
              <a:ext cx="935" cy="800"/>
              <a:chOff x="4025" y="3181"/>
              <a:chExt cx="935" cy="800"/>
            </a:xfrm>
          </p:grpSpPr>
          <p:sp>
            <p:nvSpPr>
              <p:cNvPr id="7402" name="Freeform 61"/>
              <p:cNvSpPr>
                <a:spLocks noChangeAspect="1"/>
              </p:cNvSpPr>
              <p:nvPr>
                <p:custDataLst>
                  <p:tags r:id="rId262"/>
                </p:custDataLst>
              </p:nvPr>
            </p:nvSpPr>
            <p:spPr bwMode="auto">
              <a:xfrm>
                <a:off x="4025" y="3181"/>
                <a:ext cx="935" cy="710"/>
              </a:xfrm>
              <a:custGeom>
                <a:avLst/>
                <a:gdLst>
                  <a:gd name="T0" fmla="*/ 1 w 1869"/>
                  <a:gd name="T1" fmla="*/ 0 h 1421"/>
                  <a:gd name="T2" fmla="*/ 1 w 1869"/>
                  <a:gd name="T3" fmla="*/ 0 h 1421"/>
                  <a:gd name="T4" fmla="*/ 1 w 1869"/>
                  <a:gd name="T5" fmla="*/ 0 h 1421"/>
                  <a:gd name="T6" fmla="*/ 1 w 1869"/>
                  <a:gd name="T7" fmla="*/ 0 h 1421"/>
                  <a:gd name="T8" fmla="*/ 1 w 1869"/>
                  <a:gd name="T9" fmla="*/ 0 h 1421"/>
                  <a:gd name="T10" fmla="*/ 1 w 1869"/>
                  <a:gd name="T11" fmla="*/ 0 h 1421"/>
                  <a:gd name="T12" fmla="*/ 1 w 1869"/>
                  <a:gd name="T13" fmla="*/ 0 h 1421"/>
                  <a:gd name="T14" fmla="*/ 1 w 1869"/>
                  <a:gd name="T15" fmla="*/ 0 h 1421"/>
                  <a:gd name="T16" fmla="*/ 1 w 1869"/>
                  <a:gd name="T17" fmla="*/ 0 h 1421"/>
                  <a:gd name="T18" fmla="*/ 1 w 1869"/>
                  <a:gd name="T19" fmla="*/ 0 h 1421"/>
                  <a:gd name="T20" fmla="*/ 1 w 1869"/>
                  <a:gd name="T21" fmla="*/ 0 h 1421"/>
                  <a:gd name="T22" fmla="*/ 1 w 1869"/>
                  <a:gd name="T23" fmla="*/ 0 h 1421"/>
                  <a:gd name="T24" fmla="*/ 1 w 1869"/>
                  <a:gd name="T25" fmla="*/ 0 h 1421"/>
                  <a:gd name="T26" fmla="*/ 1 w 1869"/>
                  <a:gd name="T27" fmla="*/ 0 h 1421"/>
                  <a:gd name="T28" fmla="*/ 1 w 1869"/>
                  <a:gd name="T29" fmla="*/ 0 h 1421"/>
                  <a:gd name="T30" fmla="*/ 1 w 1869"/>
                  <a:gd name="T31" fmla="*/ 0 h 1421"/>
                  <a:gd name="T32" fmla="*/ 1 w 1869"/>
                  <a:gd name="T33" fmla="*/ 0 h 1421"/>
                  <a:gd name="T34" fmla="*/ 1 w 1869"/>
                  <a:gd name="T35" fmla="*/ 0 h 1421"/>
                  <a:gd name="T36" fmla="*/ 1 w 1869"/>
                  <a:gd name="T37" fmla="*/ 0 h 1421"/>
                  <a:gd name="T38" fmla="*/ 1 w 1869"/>
                  <a:gd name="T39" fmla="*/ 0 h 1421"/>
                  <a:gd name="T40" fmla="*/ 1 w 1869"/>
                  <a:gd name="T41" fmla="*/ 0 h 1421"/>
                  <a:gd name="T42" fmla="*/ 1 w 1869"/>
                  <a:gd name="T43" fmla="*/ 0 h 1421"/>
                  <a:gd name="T44" fmla="*/ 1 w 1869"/>
                  <a:gd name="T45" fmla="*/ 0 h 1421"/>
                  <a:gd name="T46" fmla="*/ 1 w 1869"/>
                  <a:gd name="T47" fmla="*/ 0 h 1421"/>
                  <a:gd name="T48" fmla="*/ 1 w 1869"/>
                  <a:gd name="T49" fmla="*/ 0 h 1421"/>
                  <a:gd name="T50" fmla="*/ 1 w 1869"/>
                  <a:gd name="T51" fmla="*/ 0 h 1421"/>
                  <a:gd name="T52" fmla="*/ 1 w 1869"/>
                  <a:gd name="T53" fmla="*/ 0 h 1421"/>
                  <a:gd name="T54" fmla="*/ 1 w 1869"/>
                  <a:gd name="T55" fmla="*/ 0 h 1421"/>
                  <a:gd name="T56" fmla="*/ 1 w 1869"/>
                  <a:gd name="T57" fmla="*/ 0 h 1421"/>
                  <a:gd name="T58" fmla="*/ 1 w 1869"/>
                  <a:gd name="T59" fmla="*/ 0 h 1421"/>
                  <a:gd name="T60" fmla="*/ 1 w 1869"/>
                  <a:gd name="T61" fmla="*/ 0 h 1421"/>
                  <a:gd name="T62" fmla="*/ 1 w 1869"/>
                  <a:gd name="T63" fmla="*/ 0 h 1421"/>
                  <a:gd name="T64" fmla="*/ 1 w 1869"/>
                  <a:gd name="T65" fmla="*/ 0 h 1421"/>
                  <a:gd name="T66" fmla="*/ 1 w 1869"/>
                  <a:gd name="T67" fmla="*/ 0 h 1421"/>
                  <a:gd name="T68" fmla="*/ 1 w 1869"/>
                  <a:gd name="T69" fmla="*/ 0 h 1421"/>
                  <a:gd name="T70" fmla="*/ 1 w 1869"/>
                  <a:gd name="T71" fmla="*/ 0 h 1421"/>
                  <a:gd name="T72" fmla="*/ 1 w 1869"/>
                  <a:gd name="T73" fmla="*/ 0 h 1421"/>
                  <a:gd name="T74" fmla="*/ 1 w 1869"/>
                  <a:gd name="T75" fmla="*/ 0 h 1421"/>
                  <a:gd name="T76" fmla="*/ 1 w 1869"/>
                  <a:gd name="T77" fmla="*/ 0 h 1421"/>
                  <a:gd name="T78" fmla="*/ 1 w 1869"/>
                  <a:gd name="T79" fmla="*/ 0 h 1421"/>
                  <a:gd name="T80" fmla="*/ 1 w 1869"/>
                  <a:gd name="T81" fmla="*/ 0 h 1421"/>
                  <a:gd name="T82" fmla="*/ 1 w 1869"/>
                  <a:gd name="T83" fmla="*/ 0 h 1421"/>
                  <a:gd name="T84" fmla="*/ 1 w 1869"/>
                  <a:gd name="T85" fmla="*/ 0 h 1421"/>
                  <a:gd name="T86" fmla="*/ 1 w 1869"/>
                  <a:gd name="T87" fmla="*/ 0 h 1421"/>
                  <a:gd name="T88" fmla="*/ 1 w 1869"/>
                  <a:gd name="T89" fmla="*/ 0 h 1421"/>
                  <a:gd name="T90" fmla="*/ 1 w 1869"/>
                  <a:gd name="T91" fmla="*/ 0 h 1421"/>
                  <a:gd name="T92" fmla="*/ 1 w 1869"/>
                  <a:gd name="T93" fmla="*/ 0 h 1421"/>
                  <a:gd name="T94" fmla="*/ 1 w 1869"/>
                  <a:gd name="T95" fmla="*/ 0 h 1421"/>
                  <a:gd name="T96" fmla="*/ 1 w 1869"/>
                  <a:gd name="T97" fmla="*/ 0 h 1421"/>
                  <a:gd name="T98" fmla="*/ 1 w 1869"/>
                  <a:gd name="T99" fmla="*/ 0 h 1421"/>
                  <a:gd name="T100" fmla="*/ 1 w 1869"/>
                  <a:gd name="T101" fmla="*/ 0 h 1421"/>
                  <a:gd name="T102" fmla="*/ 1 w 1869"/>
                  <a:gd name="T103" fmla="*/ 0 h 1421"/>
                  <a:gd name="T104" fmla="*/ 1 w 1869"/>
                  <a:gd name="T105" fmla="*/ 0 h 1421"/>
                  <a:gd name="T106" fmla="*/ 1 w 1869"/>
                  <a:gd name="T107" fmla="*/ 0 h 1421"/>
                  <a:gd name="T108" fmla="*/ 1 w 1869"/>
                  <a:gd name="T109" fmla="*/ 0 h 1421"/>
                  <a:gd name="T110" fmla="*/ 1 w 1869"/>
                  <a:gd name="T111" fmla="*/ 0 h 1421"/>
                  <a:gd name="T112" fmla="*/ 1 w 1869"/>
                  <a:gd name="T113" fmla="*/ 0 h 1421"/>
                  <a:gd name="T114" fmla="*/ 1 w 1869"/>
                  <a:gd name="T115" fmla="*/ 0 h 1421"/>
                  <a:gd name="T116" fmla="*/ 1 w 1869"/>
                  <a:gd name="T117" fmla="*/ 0 h 1421"/>
                  <a:gd name="T118" fmla="*/ 1 w 1869"/>
                  <a:gd name="T119" fmla="*/ 0 h 142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69" h="1421">
                    <a:moveTo>
                      <a:pt x="845" y="99"/>
                    </a:moveTo>
                    <a:lnTo>
                      <a:pt x="1205" y="73"/>
                    </a:lnTo>
                    <a:lnTo>
                      <a:pt x="1208" y="87"/>
                    </a:lnTo>
                    <a:lnTo>
                      <a:pt x="1211" y="92"/>
                    </a:lnTo>
                    <a:lnTo>
                      <a:pt x="1214" y="102"/>
                    </a:lnTo>
                    <a:lnTo>
                      <a:pt x="1211" y="108"/>
                    </a:lnTo>
                    <a:lnTo>
                      <a:pt x="1211" y="111"/>
                    </a:lnTo>
                    <a:lnTo>
                      <a:pt x="1214" y="116"/>
                    </a:lnTo>
                    <a:lnTo>
                      <a:pt x="1214" y="120"/>
                    </a:lnTo>
                    <a:lnTo>
                      <a:pt x="1219" y="120"/>
                    </a:lnTo>
                    <a:lnTo>
                      <a:pt x="1251" y="120"/>
                    </a:lnTo>
                    <a:lnTo>
                      <a:pt x="1253" y="110"/>
                    </a:lnTo>
                    <a:lnTo>
                      <a:pt x="1253" y="84"/>
                    </a:lnTo>
                    <a:lnTo>
                      <a:pt x="1241" y="46"/>
                    </a:lnTo>
                    <a:lnTo>
                      <a:pt x="1238" y="37"/>
                    </a:lnTo>
                    <a:lnTo>
                      <a:pt x="1238" y="30"/>
                    </a:lnTo>
                    <a:lnTo>
                      <a:pt x="1242" y="18"/>
                    </a:lnTo>
                    <a:lnTo>
                      <a:pt x="1245" y="11"/>
                    </a:lnTo>
                    <a:lnTo>
                      <a:pt x="1251" y="3"/>
                    </a:lnTo>
                    <a:lnTo>
                      <a:pt x="1260" y="0"/>
                    </a:lnTo>
                    <a:lnTo>
                      <a:pt x="1353" y="9"/>
                    </a:lnTo>
                    <a:lnTo>
                      <a:pt x="1366" y="11"/>
                    </a:lnTo>
                    <a:lnTo>
                      <a:pt x="1368" y="11"/>
                    </a:lnTo>
                    <a:lnTo>
                      <a:pt x="1371" y="12"/>
                    </a:lnTo>
                    <a:lnTo>
                      <a:pt x="1375" y="30"/>
                    </a:lnTo>
                    <a:lnTo>
                      <a:pt x="1403" y="125"/>
                    </a:lnTo>
                    <a:lnTo>
                      <a:pt x="1425" y="188"/>
                    </a:lnTo>
                    <a:lnTo>
                      <a:pt x="1464" y="268"/>
                    </a:lnTo>
                    <a:lnTo>
                      <a:pt x="1542" y="395"/>
                    </a:lnTo>
                    <a:lnTo>
                      <a:pt x="1623" y="487"/>
                    </a:lnTo>
                    <a:lnTo>
                      <a:pt x="1658" y="535"/>
                    </a:lnTo>
                    <a:lnTo>
                      <a:pt x="1667" y="545"/>
                    </a:lnTo>
                    <a:lnTo>
                      <a:pt x="1672" y="551"/>
                    </a:lnTo>
                    <a:lnTo>
                      <a:pt x="1669" y="556"/>
                    </a:lnTo>
                    <a:lnTo>
                      <a:pt x="1663" y="561"/>
                    </a:lnTo>
                    <a:lnTo>
                      <a:pt x="1658" y="573"/>
                    </a:lnTo>
                    <a:lnTo>
                      <a:pt x="1660" y="589"/>
                    </a:lnTo>
                    <a:lnTo>
                      <a:pt x="1663" y="604"/>
                    </a:lnTo>
                    <a:lnTo>
                      <a:pt x="1672" y="635"/>
                    </a:lnTo>
                    <a:lnTo>
                      <a:pt x="1735" y="732"/>
                    </a:lnTo>
                    <a:lnTo>
                      <a:pt x="1825" y="889"/>
                    </a:lnTo>
                    <a:lnTo>
                      <a:pt x="1846" y="934"/>
                    </a:lnTo>
                    <a:lnTo>
                      <a:pt x="1861" y="998"/>
                    </a:lnTo>
                    <a:lnTo>
                      <a:pt x="1864" y="1125"/>
                    </a:lnTo>
                    <a:lnTo>
                      <a:pt x="1868" y="1165"/>
                    </a:lnTo>
                    <a:lnTo>
                      <a:pt x="1869" y="1181"/>
                    </a:lnTo>
                    <a:lnTo>
                      <a:pt x="1868" y="1193"/>
                    </a:lnTo>
                    <a:lnTo>
                      <a:pt x="1861" y="1218"/>
                    </a:lnTo>
                    <a:lnTo>
                      <a:pt x="1855" y="1243"/>
                    </a:lnTo>
                    <a:lnTo>
                      <a:pt x="1849" y="1259"/>
                    </a:lnTo>
                    <a:lnTo>
                      <a:pt x="1849" y="1265"/>
                    </a:lnTo>
                    <a:lnTo>
                      <a:pt x="1843" y="1286"/>
                    </a:lnTo>
                    <a:lnTo>
                      <a:pt x="1840" y="1292"/>
                    </a:lnTo>
                    <a:lnTo>
                      <a:pt x="1840" y="1308"/>
                    </a:lnTo>
                    <a:lnTo>
                      <a:pt x="1846" y="1311"/>
                    </a:lnTo>
                    <a:lnTo>
                      <a:pt x="1849" y="1321"/>
                    </a:lnTo>
                    <a:lnTo>
                      <a:pt x="1847" y="1335"/>
                    </a:lnTo>
                    <a:lnTo>
                      <a:pt x="1841" y="1343"/>
                    </a:lnTo>
                    <a:lnTo>
                      <a:pt x="1831" y="1361"/>
                    </a:lnTo>
                    <a:lnTo>
                      <a:pt x="1828" y="1371"/>
                    </a:lnTo>
                    <a:lnTo>
                      <a:pt x="1819" y="1382"/>
                    </a:lnTo>
                    <a:lnTo>
                      <a:pt x="1797" y="1385"/>
                    </a:lnTo>
                    <a:lnTo>
                      <a:pt x="1787" y="1391"/>
                    </a:lnTo>
                    <a:lnTo>
                      <a:pt x="1778" y="1397"/>
                    </a:lnTo>
                    <a:lnTo>
                      <a:pt x="1767" y="1403"/>
                    </a:lnTo>
                    <a:lnTo>
                      <a:pt x="1756" y="1406"/>
                    </a:lnTo>
                    <a:lnTo>
                      <a:pt x="1741" y="1403"/>
                    </a:lnTo>
                    <a:lnTo>
                      <a:pt x="1731" y="1400"/>
                    </a:lnTo>
                    <a:lnTo>
                      <a:pt x="1723" y="1404"/>
                    </a:lnTo>
                    <a:lnTo>
                      <a:pt x="1717" y="1413"/>
                    </a:lnTo>
                    <a:lnTo>
                      <a:pt x="1701" y="1418"/>
                    </a:lnTo>
                    <a:lnTo>
                      <a:pt x="1688" y="1421"/>
                    </a:lnTo>
                    <a:lnTo>
                      <a:pt x="1673" y="1420"/>
                    </a:lnTo>
                    <a:lnTo>
                      <a:pt x="1663" y="1409"/>
                    </a:lnTo>
                    <a:lnTo>
                      <a:pt x="1656" y="1389"/>
                    </a:lnTo>
                    <a:lnTo>
                      <a:pt x="1660" y="1371"/>
                    </a:lnTo>
                    <a:lnTo>
                      <a:pt x="1653" y="1357"/>
                    </a:lnTo>
                    <a:lnTo>
                      <a:pt x="1651" y="1346"/>
                    </a:lnTo>
                    <a:lnTo>
                      <a:pt x="1647" y="1338"/>
                    </a:lnTo>
                    <a:lnTo>
                      <a:pt x="1638" y="1320"/>
                    </a:lnTo>
                    <a:lnTo>
                      <a:pt x="1617" y="1296"/>
                    </a:lnTo>
                    <a:lnTo>
                      <a:pt x="1613" y="1289"/>
                    </a:lnTo>
                    <a:lnTo>
                      <a:pt x="1603" y="1281"/>
                    </a:lnTo>
                    <a:lnTo>
                      <a:pt x="1598" y="1277"/>
                    </a:lnTo>
                    <a:lnTo>
                      <a:pt x="1564" y="1256"/>
                    </a:lnTo>
                    <a:lnTo>
                      <a:pt x="1545" y="1245"/>
                    </a:lnTo>
                    <a:lnTo>
                      <a:pt x="1502" y="1233"/>
                    </a:lnTo>
                    <a:lnTo>
                      <a:pt x="1490" y="1228"/>
                    </a:lnTo>
                    <a:lnTo>
                      <a:pt x="1475" y="1203"/>
                    </a:lnTo>
                    <a:lnTo>
                      <a:pt x="1473" y="1193"/>
                    </a:lnTo>
                    <a:lnTo>
                      <a:pt x="1450" y="1150"/>
                    </a:lnTo>
                    <a:lnTo>
                      <a:pt x="1427" y="1132"/>
                    </a:lnTo>
                    <a:lnTo>
                      <a:pt x="1397" y="1129"/>
                    </a:lnTo>
                    <a:lnTo>
                      <a:pt x="1383" y="1124"/>
                    </a:lnTo>
                    <a:lnTo>
                      <a:pt x="1371" y="1116"/>
                    </a:lnTo>
                    <a:lnTo>
                      <a:pt x="1362" y="1100"/>
                    </a:lnTo>
                    <a:lnTo>
                      <a:pt x="1348" y="1072"/>
                    </a:lnTo>
                    <a:lnTo>
                      <a:pt x="1338" y="1041"/>
                    </a:lnTo>
                    <a:lnTo>
                      <a:pt x="1287" y="978"/>
                    </a:lnTo>
                    <a:lnTo>
                      <a:pt x="1279" y="961"/>
                    </a:lnTo>
                    <a:lnTo>
                      <a:pt x="1270" y="948"/>
                    </a:lnTo>
                    <a:lnTo>
                      <a:pt x="1244" y="913"/>
                    </a:lnTo>
                    <a:lnTo>
                      <a:pt x="1217" y="876"/>
                    </a:lnTo>
                    <a:lnTo>
                      <a:pt x="1217" y="868"/>
                    </a:lnTo>
                    <a:lnTo>
                      <a:pt x="1222" y="867"/>
                    </a:lnTo>
                    <a:lnTo>
                      <a:pt x="1225" y="861"/>
                    </a:lnTo>
                    <a:lnTo>
                      <a:pt x="1241" y="861"/>
                    </a:lnTo>
                    <a:lnTo>
                      <a:pt x="1235" y="852"/>
                    </a:lnTo>
                    <a:lnTo>
                      <a:pt x="1244" y="842"/>
                    </a:lnTo>
                    <a:lnTo>
                      <a:pt x="1242" y="831"/>
                    </a:lnTo>
                    <a:lnTo>
                      <a:pt x="1257" y="811"/>
                    </a:lnTo>
                    <a:lnTo>
                      <a:pt x="1273" y="784"/>
                    </a:lnTo>
                    <a:lnTo>
                      <a:pt x="1270" y="773"/>
                    </a:lnTo>
                    <a:lnTo>
                      <a:pt x="1266" y="755"/>
                    </a:lnTo>
                    <a:lnTo>
                      <a:pt x="1263" y="750"/>
                    </a:lnTo>
                    <a:lnTo>
                      <a:pt x="1256" y="756"/>
                    </a:lnTo>
                    <a:lnTo>
                      <a:pt x="1250" y="758"/>
                    </a:lnTo>
                    <a:lnTo>
                      <a:pt x="1250" y="765"/>
                    </a:lnTo>
                    <a:lnTo>
                      <a:pt x="1254" y="778"/>
                    </a:lnTo>
                    <a:lnTo>
                      <a:pt x="1250" y="784"/>
                    </a:lnTo>
                    <a:lnTo>
                      <a:pt x="1241" y="781"/>
                    </a:lnTo>
                    <a:lnTo>
                      <a:pt x="1235" y="775"/>
                    </a:lnTo>
                    <a:lnTo>
                      <a:pt x="1238" y="768"/>
                    </a:lnTo>
                    <a:lnTo>
                      <a:pt x="1235" y="756"/>
                    </a:lnTo>
                    <a:lnTo>
                      <a:pt x="1226" y="750"/>
                    </a:lnTo>
                    <a:lnTo>
                      <a:pt x="1210" y="743"/>
                    </a:lnTo>
                    <a:lnTo>
                      <a:pt x="1201" y="749"/>
                    </a:lnTo>
                    <a:lnTo>
                      <a:pt x="1193" y="759"/>
                    </a:lnTo>
                    <a:lnTo>
                      <a:pt x="1196" y="765"/>
                    </a:lnTo>
                    <a:lnTo>
                      <a:pt x="1211" y="770"/>
                    </a:lnTo>
                    <a:lnTo>
                      <a:pt x="1222" y="778"/>
                    </a:lnTo>
                    <a:lnTo>
                      <a:pt x="1225" y="787"/>
                    </a:lnTo>
                    <a:lnTo>
                      <a:pt x="1223" y="797"/>
                    </a:lnTo>
                    <a:lnTo>
                      <a:pt x="1222" y="815"/>
                    </a:lnTo>
                    <a:lnTo>
                      <a:pt x="1217" y="821"/>
                    </a:lnTo>
                    <a:lnTo>
                      <a:pt x="1205" y="828"/>
                    </a:lnTo>
                    <a:lnTo>
                      <a:pt x="1196" y="827"/>
                    </a:lnTo>
                    <a:lnTo>
                      <a:pt x="1190" y="811"/>
                    </a:lnTo>
                    <a:lnTo>
                      <a:pt x="1170" y="797"/>
                    </a:lnTo>
                    <a:lnTo>
                      <a:pt x="1166" y="781"/>
                    </a:lnTo>
                    <a:lnTo>
                      <a:pt x="1164" y="775"/>
                    </a:lnTo>
                    <a:lnTo>
                      <a:pt x="1173" y="759"/>
                    </a:lnTo>
                    <a:lnTo>
                      <a:pt x="1175" y="732"/>
                    </a:lnTo>
                    <a:lnTo>
                      <a:pt x="1172" y="715"/>
                    </a:lnTo>
                    <a:lnTo>
                      <a:pt x="1166" y="703"/>
                    </a:lnTo>
                    <a:lnTo>
                      <a:pt x="1172" y="696"/>
                    </a:lnTo>
                    <a:lnTo>
                      <a:pt x="1175" y="679"/>
                    </a:lnTo>
                    <a:lnTo>
                      <a:pt x="1182" y="633"/>
                    </a:lnTo>
                    <a:lnTo>
                      <a:pt x="1188" y="595"/>
                    </a:lnTo>
                    <a:lnTo>
                      <a:pt x="1176" y="551"/>
                    </a:lnTo>
                    <a:lnTo>
                      <a:pt x="1166" y="533"/>
                    </a:lnTo>
                    <a:lnTo>
                      <a:pt x="1154" y="498"/>
                    </a:lnTo>
                    <a:lnTo>
                      <a:pt x="1145" y="480"/>
                    </a:lnTo>
                    <a:lnTo>
                      <a:pt x="1126" y="464"/>
                    </a:lnTo>
                    <a:lnTo>
                      <a:pt x="1105" y="456"/>
                    </a:lnTo>
                    <a:lnTo>
                      <a:pt x="1080" y="453"/>
                    </a:lnTo>
                    <a:lnTo>
                      <a:pt x="1068" y="445"/>
                    </a:lnTo>
                    <a:lnTo>
                      <a:pt x="1059" y="434"/>
                    </a:lnTo>
                    <a:lnTo>
                      <a:pt x="1026" y="409"/>
                    </a:lnTo>
                    <a:lnTo>
                      <a:pt x="996" y="386"/>
                    </a:lnTo>
                    <a:lnTo>
                      <a:pt x="981" y="357"/>
                    </a:lnTo>
                    <a:lnTo>
                      <a:pt x="970" y="343"/>
                    </a:lnTo>
                    <a:lnTo>
                      <a:pt x="944" y="331"/>
                    </a:lnTo>
                    <a:lnTo>
                      <a:pt x="935" y="321"/>
                    </a:lnTo>
                    <a:lnTo>
                      <a:pt x="932" y="310"/>
                    </a:lnTo>
                    <a:lnTo>
                      <a:pt x="918" y="295"/>
                    </a:lnTo>
                    <a:lnTo>
                      <a:pt x="906" y="285"/>
                    </a:lnTo>
                    <a:lnTo>
                      <a:pt x="882" y="273"/>
                    </a:lnTo>
                    <a:lnTo>
                      <a:pt x="839" y="259"/>
                    </a:lnTo>
                    <a:lnTo>
                      <a:pt x="813" y="254"/>
                    </a:lnTo>
                    <a:lnTo>
                      <a:pt x="798" y="257"/>
                    </a:lnTo>
                    <a:lnTo>
                      <a:pt x="777" y="260"/>
                    </a:lnTo>
                    <a:lnTo>
                      <a:pt x="763" y="268"/>
                    </a:lnTo>
                    <a:lnTo>
                      <a:pt x="756" y="276"/>
                    </a:lnTo>
                    <a:lnTo>
                      <a:pt x="753" y="285"/>
                    </a:lnTo>
                    <a:lnTo>
                      <a:pt x="739" y="301"/>
                    </a:lnTo>
                    <a:lnTo>
                      <a:pt x="723" y="310"/>
                    </a:lnTo>
                    <a:lnTo>
                      <a:pt x="686" y="336"/>
                    </a:lnTo>
                    <a:lnTo>
                      <a:pt x="652" y="365"/>
                    </a:lnTo>
                    <a:lnTo>
                      <a:pt x="642" y="369"/>
                    </a:lnTo>
                    <a:lnTo>
                      <a:pt x="621" y="374"/>
                    </a:lnTo>
                    <a:lnTo>
                      <a:pt x="614" y="380"/>
                    </a:lnTo>
                    <a:lnTo>
                      <a:pt x="605" y="378"/>
                    </a:lnTo>
                    <a:lnTo>
                      <a:pt x="590" y="378"/>
                    </a:lnTo>
                    <a:lnTo>
                      <a:pt x="569" y="386"/>
                    </a:lnTo>
                    <a:lnTo>
                      <a:pt x="560" y="389"/>
                    </a:lnTo>
                    <a:lnTo>
                      <a:pt x="549" y="387"/>
                    </a:lnTo>
                    <a:lnTo>
                      <a:pt x="547" y="380"/>
                    </a:lnTo>
                    <a:lnTo>
                      <a:pt x="549" y="368"/>
                    </a:lnTo>
                    <a:lnTo>
                      <a:pt x="546" y="359"/>
                    </a:lnTo>
                    <a:lnTo>
                      <a:pt x="536" y="342"/>
                    </a:lnTo>
                    <a:lnTo>
                      <a:pt x="525" y="331"/>
                    </a:lnTo>
                    <a:lnTo>
                      <a:pt x="512" y="325"/>
                    </a:lnTo>
                    <a:lnTo>
                      <a:pt x="468" y="300"/>
                    </a:lnTo>
                    <a:lnTo>
                      <a:pt x="459" y="295"/>
                    </a:lnTo>
                    <a:lnTo>
                      <a:pt x="431" y="282"/>
                    </a:lnTo>
                    <a:lnTo>
                      <a:pt x="379" y="260"/>
                    </a:lnTo>
                    <a:lnTo>
                      <a:pt x="286" y="242"/>
                    </a:lnTo>
                    <a:lnTo>
                      <a:pt x="197" y="251"/>
                    </a:lnTo>
                    <a:lnTo>
                      <a:pt x="87" y="278"/>
                    </a:lnTo>
                    <a:lnTo>
                      <a:pt x="46" y="291"/>
                    </a:lnTo>
                    <a:lnTo>
                      <a:pt x="43" y="284"/>
                    </a:lnTo>
                    <a:lnTo>
                      <a:pt x="44" y="279"/>
                    </a:lnTo>
                    <a:lnTo>
                      <a:pt x="50" y="276"/>
                    </a:lnTo>
                    <a:lnTo>
                      <a:pt x="51" y="271"/>
                    </a:lnTo>
                    <a:lnTo>
                      <a:pt x="53" y="265"/>
                    </a:lnTo>
                    <a:lnTo>
                      <a:pt x="56" y="259"/>
                    </a:lnTo>
                    <a:lnTo>
                      <a:pt x="63" y="256"/>
                    </a:lnTo>
                    <a:lnTo>
                      <a:pt x="63" y="250"/>
                    </a:lnTo>
                    <a:lnTo>
                      <a:pt x="60" y="245"/>
                    </a:lnTo>
                    <a:lnTo>
                      <a:pt x="54" y="241"/>
                    </a:lnTo>
                    <a:lnTo>
                      <a:pt x="54" y="232"/>
                    </a:lnTo>
                    <a:lnTo>
                      <a:pt x="51" y="229"/>
                    </a:lnTo>
                    <a:lnTo>
                      <a:pt x="51" y="223"/>
                    </a:lnTo>
                    <a:lnTo>
                      <a:pt x="54" y="219"/>
                    </a:lnTo>
                    <a:lnTo>
                      <a:pt x="57" y="213"/>
                    </a:lnTo>
                    <a:lnTo>
                      <a:pt x="57" y="205"/>
                    </a:lnTo>
                    <a:lnTo>
                      <a:pt x="53" y="195"/>
                    </a:lnTo>
                    <a:lnTo>
                      <a:pt x="43" y="185"/>
                    </a:lnTo>
                    <a:lnTo>
                      <a:pt x="36" y="181"/>
                    </a:lnTo>
                    <a:lnTo>
                      <a:pt x="30" y="175"/>
                    </a:lnTo>
                    <a:lnTo>
                      <a:pt x="25" y="172"/>
                    </a:lnTo>
                    <a:lnTo>
                      <a:pt x="18" y="163"/>
                    </a:lnTo>
                    <a:lnTo>
                      <a:pt x="9" y="157"/>
                    </a:lnTo>
                    <a:lnTo>
                      <a:pt x="1" y="148"/>
                    </a:lnTo>
                    <a:lnTo>
                      <a:pt x="0" y="142"/>
                    </a:lnTo>
                    <a:lnTo>
                      <a:pt x="4" y="122"/>
                    </a:lnTo>
                    <a:lnTo>
                      <a:pt x="6" y="111"/>
                    </a:lnTo>
                    <a:lnTo>
                      <a:pt x="177" y="93"/>
                    </a:lnTo>
                    <a:lnTo>
                      <a:pt x="410" y="68"/>
                    </a:lnTo>
                    <a:lnTo>
                      <a:pt x="578" y="46"/>
                    </a:lnTo>
                    <a:lnTo>
                      <a:pt x="581" y="49"/>
                    </a:lnTo>
                    <a:lnTo>
                      <a:pt x="584" y="57"/>
                    </a:lnTo>
                    <a:lnTo>
                      <a:pt x="589" y="65"/>
                    </a:lnTo>
                    <a:lnTo>
                      <a:pt x="596" y="73"/>
                    </a:lnTo>
                    <a:lnTo>
                      <a:pt x="598" y="81"/>
                    </a:lnTo>
                    <a:lnTo>
                      <a:pt x="599" y="89"/>
                    </a:lnTo>
                    <a:lnTo>
                      <a:pt x="604" y="105"/>
                    </a:lnTo>
                    <a:lnTo>
                      <a:pt x="610" y="108"/>
                    </a:lnTo>
                    <a:lnTo>
                      <a:pt x="615" y="111"/>
                    </a:lnTo>
                    <a:lnTo>
                      <a:pt x="619" y="117"/>
                    </a:lnTo>
                    <a:lnTo>
                      <a:pt x="845" y="99"/>
                    </a:lnTo>
                  </a:path>
                </a:pathLst>
              </a:custGeom>
              <a:solidFill>
                <a:srgbClr val="339933"/>
              </a:solidFill>
              <a:ln w="9525" cmpd="sng">
                <a:solidFill>
                  <a:srgbClr val="909090"/>
                </a:solidFill>
                <a:prstDash val="solid"/>
                <a:round/>
                <a:headEnd/>
                <a:tailEnd/>
              </a:ln>
            </p:spPr>
            <p:txBody>
              <a:bodyPr/>
              <a:lstStyle/>
              <a:p>
                <a:endParaRPr lang="en-US" dirty="0"/>
              </a:p>
            </p:txBody>
          </p:sp>
          <p:sp>
            <p:nvSpPr>
              <p:cNvPr id="7403" name="Freeform 62"/>
              <p:cNvSpPr>
                <a:spLocks noChangeAspect="1"/>
              </p:cNvSpPr>
              <p:nvPr>
                <p:custDataLst>
                  <p:tags r:id="rId263"/>
                </p:custDataLst>
              </p:nvPr>
            </p:nvSpPr>
            <p:spPr bwMode="auto">
              <a:xfrm>
                <a:off x="4813" y="3945"/>
                <a:ext cx="35" cy="25"/>
              </a:xfrm>
              <a:custGeom>
                <a:avLst/>
                <a:gdLst>
                  <a:gd name="T0" fmla="*/ 1 w 68"/>
                  <a:gd name="T1" fmla="*/ 1 h 49"/>
                  <a:gd name="T2" fmla="*/ 1 w 68"/>
                  <a:gd name="T3" fmla="*/ 1 h 49"/>
                  <a:gd name="T4" fmla="*/ 1 w 68"/>
                  <a:gd name="T5" fmla="*/ 1 h 49"/>
                  <a:gd name="T6" fmla="*/ 1 w 68"/>
                  <a:gd name="T7" fmla="*/ 1 h 49"/>
                  <a:gd name="T8" fmla="*/ 1 w 68"/>
                  <a:gd name="T9" fmla="*/ 1 h 49"/>
                  <a:gd name="T10" fmla="*/ 1 w 68"/>
                  <a:gd name="T11" fmla="*/ 1 h 49"/>
                  <a:gd name="T12" fmla="*/ 1 w 68"/>
                  <a:gd name="T13" fmla="*/ 1 h 49"/>
                  <a:gd name="T14" fmla="*/ 1 w 68"/>
                  <a:gd name="T15" fmla="*/ 0 h 49"/>
                  <a:gd name="T16" fmla="*/ 1 w 68"/>
                  <a:gd name="T17" fmla="*/ 1 h 49"/>
                  <a:gd name="T18" fmla="*/ 1 w 68"/>
                  <a:gd name="T19" fmla="*/ 1 h 49"/>
                  <a:gd name="T20" fmla="*/ 1 w 68"/>
                  <a:gd name="T21" fmla="*/ 1 h 49"/>
                  <a:gd name="T22" fmla="*/ 1 w 68"/>
                  <a:gd name="T23" fmla="*/ 1 h 49"/>
                  <a:gd name="T24" fmla="*/ 1 w 68"/>
                  <a:gd name="T25" fmla="*/ 1 h 49"/>
                  <a:gd name="T26" fmla="*/ 1 w 68"/>
                  <a:gd name="T27" fmla="*/ 1 h 49"/>
                  <a:gd name="T28" fmla="*/ 1 w 68"/>
                  <a:gd name="T29" fmla="*/ 1 h 49"/>
                  <a:gd name="T30" fmla="*/ 1 w 68"/>
                  <a:gd name="T31" fmla="*/ 1 h 49"/>
                  <a:gd name="T32" fmla="*/ 1 w 68"/>
                  <a:gd name="T33" fmla="*/ 1 h 49"/>
                  <a:gd name="T34" fmla="*/ 1 w 68"/>
                  <a:gd name="T35" fmla="*/ 1 h 49"/>
                  <a:gd name="T36" fmla="*/ 1 w 68"/>
                  <a:gd name="T37" fmla="*/ 1 h 49"/>
                  <a:gd name="T38" fmla="*/ 1 w 68"/>
                  <a:gd name="T39" fmla="*/ 1 h 49"/>
                  <a:gd name="T40" fmla="*/ 1 w 68"/>
                  <a:gd name="T41" fmla="*/ 1 h 49"/>
                  <a:gd name="T42" fmla="*/ 1 w 68"/>
                  <a:gd name="T43" fmla="*/ 1 h 49"/>
                  <a:gd name="T44" fmla="*/ 1 w 68"/>
                  <a:gd name="T45" fmla="*/ 1 h 49"/>
                  <a:gd name="T46" fmla="*/ 1 w 68"/>
                  <a:gd name="T47" fmla="*/ 1 h 49"/>
                  <a:gd name="T48" fmla="*/ 1 w 68"/>
                  <a:gd name="T49" fmla="*/ 1 h 49"/>
                  <a:gd name="T50" fmla="*/ 1 w 68"/>
                  <a:gd name="T51" fmla="*/ 1 h 49"/>
                  <a:gd name="T52" fmla="*/ 1 w 68"/>
                  <a:gd name="T53" fmla="*/ 1 h 49"/>
                  <a:gd name="T54" fmla="*/ 1 w 68"/>
                  <a:gd name="T55" fmla="*/ 1 h 49"/>
                  <a:gd name="T56" fmla="*/ 1 w 68"/>
                  <a:gd name="T57" fmla="*/ 1 h 49"/>
                  <a:gd name="T58" fmla="*/ 1 w 68"/>
                  <a:gd name="T59" fmla="*/ 1 h 49"/>
                  <a:gd name="T60" fmla="*/ 1 w 68"/>
                  <a:gd name="T61" fmla="*/ 1 h 49"/>
                  <a:gd name="T62" fmla="*/ 1 w 68"/>
                  <a:gd name="T63" fmla="*/ 1 h 49"/>
                  <a:gd name="T64" fmla="*/ 0 w 68"/>
                  <a:gd name="T65" fmla="*/ 1 h 49"/>
                  <a:gd name="T66" fmla="*/ 0 w 68"/>
                  <a:gd name="T67" fmla="*/ 1 h 49"/>
                  <a:gd name="T68" fmla="*/ 1 w 68"/>
                  <a:gd name="T69" fmla="*/ 1 h 49"/>
                  <a:gd name="T70" fmla="*/ 1 w 68"/>
                  <a:gd name="T71" fmla="*/ 1 h 49"/>
                  <a:gd name="T72" fmla="*/ 1 w 68"/>
                  <a:gd name="T73" fmla="*/ 1 h 49"/>
                  <a:gd name="T74" fmla="*/ 1 w 68"/>
                  <a:gd name="T75" fmla="*/ 1 h 49"/>
                  <a:gd name="T76" fmla="*/ 1 w 68"/>
                  <a:gd name="T77" fmla="*/ 1 h 49"/>
                  <a:gd name="T78" fmla="*/ 1 w 68"/>
                  <a:gd name="T79" fmla="*/ 1 h 49"/>
                  <a:gd name="T80" fmla="*/ 1 w 68"/>
                  <a:gd name="T81" fmla="*/ 1 h 49"/>
                  <a:gd name="T82" fmla="*/ 1 w 68"/>
                  <a:gd name="T83" fmla="*/ 1 h 49"/>
                  <a:gd name="T84" fmla="*/ 1 w 68"/>
                  <a:gd name="T85" fmla="*/ 1 h 49"/>
                  <a:gd name="T86" fmla="*/ 1 w 68"/>
                  <a:gd name="T87" fmla="*/ 1 h 49"/>
                  <a:gd name="T88" fmla="*/ 1 w 68"/>
                  <a:gd name="T89" fmla="*/ 1 h 49"/>
                  <a:gd name="T90" fmla="*/ 1 w 68"/>
                  <a:gd name="T91" fmla="*/ 1 h 49"/>
                  <a:gd name="T92" fmla="*/ 1 w 68"/>
                  <a:gd name="T93" fmla="*/ 1 h 49"/>
                  <a:gd name="T94" fmla="*/ 1 w 68"/>
                  <a:gd name="T95" fmla="*/ 1 h 49"/>
                  <a:gd name="T96" fmla="*/ 1 w 68"/>
                  <a:gd name="T97" fmla="*/ 1 h 49"/>
                  <a:gd name="T98" fmla="*/ 1 w 68"/>
                  <a:gd name="T99" fmla="*/ 1 h 49"/>
                  <a:gd name="T100" fmla="*/ 1 w 68"/>
                  <a:gd name="T101" fmla="*/ 1 h 49"/>
                  <a:gd name="T102" fmla="*/ 1 w 68"/>
                  <a:gd name="T103" fmla="*/ 1 h 49"/>
                  <a:gd name="T104" fmla="*/ 1 w 68"/>
                  <a:gd name="T105" fmla="*/ 1 h 49"/>
                  <a:gd name="T106" fmla="*/ 1 w 68"/>
                  <a:gd name="T107" fmla="*/ 1 h 49"/>
                  <a:gd name="T108" fmla="*/ 1 w 68"/>
                  <a:gd name="T109" fmla="*/ 1 h 49"/>
                  <a:gd name="T110" fmla="*/ 1 w 68"/>
                  <a:gd name="T111" fmla="*/ 1 h 49"/>
                  <a:gd name="T112" fmla="*/ 1 w 68"/>
                  <a:gd name="T113" fmla="*/ 1 h 4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8" h="49">
                    <a:moveTo>
                      <a:pt x="68" y="24"/>
                    </a:moveTo>
                    <a:lnTo>
                      <a:pt x="63" y="18"/>
                    </a:lnTo>
                    <a:lnTo>
                      <a:pt x="62" y="15"/>
                    </a:lnTo>
                    <a:lnTo>
                      <a:pt x="60" y="12"/>
                    </a:lnTo>
                    <a:lnTo>
                      <a:pt x="56" y="9"/>
                    </a:lnTo>
                    <a:lnTo>
                      <a:pt x="53" y="5"/>
                    </a:lnTo>
                    <a:lnTo>
                      <a:pt x="50" y="3"/>
                    </a:lnTo>
                    <a:lnTo>
                      <a:pt x="44" y="0"/>
                    </a:lnTo>
                    <a:lnTo>
                      <a:pt x="41" y="2"/>
                    </a:lnTo>
                    <a:lnTo>
                      <a:pt x="35" y="5"/>
                    </a:lnTo>
                    <a:lnTo>
                      <a:pt x="35" y="9"/>
                    </a:lnTo>
                    <a:lnTo>
                      <a:pt x="37" y="14"/>
                    </a:lnTo>
                    <a:lnTo>
                      <a:pt x="34" y="15"/>
                    </a:lnTo>
                    <a:lnTo>
                      <a:pt x="31" y="12"/>
                    </a:lnTo>
                    <a:lnTo>
                      <a:pt x="29" y="15"/>
                    </a:lnTo>
                    <a:lnTo>
                      <a:pt x="31" y="20"/>
                    </a:lnTo>
                    <a:lnTo>
                      <a:pt x="25" y="20"/>
                    </a:lnTo>
                    <a:lnTo>
                      <a:pt x="24" y="20"/>
                    </a:lnTo>
                    <a:lnTo>
                      <a:pt x="21" y="21"/>
                    </a:lnTo>
                    <a:lnTo>
                      <a:pt x="19" y="24"/>
                    </a:lnTo>
                    <a:lnTo>
                      <a:pt x="16" y="24"/>
                    </a:lnTo>
                    <a:lnTo>
                      <a:pt x="15" y="21"/>
                    </a:lnTo>
                    <a:lnTo>
                      <a:pt x="9" y="24"/>
                    </a:lnTo>
                    <a:lnTo>
                      <a:pt x="10" y="27"/>
                    </a:lnTo>
                    <a:lnTo>
                      <a:pt x="7" y="30"/>
                    </a:lnTo>
                    <a:lnTo>
                      <a:pt x="9" y="36"/>
                    </a:lnTo>
                    <a:lnTo>
                      <a:pt x="12" y="37"/>
                    </a:lnTo>
                    <a:lnTo>
                      <a:pt x="12" y="39"/>
                    </a:lnTo>
                    <a:lnTo>
                      <a:pt x="6" y="37"/>
                    </a:lnTo>
                    <a:lnTo>
                      <a:pt x="6" y="33"/>
                    </a:lnTo>
                    <a:lnTo>
                      <a:pt x="3" y="33"/>
                    </a:lnTo>
                    <a:lnTo>
                      <a:pt x="3" y="36"/>
                    </a:lnTo>
                    <a:lnTo>
                      <a:pt x="0" y="39"/>
                    </a:lnTo>
                    <a:lnTo>
                      <a:pt x="0" y="40"/>
                    </a:lnTo>
                    <a:lnTo>
                      <a:pt x="3" y="44"/>
                    </a:lnTo>
                    <a:lnTo>
                      <a:pt x="9" y="49"/>
                    </a:lnTo>
                    <a:lnTo>
                      <a:pt x="12" y="46"/>
                    </a:lnTo>
                    <a:lnTo>
                      <a:pt x="18" y="40"/>
                    </a:lnTo>
                    <a:lnTo>
                      <a:pt x="22" y="39"/>
                    </a:lnTo>
                    <a:lnTo>
                      <a:pt x="24" y="36"/>
                    </a:lnTo>
                    <a:lnTo>
                      <a:pt x="22" y="28"/>
                    </a:lnTo>
                    <a:lnTo>
                      <a:pt x="21" y="26"/>
                    </a:lnTo>
                    <a:lnTo>
                      <a:pt x="31" y="27"/>
                    </a:lnTo>
                    <a:lnTo>
                      <a:pt x="32" y="28"/>
                    </a:lnTo>
                    <a:lnTo>
                      <a:pt x="35" y="30"/>
                    </a:lnTo>
                    <a:lnTo>
                      <a:pt x="35" y="26"/>
                    </a:lnTo>
                    <a:lnTo>
                      <a:pt x="32" y="21"/>
                    </a:lnTo>
                    <a:lnTo>
                      <a:pt x="35" y="20"/>
                    </a:lnTo>
                    <a:lnTo>
                      <a:pt x="38" y="23"/>
                    </a:lnTo>
                    <a:lnTo>
                      <a:pt x="38" y="26"/>
                    </a:lnTo>
                    <a:lnTo>
                      <a:pt x="42" y="27"/>
                    </a:lnTo>
                    <a:lnTo>
                      <a:pt x="47" y="27"/>
                    </a:lnTo>
                    <a:lnTo>
                      <a:pt x="51" y="27"/>
                    </a:lnTo>
                    <a:lnTo>
                      <a:pt x="53" y="24"/>
                    </a:lnTo>
                    <a:lnTo>
                      <a:pt x="57" y="24"/>
                    </a:lnTo>
                    <a:lnTo>
                      <a:pt x="60" y="23"/>
                    </a:lnTo>
                    <a:lnTo>
                      <a:pt x="68" y="24"/>
                    </a:lnTo>
                  </a:path>
                </a:pathLst>
              </a:custGeom>
              <a:solidFill>
                <a:schemeClr val="bg2"/>
              </a:solidFill>
              <a:ln w="9525" cmpd="sng">
                <a:solidFill>
                  <a:srgbClr val="909090"/>
                </a:solidFill>
                <a:prstDash val="solid"/>
                <a:round/>
                <a:headEnd/>
                <a:tailEnd/>
              </a:ln>
            </p:spPr>
            <p:txBody>
              <a:bodyPr/>
              <a:lstStyle/>
              <a:p>
                <a:endParaRPr lang="en-US" dirty="0"/>
              </a:p>
            </p:txBody>
          </p:sp>
          <p:sp>
            <p:nvSpPr>
              <p:cNvPr id="7404" name="Freeform 63"/>
              <p:cNvSpPr>
                <a:spLocks noChangeAspect="1"/>
              </p:cNvSpPr>
              <p:nvPr>
                <p:custDataLst>
                  <p:tags r:id="rId264"/>
                </p:custDataLst>
              </p:nvPr>
            </p:nvSpPr>
            <p:spPr bwMode="auto">
              <a:xfrm>
                <a:off x="4925" y="3850"/>
                <a:ext cx="33" cy="56"/>
              </a:xfrm>
              <a:custGeom>
                <a:avLst/>
                <a:gdLst>
                  <a:gd name="T0" fmla="*/ 1 w 66"/>
                  <a:gd name="T1" fmla="*/ 1 h 112"/>
                  <a:gd name="T2" fmla="*/ 1 w 66"/>
                  <a:gd name="T3" fmla="*/ 0 h 112"/>
                  <a:gd name="T4" fmla="*/ 1 w 66"/>
                  <a:gd name="T5" fmla="*/ 0 h 112"/>
                  <a:gd name="T6" fmla="*/ 1 w 66"/>
                  <a:gd name="T7" fmla="*/ 1 h 112"/>
                  <a:gd name="T8" fmla="*/ 1 w 66"/>
                  <a:gd name="T9" fmla="*/ 1 h 112"/>
                  <a:gd name="T10" fmla="*/ 1 w 66"/>
                  <a:gd name="T11" fmla="*/ 1 h 112"/>
                  <a:gd name="T12" fmla="*/ 1 w 66"/>
                  <a:gd name="T13" fmla="*/ 1 h 112"/>
                  <a:gd name="T14" fmla="*/ 1 w 66"/>
                  <a:gd name="T15" fmla="*/ 1 h 112"/>
                  <a:gd name="T16" fmla="*/ 1 w 66"/>
                  <a:gd name="T17" fmla="*/ 1 h 112"/>
                  <a:gd name="T18" fmla="*/ 1 w 66"/>
                  <a:gd name="T19" fmla="*/ 1 h 112"/>
                  <a:gd name="T20" fmla="*/ 1 w 66"/>
                  <a:gd name="T21" fmla="*/ 1 h 112"/>
                  <a:gd name="T22" fmla="*/ 1 w 66"/>
                  <a:gd name="T23" fmla="*/ 1 h 112"/>
                  <a:gd name="T24" fmla="*/ 1 w 66"/>
                  <a:gd name="T25" fmla="*/ 1 h 112"/>
                  <a:gd name="T26" fmla="*/ 1 w 66"/>
                  <a:gd name="T27" fmla="*/ 1 h 112"/>
                  <a:gd name="T28" fmla="*/ 1 w 66"/>
                  <a:gd name="T29" fmla="*/ 1 h 112"/>
                  <a:gd name="T30" fmla="*/ 1 w 66"/>
                  <a:gd name="T31" fmla="*/ 1 h 112"/>
                  <a:gd name="T32" fmla="*/ 1 w 66"/>
                  <a:gd name="T33" fmla="*/ 1 h 112"/>
                  <a:gd name="T34" fmla="*/ 1 w 66"/>
                  <a:gd name="T35" fmla="*/ 1 h 112"/>
                  <a:gd name="T36" fmla="*/ 1 w 66"/>
                  <a:gd name="T37" fmla="*/ 1 h 112"/>
                  <a:gd name="T38" fmla="*/ 1 w 66"/>
                  <a:gd name="T39" fmla="*/ 1 h 112"/>
                  <a:gd name="T40" fmla="*/ 1 w 66"/>
                  <a:gd name="T41" fmla="*/ 1 h 112"/>
                  <a:gd name="T42" fmla="*/ 1 w 66"/>
                  <a:gd name="T43" fmla="*/ 1 h 112"/>
                  <a:gd name="T44" fmla="*/ 0 w 66"/>
                  <a:gd name="T45" fmla="*/ 1 h 112"/>
                  <a:gd name="T46" fmla="*/ 1 w 66"/>
                  <a:gd name="T47" fmla="*/ 1 h 112"/>
                  <a:gd name="T48" fmla="*/ 1 w 66"/>
                  <a:gd name="T49" fmla="*/ 1 h 112"/>
                  <a:gd name="T50" fmla="*/ 1 w 66"/>
                  <a:gd name="T51" fmla="*/ 1 h 112"/>
                  <a:gd name="T52" fmla="*/ 1 w 66"/>
                  <a:gd name="T53" fmla="*/ 1 h 112"/>
                  <a:gd name="T54" fmla="*/ 1 w 66"/>
                  <a:gd name="T55" fmla="*/ 1 h 112"/>
                  <a:gd name="T56" fmla="*/ 1 w 66"/>
                  <a:gd name="T57" fmla="*/ 1 h 112"/>
                  <a:gd name="T58" fmla="*/ 1 w 66"/>
                  <a:gd name="T59" fmla="*/ 1 h 112"/>
                  <a:gd name="T60" fmla="*/ 1 w 66"/>
                  <a:gd name="T61" fmla="*/ 1 h 112"/>
                  <a:gd name="T62" fmla="*/ 1 w 66"/>
                  <a:gd name="T63" fmla="*/ 1 h 112"/>
                  <a:gd name="T64" fmla="*/ 1 w 66"/>
                  <a:gd name="T65" fmla="*/ 1 h 112"/>
                  <a:gd name="T66" fmla="*/ 1 w 66"/>
                  <a:gd name="T67" fmla="*/ 1 h 112"/>
                  <a:gd name="T68" fmla="*/ 1 w 66"/>
                  <a:gd name="T69" fmla="*/ 1 h 112"/>
                  <a:gd name="T70" fmla="*/ 1 w 66"/>
                  <a:gd name="T71" fmla="*/ 1 h 112"/>
                  <a:gd name="T72" fmla="*/ 1 w 66"/>
                  <a:gd name="T73" fmla="*/ 1 h 112"/>
                  <a:gd name="T74" fmla="*/ 1 w 66"/>
                  <a:gd name="T75" fmla="*/ 1 h 112"/>
                  <a:gd name="T76" fmla="*/ 1 w 66"/>
                  <a:gd name="T77" fmla="*/ 1 h 112"/>
                  <a:gd name="T78" fmla="*/ 1 w 66"/>
                  <a:gd name="T79" fmla="*/ 1 h 112"/>
                  <a:gd name="T80" fmla="*/ 1 w 66"/>
                  <a:gd name="T81" fmla="*/ 1 h 112"/>
                  <a:gd name="T82" fmla="*/ 1 w 66"/>
                  <a:gd name="T83" fmla="*/ 1 h 112"/>
                  <a:gd name="T84" fmla="*/ 1 w 66"/>
                  <a:gd name="T85" fmla="*/ 1 h 112"/>
                  <a:gd name="T86" fmla="*/ 1 w 66"/>
                  <a:gd name="T87" fmla="*/ 1 h 112"/>
                  <a:gd name="T88" fmla="*/ 1 w 66"/>
                  <a:gd name="T89" fmla="*/ 1 h 112"/>
                  <a:gd name="T90" fmla="*/ 1 w 66"/>
                  <a:gd name="T91" fmla="*/ 1 h 112"/>
                  <a:gd name="T92" fmla="*/ 1 w 66"/>
                  <a:gd name="T93" fmla="*/ 1 h 112"/>
                  <a:gd name="T94" fmla="*/ 1 w 66"/>
                  <a:gd name="T95" fmla="*/ 1 h 112"/>
                  <a:gd name="T96" fmla="*/ 1 w 66"/>
                  <a:gd name="T97" fmla="*/ 1 h 112"/>
                  <a:gd name="T98" fmla="*/ 1 w 66"/>
                  <a:gd name="T99" fmla="*/ 1 h 1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6" h="112">
                    <a:moveTo>
                      <a:pt x="59" y="4"/>
                    </a:moveTo>
                    <a:lnTo>
                      <a:pt x="63" y="0"/>
                    </a:lnTo>
                    <a:lnTo>
                      <a:pt x="66" y="0"/>
                    </a:lnTo>
                    <a:lnTo>
                      <a:pt x="63" y="4"/>
                    </a:lnTo>
                    <a:lnTo>
                      <a:pt x="62" y="13"/>
                    </a:lnTo>
                    <a:lnTo>
                      <a:pt x="53" y="29"/>
                    </a:lnTo>
                    <a:lnTo>
                      <a:pt x="53" y="35"/>
                    </a:lnTo>
                    <a:lnTo>
                      <a:pt x="51" y="38"/>
                    </a:lnTo>
                    <a:lnTo>
                      <a:pt x="50" y="41"/>
                    </a:lnTo>
                    <a:lnTo>
                      <a:pt x="50" y="48"/>
                    </a:lnTo>
                    <a:lnTo>
                      <a:pt x="42" y="66"/>
                    </a:lnTo>
                    <a:lnTo>
                      <a:pt x="39" y="62"/>
                    </a:lnTo>
                    <a:lnTo>
                      <a:pt x="36" y="65"/>
                    </a:lnTo>
                    <a:lnTo>
                      <a:pt x="35" y="71"/>
                    </a:lnTo>
                    <a:lnTo>
                      <a:pt x="32" y="76"/>
                    </a:lnTo>
                    <a:lnTo>
                      <a:pt x="23" y="86"/>
                    </a:lnTo>
                    <a:lnTo>
                      <a:pt x="23" y="89"/>
                    </a:lnTo>
                    <a:lnTo>
                      <a:pt x="20" y="92"/>
                    </a:lnTo>
                    <a:lnTo>
                      <a:pt x="17" y="94"/>
                    </a:lnTo>
                    <a:lnTo>
                      <a:pt x="13" y="95"/>
                    </a:lnTo>
                    <a:lnTo>
                      <a:pt x="12" y="104"/>
                    </a:lnTo>
                    <a:lnTo>
                      <a:pt x="6" y="109"/>
                    </a:lnTo>
                    <a:lnTo>
                      <a:pt x="0" y="112"/>
                    </a:lnTo>
                    <a:lnTo>
                      <a:pt x="4" y="106"/>
                    </a:lnTo>
                    <a:lnTo>
                      <a:pt x="10" y="101"/>
                    </a:lnTo>
                    <a:lnTo>
                      <a:pt x="13" y="94"/>
                    </a:lnTo>
                    <a:lnTo>
                      <a:pt x="22" y="86"/>
                    </a:lnTo>
                    <a:lnTo>
                      <a:pt x="26" y="77"/>
                    </a:lnTo>
                    <a:lnTo>
                      <a:pt x="32" y="66"/>
                    </a:lnTo>
                    <a:lnTo>
                      <a:pt x="32" y="60"/>
                    </a:lnTo>
                    <a:lnTo>
                      <a:pt x="29" y="57"/>
                    </a:lnTo>
                    <a:lnTo>
                      <a:pt x="28" y="56"/>
                    </a:lnTo>
                    <a:lnTo>
                      <a:pt x="26" y="50"/>
                    </a:lnTo>
                    <a:lnTo>
                      <a:pt x="29" y="50"/>
                    </a:lnTo>
                    <a:lnTo>
                      <a:pt x="31" y="54"/>
                    </a:lnTo>
                    <a:lnTo>
                      <a:pt x="35" y="53"/>
                    </a:lnTo>
                    <a:lnTo>
                      <a:pt x="41" y="54"/>
                    </a:lnTo>
                    <a:lnTo>
                      <a:pt x="42" y="48"/>
                    </a:lnTo>
                    <a:lnTo>
                      <a:pt x="44" y="44"/>
                    </a:lnTo>
                    <a:lnTo>
                      <a:pt x="44" y="39"/>
                    </a:lnTo>
                    <a:lnTo>
                      <a:pt x="50" y="38"/>
                    </a:lnTo>
                    <a:lnTo>
                      <a:pt x="50" y="29"/>
                    </a:lnTo>
                    <a:lnTo>
                      <a:pt x="50" y="23"/>
                    </a:lnTo>
                    <a:lnTo>
                      <a:pt x="48" y="19"/>
                    </a:lnTo>
                    <a:lnTo>
                      <a:pt x="47" y="17"/>
                    </a:lnTo>
                    <a:lnTo>
                      <a:pt x="44" y="16"/>
                    </a:lnTo>
                    <a:lnTo>
                      <a:pt x="47" y="14"/>
                    </a:lnTo>
                    <a:lnTo>
                      <a:pt x="53" y="14"/>
                    </a:lnTo>
                    <a:lnTo>
                      <a:pt x="54" y="10"/>
                    </a:lnTo>
                    <a:lnTo>
                      <a:pt x="59" y="4"/>
                    </a:lnTo>
                  </a:path>
                </a:pathLst>
              </a:custGeom>
              <a:solidFill>
                <a:schemeClr val="bg2"/>
              </a:solidFill>
              <a:ln w="9525" cmpd="sng">
                <a:solidFill>
                  <a:srgbClr val="909090"/>
                </a:solidFill>
                <a:prstDash val="solid"/>
                <a:round/>
                <a:headEnd/>
                <a:tailEnd/>
              </a:ln>
            </p:spPr>
            <p:txBody>
              <a:bodyPr/>
              <a:lstStyle/>
              <a:p>
                <a:endParaRPr lang="en-US" dirty="0"/>
              </a:p>
            </p:txBody>
          </p:sp>
          <p:sp>
            <p:nvSpPr>
              <p:cNvPr id="7405" name="Freeform 64"/>
              <p:cNvSpPr>
                <a:spLocks noChangeAspect="1"/>
              </p:cNvSpPr>
              <p:nvPr>
                <p:custDataLst>
                  <p:tags r:id="rId265"/>
                </p:custDataLst>
              </p:nvPr>
            </p:nvSpPr>
            <p:spPr bwMode="auto">
              <a:xfrm>
                <a:off x="4792" y="3969"/>
                <a:ext cx="17" cy="12"/>
              </a:xfrm>
              <a:custGeom>
                <a:avLst/>
                <a:gdLst>
                  <a:gd name="T0" fmla="*/ 0 w 35"/>
                  <a:gd name="T1" fmla="*/ 0 h 23"/>
                  <a:gd name="T2" fmla="*/ 0 w 35"/>
                  <a:gd name="T3" fmla="*/ 1 h 23"/>
                  <a:gd name="T4" fmla="*/ 0 w 35"/>
                  <a:gd name="T5" fmla="*/ 1 h 23"/>
                  <a:gd name="T6" fmla="*/ 0 w 35"/>
                  <a:gd name="T7" fmla="*/ 1 h 23"/>
                  <a:gd name="T8" fmla="*/ 0 w 35"/>
                  <a:gd name="T9" fmla="*/ 1 h 23"/>
                  <a:gd name="T10" fmla="*/ 0 w 35"/>
                  <a:gd name="T11" fmla="*/ 1 h 23"/>
                  <a:gd name="T12" fmla="*/ 0 w 35"/>
                  <a:gd name="T13" fmla="*/ 1 h 23"/>
                  <a:gd name="T14" fmla="*/ 0 w 35"/>
                  <a:gd name="T15" fmla="*/ 1 h 23"/>
                  <a:gd name="T16" fmla="*/ 0 w 35"/>
                  <a:gd name="T17" fmla="*/ 1 h 23"/>
                  <a:gd name="T18" fmla="*/ 0 w 35"/>
                  <a:gd name="T19" fmla="*/ 1 h 23"/>
                  <a:gd name="T20" fmla="*/ 0 w 35"/>
                  <a:gd name="T21" fmla="*/ 1 h 23"/>
                  <a:gd name="T22" fmla="*/ 0 w 35"/>
                  <a:gd name="T23" fmla="*/ 1 h 23"/>
                  <a:gd name="T24" fmla="*/ 0 w 35"/>
                  <a:gd name="T25" fmla="*/ 1 h 23"/>
                  <a:gd name="T26" fmla="*/ 0 w 35"/>
                  <a:gd name="T27" fmla="*/ 1 h 23"/>
                  <a:gd name="T28" fmla="*/ 0 w 35"/>
                  <a:gd name="T29" fmla="*/ 1 h 23"/>
                  <a:gd name="T30" fmla="*/ 0 w 35"/>
                  <a:gd name="T31" fmla="*/ 1 h 23"/>
                  <a:gd name="T32" fmla="*/ 0 w 35"/>
                  <a:gd name="T33" fmla="*/ 1 h 23"/>
                  <a:gd name="T34" fmla="*/ 0 w 35"/>
                  <a:gd name="T35" fmla="*/ 1 h 23"/>
                  <a:gd name="T36" fmla="*/ 0 w 35"/>
                  <a:gd name="T37" fmla="*/ 1 h 23"/>
                  <a:gd name="T38" fmla="*/ 0 w 35"/>
                  <a:gd name="T39" fmla="*/ 0 h 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5" h="23">
                    <a:moveTo>
                      <a:pt x="34" y="0"/>
                    </a:moveTo>
                    <a:lnTo>
                      <a:pt x="32" y="5"/>
                    </a:lnTo>
                    <a:lnTo>
                      <a:pt x="29" y="5"/>
                    </a:lnTo>
                    <a:lnTo>
                      <a:pt x="26" y="2"/>
                    </a:lnTo>
                    <a:lnTo>
                      <a:pt x="22" y="6"/>
                    </a:lnTo>
                    <a:lnTo>
                      <a:pt x="22" y="11"/>
                    </a:lnTo>
                    <a:lnTo>
                      <a:pt x="18" y="11"/>
                    </a:lnTo>
                    <a:lnTo>
                      <a:pt x="13" y="15"/>
                    </a:lnTo>
                    <a:lnTo>
                      <a:pt x="6" y="17"/>
                    </a:lnTo>
                    <a:lnTo>
                      <a:pt x="2" y="15"/>
                    </a:lnTo>
                    <a:lnTo>
                      <a:pt x="0" y="20"/>
                    </a:lnTo>
                    <a:lnTo>
                      <a:pt x="3" y="23"/>
                    </a:lnTo>
                    <a:lnTo>
                      <a:pt x="9" y="21"/>
                    </a:lnTo>
                    <a:lnTo>
                      <a:pt x="12" y="17"/>
                    </a:lnTo>
                    <a:lnTo>
                      <a:pt x="20" y="14"/>
                    </a:lnTo>
                    <a:lnTo>
                      <a:pt x="28" y="14"/>
                    </a:lnTo>
                    <a:lnTo>
                      <a:pt x="32" y="14"/>
                    </a:lnTo>
                    <a:lnTo>
                      <a:pt x="35" y="11"/>
                    </a:lnTo>
                    <a:lnTo>
                      <a:pt x="35" y="6"/>
                    </a:lnTo>
                    <a:lnTo>
                      <a:pt x="34" y="0"/>
                    </a:lnTo>
                  </a:path>
                </a:pathLst>
              </a:custGeom>
              <a:solidFill>
                <a:schemeClr val="bg2"/>
              </a:solidFill>
              <a:ln w="9525" cmpd="sng">
                <a:solidFill>
                  <a:srgbClr val="909090"/>
                </a:solidFill>
                <a:prstDash val="solid"/>
                <a:round/>
                <a:headEnd/>
                <a:tailEnd/>
              </a:ln>
            </p:spPr>
            <p:txBody>
              <a:bodyPr/>
              <a:lstStyle/>
              <a:p>
                <a:endParaRPr lang="en-US" dirty="0"/>
              </a:p>
            </p:txBody>
          </p:sp>
          <p:sp>
            <p:nvSpPr>
              <p:cNvPr id="7406" name="Freeform 65"/>
              <p:cNvSpPr>
                <a:spLocks noChangeAspect="1"/>
              </p:cNvSpPr>
              <p:nvPr>
                <p:custDataLst>
                  <p:tags r:id="rId266"/>
                </p:custDataLst>
              </p:nvPr>
            </p:nvSpPr>
            <p:spPr bwMode="auto">
              <a:xfrm>
                <a:off x="4871" y="3934"/>
                <a:ext cx="19" cy="13"/>
              </a:xfrm>
              <a:custGeom>
                <a:avLst/>
                <a:gdLst>
                  <a:gd name="T0" fmla="*/ 1 w 38"/>
                  <a:gd name="T1" fmla="*/ 0 h 26"/>
                  <a:gd name="T2" fmla="*/ 1 w 38"/>
                  <a:gd name="T3" fmla="*/ 1 h 26"/>
                  <a:gd name="T4" fmla="*/ 1 w 38"/>
                  <a:gd name="T5" fmla="*/ 1 h 26"/>
                  <a:gd name="T6" fmla="*/ 1 w 38"/>
                  <a:gd name="T7" fmla="*/ 1 h 26"/>
                  <a:gd name="T8" fmla="*/ 1 w 38"/>
                  <a:gd name="T9" fmla="*/ 1 h 26"/>
                  <a:gd name="T10" fmla="*/ 1 w 38"/>
                  <a:gd name="T11" fmla="*/ 1 h 26"/>
                  <a:gd name="T12" fmla="*/ 1 w 38"/>
                  <a:gd name="T13" fmla="*/ 1 h 26"/>
                  <a:gd name="T14" fmla="*/ 1 w 38"/>
                  <a:gd name="T15" fmla="*/ 1 h 26"/>
                  <a:gd name="T16" fmla="*/ 1 w 38"/>
                  <a:gd name="T17" fmla="*/ 1 h 26"/>
                  <a:gd name="T18" fmla="*/ 0 w 38"/>
                  <a:gd name="T19" fmla="*/ 1 h 26"/>
                  <a:gd name="T20" fmla="*/ 0 w 38"/>
                  <a:gd name="T21" fmla="*/ 1 h 26"/>
                  <a:gd name="T22" fmla="*/ 1 w 38"/>
                  <a:gd name="T23" fmla="*/ 1 h 26"/>
                  <a:gd name="T24" fmla="*/ 1 w 38"/>
                  <a:gd name="T25" fmla="*/ 1 h 26"/>
                  <a:gd name="T26" fmla="*/ 1 w 38"/>
                  <a:gd name="T27" fmla="*/ 1 h 26"/>
                  <a:gd name="T28" fmla="*/ 1 w 38"/>
                  <a:gd name="T29" fmla="*/ 1 h 26"/>
                  <a:gd name="T30" fmla="*/ 1 w 38"/>
                  <a:gd name="T31" fmla="*/ 1 h 26"/>
                  <a:gd name="T32" fmla="*/ 1 w 38"/>
                  <a:gd name="T33" fmla="*/ 1 h 26"/>
                  <a:gd name="T34" fmla="*/ 1 w 38"/>
                  <a:gd name="T35" fmla="*/ 0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8" h="26">
                    <a:moveTo>
                      <a:pt x="38" y="0"/>
                    </a:moveTo>
                    <a:lnTo>
                      <a:pt x="34" y="3"/>
                    </a:lnTo>
                    <a:lnTo>
                      <a:pt x="32" y="6"/>
                    </a:lnTo>
                    <a:lnTo>
                      <a:pt x="28" y="6"/>
                    </a:lnTo>
                    <a:lnTo>
                      <a:pt x="26" y="10"/>
                    </a:lnTo>
                    <a:lnTo>
                      <a:pt x="22" y="13"/>
                    </a:lnTo>
                    <a:lnTo>
                      <a:pt x="16" y="16"/>
                    </a:lnTo>
                    <a:lnTo>
                      <a:pt x="13" y="16"/>
                    </a:lnTo>
                    <a:lnTo>
                      <a:pt x="4" y="20"/>
                    </a:lnTo>
                    <a:lnTo>
                      <a:pt x="0" y="22"/>
                    </a:lnTo>
                    <a:lnTo>
                      <a:pt x="0" y="26"/>
                    </a:lnTo>
                    <a:lnTo>
                      <a:pt x="6" y="25"/>
                    </a:lnTo>
                    <a:lnTo>
                      <a:pt x="13" y="19"/>
                    </a:lnTo>
                    <a:lnTo>
                      <a:pt x="16" y="19"/>
                    </a:lnTo>
                    <a:lnTo>
                      <a:pt x="22" y="17"/>
                    </a:lnTo>
                    <a:lnTo>
                      <a:pt x="29" y="10"/>
                    </a:lnTo>
                    <a:lnTo>
                      <a:pt x="35" y="7"/>
                    </a:lnTo>
                    <a:lnTo>
                      <a:pt x="38" y="0"/>
                    </a:lnTo>
                  </a:path>
                </a:pathLst>
              </a:custGeom>
              <a:solidFill>
                <a:schemeClr val="bg2"/>
              </a:solidFill>
              <a:ln w="9525" cmpd="sng">
                <a:solidFill>
                  <a:srgbClr val="909090"/>
                </a:solidFill>
                <a:prstDash val="solid"/>
                <a:round/>
                <a:headEnd/>
                <a:tailEnd/>
              </a:ln>
            </p:spPr>
            <p:txBody>
              <a:bodyPr/>
              <a:lstStyle/>
              <a:p>
                <a:endParaRPr lang="en-US" dirty="0"/>
              </a:p>
            </p:txBody>
          </p:sp>
          <p:sp>
            <p:nvSpPr>
              <p:cNvPr id="7407" name="Freeform 66"/>
              <p:cNvSpPr>
                <a:spLocks noChangeAspect="1"/>
              </p:cNvSpPr>
              <p:nvPr>
                <p:custDataLst>
                  <p:tags r:id="rId267"/>
                </p:custDataLst>
              </p:nvPr>
            </p:nvSpPr>
            <p:spPr bwMode="auto">
              <a:xfrm>
                <a:off x="4901" y="3923"/>
                <a:ext cx="6" cy="6"/>
              </a:xfrm>
              <a:custGeom>
                <a:avLst/>
                <a:gdLst>
                  <a:gd name="T0" fmla="*/ 0 w 13"/>
                  <a:gd name="T1" fmla="*/ 0 h 10"/>
                  <a:gd name="T2" fmla="*/ 0 w 13"/>
                  <a:gd name="T3" fmla="*/ 1 h 10"/>
                  <a:gd name="T4" fmla="*/ 0 w 13"/>
                  <a:gd name="T5" fmla="*/ 1 h 10"/>
                  <a:gd name="T6" fmla="*/ 0 w 13"/>
                  <a:gd name="T7" fmla="*/ 1 h 10"/>
                  <a:gd name="T8" fmla="*/ 0 w 13"/>
                  <a:gd name="T9" fmla="*/ 1 h 10"/>
                  <a:gd name="T10" fmla="*/ 0 w 13"/>
                  <a:gd name="T11" fmla="*/ 1 h 10"/>
                  <a:gd name="T12" fmla="*/ 0 w 13"/>
                  <a:gd name="T13" fmla="*/ 1 h 10"/>
                  <a:gd name="T14" fmla="*/ 0 w 13"/>
                  <a:gd name="T15" fmla="*/ 1 h 10"/>
                  <a:gd name="T16" fmla="*/ 0 w 13"/>
                  <a:gd name="T17" fmla="*/ 1 h 10"/>
                  <a:gd name="T18" fmla="*/ 0 w 13"/>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 h="10">
                    <a:moveTo>
                      <a:pt x="8" y="0"/>
                    </a:moveTo>
                    <a:lnTo>
                      <a:pt x="3" y="6"/>
                    </a:lnTo>
                    <a:lnTo>
                      <a:pt x="0" y="6"/>
                    </a:lnTo>
                    <a:lnTo>
                      <a:pt x="0" y="10"/>
                    </a:lnTo>
                    <a:lnTo>
                      <a:pt x="5" y="10"/>
                    </a:lnTo>
                    <a:lnTo>
                      <a:pt x="6" y="7"/>
                    </a:lnTo>
                    <a:lnTo>
                      <a:pt x="13" y="4"/>
                    </a:lnTo>
                    <a:lnTo>
                      <a:pt x="13" y="3"/>
                    </a:lnTo>
                    <a:lnTo>
                      <a:pt x="9" y="3"/>
                    </a:lnTo>
                    <a:lnTo>
                      <a:pt x="8" y="0"/>
                    </a:lnTo>
                  </a:path>
                </a:pathLst>
              </a:custGeom>
              <a:solidFill>
                <a:schemeClr val="bg2"/>
              </a:solidFill>
              <a:ln w="9525" cmpd="sng">
                <a:solidFill>
                  <a:srgbClr val="909090"/>
                </a:solidFill>
                <a:prstDash val="solid"/>
                <a:round/>
                <a:headEnd/>
                <a:tailEnd/>
              </a:ln>
            </p:spPr>
            <p:txBody>
              <a:bodyPr/>
              <a:lstStyle/>
              <a:p>
                <a:endParaRPr lang="en-US" dirty="0"/>
              </a:p>
            </p:txBody>
          </p:sp>
          <p:sp>
            <p:nvSpPr>
              <p:cNvPr id="7408" name="Freeform 67"/>
              <p:cNvSpPr>
                <a:spLocks noChangeAspect="1"/>
              </p:cNvSpPr>
              <p:nvPr>
                <p:custDataLst>
                  <p:tags r:id="rId268"/>
                </p:custDataLst>
              </p:nvPr>
            </p:nvSpPr>
            <p:spPr bwMode="auto">
              <a:xfrm>
                <a:off x="4920" y="3907"/>
                <a:ext cx="5" cy="6"/>
              </a:xfrm>
              <a:custGeom>
                <a:avLst/>
                <a:gdLst>
                  <a:gd name="T0" fmla="*/ 0 w 11"/>
                  <a:gd name="T1" fmla="*/ 0 h 12"/>
                  <a:gd name="T2" fmla="*/ 0 w 11"/>
                  <a:gd name="T3" fmla="*/ 1 h 12"/>
                  <a:gd name="T4" fmla="*/ 0 w 11"/>
                  <a:gd name="T5" fmla="*/ 1 h 12"/>
                  <a:gd name="T6" fmla="*/ 0 w 11"/>
                  <a:gd name="T7" fmla="*/ 1 h 12"/>
                  <a:gd name="T8" fmla="*/ 0 w 11"/>
                  <a:gd name="T9" fmla="*/ 1 h 12"/>
                  <a:gd name="T10" fmla="*/ 0 w 11"/>
                  <a:gd name="T11" fmla="*/ 1 h 12"/>
                  <a:gd name="T12" fmla="*/ 0 w 11"/>
                  <a:gd name="T13" fmla="*/ 1 h 12"/>
                  <a:gd name="T14" fmla="*/ 0 w 11"/>
                  <a:gd name="T15" fmla="*/ 0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 h="12">
                    <a:moveTo>
                      <a:pt x="6" y="0"/>
                    </a:moveTo>
                    <a:lnTo>
                      <a:pt x="5" y="6"/>
                    </a:lnTo>
                    <a:lnTo>
                      <a:pt x="2" y="9"/>
                    </a:lnTo>
                    <a:lnTo>
                      <a:pt x="0" y="11"/>
                    </a:lnTo>
                    <a:lnTo>
                      <a:pt x="2" y="12"/>
                    </a:lnTo>
                    <a:lnTo>
                      <a:pt x="6" y="6"/>
                    </a:lnTo>
                    <a:lnTo>
                      <a:pt x="11" y="3"/>
                    </a:lnTo>
                    <a:lnTo>
                      <a:pt x="6" y="0"/>
                    </a:lnTo>
                  </a:path>
                </a:pathLst>
              </a:custGeom>
              <a:solidFill>
                <a:schemeClr val="bg2"/>
              </a:solidFill>
              <a:ln w="9525" cmpd="sng">
                <a:solidFill>
                  <a:srgbClr val="909090"/>
                </a:solidFill>
                <a:prstDash val="solid"/>
                <a:round/>
                <a:headEnd/>
                <a:tailEnd/>
              </a:ln>
            </p:spPr>
            <p:txBody>
              <a:bodyPr/>
              <a:lstStyle/>
              <a:p>
                <a:endParaRPr lang="en-US" dirty="0"/>
              </a:p>
            </p:txBody>
          </p:sp>
          <p:sp>
            <p:nvSpPr>
              <p:cNvPr id="7409" name="Freeform 68"/>
              <p:cNvSpPr>
                <a:spLocks noChangeAspect="1"/>
              </p:cNvSpPr>
              <p:nvPr>
                <p:custDataLst>
                  <p:tags r:id="rId269"/>
                </p:custDataLst>
              </p:nvPr>
            </p:nvSpPr>
            <p:spPr bwMode="auto">
              <a:xfrm>
                <a:off x="4853" y="3951"/>
                <a:ext cx="5" cy="4"/>
              </a:xfrm>
              <a:custGeom>
                <a:avLst/>
                <a:gdLst>
                  <a:gd name="T0" fmla="*/ 0 w 12"/>
                  <a:gd name="T1" fmla="*/ 0 h 6"/>
                  <a:gd name="T2" fmla="*/ 0 w 12"/>
                  <a:gd name="T3" fmla="*/ 1 h 6"/>
                  <a:gd name="T4" fmla="*/ 0 w 12"/>
                  <a:gd name="T5" fmla="*/ 1 h 6"/>
                  <a:gd name="T6" fmla="*/ 0 w 12"/>
                  <a:gd name="T7" fmla="*/ 1 h 6"/>
                  <a:gd name="T8" fmla="*/ 0 w 12"/>
                  <a:gd name="T9" fmla="*/ 1 h 6"/>
                  <a:gd name="T10" fmla="*/ 0 w 12"/>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
                    <a:moveTo>
                      <a:pt x="12" y="0"/>
                    </a:moveTo>
                    <a:lnTo>
                      <a:pt x="6" y="2"/>
                    </a:lnTo>
                    <a:lnTo>
                      <a:pt x="2" y="6"/>
                    </a:lnTo>
                    <a:lnTo>
                      <a:pt x="0" y="6"/>
                    </a:lnTo>
                    <a:lnTo>
                      <a:pt x="6" y="6"/>
                    </a:lnTo>
                    <a:lnTo>
                      <a:pt x="12" y="0"/>
                    </a:lnTo>
                  </a:path>
                </a:pathLst>
              </a:custGeom>
              <a:solidFill>
                <a:schemeClr val="bg2"/>
              </a:solidFill>
              <a:ln w="9525" cmpd="sng">
                <a:solidFill>
                  <a:srgbClr val="909090"/>
                </a:solidFill>
                <a:prstDash val="solid"/>
                <a:round/>
                <a:headEnd/>
                <a:tailEnd/>
              </a:ln>
            </p:spPr>
            <p:txBody>
              <a:bodyPr/>
              <a:lstStyle/>
              <a:p>
                <a:endParaRPr lang="en-US" dirty="0"/>
              </a:p>
            </p:txBody>
          </p:sp>
          <p:sp>
            <p:nvSpPr>
              <p:cNvPr id="7410" name="Freeform 69"/>
              <p:cNvSpPr>
                <a:spLocks noChangeAspect="1"/>
              </p:cNvSpPr>
              <p:nvPr>
                <p:custDataLst>
                  <p:tags r:id="rId270"/>
                </p:custDataLst>
              </p:nvPr>
            </p:nvSpPr>
            <p:spPr bwMode="auto">
              <a:xfrm>
                <a:off x="4908" y="3916"/>
                <a:ext cx="7" cy="7"/>
              </a:xfrm>
              <a:custGeom>
                <a:avLst/>
                <a:gdLst>
                  <a:gd name="T0" fmla="*/ 1 w 13"/>
                  <a:gd name="T1" fmla="*/ 0 h 15"/>
                  <a:gd name="T2" fmla="*/ 1 w 13"/>
                  <a:gd name="T3" fmla="*/ 0 h 15"/>
                  <a:gd name="T4" fmla="*/ 1 w 13"/>
                  <a:gd name="T5" fmla="*/ 0 h 15"/>
                  <a:gd name="T6" fmla="*/ 1 w 13"/>
                  <a:gd name="T7" fmla="*/ 0 h 15"/>
                  <a:gd name="T8" fmla="*/ 1 w 13"/>
                  <a:gd name="T9" fmla="*/ 0 h 15"/>
                  <a:gd name="T10" fmla="*/ 0 w 13"/>
                  <a:gd name="T11" fmla="*/ 0 h 15"/>
                  <a:gd name="T12" fmla="*/ 1 w 13"/>
                  <a:gd name="T13" fmla="*/ 0 h 15"/>
                  <a:gd name="T14" fmla="*/ 1 w 13"/>
                  <a:gd name="T15" fmla="*/ 0 h 15"/>
                  <a:gd name="T16" fmla="*/ 1 w 13"/>
                  <a:gd name="T17" fmla="*/ 0 h 15"/>
                  <a:gd name="T18" fmla="*/ 1 w 13"/>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 h="15">
                    <a:moveTo>
                      <a:pt x="13" y="0"/>
                    </a:moveTo>
                    <a:lnTo>
                      <a:pt x="12" y="3"/>
                    </a:lnTo>
                    <a:lnTo>
                      <a:pt x="6" y="6"/>
                    </a:lnTo>
                    <a:lnTo>
                      <a:pt x="6" y="9"/>
                    </a:lnTo>
                    <a:lnTo>
                      <a:pt x="3" y="9"/>
                    </a:lnTo>
                    <a:lnTo>
                      <a:pt x="0" y="12"/>
                    </a:lnTo>
                    <a:lnTo>
                      <a:pt x="3" y="15"/>
                    </a:lnTo>
                    <a:lnTo>
                      <a:pt x="7" y="12"/>
                    </a:lnTo>
                    <a:lnTo>
                      <a:pt x="12" y="6"/>
                    </a:lnTo>
                    <a:lnTo>
                      <a:pt x="13" y="0"/>
                    </a:lnTo>
                  </a:path>
                </a:pathLst>
              </a:custGeom>
              <a:solidFill>
                <a:schemeClr val="bg2"/>
              </a:solidFill>
              <a:ln w="9525" cmpd="sng">
                <a:solidFill>
                  <a:srgbClr val="909090"/>
                </a:solidFill>
                <a:prstDash val="solid"/>
                <a:round/>
                <a:headEnd/>
                <a:tailEnd/>
              </a:ln>
            </p:spPr>
            <p:txBody>
              <a:bodyPr/>
              <a:lstStyle/>
              <a:p>
                <a:endParaRPr lang="en-US" dirty="0"/>
              </a:p>
            </p:txBody>
          </p:sp>
        </p:grpSp>
        <p:sp>
          <p:nvSpPr>
            <p:cNvPr id="7401" name="Freeform 70"/>
            <p:cNvSpPr>
              <a:spLocks noChangeAspect="1"/>
            </p:cNvSpPr>
            <p:nvPr>
              <p:custDataLst>
                <p:tags r:id="rId261"/>
              </p:custDataLst>
            </p:nvPr>
          </p:nvSpPr>
          <p:spPr bwMode="auto">
            <a:xfrm>
              <a:off x="5376" y="1559"/>
              <a:ext cx="80" cy="100"/>
            </a:xfrm>
            <a:custGeom>
              <a:avLst/>
              <a:gdLst>
                <a:gd name="T0" fmla="*/ 0 w 1253"/>
                <a:gd name="T1" fmla="*/ 0 h 2346"/>
                <a:gd name="T2" fmla="*/ 0 w 1253"/>
                <a:gd name="T3" fmla="*/ 0 h 2346"/>
                <a:gd name="T4" fmla="*/ 0 w 1253"/>
                <a:gd name="T5" fmla="*/ 0 h 2346"/>
                <a:gd name="T6" fmla="*/ 0 w 1253"/>
                <a:gd name="T7" fmla="*/ 0 h 2346"/>
                <a:gd name="T8" fmla="*/ 0 w 1253"/>
                <a:gd name="T9" fmla="*/ 0 h 2346"/>
                <a:gd name="T10" fmla="*/ 0 w 1253"/>
                <a:gd name="T11" fmla="*/ 0 h 2346"/>
                <a:gd name="T12" fmla="*/ 0 w 1253"/>
                <a:gd name="T13" fmla="*/ 0 h 2346"/>
                <a:gd name="T14" fmla="*/ 0 w 1253"/>
                <a:gd name="T15" fmla="*/ 0 h 2346"/>
                <a:gd name="T16" fmla="*/ 0 w 1253"/>
                <a:gd name="T17" fmla="*/ 0 h 2346"/>
                <a:gd name="T18" fmla="*/ 0 w 1253"/>
                <a:gd name="T19" fmla="*/ 0 h 2346"/>
                <a:gd name="T20" fmla="*/ 0 w 1253"/>
                <a:gd name="T21" fmla="*/ 0 h 2346"/>
                <a:gd name="T22" fmla="*/ 0 w 1253"/>
                <a:gd name="T23" fmla="*/ 0 h 2346"/>
                <a:gd name="T24" fmla="*/ 0 w 1253"/>
                <a:gd name="T25" fmla="*/ 0 h 2346"/>
                <a:gd name="T26" fmla="*/ 0 w 1253"/>
                <a:gd name="T27" fmla="*/ 0 h 2346"/>
                <a:gd name="T28" fmla="*/ 0 w 1253"/>
                <a:gd name="T29" fmla="*/ 0 h 2346"/>
                <a:gd name="T30" fmla="*/ 0 w 1253"/>
                <a:gd name="T31" fmla="*/ 0 h 2346"/>
                <a:gd name="T32" fmla="*/ 0 w 1253"/>
                <a:gd name="T33" fmla="*/ 0 h 2346"/>
                <a:gd name="T34" fmla="*/ 0 w 1253"/>
                <a:gd name="T35" fmla="*/ 0 h 2346"/>
                <a:gd name="T36" fmla="*/ 0 w 1253"/>
                <a:gd name="T37" fmla="*/ 0 h 2346"/>
                <a:gd name="T38" fmla="*/ 0 w 1253"/>
                <a:gd name="T39" fmla="*/ 0 h 2346"/>
                <a:gd name="T40" fmla="*/ 0 w 1253"/>
                <a:gd name="T41" fmla="*/ 0 h 2346"/>
                <a:gd name="T42" fmla="*/ 0 w 1253"/>
                <a:gd name="T43" fmla="*/ 0 h 2346"/>
                <a:gd name="T44" fmla="*/ 0 w 1253"/>
                <a:gd name="T45" fmla="*/ 0 h 2346"/>
                <a:gd name="T46" fmla="*/ 0 w 1253"/>
                <a:gd name="T47" fmla="*/ 0 h 2346"/>
                <a:gd name="T48" fmla="*/ 0 w 1253"/>
                <a:gd name="T49" fmla="*/ 0 h 2346"/>
                <a:gd name="T50" fmla="*/ 0 w 1253"/>
                <a:gd name="T51" fmla="*/ 0 h 2346"/>
                <a:gd name="T52" fmla="*/ 0 w 1253"/>
                <a:gd name="T53" fmla="*/ 0 h 2346"/>
                <a:gd name="T54" fmla="*/ 0 w 1253"/>
                <a:gd name="T55" fmla="*/ 0 h 2346"/>
                <a:gd name="T56" fmla="*/ 0 w 1253"/>
                <a:gd name="T57" fmla="*/ 0 h 2346"/>
                <a:gd name="T58" fmla="*/ 0 w 1253"/>
                <a:gd name="T59" fmla="*/ 0 h 2346"/>
                <a:gd name="T60" fmla="*/ 0 w 1253"/>
                <a:gd name="T61" fmla="*/ 0 h 2346"/>
                <a:gd name="T62" fmla="*/ 0 w 1253"/>
                <a:gd name="T63" fmla="*/ 0 h 2346"/>
                <a:gd name="T64" fmla="*/ 0 w 1253"/>
                <a:gd name="T65" fmla="*/ 0 h 2346"/>
                <a:gd name="T66" fmla="*/ 0 w 1253"/>
                <a:gd name="T67" fmla="*/ 0 h 2346"/>
                <a:gd name="T68" fmla="*/ 0 w 1253"/>
                <a:gd name="T69" fmla="*/ 0 h 2346"/>
                <a:gd name="T70" fmla="*/ 0 w 1253"/>
                <a:gd name="T71" fmla="*/ 0 h 2346"/>
                <a:gd name="T72" fmla="*/ 0 w 1253"/>
                <a:gd name="T73" fmla="*/ 0 h 2346"/>
                <a:gd name="T74" fmla="*/ 0 w 1253"/>
                <a:gd name="T75" fmla="*/ 0 h 2346"/>
                <a:gd name="T76" fmla="*/ 0 w 1253"/>
                <a:gd name="T77" fmla="*/ 0 h 2346"/>
                <a:gd name="T78" fmla="*/ 0 w 1253"/>
                <a:gd name="T79" fmla="*/ 0 h 2346"/>
                <a:gd name="T80" fmla="*/ 0 w 1253"/>
                <a:gd name="T81" fmla="*/ 0 h 2346"/>
                <a:gd name="T82" fmla="*/ 0 w 1253"/>
                <a:gd name="T83" fmla="*/ 0 h 2346"/>
                <a:gd name="T84" fmla="*/ 0 w 1253"/>
                <a:gd name="T85" fmla="*/ 0 h 2346"/>
                <a:gd name="T86" fmla="*/ 0 w 1253"/>
                <a:gd name="T87" fmla="*/ 0 h 2346"/>
                <a:gd name="T88" fmla="*/ 0 w 1253"/>
                <a:gd name="T89" fmla="*/ 0 h 2346"/>
                <a:gd name="T90" fmla="*/ 0 w 1253"/>
                <a:gd name="T91" fmla="*/ 0 h 2346"/>
                <a:gd name="T92" fmla="*/ 0 w 1253"/>
                <a:gd name="T93" fmla="*/ 0 h 2346"/>
                <a:gd name="T94" fmla="*/ 0 w 1253"/>
                <a:gd name="T95" fmla="*/ 0 h 2346"/>
                <a:gd name="T96" fmla="*/ 0 w 1253"/>
                <a:gd name="T97" fmla="*/ 0 h 2346"/>
                <a:gd name="T98" fmla="*/ 0 w 1253"/>
                <a:gd name="T99" fmla="*/ 0 h 2346"/>
                <a:gd name="T100" fmla="*/ 0 w 1253"/>
                <a:gd name="T101" fmla="*/ 0 h 23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253" h="2346">
                  <a:moveTo>
                    <a:pt x="4" y="270"/>
                  </a:moveTo>
                  <a:lnTo>
                    <a:pt x="589" y="0"/>
                  </a:lnTo>
                  <a:lnTo>
                    <a:pt x="663" y="359"/>
                  </a:lnTo>
                  <a:lnTo>
                    <a:pt x="700" y="333"/>
                  </a:lnTo>
                  <a:lnTo>
                    <a:pt x="714" y="318"/>
                  </a:lnTo>
                  <a:lnTo>
                    <a:pt x="726" y="336"/>
                  </a:lnTo>
                  <a:lnTo>
                    <a:pt x="725" y="363"/>
                  </a:lnTo>
                  <a:lnTo>
                    <a:pt x="730" y="384"/>
                  </a:lnTo>
                  <a:lnTo>
                    <a:pt x="739" y="426"/>
                  </a:lnTo>
                  <a:lnTo>
                    <a:pt x="738" y="467"/>
                  </a:lnTo>
                  <a:lnTo>
                    <a:pt x="775" y="615"/>
                  </a:lnTo>
                  <a:lnTo>
                    <a:pt x="803" y="660"/>
                  </a:lnTo>
                  <a:lnTo>
                    <a:pt x="906" y="696"/>
                  </a:lnTo>
                  <a:lnTo>
                    <a:pt x="985" y="801"/>
                  </a:lnTo>
                  <a:lnTo>
                    <a:pt x="1047" y="864"/>
                  </a:lnTo>
                  <a:lnTo>
                    <a:pt x="1068" y="870"/>
                  </a:lnTo>
                  <a:lnTo>
                    <a:pt x="1096" y="888"/>
                  </a:lnTo>
                  <a:lnTo>
                    <a:pt x="1122" y="887"/>
                  </a:lnTo>
                  <a:lnTo>
                    <a:pt x="1146" y="930"/>
                  </a:lnTo>
                  <a:lnTo>
                    <a:pt x="1157" y="975"/>
                  </a:lnTo>
                  <a:lnTo>
                    <a:pt x="1157" y="1025"/>
                  </a:lnTo>
                  <a:lnTo>
                    <a:pt x="1244" y="1329"/>
                  </a:lnTo>
                  <a:lnTo>
                    <a:pt x="1253" y="1356"/>
                  </a:lnTo>
                  <a:lnTo>
                    <a:pt x="1242" y="1356"/>
                  </a:lnTo>
                  <a:lnTo>
                    <a:pt x="1237" y="1370"/>
                  </a:lnTo>
                  <a:lnTo>
                    <a:pt x="1238" y="1388"/>
                  </a:lnTo>
                  <a:lnTo>
                    <a:pt x="1230" y="1401"/>
                  </a:lnTo>
                  <a:lnTo>
                    <a:pt x="1228" y="1421"/>
                  </a:lnTo>
                  <a:lnTo>
                    <a:pt x="1214" y="1433"/>
                  </a:lnTo>
                  <a:lnTo>
                    <a:pt x="1201" y="1449"/>
                  </a:lnTo>
                  <a:lnTo>
                    <a:pt x="1200" y="1472"/>
                  </a:lnTo>
                  <a:lnTo>
                    <a:pt x="1197" y="1485"/>
                  </a:lnTo>
                  <a:lnTo>
                    <a:pt x="1182" y="1490"/>
                  </a:lnTo>
                  <a:lnTo>
                    <a:pt x="1176" y="1502"/>
                  </a:lnTo>
                  <a:lnTo>
                    <a:pt x="1170" y="1503"/>
                  </a:lnTo>
                  <a:lnTo>
                    <a:pt x="1169" y="1484"/>
                  </a:lnTo>
                  <a:lnTo>
                    <a:pt x="1171" y="1460"/>
                  </a:lnTo>
                  <a:lnTo>
                    <a:pt x="1165" y="1434"/>
                  </a:lnTo>
                  <a:lnTo>
                    <a:pt x="1153" y="1419"/>
                  </a:lnTo>
                  <a:lnTo>
                    <a:pt x="1137" y="1392"/>
                  </a:lnTo>
                  <a:lnTo>
                    <a:pt x="1129" y="1377"/>
                  </a:lnTo>
                  <a:lnTo>
                    <a:pt x="1131" y="1350"/>
                  </a:lnTo>
                  <a:lnTo>
                    <a:pt x="1128" y="1332"/>
                  </a:lnTo>
                  <a:lnTo>
                    <a:pt x="1116" y="1308"/>
                  </a:lnTo>
                  <a:lnTo>
                    <a:pt x="1106" y="1265"/>
                  </a:lnTo>
                  <a:lnTo>
                    <a:pt x="1095" y="1283"/>
                  </a:lnTo>
                  <a:lnTo>
                    <a:pt x="1083" y="1313"/>
                  </a:lnTo>
                  <a:lnTo>
                    <a:pt x="1086" y="1350"/>
                  </a:lnTo>
                  <a:lnTo>
                    <a:pt x="1083" y="1374"/>
                  </a:lnTo>
                  <a:lnTo>
                    <a:pt x="1088" y="1403"/>
                  </a:lnTo>
                  <a:lnTo>
                    <a:pt x="1099" y="1440"/>
                  </a:lnTo>
                  <a:lnTo>
                    <a:pt x="1099" y="1470"/>
                  </a:lnTo>
                  <a:lnTo>
                    <a:pt x="1089" y="1481"/>
                  </a:lnTo>
                  <a:lnTo>
                    <a:pt x="1081" y="1473"/>
                  </a:lnTo>
                  <a:lnTo>
                    <a:pt x="1073" y="1452"/>
                  </a:lnTo>
                  <a:lnTo>
                    <a:pt x="1043" y="1458"/>
                  </a:lnTo>
                  <a:lnTo>
                    <a:pt x="1020" y="1470"/>
                  </a:lnTo>
                  <a:lnTo>
                    <a:pt x="1015" y="1490"/>
                  </a:lnTo>
                  <a:lnTo>
                    <a:pt x="1014" y="1527"/>
                  </a:lnTo>
                  <a:lnTo>
                    <a:pt x="1013" y="1562"/>
                  </a:lnTo>
                  <a:lnTo>
                    <a:pt x="999" y="1586"/>
                  </a:lnTo>
                  <a:lnTo>
                    <a:pt x="979" y="1595"/>
                  </a:lnTo>
                  <a:lnTo>
                    <a:pt x="954" y="1602"/>
                  </a:lnTo>
                  <a:lnTo>
                    <a:pt x="941" y="1595"/>
                  </a:lnTo>
                  <a:lnTo>
                    <a:pt x="935" y="1583"/>
                  </a:lnTo>
                  <a:lnTo>
                    <a:pt x="937" y="1569"/>
                  </a:lnTo>
                  <a:lnTo>
                    <a:pt x="942" y="1553"/>
                  </a:lnTo>
                  <a:lnTo>
                    <a:pt x="933" y="1541"/>
                  </a:lnTo>
                  <a:lnTo>
                    <a:pt x="910" y="1551"/>
                  </a:lnTo>
                  <a:lnTo>
                    <a:pt x="895" y="1545"/>
                  </a:lnTo>
                  <a:lnTo>
                    <a:pt x="878" y="1511"/>
                  </a:lnTo>
                  <a:lnTo>
                    <a:pt x="867" y="1463"/>
                  </a:lnTo>
                  <a:lnTo>
                    <a:pt x="851" y="1455"/>
                  </a:lnTo>
                  <a:lnTo>
                    <a:pt x="853" y="1511"/>
                  </a:lnTo>
                  <a:lnTo>
                    <a:pt x="851" y="1547"/>
                  </a:lnTo>
                  <a:lnTo>
                    <a:pt x="841" y="1590"/>
                  </a:lnTo>
                  <a:lnTo>
                    <a:pt x="834" y="1604"/>
                  </a:lnTo>
                  <a:lnTo>
                    <a:pt x="825" y="1608"/>
                  </a:lnTo>
                  <a:lnTo>
                    <a:pt x="827" y="1625"/>
                  </a:lnTo>
                  <a:lnTo>
                    <a:pt x="832" y="1643"/>
                  </a:lnTo>
                  <a:lnTo>
                    <a:pt x="827" y="1655"/>
                  </a:lnTo>
                  <a:lnTo>
                    <a:pt x="831" y="1683"/>
                  </a:lnTo>
                  <a:lnTo>
                    <a:pt x="823" y="1697"/>
                  </a:lnTo>
                  <a:lnTo>
                    <a:pt x="816" y="1709"/>
                  </a:lnTo>
                  <a:lnTo>
                    <a:pt x="811" y="1733"/>
                  </a:lnTo>
                  <a:lnTo>
                    <a:pt x="823" y="1799"/>
                  </a:lnTo>
                  <a:lnTo>
                    <a:pt x="818" y="1821"/>
                  </a:lnTo>
                  <a:lnTo>
                    <a:pt x="806" y="1877"/>
                  </a:lnTo>
                  <a:lnTo>
                    <a:pt x="806" y="1907"/>
                  </a:lnTo>
                  <a:lnTo>
                    <a:pt x="812" y="1941"/>
                  </a:lnTo>
                  <a:lnTo>
                    <a:pt x="806" y="1947"/>
                  </a:lnTo>
                  <a:lnTo>
                    <a:pt x="792" y="1932"/>
                  </a:lnTo>
                  <a:lnTo>
                    <a:pt x="774" y="1925"/>
                  </a:lnTo>
                  <a:lnTo>
                    <a:pt x="754" y="1929"/>
                  </a:lnTo>
                  <a:lnTo>
                    <a:pt x="698" y="1956"/>
                  </a:lnTo>
                  <a:lnTo>
                    <a:pt x="663" y="1985"/>
                  </a:lnTo>
                  <a:lnTo>
                    <a:pt x="627" y="2021"/>
                  </a:lnTo>
                  <a:lnTo>
                    <a:pt x="595" y="2052"/>
                  </a:lnTo>
                  <a:lnTo>
                    <a:pt x="582" y="2060"/>
                  </a:lnTo>
                  <a:lnTo>
                    <a:pt x="574" y="2075"/>
                  </a:lnTo>
                  <a:lnTo>
                    <a:pt x="561" y="2087"/>
                  </a:lnTo>
                  <a:lnTo>
                    <a:pt x="548" y="2091"/>
                  </a:lnTo>
                  <a:lnTo>
                    <a:pt x="539" y="2111"/>
                  </a:lnTo>
                  <a:lnTo>
                    <a:pt x="521" y="2129"/>
                  </a:lnTo>
                  <a:lnTo>
                    <a:pt x="507" y="2159"/>
                  </a:lnTo>
                  <a:lnTo>
                    <a:pt x="495" y="2174"/>
                  </a:lnTo>
                  <a:lnTo>
                    <a:pt x="484" y="2175"/>
                  </a:lnTo>
                  <a:lnTo>
                    <a:pt x="478" y="2171"/>
                  </a:lnTo>
                  <a:lnTo>
                    <a:pt x="470" y="2183"/>
                  </a:lnTo>
                  <a:lnTo>
                    <a:pt x="442" y="2208"/>
                  </a:lnTo>
                  <a:lnTo>
                    <a:pt x="435" y="2213"/>
                  </a:lnTo>
                  <a:lnTo>
                    <a:pt x="419" y="2207"/>
                  </a:lnTo>
                  <a:lnTo>
                    <a:pt x="411" y="2214"/>
                  </a:lnTo>
                  <a:lnTo>
                    <a:pt x="399" y="2228"/>
                  </a:lnTo>
                  <a:lnTo>
                    <a:pt x="347" y="2262"/>
                  </a:lnTo>
                  <a:lnTo>
                    <a:pt x="321" y="2297"/>
                  </a:lnTo>
                  <a:lnTo>
                    <a:pt x="304" y="2318"/>
                  </a:lnTo>
                  <a:lnTo>
                    <a:pt x="288" y="2331"/>
                  </a:lnTo>
                  <a:lnTo>
                    <a:pt x="274" y="2331"/>
                  </a:lnTo>
                  <a:lnTo>
                    <a:pt x="257" y="2346"/>
                  </a:lnTo>
                  <a:lnTo>
                    <a:pt x="251" y="2345"/>
                  </a:lnTo>
                  <a:lnTo>
                    <a:pt x="253" y="2336"/>
                  </a:lnTo>
                  <a:lnTo>
                    <a:pt x="271" y="2316"/>
                  </a:lnTo>
                  <a:lnTo>
                    <a:pt x="277" y="2312"/>
                  </a:lnTo>
                  <a:lnTo>
                    <a:pt x="296" y="2307"/>
                  </a:lnTo>
                  <a:lnTo>
                    <a:pt x="297" y="2285"/>
                  </a:lnTo>
                  <a:lnTo>
                    <a:pt x="306" y="2274"/>
                  </a:lnTo>
                  <a:lnTo>
                    <a:pt x="305" y="2241"/>
                  </a:lnTo>
                  <a:lnTo>
                    <a:pt x="316" y="2235"/>
                  </a:lnTo>
                  <a:lnTo>
                    <a:pt x="322" y="2217"/>
                  </a:lnTo>
                  <a:lnTo>
                    <a:pt x="316" y="2186"/>
                  </a:lnTo>
                  <a:lnTo>
                    <a:pt x="298" y="2162"/>
                  </a:lnTo>
                  <a:lnTo>
                    <a:pt x="293" y="2138"/>
                  </a:lnTo>
                  <a:lnTo>
                    <a:pt x="295" y="2126"/>
                  </a:lnTo>
                  <a:lnTo>
                    <a:pt x="292" y="2108"/>
                  </a:lnTo>
                  <a:lnTo>
                    <a:pt x="294" y="2096"/>
                  </a:lnTo>
                  <a:lnTo>
                    <a:pt x="281" y="2076"/>
                  </a:lnTo>
                  <a:lnTo>
                    <a:pt x="269" y="2060"/>
                  </a:lnTo>
                  <a:lnTo>
                    <a:pt x="261" y="2030"/>
                  </a:lnTo>
                  <a:lnTo>
                    <a:pt x="267" y="2015"/>
                  </a:lnTo>
                  <a:lnTo>
                    <a:pt x="282" y="2013"/>
                  </a:lnTo>
                  <a:lnTo>
                    <a:pt x="288" y="1992"/>
                  </a:lnTo>
                  <a:lnTo>
                    <a:pt x="294" y="1979"/>
                  </a:lnTo>
                  <a:lnTo>
                    <a:pt x="307" y="1980"/>
                  </a:lnTo>
                  <a:lnTo>
                    <a:pt x="317" y="1985"/>
                  </a:lnTo>
                  <a:lnTo>
                    <a:pt x="326" y="1979"/>
                  </a:lnTo>
                  <a:lnTo>
                    <a:pt x="326" y="1959"/>
                  </a:lnTo>
                  <a:lnTo>
                    <a:pt x="325" y="1944"/>
                  </a:lnTo>
                  <a:lnTo>
                    <a:pt x="319" y="1916"/>
                  </a:lnTo>
                  <a:lnTo>
                    <a:pt x="271" y="1635"/>
                  </a:lnTo>
                  <a:lnTo>
                    <a:pt x="170" y="1097"/>
                  </a:lnTo>
                  <a:lnTo>
                    <a:pt x="0" y="252"/>
                  </a:lnTo>
                  <a:lnTo>
                    <a:pt x="4" y="270"/>
                  </a:lnTo>
                  <a:close/>
                </a:path>
              </a:pathLst>
            </a:custGeom>
            <a:solidFill>
              <a:schemeClr val="bg2"/>
            </a:solidFill>
            <a:ln w="9525" cmpd="sng">
              <a:solidFill>
                <a:srgbClr val="909090"/>
              </a:solidFill>
              <a:prstDash val="solid"/>
              <a:round/>
              <a:headEnd/>
              <a:tailEnd/>
            </a:ln>
          </p:spPr>
          <p:txBody>
            <a:bodyPr/>
            <a:lstStyle/>
            <a:p>
              <a:endParaRPr lang="en-US" dirty="0"/>
            </a:p>
          </p:txBody>
        </p:sp>
      </p:grpSp>
      <p:sp>
        <p:nvSpPr>
          <p:cNvPr id="7171" name="Rectangle 71"/>
          <p:cNvSpPr>
            <a:spLocks noGrp="1" noChangeArrowheads="1"/>
          </p:cNvSpPr>
          <p:nvPr>
            <p:ph type="title"/>
            <p:custDataLst>
              <p:tags r:id="rId3"/>
            </p:custDataLst>
          </p:nvPr>
        </p:nvSpPr>
        <p:spPr>
          <a:xfrm>
            <a:off x="473075" y="552395"/>
            <a:ext cx="6911975" cy="390636"/>
          </a:xfrm>
        </p:spPr>
        <p:txBody>
          <a:bodyPr/>
          <a:lstStyle/>
          <a:p>
            <a:r>
              <a:rPr lang="en-US" dirty="0" smtClean="0"/>
              <a:t>Gray</a:t>
            </a:r>
            <a:r>
              <a:rPr lang="en-US" dirty="0"/>
              <a:t> </a:t>
            </a:r>
            <a:r>
              <a:rPr lang="en-US" dirty="0" smtClean="0"/>
              <a:t>Has a Diverse and National Footprint</a:t>
            </a:r>
          </a:p>
        </p:txBody>
      </p:sp>
      <p:sp>
        <p:nvSpPr>
          <p:cNvPr id="7172" name="Text Box 72"/>
          <p:cNvSpPr txBox="1">
            <a:spLocks noChangeArrowheads="1"/>
          </p:cNvSpPr>
          <p:nvPr>
            <p:custDataLst>
              <p:tags r:id="rId4"/>
            </p:custDataLst>
          </p:nvPr>
        </p:nvSpPr>
        <p:spPr bwMode="auto">
          <a:xfrm>
            <a:off x="438150" y="4089400"/>
            <a:ext cx="184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algn="ctr" eaLnBrk="0" fontAlgn="base" hangingPunct="0">
              <a:spcBef>
                <a:spcPct val="0"/>
              </a:spcBef>
              <a:spcAft>
                <a:spcPct val="0"/>
              </a:spcAft>
              <a:buChar char="•"/>
              <a:defRPr sz="1600" b="1">
                <a:solidFill>
                  <a:schemeClr val="bg1"/>
                </a:solidFill>
                <a:latin typeface="Arial" charset="0"/>
              </a:defRPr>
            </a:lvl6pPr>
            <a:lvl7pPr marL="2971800" indent="-228600" algn="ctr" eaLnBrk="0" fontAlgn="base" hangingPunct="0">
              <a:spcBef>
                <a:spcPct val="0"/>
              </a:spcBef>
              <a:spcAft>
                <a:spcPct val="0"/>
              </a:spcAft>
              <a:buChar char="•"/>
              <a:defRPr sz="1600" b="1">
                <a:solidFill>
                  <a:schemeClr val="bg1"/>
                </a:solidFill>
                <a:latin typeface="Arial" charset="0"/>
              </a:defRPr>
            </a:lvl7pPr>
            <a:lvl8pPr marL="3429000" indent="-228600" algn="ctr" eaLnBrk="0" fontAlgn="base" hangingPunct="0">
              <a:spcBef>
                <a:spcPct val="0"/>
              </a:spcBef>
              <a:spcAft>
                <a:spcPct val="0"/>
              </a:spcAft>
              <a:buChar char="•"/>
              <a:defRPr sz="1600" b="1">
                <a:solidFill>
                  <a:schemeClr val="bg1"/>
                </a:solidFill>
                <a:latin typeface="Arial" charset="0"/>
              </a:defRPr>
            </a:lvl8pPr>
            <a:lvl9pPr marL="3886200" indent="-228600" algn="ctr" eaLnBrk="0" fontAlgn="base" hangingPunct="0">
              <a:spcBef>
                <a:spcPct val="0"/>
              </a:spcBef>
              <a:spcAft>
                <a:spcPct val="0"/>
              </a:spcAft>
              <a:buChar char="•"/>
              <a:defRPr sz="1600" b="1">
                <a:solidFill>
                  <a:schemeClr val="bg1"/>
                </a:solidFill>
                <a:latin typeface="Arial" charset="0"/>
              </a:defRPr>
            </a:lvl9pPr>
          </a:lstStyle>
          <a:p>
            <a:pPr algn="l">
              <a:buFontTx/>
              <a:buNone/>
            </a:pPr>
            <a:endParaRPr lang="en-US" dirty="0">
              <a:solidFill>
                <a:srgbClr val="000080"/>
              </a:solidFill>
            </a:endParaRPr>
          </a:p>
        </p:txBody>
      </p:sp>
      <p:sp>
        <p:nvSpPr>
          <p:cNvPr id="7173" name="Oval 73"/>
          <p:cNvSpPr>
            <a:spLocks noChangeAspect="1" noChangeArrowheads="1"/>
          </p:cNvSpPr>
          <p:nvPr>
            <p:custDataLst>
              <p:tags r:id="rId5"/>
            </p:custDataLst>
          </p:nvPr>
        </p:nvSpPr>
        <p:spPr bwMode="auto">
          <a:xfrm>
            <a:off x="319088" y="5892800"/>
            <a:ext cx="109537" cy="109538"/>
          </a:xfrm>
          <a:prstGeom prst="ellipse">
            <a:avLst/>
          </a:prstGeom>
          <a:solidFill>
            <a:schemeClr val="accent1"/>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42900" indent="-342900" algn="r" eaLnBrk="0" hangingPunct="0">
              <a:spcAft>
                <a:spcPct val="20000"/>
              </a:spcAft>
              <a:buClr>
                <a:schemeClr val="accent2"/>
              </a:buClr>
              <a:buFont typeface="Wingdings" pitchFamily="2" charset="2"/>
              <a:buChar char="n"/>
            </a:pPr>
            <a:endParaRPr lang="en-US" sz="1000" dirty="0">
              <a:solidFill>
                <a:schemeClr val="tx1"/>
              </a:solidFill>
            </a:endParaRPr>
          </a:p>
        </p:txBody>
      </p:sp>
      <p:sp>
        <p:nvSpPr>
          <p:cNvPr id="7174" name="Text Box 74"/>
          <p:cNvSpPr txBox="1">
            <a:spLocks noChangeArrowheads="1"/>
          </p:cNvSpPr>
          <p:nvPr>
            <p:custDataLst>
              <p:tags r:id="rId6"/>
            </p:custDataLst>
          </p:nvPr>
        </p:nvSpPr>
        <p:spPr bwMode="auto">
          <a:xfrm>
            <a:off x="293688" y="5832475"/>
            <a:ext cx="283051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algn="ctr" eaLnBrk="0" fontAlgn="base" hangingPunct="0">
              <a:spcBef>
                <a:spcPct val="0"/>
              </a:spcBef>
              <a:spcAft>
                <a:spcPct val="0"/>
              </a:spcAft>
              <a:buChar char="•"/>
              <a:defRPr sz="1600" b="1">
                <a:solidFill>
                  <a:schemeClr val="bg1"/>
                </a:solidFill>
                <a:latin typeface="Arial" charset="0"/>
              </a:defRPr>
            </a:lvl6pPr>
            <a:lvl7pPr marL="2971800" indent="-228600" algn="ctr" eaLnBrk="0" fontAlgn="base" hangingPunct="0">
              <a:spcBef>
                <a:spcPct val="0"/>
              </a:spcBef>
              <a:spcAft>
                <a:spcPct val="0"/>
              </a:spcAft>
              <a:buChar char="•"/>
              <a:defRPr sz="1600" b="1">
                <a:solidFill>
                  <a:schemeClr val="bg1"/>
                </a:solidFill>
                <a:latin typeface="Arial" charset="0"/>
              </a:defRPr>
            </a:lvl7pPr>
            <a:lvl8pPr marL="3429000" indent="-228600" algn="ctr" eaLnBrk="0" fontAlgn="base" hangingPunct="0">
              <a:spcBef>
                <a:spcPct val="0"/>
              </a:spcBef>
              <a:spcAft>
                <a:spcPct val="0"/>
              </a:spcAft>
              <a:buChar char="•"/>
              <a:defRPr sz="1600" b="1">
                <a:solidFill>
                  <a:schemeClr val="bg1"/>
                </a:solidFill>
                <a:latin typeface="Arial" charset="0"/>
              </a:defRPr>
            </a:lvl8pPr>
            <a:lvl9pPr marL="3886200" indent="-228600" algn="ctr" eaLnBrk="0" fontAlgn="base" hangingPunct="0">
              <a:spcBef>
                <a:spcPct val="0"/>
              </a:spcBef>
              <a:spcAft>
                <a:spcPct val="0"/>
              </a:spcAft>
              <a:buChar char="•"/>
              <a:defRPr sz="1600" b="1">
                <a:solidFill>
                  <a:schemeClr val="bg1"/>
                </a:solidFill>
                <a:latin typeface="Arial" charset="0"/>
              </a:defRPr>
            </a:lvl9pPr>
          </a:lstStyle>
          <a:p>
            <a:pPr algn="l">
              <a:spcBef>
                <a:spcPct val="25000"/>
              </a:spcBef>
              <a:buFontTx/>
              <a:buNone/>
            </a:pPr>
            <a:r>
              <a:rPr lang="en-US" sz="900" dirty="0">
                <a:solidFill>
                  <a:schemeClr val="tx1"/>
                </a:solidFill>
              </a:rPr>
              <a:t>     Gray TV Station              State </a:t>
            </a:r>
            <a:r>
              <a:rPr lang="en-US" sz="900" dirty="0" smtClean="0">
                <a:solidFill>
                  <a:schemeClr val="tx1"/>
                </a:solidFill>
              </a:rPr>
              <a:t>Capital </a:t>
            </a:r>
            <a:r>
              <a:rPr lang="en-US" sz="900" dirty="0">
                <a:solidFill>
                  <a:schemeClr val="tx1"/>
                </a:solidFill>
              </a:rPr>
              <a:t>in DMA</a:t>
            </a:r>
          </a:p>
        </p:txBody>
      </p:sp>
      <p:sp>
        <p:nvSpPr>
          <p:cNvPr id="7175" name="Rectangle 75"/>
          <p:cNvSpPr>
            <a:spLocks noChangeArrowheads="1"/>
          </p:cNvSpPr>
          <p:nvPr>
            <p:custDataLst>
              <p:tags r:id="rId7"/>
            </p:custDataLst>
          </p:nvPr>
        </p:nvSpPr>
        <p:spPr bwMode="auto">
          <a:xfrm>
            <a:off x="271463" y="5826125"/>
            <a:ext cx="2760662" cy="25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marL="342900" indent="-342900" eaLnBrk="0" hangingPunct="0">
              <a:spcAft>
                <a:spcPct val="20000"/>
              </a:spcAft>
              <a:buClr>
                <a:schemeClr val="accent2"/>
              </a:buClr>
              <a:buFont typeface="Wingdings" pitchFamily="2" charset="2"/>
              <a:buChar char="n"/>
            </a:pPr>
            <a:endParaRPr lang="en-US" sz="1000" dirty="0">
              <a:solidFill>
                <a:schemeClr val="tx1"/>
              </a:solidFill>
            </a:endParaRPr>
          </a:p>
        </p:txBody>
      </p:sp>
      <p:sp>
        <p:nvSpPr>
          <p:cNvPr id="235596" name="AutoShape 76"/>
          <p:cNvSpPr>
            <a:spLocks noChangeArrowheads="1"/>
          </p:cNvSpPr>
          <p:nvPr>
            <p:custDataLst>
              <p:tags r:id="rId8"/>
            </p:custDataLst>
          </p:nvPr>
        </p:nvSpPr>
        <p:spPr bwMode="auto">
          <a:xfrm>
            <a:off x="1668463" y="5881688"/>
            <a:ext cx="136525" cy="130175"/>
          </a:xfrm>
          <a:prstGeom prst="star5">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342900" indent="-342900" eaLnBrk="0" hangingPunct="0">
              <a:spcAft>
                <a:spcPct val="20000"/>
              </a:spcAft>
              <a:buClr>
                <a:schemeClr val="accent2"/>
              </a:buClr>
              <a:buFont typeface="Wingdings" pitchFamily="2" charset="2"/>
              <a:buChar char="n"/>
              <a:defRPr/>
            </a:pPr>
            <a:endParaRPr lang="en-US" sz="1000" dirty="0">
              <a:solidFill>
                <a:schemeClr val="tx1"/>
              </a:solidFill>
            </a:endParaRPr>
          </a:p>
        </p:txBody>
      </p:sp>
      <p:sp>
        <p:nvSpPr>
          <p:cNvPr id="7177" name="Line 77"/>
          <p:cNvSpPr>
            <a:spLocks noChangeShapeType="1"/>
          </p:cNvSpPr>
          <p:nvPr>
            <p:custDataLst>
              <p:tags r:id="rId9"/>
            </p:custDataLst>
          </p:nvPr>
        </p:nvSpPr>
        <p:spPr bwMode="auto">
          <a:xfrm flipH="1">
            <a:off x="5095875" y="4768850"/>
            <a:ext cx="541338" cy="51752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178" name="Line 78"/>
          <p:cNvSpPr>
            <a:spLocks noChangeShapeType="1"/>
          </p:cNvSpPr>
          <p:nvPr>
            <p:custDataLst>
              <p:tags r:id="rId10"/>
            </p:custDataLst>
          </p:nvPr>
        </p:nvSpPr>
        <p:spPr bwMode="auto">
          <a:xfrm>
            <a:off x="6002338" y="4443413"/>
            <a:ext cx="1300162" cy="58102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179" name="Line 79"/>
          <p:cNvSpPr>
            <a:spLocks noChangeShapeType="1"/>
          </p:cNvSpPr>
          <p:nvPr>
            <p:custDataLst>
              <p:tags r:id="rId11"/>
            </p:custDataLst>
          </p:nvPr>
        </p:nvSpPr>
        <p:spPr bwMode="auto">
          <a:xfrm>
            <a:off x="5762625" y="4106863"/>
            <a:ext cx="1743075" cy="65722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180" name="Line 80"/>
          <p:cNvSpPr>
            <a:spLocks noChangeShapeType="1"/>
          </p:cNvSpPr>
          <p:nvPr>
            <p:custDataLst>
              <p:tags r:id="rId12"/>
            </p:custDataLst>
          </p:nvPr>
        </p:nvSpPr>
        <p:spPr bwMode="auto">
          <a:xfrm flipV="1">
            <a:off x="5805488" y="3595688"/>
            <a:ext cx="2001837" cy="31432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181" name="Line 81"/>
          <p:cNvSpPr>
            <a:spLocks noChangeShapeType="1"/>
          </p:cNvSpPr>
          <p:nvPr>
            <p:custDataLst>
              <p:tags r:id="rId13"/>
            </p:custDataLst>
          </p:nvPr>
        </p:nvSpPr>
        <p:spPr bwMode="auto">
          <a:xfrm flipV="1">
            <a:off x="5614988" y="2794000"/>
            <a:ext cx="2214562" cy="101282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182" name="Line 82"/>
          <p:cNvSpPr>
            <a:spLocks noChangeShapeType="1"/>
          </p:cNvSpPr>
          <p:nvPr>
            <p:custDataLst>
              <p:tags r:id="rId14"/>
            </p:custDataLst>
          </p:nvPr>
        </p:nvSpPr>
        <p:spPr bwMode="auto">
          <a:xfrm>
            <a:off x="5429250" y="3992563"/>
            <a:ext cx="2078038" cy="37147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183" name="Line 83"/>
          <p:cNvSpPr>
            <a:spLocks noChangeShapeType="1"/>
          </p:cNvSpPr>
          <p:nvPr>
            <p:custDataLst>
              <p:tags r:id="rId15"/>
            </p:custDataLst>
          </p:nvPr>
        </p:nvSpPr>
        <p:spPr bwMode="auto">
          <a:xfrm>
            <a:off x="6519863" y="4017963"/>
            <a:ext cx="1179512" cy="2698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9" name="Hazard_KY_P"/>
          <p:cNvGrpSpPr>
            <a:grpSpLocks noChangeAspect="1"/>
          </p:cNvGrpSpPr>
          <p:nvPr>
            <p:custDataLst>
              <p:tags r:id="rId16"/>
            </p:custDataLst>
          </p:nvPr>
        </p:nvGrpSpPr>
        <p:grpSpPr bwMode="auto">
          <a:xfrm>
            <a:off x="5764213" y="3878263"/>
            <a:ext cx="57150" cy="57150"/>
            <a:chOff x="2556" y="1379"/>
            <a:chExt cx="33" cy="33"/>
          </a:xfrm>
        </p:grpSpPr>
        <p:sp>
          <p:nvSpPr>
            <p:cNvPr id="7352" name="Oval 85"/>
            <p:cNvSpPr>
              <a:spLocks noChangeAspect="1" noChangeArrowheads="1"/>
            </p:cNvSpPr>
            <p:nvPr>
              <p:custDataLst>
                <p:tags r:id="rId218"/>
              </p:custDataLst>
            </p:nvPr>
          </p:nvSpPr>
          <p:spPr bwMode="auto">
            <a:xfrm>
              <a:off x="2556" y="1379"/>
              <a:ext cx="33" cy="33"/>
            </a:xfrm>
            <a:prstGeom prst="ellipse">
              <a:avLst/>
            </a:prstGeom>
            <a:solidFill>
              <a:schemeClr val="accent1"/>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353" name="Oval 86"/>
            <p:cNvSpPr>
              <a:spLocks noChangeAspect="1" noChangeArrowheads="1"/>
            </p:cNvSpPr>
            <p:nvPr>
              <p:custDataLst>
                <p:tags r:id="rId219"/>
              </p:custDataLst>
            </p:nvPr>
          </p:nvSpPr>
          <p:spPr bwMode="auto">
            <a:xfrm>
              <a:off x="2556" y="1379"/>
              <a:ext cx="33" cy="33"/>
            </a:xfrm>
            <a:prstGeom prst="ellipse">
              <a:avLst/>
            </a:prstGeom>
            <a:solidFill>
              <a:schemeClr val="accent1"/>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10" name="Greenville_NC_P"/>
          <p:cNvGrpSpPr>
            <a:grpSpLocks noChangeAspect="1"/>
          </p:cNvGrpSpPr>
          <p:nvPr>
            <p:custDataLst>
              <p:tags r:id="rId17"/>
            </p:custDataLst>
          </p:nvPr>
        </p:nvGrpSpPr>
        <p:grpSpPr bwMode="auto">
          <a:xfrm>
            <a:off x="6497638" y="3986213"/>
            <a:ext cx="57150" cy="57150"/>
            <a:chOff x="2941" y="1447"/>
            <a:chExt cx="33" cy="33"/>
          </a:xfrm>
        </p:grpSpPr>
        <p:sp>
          <p:nvSpPr>
            <p:cNvPr id="7350" name="Oval 88"/>
            <p:cNvSpPr>
              <a:spLocks noChangeAspect="1" noChangeArrowheads="1"/>
            </p:cNvSpPr>
            <p:nvPr>
              <p:custDataLst>
                <p:tags r:id="rId216"/>
              </p:custDataLst>
            </p:nvPr>
          </p:nvSpPr>
          <p:spPr bwMode="auto">
            <a:xfrm>
              <a:off x="2941" y="1447"/>
              <a:ext cx="33" cy="33"/>
            </a:xfrm>
            <a:prstGeom prst="ellipse">
              <a:avLst/>
            </a:prstGeom>
            <a:solidFill>
              <a:schemeClr val="accent1"/>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351" name="Oval 89"/>
            <p:cNvSpPr>
              <a:spLocks noChangeAspect="1" noChangeArrowheads="1"/>
            </p:cNvSpPr>
            <p:nvPr>
              <p:custDataLst>
                <p:tags r:id="rId217"/>
              </p:custDataLst>
            </p:nvPr>
          </p:nvSpPr>
          <p:spPr bwMode="auto">
            <a:xfrm>
              <a:off x="2941" y="1447"/>
              <a:ext cx="33" cy="33"/>
            </a:xfrm>
            <a:prstGeom prst="ellipse">
              <a:avLst/>
            </a:prstGeom>
            <a:solidFill>
              <a:schemeClr val="accent1"/>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11" name="Knoxville_TN_P"/>
          <p:cNvGrpSpPr>
            <a:grpSpLocks noChangeAspect="1"/>
          </p:cNvGrpSpPr>
          <p:nvPr>
            <p:custDataLst>
              <p:tags r:id="rId18"/>
            </p:custDataLst>
          </p:nvPr>
        </p:nvGrpSpPr>
        <p:grpSpPr bwMode="auto">
          <a:xfrm>
            <a:off x="5713413" y="4078288"/>
            <a:ext cx="55562" cy="55562"/>
            <a:chOff x="2525" y="1488"/>
            <a:chExt cx="33" cy="33"/>
          </a:xfrm>
        </p:grpSpPr>
        <p:sp>
          <p:nvSpPr>
            <p:cNvPr id="7348" name="Oval 91"/>
            <p:cNvSpPr>
              <a:spLocks noChangeAspect="1" noChangeArrowheads="1"/>
            </p:cNvSpPr>
            <p:nvPr>
              <p:custDataLst>
                <p:tags r:id="rId214"/>
              </p:custDataLst>
            </p:nvPr>
          </p:nvSpPr>
          <p:spPr bwMode="auto">
            <a:xfrm>
              <a:off x="2525" y="1488"/>
              <a:ext cx="33" cy="33"/>
            </a:xfrm>
            <a:prstGeom prst="ellipse">
              <a:avLst/>
            </a:prstGeom>
            <a:solidFill>
              <a:schemeClr val="accent1"/>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349" name="Oval 92"/>
            <p:cNvSpPr>
              <a:spLocks noChangeAspect="1" noChangeArrowheads="1"/>
            </p:cNvSpPr>
            <p:nvPr>
              <p:custDataLst>
                <p:tags r:id="rId215"/>
              </p:custDataLst>
            </p:nvPr>
          </p:nvSpPr>
          <p:spPr bwMode="auto">
            <a:xfrm>
              <a:off x="2525" y="1488"/>
              <a:ext cx="33" cy="33"/>
            </a:xfrm>
            <a:prstGeom prst="ellipse">
              <a:avLst/>
            </a:prstGeom>
            <a:solidFill>
              <a:schemeClr val="accent1"/>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7187" name="Line 93"/>
          <p:cNvSpPr>
            <a:spLocks noChangeShapeType="1"/>
          </p:cNvSpPr>
          <p:nvPr>
            <p:custDataLst>
              <p:tags r:id="rId19"/>
            </p:custDataLst>
          </p:nvPr>
        </p:nvSpPr>
        <p:spPr bwMode="auto">
          <a:xfrm flipV="1">
            <a:off x="6229350" y="2489200"/>
            <a:ext cx="1600200" cy="11430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188" name="Line 94"/>
          <p:cNvSpPr>
            <a:spLocks noChangeShapeType="1"/>
          </p:cNvSpPr>
          <p:nvPr>
            <p:custDataLst>
              <p:tags r:id="rId20"/>
            </p:custDataLst>
          </p:nvPr>
        </p:nvSpPr>
        <p:spPr bwMode="auto">
          <a:xfrm flipV="1">
            <a:off x="5943600" y="2260600"/>
            <a:ext cx="1568450" cy="130492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189" name="Oval 95"/>
          <p:cNvSpPr>
            <a:spLocks noChangeAspect="1" noChangeArrowheads="1"/>
          </p:cNvSpPr>
          <p:nvPr>
            <p:custDataLst>
              <p:tags r:id="rId21"/>
            </p:custDataLst>
          </p:nvPr>
        </p:nvSpPr>
        <p:spPr bwMode="auto">
          <a:xfrm>
            <a:off x="5889625" y="3565525"/>
            <a:ext cx="57150" cy="55563"/>
          </a:xfrm>
          <a:prstGeom prst="ellipse">
            <a:avLst/>
          </a:prstGeom>
          <a:solidFill>
            <a:schemeClr val="accent1"/>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42900" indent="-342900" algn="r" eaLnBrk="0" hangingPunct="0">
              <a:spcAft>
                <a:spcPct val="20000"/>
              </a:spcAft>
              <a:buClr>
                <a:schemeClr val="accent2"/>
              </a:buClr>
              <a:buFont typeface="Wingdings" pitchFamily="2" charset="2"/>
              <a:buChar char="n"/>
            </a:pPr>
            <a:endParaRPr lang="en-US" sz="1000" dirty="0">
              <a:solidFill>
                <a:schemeClr val="tx1"/>
              </a:solidFill>
            </a:endParaRPr>
          </a:p>
        </p:txBody>
      </p:sp>
      <p:sp>
        <p:nvSpPr>
          <p:cNvPr id="7190" name="Line 96"/>
          <p:cNvSpPr>
            <a:spLocks noChangeShapeType="1"/>
          </p:cNvSpPr>
          <p:nvPr>
            <p:custDataLst>
              <p:tags r:id="rId22"/>
            </p:custDataLst>
          </p:nvPr>
        </p:nvSpPr>
        <p:spPr bwMode="auto">
          <a:xfrm flipV="1">
            <a:off x="5527675" y="2830513"/>
            <a:ext cx="449263" cy="30797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191" name="Oval 97"/>
          <p:cNvSpPr>
            <a:spLocks noChangeAspect="1" noChangeArrowheads="1"/>
          </p:cNvSpPr>
          <p:nvPr>
            <p:custDataLst>
              <p:tags r:id="rId23"/>
            </p:custDataLst>
          </p:nvPr>
        </p:nvSpPr>
        <p:spPr bwMode="auto">
          <a:xfrm>
            <a:off x="5386388" y="3962400"/>
            <a:ext cx="57150" cy="55563"/>
          </a:xfrm>
          <a:prstGeom prst="ellipse">
            <a:avLst/>
          </a:prstGeom>
          <a:solidFill>
            <a:schemeClr val="accent1"/>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42900" indent="-342900" algn="r" eaLnBrk="0" hangingPunct="0">
              <a:spcAft>
                <a:spcPct val="20000"/>
              </a:spcAft>
              <a:buClr>
                <a:schemeClr val="accent2"/>
              </a:buClr>
              <a:buFont typeface="Wingdings" pitchFamily="2" charset="2"/>
              <a:buChar char="n"/>
            </a:pPr>
            <a:endParaRPr lang="en-US" sz="1000" dirty="0">
              <a:solidFill>
                <a:schemeClr val="tx1"/>
              </a:solidFill>
            </a:endParaRPr>
          </a:p>
        </p:txBody>
      </p:sp>
      <p:sp>
        <p:nvSpPr>
          <p:cNvPr id="7192" name="Line 98"/>
          <p:cNvSpPr>
            <a:spLocks noChangeShapeType="1"/>
          </p:cNvSpPr>
          <p:nvPr>
            <p:custDataLst>
              <p:tags r:id="rId24"/>
            </p:custDataLst>
          </p:nvPr>
        </p:nvSpPr>
        <p:spPr bwMode="auto">
          <a:xfrm flipV="1">
            <a:off x="5392738" y="2382838"/>
            <a:ext cx="458787" cy="94138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193" name="Line 99"/>
          <p:cNvSpPr>
            <a:spLocks noChangeShapeType="1"/>
          </p:cNvSpPr>
          <p:nvPr>
            <p:custDataLst>
              <p:tags r:id="rId25"/>
            </p:custDataLst>
          </p:nvPr>
        </p:nvSpPr>
        <p:spPr bwMode="auto">
          <a:xfrm flipV="1">
            <a:off x="5024437" y="2454423"/>
            <a:ext cx="62806" cy="687239"/>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194" name="Line 100"/>
          <p:cNvSpPr>
            <a:spLocks noChangeShapeType="1"/>
          </p:cNvSpPr>
          <p:nvPr>
            <p:custDataLst>
              <p:tags r:id="rId26"/>
            </p:custDataLst>
          </p:nvPr>
        </p:nvSpPr>
        <p:spPr bwMode="auto">
          <a:xfrm flipH="1" flipV="1">
            <a:off x="4716462" y="2115283"/>
            <a:ext cx="241299" cy="76920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195" name="Line 101"/>
          <p:cNvSpPr>
            <a:spLocks noChangeShapeType="1"/>
          </p:cNvSpPr>
          <p:nvPr>
            <p:custDataLst>
              <p:tags r:id="rId27"/>
            </p:custDataLst>
          </p:nvPr>
        </p:nvSpPr>
        <p:spPr bwMode="auto">
          <a:xfrm flipH="1" flipV="1">
            <a:off x="4315638" y="2355850"/>
            <a:ext cx="538934" cy="696909"/>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12" name="La_Crosse_WI_P"/>
          <p:cNvGrpSpPr>
            <a:grpSpLocks noChangeAspect="1"/>
          </p:cNvGrpSpPr>
          <p:nvPr>
            <p:custDataLst>
              <p:tags r:id="rId28"/>
            </p:custDataLst>
          </p:nvPr>
        </p:nvGrpSpPr>
        <p:grpSpPr bwMode="auto">
          <a:xfrm>
            <a:off x="4845050" y="3041650"/>
            <a:ext cx="55563" cy="57150"/>
            <a:chOff x="2024" y="900"/>
            <a:chExt cx="33" cy="33"/>
          </a:xfrm>
        </p:grpSpPr>
        <p:sp>
          <p:nvSpPr>
            <p:cNvPr id="7346" name="Oval 103"/>
            <p:cNvSpPr>
              <a:spLocks noChangeAspect="1" noChangeArrowheads="1"/>
            </p:cNvSpPr>
            <p:nvPr>
              <p:custDataLst>
                <p:tags r:id="rId212"/>
              </p:custDataLst>
            </p:nvPr>
          </p:nvSpPr>
          <p:spPr bwMode="auto">
            <a:xfrm>
              <a:off x="2024" y="900"/>
              <a:ext cx="33" cy="33"/>
            </a:xfrm>
            <a:prstGeom prst="ellipse">
              <a:avLst/>
            </a:prstGeom>
            <a:solidFill>
              <a:schemeClr val="accent1"/>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347" name="Oval 104"/>
            <p:cNvSpPr>
              <a:spLocks noChangeAspect="1" noChangeArrowheads="1"/>
            </p:cNvSpPr>
            <p:nvPr>
              <p:custDataLst>
                <p:tags r:id="rId213"/>
              </p:custDataLst>
            </p:nvPr>
          </p:nvSpPr>
          <p:spPr bwMode="auto">
            <a:xfrm>
              <a:off x="2024" y="900"/>
              <a:ext cx="33" cy="33"/>
            </a:xfrm>
            <a:prstGeom prst="ellipse">
              <a:avLst/>
            </a:prstGeom>
            <a:solidFill>
              <a:schemeClr val="accent1"/>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7197" name="Oval 105"/>
          <p:cNvSpPr>
            <a:spLocks noChangeAspect="1" noChangeArrowheads="1"/>
          </p:cNvSpPr>
          <p:nvPr>
            <p:custDataLst>
              <p:tags r:id="rId29"/>
            </p:custDataLst>
          </p:nvPr>
        </p:nvSpPr>
        <p:spPr bwMode="auto">
          <a:xfrm>
            <a:off x="5359400" y="3322638"/>
            <a:ext cx="58738" cy="55562"/>
          </a:xfrm>
          <a:prstGeom prst="ellipse">
            <a:avLst/>
          </a:prstGeom>
          <a:solidFill>
            <a:schemeClr val="accent1"/>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42900" indent="-342900" algn="r" eaLnBrk="0" hangingPunct="0">
              <a:spcAft>
                <a:spcPct val="20000"/>
              </a:spcAft>
              <a:buClr>
                <a:schemeClr val="accent2"/>
              </a:buClr>
              <a:buFont typeface="Wingdings" pitchFamily="2" charset="2"/>
              <a:buChar char="n"/>
            </a:pPr>
            <a:endParaRPr lang="en-US" sz="1000" dirty="0">
              <a:solidFill>
                <a:schemeClr val="tx1"/>
              </a:solidFill>
            </a:endParaRPr>
          </a:p>
        </p:txBody>
      </p:sp>
      <p:sp>
        <p:nvSpPr>
          <p:cNvPr id="7198" name="Oval 106"/>
          <p:cNvSpPr>
            <a:spLocks noChangeAspect="1" noChangeArrowheads="1"/>
          </p:cNvSpPr>
          <p:nvPr>
            <p:custDataLst>
              <p:tags r:id="rId30"/>
            </p:custDataLst>
          </p:nvPr>
        </p:nvSpPr>
        <p:spPr bwMode="auto">
          <a:xfrm>
            <a:off x="4937125" y="2878138"/>
            <a:ext cx="57150" cy="58737"/>
          </a:xfrm>
          <a:prstGeom prst="ellipse">
            <a:avLst/>
          </a:prstGeom>
          <a:solidFill>
            <a:schemeClr val="accent1"/>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42900" indent="-342900" algn="r" eaLnBrk="0" hangingPunct="0">
              <a:spcAft>
                <a:spcPct val="20000"/>
              </a:spcAft>
              <a:buClr>
                <a:schemeClr val="accent2"/>
              </a:buClr>
              <a:buFont typeface="Wingdings" pitchFamily="2" charset="2"/>
              <a:buChar char="n"/>
            </a:pPr>
            <a:endParaRPr lang="en-US" sz="1000" dirty="0">
              <a:solidFill>
                <a:schemeClr val="tx1"/>
              </a:solidFill>
            </a:endParaRPr>
          </a:p>
        </p:txBody>
      </p:sp>
      <p:sp>
        <p:nvSpPr>
          <p:cNvPr id="7199" name="Line 107"/>
          <p:cNvSpPr>
            <a:spLocks noChangeShapeType="1"/>
          </p:cNvSpPr>
          <p:nvPr>
            <p:custDataLst>
              <p:tags r:id="rId31"/>
            </p:custDataLst>
          </p:nvPr>
        </p:nvSpPr>
        <p:spPr bwMode="auto">
          <a:xfrm flipH="1" flipV="1">
            <a:off x="3684123" y="1970245"/>
            <a:ext cx="679912" cy="147621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200" name="Line 108"/>
          <p:cNvSpPr>
            <a:spLocks noChangeShapeType="1"/>
          </p:cNvSpPr>
          <p:nvPr>
            <p:custDataLst>
              <p:tags r:id="rId32"/>
            </p:custDataLst>
          </p:nvPr>
        </p:nvSpPr>
        <p:spPr bwMode="auto">
          <a:xfrm flipH="1" flipV="1">
            <a:off x="3340164" y="2231232"/>
            <a:ext cx="779398" cy="127873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201" name="Oval 109"/>
          <p:cNvSpPr>
            <a:spLocks noChangeAspect="1" noChangeArrowheads="1"/>
          </p:cNvSpPr>
          <p:nvPr>
            <p:custDataLst>
              <p:tags r:id="rId33"/>
            </p:custDataLst>
          </p:nvPr>
        </p:nvSpPr>
        <p:spPr bwMode="auto">
          <a:xfrm>
            <a:off x="4332288" y="3416300"/>
            <a:ext cx="58737" cy="55563"/>
          </a:xfrm>
          <a:prstGeom prst="ellipse">
            <a:avLst/>
          </a:prstGeom>
          <a:solidFill>
            <a:schemeClr val="accent1"/>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42900" indent="-342900" algn="r" eaLnBrk="0" hangingPunct="0">
              <a:spcAft>
                <a:spcPct val="20000"/>
              </a:spcAft>
              <a:buClr>
                <a:schemeClr val="accent2"/>
              </a:buClr>
              <a:buFont typeface="Wingdings" pitchFamily="2" charset="2"/>
              <a:buChar char="n"/>
            </a:pPr>
            <a:endParaRPr lang="en-US" sz="1000" dirty="0">
              <a:solidFill>
                <a:schemeClr val="tx1"/>
              </a:solidFill>
            </a:endParaRPr>
          </a:p>
        </p:txBody>
      </p:sp>
      <p:sp>
        <p:nvSpPr>
          <p:cNvPr id="7202" name="Line 110"/>
          <p:cNvSpPr>
            <a:spLocks noChangeShapeType="1"/>
          </p:cNvSpPr>
          <p:nvPr>
            <p:custDataLst>
              <p:tags r:id="rId34"/>
            </p:custDataLst>
          </p:nvPr>
        </p:nvSpPr>
        <p:spPr bwMode="auto">
          <a:xfrm flipH="1" flipV="1">
            <a:off x="1242378" y="2994366"/>
            <a:ext cx="3153410" cy="78229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203" name="Line 111"/>
          <p:cNvSpPr>
            <a:spLocks noChangeShapeType="1"/>
          </p:cNvSpPr>
          <p:nvPr>
            <p:custDataLst>
              <p:tags r:id="rId35"/>
            </p:custDataLst>
          </p:nvPr>
        </p:nvSpPr>
        <p:spPr bwMode="auto">
          <a:xfrm flipH="1">
            <a:off x="2846388" y="3967163"/>
            <a:ext cx="1265237" cy="83502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204" name="Line 112"/>
          <p:cNvSpPr>
            <a:spLocks noChangeShapeType="1"/>
          </p:cNvSpPr>
          <p:nvPr>
            <p:custDataLst>
              <p:tags r:id="rId36"/>
            </p:custDataLst>
          </p:nvPr>
        </p:nvSpPr>
        <p:spPr bwMode="auto">
          <a:xfrm flipH="1">
            <a:off x="1836738" y="3802063"/>
            <a:ext cx="1614487" cy="5969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205" name="Oval 113"/>
          <p:cNvSpPr>
            <a:spLocks noChangeAspect="1" noChangeArrowheads="1"/>
          </p:cNvSpPr>
          <p:nvPr>
            <p:custDataLst>
              <p:tags r:id="rId37"/>
            </p:custDataLst>
          </p:nvPr>
        </p:nvSpPr>
        <p:spPr bwMode="auto">
          <a:xfrm>
            <a:off x="3414713" y="3781425"/>
            <a:ext cx="55562" cy="55563"/>
          </a:xfrm>
          <a:prstGeom prst="ellipse">
            <a:avLst/>
          </a:prstGeom>
          <a:solidFill>
            <a:schemeClr val="accent1"/>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42900" indent="-342900" algn="r" eaLnBrk="0" hangingPunct="0">
              <a:spcAft>
                <a:spcPct val="20000"/>
              </a:spcAft>
              <a:buClr>
                <a:schemeClr val="accent2"/>
              </a:buClr>
              <a:buFont typeface="Wingdings" pitchFamily="2" charset="2"/>
              <a:buChar char="n"/>
            </a:pPr>
            <a:endParaRPr lang="en-US" sz="1000" dirty="0">
              <a:solidFill>
                <a:schemeClr val="tx1"/>
              </a:solidFill>
            </a:endParaRPr>
          </a:p>
        </p:txBody>
      </p:sp>
      <p:sp>
        <p:nvSpPr>
          <p:cNvPr id="7206" name="Line 114"/>
          <p:cNvSpPr>
            <a:spLocks noChangeShapeType="1"/>
          </p:cNvSpPr>
          <p:nvPr>
            <p:custDataLst>
              <p:tags r:id="rId38"/>
            </p:custDataLst>
          </p:nvPr>
        </p:nvSpPr>
        <p:spPr bwMode="auto">
          <a:xfrm flipH="1">
            <a:off x="3136900" y="4489450"/>
            <a:ext cx="1120775" cy="53816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207" name="Line 115"/>
          <p:cNvSpPr>
            <a:spLocks noChangeShapeType="1"/>
          </p:cNvSpPr>
          <p:nvPr>
            <p:custDataLst>
              <p:tags r:id="rId39"/>
            </p:custDataLst>
          </p:nvPr>
        </p:nvSpPr>
        <p:spPr bwMode="auto">
          <a:xfrm flipH="1">
            <a:off x="3709988" y="4959350"/>
            <a:ext cx="476250" cy="33496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13" name="Sherman_TX_P"/>
          <p:cNvGrpSpPr>
            <a:grpSpLocks noChangeAspect="1"/>
          </p:cNvGrpSpPr>
          <p:nvPr>
            <p:custDataLst>
              <p:tags r:id="rId40"/>
            </p:custDataLst>
          </p:nvPr>
        </p:nvGrpSpPr>
        <p:grpSpPr bwMode="auto">
          <a:xfrm>
            <a:off x="4235450" y="4464050"/>
            <a:ext cx="55563" cy="58738"/>
            <a:chOff x="1708" y="1716"/>
            <a:chExt cx="33" cy="33"/>
          </a:xfrm>
        </p:grpSpPr>
        <p:sp>
          <p:nvSpPr>
            <p:cNvPr id="7344" name="Oval 117"/>
            <p:cNvSpPr>
              <a:spLocks noChangeAspect="1" noChangeArrowheads="1"/>
            </p:cNvSpPr>
            <p:nvPr>
              <p:custDataLst>
                <p:tags r:id="rId210"/>
              </p:custDataLst>
            </p:nvPr>
          </p:nvSpPr>
          <p:spPr bwMode="auto">
            <a:xfrm>
              <a:off x="1708" y="1716"/>
              <a:ext cx="33" cy="33"/>
            </a:xfrm>
            <a:prstGeom prst="ellipse">
              <a:avLst/>
            </a:prstGeom>
            <a:solidFill>
              <a:schemeClr val="accent1"/>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345" name="Oval 118"/>
            <p:cNvSpPr>
              <a:spLocks noChangeAspect="1" noChangeArrowheads="1"/>
            </p:cNvSpPr>
            <p:nvPr>
              <p:custDataLst>
                <p:tags r:id="rId211"/>
              </p:custDataLst>
            </p:nvPr>
          </p:nvSpPr>
          <p:spPr bwMode="auto">
            <a:xfrm>
              <a:off x="1708" y="1716"/>
              <a:ext cx="33" cy="33"/>
            </a:xfrm>
            <a:prstGeom prst="ellipse">
              <a:avLst/>
            </a:prstGeom>
            <a:solidFill>
              <a:schemeClr val="accent1"/>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14" name="Temple_TX_P"/>
          <p:cNvGrpSpPr>
            <a:grpSpLocks noChangeAspect="1"/>
          </p:cNvGrpSpPr>
          <p:nvPr>
            <p:custDataLst>
              <p:tags r:id="rId41"/>
            </p:custDataLst>
          </p:nvPr>
        </p:nvGrpSpPr>
        <p:grpSpPr bwMode="auto">
          <a:xfrm>
            <a:off x="4171950" y="4933950"/>
            <a:ext cx="55563" cy="57150"/>
            <a:chOff x="1654" y="1922"/>
            <a:chExt cx="33" cy="33"/>
          </a:xfrm>
        </p:grpSpPr>
        <p:sp>
          <p:nvSpPr>
            <p:cNvPr id="7342" name="Oval 120"/>
            <p:cNvSpPr>
              <a:spLocks noChangeAspect="1" noChangeArrowheads="1"/>
            </p:cNvSpPr>
            <p:nvPr>
              <p:custDataLst>
                <p:tags r:id="rId208"/>
              </p:custDataLst>
            </p:nvPr>
          </p:nvSpPr>
          <p:spPr bwMode="auto">
            <a:xfrm>
              <a:off x="1654" y="1922"/>
              <a:ext cx="33" cy="33"/>
            </a:xfrm>
            <a:prstGeom prst="ellipse">
              <a:avLst/>
            </a:prstGeom>
            <a:solidFill>
              <a:schemeClr val="accent1"/>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343" name="Oval 121"/>
            <p:cNvSpPr>
              <a:spLocks noChangeAspect="1" noChangeArrowheads="1"/>
            </p:cNvSpPr>
            <p:nvPr>
              <p:custDataLst>
                <p:tags r:id="rId209"/>
              </p:custDataLst>
            </p:nvPr>
          </p:nvSpPr>
          <p:spPr bwMode="auto">
            <a:xfrm>
              <a:off x="1654" y="1922"/>
              <a:ext cx="33" cy="33"/>
            </a:xfrm>
            <a:prstGeom prst="ellipse">
              <a:avLst/>
            </a:prstGeom>
            <a:solidFill>
              <a:schemeClr val="accent1"/>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7210" name="Line 122"/>
          <p:cNvSpPr>
            <a:spLocks noChangeShapeType="1"/>
          </p:cNvSpPr>
          <p:nvPr>
            <p:custDataLst>
              <p:tags r:id="rId42"/>
            </p:custDataLst>
          </p:nvPr>
        </p:nvSpPr>
        <p:spPr bwMode="auto">
          <a:xfrm flipH="1">
            <a:off x="4049843" y="4675187"/>
            <a:ext cx="1161920" cy="107031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211" name="Line 123"/>
          <p:cNvSpPr>
            <a:spLocks noChangeShapeType="1"/>
          </p:cNvSpPr>
          <p:nvPr>
            <p:custDataLst>
              <p:tags r:id="rId43"/>
            </p:custDataLst>
          </p:nvPr>
        </p:nvSpPr>
        <p:spPr bwMode="auto">
          <a:xfrm flipH="1">
            <a:off x="5246688" y="4945063"/>
            <a:ext cx="379412" cy="6540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212" name="Line 124"/>
          <p:cNvSpPr>
            <a:spLocks noChangeShapeType="1"/>
          </p:cNvSpPr>
          <p:nvPr>
            <p:custDataLst>
              <p:tags r:id="rId44"/>
            </p:custDataLst>
          </p:nvPr>
        </p:nvSpPr>
        <p:spPr bwMode="auto">
          <a:xfrm flipH="1">
            <a:off x="5694363" y="4887913"/>
            <a:ext cx="92075" cy="101441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15" name="Panama_City_FL_P"/>
          <p:cNvGrpSpPr>
            <a:grpSpLocks noChangeAspect="1"/>
          </p:cNvGrpSpPr>
          <p:nvPr>
            <p:custDataLst>
              <p:tags r:id="rId45"/>
            </p:custDataLst>
          </p:nvPr>
        </p:nvGrpSpPr>
        <p:grpSpPr bwMode="auto">
          <a:xfrm>
            <a:off x="5610225" y="4910138"/>
            <a:ext cx="57150" cy="57150"/>
            <a:chOff x="2464" y="1964"/>
            <a:chExt cx="33" cy="33"/>
          </a:xfrm>
        </p:grpSpPr>
        <p:sp>
          <p:nvSpPr>
            <p:cNvPr id="7340" name="Oval 126"/>
            <p:cNvSpPr>
              <a:spLocks noChangeAspect="1" noChangeArrowheads="1"/>
            </p:cNvSpPr>
            <p:nvPr>
              <p:custDataLst>
                <p:tags r:id="rId206"/>
              </p:custDataLst>
            </p:nvPr>
          </p:nvSpPr>
          <p:spPr bwMode="auto">
            <a:xfrm>
              <a:off x="2464" y="1964"/>
              <a:ext cx="33" cy="33"/>
            </a:xfrm>
            <a:prstGeom prst="ellipse">
              <a:avLst/>
            </a:prstGeom>
            <a:solidFill>
              <a:schemeClr val="accent1"/>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341" name="Oval 127"/>
            <p:cNvSpPr>
              <a:spLocks noChangeAspect="1" noChangeArrowheads="1"/>
            </p:cNvSpPr>
            <p:nvPr>
              <p:custDataLst>
                <p:tags r:id="rId207"/>
              </p:custDataLst>
            </p:nvPr>
          </p:nvSpPr>
          <p:spPr bwMode="auto">
            <a:xfrm>
              <a:off x="2464" y="1964"/>
              <a:ext cx="33" cy="33"/>
            </a:xfrm>
            <a:prstGeom prst="ellipse">
              <a:avLst/>
            </a:prstGeom>
            <a:solidFill>
              <a:schemeClr val="accent1"/>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7214" name="Oval 128"/>
          <p:cNvSpPr>
            <a:spLocks noChangeAspect="1" noChangeArrowheads="1"/>
          </p:cNvSpPr>
          <p:nvPr>
            <p:custDataLst>
              <p:tags r:id="rId46"/>
            </p:custDataLst>
          </p:nvPr>
        </p:nvSpPr>
        <p:spPr bwMode="auto">
          <a:xfrm>
            <a:off x="5603875" y="4738688"/>
            <a:ext cx="57150" cy="55562"/>
          </a:xfrm>
          <a:prstGeom prst="ellipse">
            <a:avLst/>
          </a:prstGeom>
          <a:solidFill>
            <a:schemeClr val="accent1"/>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42900" indent="-342900" algn="r" eaLnBrk="0" hangingPunct="0">
              <a:spcAft>
                <a:spcPct val="20000"/>
              </a:spcAft>
              <a:buClr>
                <a:schemeClr val="accent2"/>
              </a:buClr>
              <a:buFont typeface="Wingdings" pitchFamily="2" charset="2"/>
              <a:buChar char="n"/>
            </a:pPr>
            <a:endParaRPr lang="en-US" sz="1000" dirty="0">
              <a:solidFill>
                <a:schemeClr val="tx1"/>
              </a:solidFill>
            </a:endParaRPr>
          </a:p>
        </p:txBody>
      </p:sp>
      <p:grpSp>
        <p:nvGrpSpPr>
          <p:cNvPr id="16" name="Augusta_GA_P"/>
          <p:cNvGrpSpPr>
            <a:grpSpLocks noChangeAspect="1"/>
          </p:cNvGrpSpPr>
          <p:nvPr>
            <p:custDataLst>
              <p:tags r:id="rId47"/>
            </p:custDataLst>
          </p:nvPr>
        </p:nvGrpSpPr>
        <p:grpSpPr bwMode="auto">
          <a:xfrm>
            <a:off x="5953125" y="4395788"/>
            <a:ext cx="58738" cy="57150"/>
            <a:chOff x="2680" y="1673"/>
            <a:chExt cx="33" cy="33"/>
          </a:xfrm>
        </p:grpSpPr>
        <p:sp>
          <p:nvSpPr>
            <p:cNvPr id="7338" name="Oval 130"/>
            <p:cNvSpPr>
              <a:spLocks noChangeAspect="1" noChangeArrowheads="1"/>
            </p:cNvSpPr>
            <p:nvPr>
              <p:custDataLst>
                <p:tags r:id="rId204"/>
              </p:custDataLst>
            </p:nvPr>
          </p:nvSpPr>
          <p:spPr bwMode="auto">
            <a:xfrm>
              <a:off x="2680" y="1673"/>
              <a:ext cx="33" cy="33"/>
            </a:xfrm>
            <a:prstGeom prst="ellipse">
              <a:avLst/>
            </a:prstGeom>
            <a:solidFill>
              <a:schemeClr val="accent1"/>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339" name="Oval 131"/>
            <p:cNvSpPr>
              <a:spLocks noChangeAspect="1" noChangeArrowheads="1"/>
            </p:cNvSpPr>
            <p:nvPr>
              <p:custDataLst>
                <p:tags r:id="rId205"/>
              </p:custDataLst>
            </p:nvPr>
          </p:nvSpPr>
          <p:spPr bwMode="auto">
            <a:xfrm>
              <a:off x="2680" y="1673"/>
              <a:ext cx="33" cy="33"/>
            </a:xfrm>
            <a:prstGeom prst="ellipse">
              <a:avLst/>
            </a:prstGeom>
            <a:solidFill>
              <a:schemeClr val="accent1"/>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7216" name="Oval 132"/>
          <p:cNvSpPr>
            <a:spLocks noChangeAspect="1" noChangeArrowheads="1"/>
          </p:cNvSpPr>
          <p:nvPr>
            <p:custDataLst>
              <p:tags r:id="rId48"/>
            </p:custDataLst>
          </p:nvPr>
        </p:nvSpPr>
        <p:spPr bwMode="auto">
          <a:xfrm>
            <a:off x="4094163" y="3937000"/>
            <a:ext cx="57150" cy="57150"/>
          </a:xfrm>
          <a:prstGeom prst="ellipse">
            <a:avLst/>
          </a:prstGeom>
          <a:solidFill>
            <a:schemeClr val="accent1"/>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42900" indent="-342900" algn="r" eaLnBrk="0" hangingPunct="0">
              <a:spcAft>
                <a:spcPct val="20000"/>
              </a:spcAft>
              <a:buClr>
                <a:schemeClr val="accent2"/>
              </a:buClr>
              <a:buFont typeface="Wingdings" pitchFamily="2" charset="2"/>
              <a:buChar char="n"/>
            </a:pPr>
            <a:endParaRPr lang="en-US" sz="1000" dirty="0">
              <a:solidFill>
                <a:schemeClr val="tx1"/>
              </a:solidFill>
            </a:endParaRPr>
          </a:p>
        </p:txBody>
      </p:sp>
      <p:sp>
        <p:nvSpPr>
          <p:cNvPr id="7217" name="Oval 133"/>
          <p:cNvSpPr>
            <a:spLocks noChangeAspect="1" noChangeArrowheads="1"/>
          </p:cNvSpPr>
          <p:nvPr>
            <p:custDataLst>
              <p:tags r:id="rId49"/>
            </p:custDataLst>
          </p:nvPr>
        </p:nvSpPr>
        <p:spPr bwMode="auto">
          <a:xfrm>
            <a:off x="5184775" y="4645025"/>
            <a:ext cx="55563" cy="55563"/>
          </a:xfrm>
          <a:prstGeom prst="ellipse">
            <a:avLst/>
          </a:prstGeom>
          <a:solidFill>
            <a:schemeClr val="accent1"/>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42900" indent="-342900" algn="r" eaLnBrk="0" hangingPunct="0">
              <a:spcAft>
                <a:spcPct val="20000"/>
              </a:spcAft>
              <a:buClr>
                <a:schemeClr val="accent2"/>
              </a:buClr>
              <a:buFont typeface="Wingdings" pitchFamily="2" charset="2"/>
              <a:buChar char="n"/>
            </a:pPr>
            <a:endParaRPr lang="en-US" sz="1000" dirty="0">
              <a:solidFill>
                <a:schemeClr val="tx1"/>
              </a:solidFill>
            </a:endParaRPr>
          </a:p>
        </p:txBody>
      </p:sp>
      <p:sp>
        <p:nvSpPr>
          <p:cNvPr id="235654" name="AutoShape 134"/>
          <p:cNvSpPr>
            <a:spLocks noChangeArrowheads="1"/>
          </p:cNvSpPr>
          <p:nvPr>
            <p:custDataLst>
              <p:tags r:id="rId50"/>
            </p:custDataLst>
          </p:nvPr>
        </p:nvSpPr>
        <p:spPr bwMode="auto">
          <a:xfrm>
            <a:off x="5719763" y="4808538"/>
            <a:ext cx="136525" cy="130175"/>
          </a:xfrm>
          <a:prstGeom prst="star5">
            <a:avLst/>
          </a:prstGeom>
          <a:solidFill>
            <a:schemeClr val="folHlink"/>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42900" indent="-342900" algn="r" eaLnBrk="0" hangingPunct="0">
              <a:spcAft>
                <a:spcPct val="20000"/>
              </a:spcAft>
              <a:buClr>
                <a:schemeClr val="accent2"/>
              </a:buClr>
              <a:buFont typeface="Wingdings" pitchFamily="2" charset="2"/>
              <a:buChar char="n"/>
              <a:defRPr/>
            </a:pPr>
            <a:endParaRPr lang="en-US" sz="1000" dirty="0">
              <a:solidFill>
                <a:schemeClr val="tx1"/>
              </a:solidFill>
            </a:endParaRPr>
          </a:p>
        </p:txBody>
      </p:sp>
      <p:sp>
        <p:nvSpPr>
          <p:cNvPr id="7219" name="Line 135"/>
          <p:cNvSpPr>
            <a:spLocks noChangeShapeType="1"/>
          </p:cNvSpPr>
          <p:nvPr>
            <p:custDataLst>
              <p:tags r:id="rId51"/>
            </p:custDataLst>
          </p:nvPr>
        </p:nvSpPr>
        <p:spPr bwMode="auto">
          <a:xfrm flipH="1">
            <a:off x="1416050" y="3429000"/>
            <a:ext cx="415925" cy="26511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35656" name="AutoShape 136"/>
          <p:cNvSpPr>
            <a:spLocks noChangeArrowheads="1"/>
          </p:cNvSpPr>
          <p:nvPr>
            <p:custDataLst>
              <p:tags r:id="rId52"/>
            </p:custDataLst>
          </p:nvPr>
        </p:nvSpPr>
        <p:spPr bwMode="auto">
          <a:xfrm>
            <a:off x="5532438" y="3736975"/>
            <a:ext cx="136525" cy="130175"/>
          </a:xfrm>
          <a:prstGeom prst="star5">
            <a:avLst/>
          </a:prstGeom>
          <a:solidFill>
            <a:schemeClr val="folHlink"/>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42900" indent="-342900" algn="r" eaLnBrk="0" hangingPunct="0">
              <a:spcAft>
                <a:spcPct val="20000"/>
              </a:spcAft>
              <a:buClr>
                <a:schemeClr val="accent2"/>
              </a:buClr>
              <a:buFont typeface="Wingdings" pitchFamily="2" charset="2"/>
              <a:buChar char="n"/>
              <a:defRPr/>
            </a:pPr>
            <a:endParaRPr lang="en-US" sz="1000" dirty="0">
              <a:solidFill>
                <a:schemeClr val="tx1"/>
              </a:solidFill>
            </a:endParaRPr>
          </a:p>
        </p:txBody>
      </p:sp>
      <p:sp>
        <p:nvSpPr>
          <p:cNvPr id="235657" name="AutoShape 137"/>
          <p:cNvSpPr>
            <a:spLocks noChangeArrowheads="1"/>
          </p:cNvSpPr>
          <p:nvPr>
            <p:custDataLst>
              <p:tags r:id="rId53"/>
            </p:custDataLst>
          </p:nvPr>
        </p:nvSpPr>
        <p:spPr bwMode="auto">
          <a:xfrm>
            <a:off x="5445125" y="3086100"/>
            <a:ext cx="138113" cy="130175"/>
          </a:xfrm>
          <a:prstGeom prst="star5">
            <a:avLst/>
          </a:prstGeom>
          <a:solidFill>
            <a:schemeClr val="folHlink"/>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42900" indent="-342900" algn="r" eaLnBrk="0" hangingPunct="0">
              <a:spcAft>
                <a:spcPct val="20000"/>
              </a:spcAft>
              <a:buClr>
                <a:schemeClr val="accent2"/>
              </a:buClr>
              <a:buFont typeface="Wingdings" pitchFamily="2" charset="2"/>
              <a:buChar char="n"/>
              <a:defRPr/>
            </a:pPr>
            <a:endParaRPr lang="en-US" sz="1000" dirty="0">
              <a:solidFill>
                <a:schemeClr val="tx1"/>
              </a:solidFill>
            </a:endParaRPr>
          </a:p>
        </p:txBody>
      </p:sp>
      <p:sp>
        <p:nvSpPr>
          <p:cNvPr id="235658" name="AutoShape 138"/>
          <p:cNvSpPr>
            <a:spLocks noChangeArrowheads="1"/>
          </p:cNvSpPr>
          <p:nvPr>
            <p:custDataLst>
              <p:tags r:id="rId54"/>
            </p:custDataLst>
          </p:nvPr>
        </p:nvSpPr>
        <p:spPr bwMode="auto">
          <a:xfrm>
            <a:off x="4962525" y="3105150"/>
            <a:ext cx="136525" cy="130175"/>
          </a:xfrm>
          <a:prstGeom prst="star5">
            <a:avLst/>
          </a:prstGeom>
          <a:solidFill>
            <a:schemeClr val="folHlink"/>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42900" indent="-342900" algn="r" eaLnBrk="0" hangingPunct="0">
              <a:spcAft>
                <a:spcPct val="20000"/>
              </a:spcAft>
              <a:buClr>
                <a:schemeClr val="accent2"/>
              </a:buClr>
              <a:buFont typeface="Wingdings" pitchFamily="2" charset="2"/>
              <a:buChar char="n"/>
              <a:defRPr/>
            </a:pPr>
            <a:endParaRPr lang="en-US" sz="1000" dirty="0">
              <a:solidFill>
                <a:schemeClr val="tx1"/>
              </a:solidFill>
            </a:endParaRPr>
          </a:p>
        </p:txBody>
      </p:sp>
      <p:sp>
        <p:nvSpPr>
          <p:cNvPr id="235659" name="AutoShape 139"/>
          <p:cNvSpPr>
            <a:spLocks noChangeArrowheads="1"/>
          </p:cNvSpPr>
          <p:nvPr>
            <p:custDataLst>
              <p:tags r:id="rId55"/>
            </p:custDataLst>
          </p:nvPr>
        </p:nvSpPr>
        <p:spPr bwMode="auto">
          <a:xfrm>
            <a:off x="4332288" y="3714750"/>
            <a:ext cx="136525" cy="130175"/>
          </a:xfrm>
          <a:prstGeom prst="star5">
            <a:avLst/>
          </a:prstGeom>
          <a:solidFill>
            <a:schemeClr val="folHlink"/>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42900" indent="-342900" algn="r" eaLnBrk="0" hangingPunct="0">
              <a:spcAft>
                <a:spcPct val="20000"/>
              </a:spcAft>
              <a:buClr>
                <a:schemeClr val="accent2"/>
              </a:buClr>
              <a:buFont typeface="Wingdings" pitchFamily="2" charset="2"/>
              <a:buChar char="n"/>
              <a:defRPr/>
            </a:pPr>
            <a:endParaRPr lang="en-US" sz="1000" dirty="0">
              <a:solidFill>
                <a:schemeClr val="tx1"/>
              </a:solidFill>
            </a:endParaRPr>
          </a:p>
        </p:txBody>
      </p:sp>
      <p:sp>
        <p:nvSpPr>
          <p:cNvPr id="235660" name="AutoShape 140"/>
          <p:cNvSpPr>
            <a:spLocks noChangeArrowheads="1"/>
          </p:cNvSpPr>
          <p:nvPr>
            <p:custDataLst>
              <p:tags r:id="rId56"/>
            </p:custDataLst>
          </p:nvPr>
        </p:nvSpPr>
        <p:spPr bwMode="auto">
          <a:xfrm>
            <a:off x="1809750" y="3327400"/>
            <a:ext cx="136525" cy="130175"/>
          </a:xfrm>
          <a:prstGeom prst="star5">
            <a:avLst/>
          </a:prstGeom>
          <a:solidFill>
            <a:schemeClr val="folHlink"/>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42900" indent="-342900" algn="r" eaLnBrk="0" hangingPunct="0">
              <a:spcAft>
                <a:spcPct val="20000"/>
              </a:spcAft>
              <a:buClr>
                <a:schemeClr val="accent2"/>
              </a:buClr>
              <a:buFont typeface="Wingdings" pitchFamily="2" charset="2"/>
              <a:buChar char="n"/>
              <a:defRPr/>
            </a:pPr>
            <a:endParaRPr lang="en-US" sz="1000" dirty="0">
              <a:solidFill>
                <a:schemeClr val="tx1"/>
              </a:solidFill>
            </a:endParaRPr>
          </a:p>
        </p:txBody>
      </p:sp>
      <p:sp>
        <p:nvSpPr>
          <p:cNvPr id="7225" name="Text Box 141"/>
          <p:cNvSpPr txBox="1">
            <a:spLocks noChangeAspect="1" noChangeArrowheads="1"/>
          </p:cNvSpPr>
          <p:nvPr>
            <p:custDataLst>
              <p:tags r:id="rId57"/>
            </p:custDataLst>
          </p:nvPr>
        </p:nvSpPr>
        <p:spPr bwMode="auto">
          <a:xfrm>
            <a:off x="935038" y="3632200"/>
            <a:ext cx="452437"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9933"/>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algn="ctr" eaLnBrk="0" fontAlgn="base" hangingPunct="0">
              <a:spcBef>
                <a:spcPct val="0"/>
              </a:spcBef>
              <a:spcAft>
                <a:spcPct val="0"/>
              </a:spcAft>
              <a:buChar char="•"/>
              <a:defRPr sz="1600" b="1">
                <a:solidFill>
                  <a:schemeClr val="bg1"/>
                </a:solidFill>
                <a:latin typeface="Arial" charset="0"/>
              </a:defRPr>
            </a:lvl6pPr>
            <a:lvl7pPr marL="2971800" indent="-228600" algn="ctr" eaLnBrk="0" fontAlgn="base" hangingPunct="0">
              <a:spcBef>
                <a:spcPct val="0"/>
              </a:spcBef>
              <a:spcAft>
                <a:spcPct val="0"/>
              </a:spcAft>
              <a:buChar char="•"/>
              <a:defRPr sz="1600" b="1">
                <a:solidFill>
                  <a:schemeClr val="bg1"/>
                </a:solidFill>
                <a:latin typeface="Arial" charset="0"/>
              </a:defRPr>
            </a:lvl7pPr>
            <a:lvl8pPr marL="3429000" indent="-228600" algn="ctr" eaLnBrk="0" fontAlgn="base" hangingPunct="0">
              <a:spcBef>
                <a:spcPct val="0"/>
              </a:spcBef>
              <a:spcAft>
                <a:spcPct val="0"/>
              </a:spcAft>
              <a:buChar char="•"/>
              <a:defRPr sz="1600" b="1">
                <a:solidFill>
                  <a:schemeClr val="bg1"/>
                </a:solidFill>
                <a:latin typeface="Arial" charset="0"/>
              </a:defRPr>
            </a:lvl8pPr>
            <a:lvl9pPr marL="3886200" indent="-228600" algn="ctr" eaLnBrk="0" fontAlgn="base" hangingPunct="0">
              <a:spcBef>
                <a:spcPct val="0"/>
              </a:spcBef>
              <a:spcAft>
                <a:spcPct val="0"/>
              </a:spcAft>
              <a:buChar char="•"/>
              <a:defRPr sz="1600" b="1">
                <a:solidFill>
                  <a:schemeClr val="bg1"/>
                </a:solidFill>
                <a:latin typeface="Arial" charset="0"/>
              </a:defRPr>
            </a:lvl9pPr>
          </a:lstStyle>
          <a:p>
            <a:pPr>
              <a:buFontTx/>
              <a:buNone/>
            </a:pPr>
            <a:r>
              <a:rPr lang="en-US" sz="800" dirty="0">
                <a:solidFill>
                  <a:schemeClr val="tx1"/>
                </a:solidFill>
              </a:rPr>
              <a:t>Reno, NV</a:t>
            </a:r>
            <a:endParaRPr lang="en-US" sz="800" b="0" dirty="0">
              <a:solidFill>
                <a:schemeClr val="tx1"/>
              </a:solidFill>
            </a:endParaRPr>
          </a:p>
        </p:txBody>
      </p:sp>
      <p:pic>
        <p:nvPicPr>
          <p:cNvPr id="7226" name="Picture 142" descr="abc"/>
          <p:cNvPicPr>
            <a:picLocks noChangeAspect="1" noChangeArrowheads="1"/>
          </p:cNvPicPr>
          <p:nvPr>
            <p:custDataLst>
              <p:tags r:id="rId58"/>
            </p:custDataLst>
          </p:nvPr>
        </p:nvPicPr>
        <p:blipFill>
          <a:blip r:embed="rId284" cstate="print">
            <a:extLst>
              <a:ext uri="{28A0092B-C50C-407E-A947-70E740481C1C}">
                <a14:useLocalDpi xmlns:a14="http://schemas.microsoft.com/office/drawing/2010/main" val="0"/>
              </a:ext>
            </a:extLst>
          </a:blip>
          <a:srcRect/>
          <a:stretch>
            <a:fillRect/>
          </a:stretch>
        </p:blipFill>
        <p:spPr bwMode="auto">
          <a:xfrm>
            <a:off x="1095375" y="3770313"/>
            <a:ext cx="131763" cy="12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Group 143"/>
          <p:cNvGrpSpPr>
            <a:grpSpLocks/>
          </p:cNvGrpSpPr>
          <p:nvPr>
            <p:custDataLst>
              <p:tags r:id="rId59"/>
            </p:custDataLst>
          </p:nvPr>
        </p:nvGrpSpPr>
        <p:grpSpPr bwMode="auto">
          <a:xfrm>
            <a:off x="2724150" y="1971517"/>
            <a:ext cx="973137" cy="374650"/>
            <a:chOff x="557" y="1391"/>
            <a:chExt cx="613" cy="236"/>
          </a:xfrm>
        </p:grpSpPr>
        <p:sp>
          <p:nvSpPr>
            <p:cNvPr id="7336" name="Text Box 144"/>
            <p:cNvSpPr txBox="1">
              <a:spLocks noChangeAspect="1" noChangeArrowheads="1"/>
            </p:cNvSpPr>
            <p:nvPr>
              <p:custDataLst>
                <p:tags r:id="rId202"/>
              </p:custDataLst>
            </p:nvPr>
          </p:nvSpPr>
          <p:spPr bwMode="auto">
            <a:xfrm>
              <a:off x="557" y="1391"/>
              <a:ext cx="613"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9933"/>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algn="ctr" eaLnBrk="0" fontAlgn="base" hangingPunct="0">
                <a:spcBef>
                  <a:spcPct val="0"/>
                </a:spcBef>
                <a:spcAft>
                  <a:spcPct val="0"/>
                </a:spcAft>
                <a:buChar char="•"/>
                <a:defRPr sz="1600" b="1">
                  <a:solidFill>
                    <a:schemeClr val="bg1"/>
                  </a:solidFill>
                  <a:latin typeface="Arial" charset="0"/>
                </a:defRPr>
              </a:lvl6pPr>
              <a:lvl7pPr marL="2971800" indent="-228600" algn="ctr" eaLnBrk="0" fontAlgn="base" hangingPunct="0">
                <a:spcBef>
                  <a:spcPct val="0"/>
                </a:spcBef>
                <a:spcAft>
                  <a:spcPct val="0"/>
                </a:spcAft>
                <a:buChar char="•"/>
                <a:defRPr sz="1600" b="1">
                  <a:solidFill>
                    <a:schemeClr val="bg1"/>
                  </a:solidFill>
                  <a:latin typeface="Arial" charset="0"/>
                </a:defRPr>
              </a:lvl7pPr>
              <a:lvl8pPr marL="3429000" indent="-228600" algn="ctr" eaLnBrk="0" fontAlgn="base" hangingPunct="0">
                <a:spcBef>
                  <a:spcPct val="0"/>
                </a:spcBef>
                <a:spcAft>
                  <a:spcPct val="0"/>
                </a:spcAft>
                <a:buChar char="•"/>
                <a:defRPr sz="1600" b="1">
                  <a:solidFill>
                    <a:schemeClr val="bg1"/>
                  </a:solidFill>
                  <a:latin typeface="Arial" charset="0"/>
                </a:defRPr>
              </a:lvl8pPr>
              <a:lvl9pPr marL="3886200" indent="-228600" algn="ctr" eaLnBrk="0" fontAlgn="base" hangingPunct="0">
                <a:spcBef>
                  <a:spcPct val="0"/>
                </a:spcBef>
                <a:spcAft>
                  <a:spcPct val="0"/>
                </a:spcAft>
                <a:buChar char="•"/>
                <a:defRPr sz="1600" b="1">
                  <a:solidFill>
                    <a:schemeClr val="bg1"/>
                  </a:solidFill>
                  <a:latin typeface="Arial" charset="0"/>
                </a:defRPr>
              </a:lvl9pPr>
            </a:lstStyle>
            <a:p>
              <a:pPr>
                <a:buFontTx/>
                <a:buNone/>
              </a:pPr>
              <a:r>
                <a:rPr lang="en-US" sz="800" dirty="0">
                  <a:solidFill>
                    <a:schemeClr val="tx1"/>
                  </a:solidFill>
                </a:rPr>
                <a:t>Lincoln - Hastings - </a:t>
              </a:r>
              <a:br>
                <a:rPr lang="en-US" sz="800" dirty="0">
                  <a:solidFill>
                    <a:schemeClr val="tx1"/>
                  </a:solidFill>
                </a:rPr>
              </a:br>
              <a:r>
                <a:rPr lang="en-US" sz="800" dirty="0">
                  <a:solidFill>
                    <a:schemeClr val="tx1"/>
                  </a:solidFill>
                </a:rPr>
                <a:t>Kearney, NE</a:t>
              </a:r>
              <a:endParaRPr lang="en-US" sz="800" b="0" dirty="0">
                <a:solidFill>
                  <a:schemeClr val="tx1"/>
                </a:solidFill>
              </a:endParaRPr>
            </a:p>
          </p:txBody>
        </p:sp>
        <p:pic>
          <p:nvPicPr>
            <p:cNvPr id="7337" name="Picture 145" descr="CBS"/>
            <p:cNvPicPr>
              <a:picLocks noChangeAspect="1" noChangeArrowheads="1"/>
            </p:cNvPicPr>
            <p:nvPr>
              <p:custDataLst>
                <p:tags r:id="rId203"/>
              </p:custDataLst>
            </p:nvPr>
          </p:nvPicPr>
          <p:blipFill>
            <a:blip r:embed="rId285" cstate="print">
              <a:extLst>
                <a:ext uri="{28A0092B-C50C-407E-A947-70E740481C1C}">
                  <a14:useLocalDpi xmlns:a14="http://schemas.microsoft.com/office/drawing/2010/main" val="0"/>
                </a:ext>
              </a:extLst>
            </a:blip>
            <a:srcRect/>
            <a:stretch>
              <a:fillRect/>
            </a:stretch>
          </p:blipFill>
          <p:spPr bwMode="auto">
            <a:xfrm>
              <a:off x="824" y="1554"/>
              <a:ext cx="78"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Group 146"/>
          <p:cNvGrpSpPr>
            <a:grpSpLocks/>
          </p:cNvGrpSpPr>
          <p:nvPr>
            <p:custDataLst>
              <p:tags r:id="rId60"/>
            </p:custDataLst>
          </p:nvPr>
        </p:nvGrpSpPr>
        <p:grpSpPr bwMode="auto">
          <a:xfrm>
            <a:off x="663781" y="2856704"/>
            <a:ext cx="555625" cy="247650"/>
            <a:chOff x="672" y="1738"/>
            <a:chExt cx="350" cy="156"/>
          </a:xfrm>
        </p:grpSpPr>
        <p:sp>
          <p:nvSpPr>
            <p:cNvPr id="7334" name="Text Box 147"/>
            <p:cNvSpPr txBox="1">
              <a:spLocks noChangeAspect="1" noChangeArrowheads="1"/>
            </p:cNvSpPr>
            <p:nvPr>
              <p:custDataLst>
                <p:tags r:id="rId200"/>
              </p:custDataLst>
            </p:nvPr>
          </p:nvSpPr>
          <p:spPr bwMode="auto">
            <a:xfrm>
              <a:off x="672" y="1738"/>
              <a:ext cx="350" cy="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9933"/>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algn="ctr" eaLnBrk="0" fontAlgn="base" hangingPunct="0">
                <a:spcBef>
                  <a:spcPct val="0"/>
                </a:spcBef>
                <a:spcAft>
                  <a:spcPct val="0"/>
                </a:spcAft>
                <a:buChar char="•"/>
                <a:defRPr sz="1600" b="1">
                  <a:solidFill>
                    <a:schemeClr val="bg1"/>
                  </a:solidFill>
                  <a:latin typeface="Arial" charset="0"/>
                </a:defRPr>
              </a:lvl6pPr>
              <a:lvl7pPr marL="2971800" indent="-228600" algn="ctr" eaLnBrk="0" fontAlgn="base" hangingPunct="0">
                <a:spcBef>
                  <a:spcPct val="0"/>
                </a:spcBef>
                <a:spcAft>
                  <a:spcPct val="0"/>
                </a:spcAft>
                <a:buChar char="•"/>
                <a:defRPr sz="1600" b="1">
                  <a:solidFill>
                    <a:schemeClr val="bg1"/>
                  </a:solidFill>
                  <a:latin typeface="Arial" charset="0"/>
                </a:defRPr>
              </a:lvl7pPr>
              <a:lvl8pPr marL="3429000" indent="-228600" algn="ctr" eaLnBrk="0" fontAlgn="base" hangingPunct="0">
                <a:spcBef>
                  <a:spcPct val="0"/>
                </a:spcBef>
                <a:spcAft>
                  <a:spcPct val="0"/>
                </a:spcAft>
                <a:buChar char="•"/>
                <a:defRPr sz="1600" b="1">
                  <a:solidFill>
                    <a:schemeClr val="bg1"/>
                  </a:solidFill>
                  <a:latin typeface="Arial" charset="0"/>
                </a:defRPr>
              </a:lvl8pPr>
              <a:lvl9pPr marL="3886200" indent="-228600" algn="ctr" eaLnBrk="0" fontAlgn="base" hangingPunct="0">
                <a:spcBef>
                  <a:spcPct val="0"/>
                </a:spcBef>
                <a:spcAft>
                  <a:spcPct val="0"/>
                </a:spcAft>
                <a:buChar char="•"/>
                <a:defRPr sz="1600" b="1">
                  <a:solidFill>
                    <a:schemeClr val="bg1"/>
                  </a:solidFill>
                  <a:latin typeface="Arial" charset="0"/>
                </a:defRPr>
              </a:lvl9pPr>
            </a:lstStyle>
            <a:p>
              <a:pPr>
                <a:buFontTx/>
                <a:buNone/>
              </a:pPr>
              <a:r>
                <a:rPr lang="en-US" sz="800" dirty="0">
                  <a:solidFill>
                    <a:schemeClr val="tx1"/>
                  </a:solidFill>
                </a:rPr>
                <a:t>Topeka, KS</a:t>
              </a:r>
              <a:endParaRPr lang="en-US" sz="800" b="0" dirty="0">
                <a:solidFill>
                  <a:schemeClr val="tx1"/>
                </a:solidFill>
              </a:endParaRPr>
            </a:p>
          </p:txBody>
        </p:sp>
        <p:pic>
          <p:nvPicPr>
            <p:cNvPr id="7335" name="Picture 148" descr="CBS"/>
            <p:cNvPicPr>
              <a:picLocks noChangeAspect="1" noChangeArrowheads="1"/>
            </p:cNvPicPr>
            <p:nvPr>
              <p:custDataLst>
                <p:tags r:id="rId201"/>
              </p:custDataLst>
            </p:nvPr>
          </p:nvPicPr>
          <p:blipFill>
            <a:blip r:embed="rId285" cstate="print">
              <a:extLst>
                <a:ext uri="{28A0092B-C50C-407E-A947-70E740481C1C}">
                  <a14:useLocalDpi xmlns:a14="http://schemas.microsoft.com/office/drawing/2010/main" val="0"/>
                </a:ext>
              </a:extLst>
            </a:blip>
            <a:srcRect/>
            <a:stretch>
              <a:fillRect/>
            </a:stretch>
          </p:blipFill>
          <p:spPr bwMode="auto">
            <a:xfrm>
              <a:off x="808" y="1821"/>
              <a:ext cx="78"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Group 149"/>
          <p:cNvGrpSpPr>
            <a:grpSpLocks/>
          </p:cNvGrpSpPr>
          <p:nvPr>
            <p:custDataLst>
              <p:tags r:id="rId61"/>
            </p:custDataLst>
          </p:nvPr>
        </p:nvGrpSpPr>
        <p:grpSpPr bwMode="auto">
          <a:xfrm>
            <a:off x="3340164" y="1694656"/>
            <a:ext cx="544513" cy="233363"/>
            <a:chOff x="1294" y="1272"/>
            <a:chExt cx="343" cy="147"/>
          </a:xfrm>
        </p:grpSpPr>
        <p:sp>
          <p:nvSpPr>
            <p:cNvPr id="7332" name="Text Box 150"/>
            <p:cNvSpPr txBox="1">
              <a:spLocks noChangeAspect="1" noChangeArrowheads="1"/>
            </p:cNvSpPr>
            <p:nvPr>
              <p:custDataLst>
                <p:tags r:id="rId198"/>
              </p:custDataLst>
            </p:nvPr>
          </p:nvSpPr>
          <p:spPr bwMode="auto">
            <a:xfrm>
              <a:off x="1294" y="1272"/>
              <a:ext cx="343" cy="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9933"/>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algn="ctr" eaLnBrk="0" fontAlgn="base" hangingPunct="0">
                <a:spcBef>
                  <a:spcPct val="0"/>
                </a:spcBef>
                <a:spcAft>
                  <a:spcPct val="0"/>
                </a:spcAft>
                <a:buChar char="•"/>
                <a:defRPr sz="1600" b="1">
                  <a:solidFill>
                    <a:schemeClr val="bg1"/>
                  </a:solidFill>
                  <a:latin typeface="Arial" charset="0"/>
                </a:defRPr>
              </a:lvl6pPr>
              <a:lvl7pPr marL="2971800" indent="-228600" algn="ctr" eaLnBrk="0" fontAlgn="base" hangingPunct="0">
                <a:spcBef>
                  <a:spcPct val="0"/>
                </a:spcBef>
                <a:spcAft>
                  <a:spcPct val="0"/>
                </a:spcAft>
                <a:buChar char="•"/>
                <a:defRPr sz="1600" b="1">
                  <a:solidFill>
                    <a:schemeClr val="bg1"/>
                  </a:solidFill>
                  <a:latin typeface="Arial" charset="0"/>
                </a:defRPr>
              </a:lvl7pPr>
              <a:lvl8pPr marL="3429000" indent="-228600" algn="ctr" eaLnBrk="0" fontAlgn="base" hangingPunct="0">
                <a:spcBef>
                  <a:spcPct val="0"/>
                </a:spcBef>
                <a:spcAft>
                  <a:spcPct val="0"/>
                </a:spcAft>
                <a:buChar char="•"/>
                <a:defRPr sz="1600" b="1">
                  <a:solidFill>
                    <a:schemeClr val="bg1"/>
                  </a:solidFill>
                  <a:latin typeface="Arial" charset="0"/>
                </a:defRPr>
              </a:lvl8pPr>
              <a:lvl9pPr marL="3886200" indent="-228600" algn="ctr" eaLnBrk="0" fontAlgn="base" hangingPunct="0">
                <a:spcBef>
                  <a:spcPct val="0"/>
                </a:spcBef>
                <a:spcAft>
                  <a:spcPct val="0"/>
                </a:spcAft>
                <a:buChar char="•"/>
                <a:defRPr sz="1600" b="1">
                  <a:solidFill>
                    <a:schemeClr val="bg1"/>
                  </a:solidFill>
                  <a:latin typeface="Arial" charset="0"/>
                </a:defRPr>
              </a:lvl9pPr>
            </a:lstStyle>
            <a:p>
              <a:pPr>
                <a:buFontTx/>
                <a:buNone/>
              </a:pPr>
              <a:r>
                <a:rPr lang="en-US" sz="800" dirty="0">
                  <a:solidFill>
                    <a:schemeClr val="tx1"/>
                  </a:solidFill>
                </a:rPr>
                <a:t>Omaha, NE</a:t>
              </a:r>
              <a:endParaRPr lang="en-US" sz="800" b="0" dirty="0">
                <a:solidFill>
                  <a:schemeClr val="tx1"/>
                </a:solidFill>
              </a:endParaRPr>
            </a:p>
          </p:txBody>
        </p:sp>
        <p:pic>
          <p:nvPicPr>
            <p:cNvPr id="7333" name="Picture 151" descr="NBC"/>
            <p:cNvPicPr>
              <a:picLocks noChangeAspect="1" noChangeArrowheads="1"/>
            </p:cNvPicPr>
            <p:nvPr>
              <p:custDataLst>
                <p:tags r:id="rId199"/>
              </p:custDataLst>
            </p:nvPr>
          </p:nvPicPr>
          <p:blipFill>
            <a:blip r:embed="rId286" cstate="print">
              <a:extLst>
                <a:ext uri="{28A0092B-C50C-407E-A947-70E740481C1C}">
                  <a14:useLocalDpi xmlns:a14="http://schemas.microsoft.com/office/drawing/2010/main" val="0"/>
                </a:ext>
              </a:extLst>
            </a:blip>
            <a:srcRect/>
            <a:stretch>
              <a:fillRect/>
            </a:stretch>
          </p:blipFill>
          <p:spPr bwMode="auto">
            <a:xfrm>
              <a:off x="1412" y="1358"/>
              <a:ext cx="108"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 name="Group 152"/>
          <p:cNvGrpSpPr>
            <a:grpSpLocks/>
          </p:cNvGrpSpPr>
          <p:nvPr>
            <p:custDataLst>
              <p:tags r:id="rId62"/>
            </p:custDataLst>
          </p:nvPr>
        </p:nvGrpSpPr>
        <p:grpSpPr bwMode="auto">
          <a:xfrm>
            <a:off x="3830791" y="2008188"/>
            <a:ext cx="681038" cy="352426"/>
            <a:chOff x="2103" y="1484"/>
            <a:chExt cx="429" cy="222"/>
          </a:xfrm>
        </p:grpSpPr>
        <p:sp>
          <p:nvSpPr>
            <p:cNvPr id="7330" name="Text Box 153"/>
            <p:cNvSpPr txBox="1">
              <a:spLocks noChangeAspect="1" noChangeArrowheads="1"/>
            </p:cNvSpPr>
            <p:nvPr>
              <p:custDataLst>
                <p:tags r:id="rId196"/>
              </p:custDataLst>
            </p:nvPr>
          </p:nvSpPr>
          <p:spPr bwMode="auto">
            <a:xfrm>
              <a:off x="2103" y="1484"/>
              <a:ext cx="42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9933"/>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algn="ctr" eaLnBrk="0" fontAlgn="base" hangingPunct="0">
                <a:spcBef>
                  <a:spcPct val="0"/>
                </a:spcBef>
                <a:spcAft>
                  <a:spcPct val="0"/>
                </a:spcAft>
                <a:buChar char="•"/>
                <a:defRPr sz="1600" b="1">
                  <a:solidFill>
                    <a:schemeClr val="bg1"/>
                  </a:solidFill>
                  <a:latin typeface="Arial" charset="0"/>
                </a:defRPr>
              </a:lvl6pPr>
              <a:lvl7pPr marL="2971800" indent="-228600" algn="ctr" eaLnBrk="0" fontAlgn="base" hangingPunct="0">
                <a:spcBef>
                  <a:spcPct val="0"/>
                </a:spcBef>
                <a:spcAft>
                  <a:spcPct val="0"/>
                </a:spcAft>
                <a:buChar char="•"/>
                <a:defRPr sz="1600" b="1">
                  <a:solidFill>
                    <a:schemeClr val="bg1"/>
                  </a:solidFill>
                  <a:latin typeface="Arial" charset="0"/>
                </a:defRPr>
              </a:lvl7pPr>
              <a:lvl8pPr marL="3429000" indent="-228600" algn="ctr" eaLnBrk="0" fontAlgn="base" hangingPunct="0">
                <a:spcBef>
                  <a:spcPct val="0"/>
                </a:spcBef>
                <a:spcAft>
                  <a:spcPct val="0"/>
                </a:spcAft>
                <a:buChar char="•"/>
                <a:defRPr sz="1600" b="1">
                  <a:solidFill>
                    <a:schemeClr val="bg1"/>
                  </a:solidFill>
                  <a:latin typeface="Arial" charset="0"/>
                </a:defRPr>
              </a:lvl8pPr>
              <a:lvl9pPr marL="3886200" indent="-228600" algn="ctr" eaLnBrk="0" fontAlgn="base" hangingPunct="0">
                <a:spcBef>
                  <a:spcPct val="0"/>
                </a:spcBef>
                <a:spcAft>
                  <a:spcPct val="0"/>
                </a:spcAft>
                <a:buChar char="•"/>
                <a:defRPr sz="1600" b="1">
                  <a:solidFill>
                    <a:schemeClr val="bg1"/>
                  </a:solidFill>
                  <a:latin typeface="Arial" charset="0"/>
                </a:defRPr>
              </a:lvl9pPr>
            </a:lstStyle>
            <a:p>
              <a:pPr>
                <a:buFontTx/>
                <a:buNone/>
              </a:pPr>
              <a:r>
                <a:rPr lang="en-US" sz="800" dirty="0">
                  <a:solidFill>
                    <a:schemeClr val="tx1"/>
                  </a:solidFill>
                </a:rPr>
                <a:t>La Crosse -</a:t>
              </a:r>
              <a:br>
                <a:rPr lang="en-US" sz="800" dirty="0">
                  <a:solidFill>
                    <a:schemeClr val="tx1"/>
                  </a:solidFill>
                </a:rPr>
              </a:br>
              <a:r>
                <a:rPr lang="en-US" sz="800" dirty="0">
                  <a:solidFill>
                    <a:schemeClr val="tx1"/>
                  </a:solidFill>
                </a:rPr>
                <a:t>Eau Claire, WI</a:t>
              </a:r>
              <a:endParaRPr lang="en-US" sz="800" b="0" dirty="0">
                <a:solidFill>
                  <a:schemeClr val="tx1"/>
                </a:solidFill>
              </a:endParaRPr>
            </a:p>
          </p:txBody>
        </p:sp>
        <p:pic>
          <p:nvPicPr>
            <p:cNvPr id="7331" name="Picture 154" descr="NBC"/>
            <p:cNvPicPr>
              <a:picLocks noChangeAspect="1" noChangeArrowheads="1"/>
            </p:cNvPicPr>
            <p:nvPr>
              <p:custDataLst>
                <p:tags r:id="rId197"/>
              </p:custDataLst>
            </p:nvPr>
          </p:nvPicPr>
          <p:blipFill>
            <a:blip r:embed="rId286" cstate="print">
              <a:extLst>
                <a:ext uri="{28A0092B-C50C-407E-A947-70E740481C1C}">
                  <a14:useLocalDpi xmlns:a14="http://schemas.microsoft.com/office/drawing/2010/main" val="0"/>
                </a:ext>
              </a:extLst>
            </a:blip>
            <a:srcRect/>
            <a:stretch>
              <a:fillRect/>
            </a:stretch>
          </p:blipFill>
          <p:spPr bwMode="auto">
            <a:xfrm>
              <a:off x="2284" y="1645"/>
              <a:ext cx="108"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 name="Group 155"/>
          <p:cNvGrpSpPr>
            <a:grpSpLocks/>
          </p:cNvGrpSpPr>
          <p:nvPr>
            <p:custDataLst>
              <p:tags r:id="rId63"/>
            </p:custDataLst>
          </p:nvPr>
        </p:nvGrpSpPr>
        <p:grpSpPr bwMode="auto">
          <a:xfrm>
            <a:off x="4790382" y="2146301"/>
            <a:ext cx="593725" cy="236537"/>
            <a:chOff x="2999" y="1537"/>
            <a:chExt cx="374" cy="149"/>
          </a:xfrm>
        </p:grpSpPr>
        <p:sp>
          <p:nvSpPr>
            <p:cNvPr id="7328" name="Text Box 156"/>
            <p:cNvSpPr txBox="1">
              <a:spLocks noChangeAspect="1" noChangeArrowheads="1"/>
            </p:cNvSpPr>
            <p:nvPr>
              <p:custDataLst>
                <p:tags r:id="rId194"/>
              </p:custDataLst>
            </p:nvPr>
          </p:nvSpPr>
          <p:spPr bwMode="auto">
            <a:xfrm>
              <a:off x="2999" y="1537"/>
              <a:ext cx="374" cy="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9933"/>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algn="ctr" eaLnBrk="0" fontAlgn="base" hangingPunct="0">
                <a:spcBef>
                  <a:spcPct val="0"/>
                </a:spcBef>
                <a:spcAft>
                  <a:spcPct val="0"/>
                </a:spcAft>
                <a:buChar char="•"/>
                <a:defRPr sz="1600" b="1">
                  <a:solidFill>
                    <a:schemeClr val="bg1"/>
                  </a:solidFill>
                  <a:latin typeface="Arial" charset="0"/>
                </a:defRPr>
              </a:lvl6pPr>
              <a:lvl7pPr marL="2971800" indent="-228600" algn="ctr" eaLnBrk="0" fontAlgn="base" hangingPunct="0">
                <a:spcBef>
                  <a:spcPct val="0"/>
                </a:spcBef>
                <a:spcAft>
                  <a:spcPct val="0"/>
                </a:spcAft>
                <a:buChar char="•"/>
                <a:defRPr sz="1600" b="1">
                  <a:solidFill>
                    <a:schemeClr val="bg1"/>
                  </a:solidFill>
                  <a:latin typeface="Arial" charset="0"/>
                </a:defRPr>
              </a:lvl7pPr>
              <a:lvl8pPr marL="3429000" indent="-228600" algn="ctr" eaLnBrk="0" fontAlgn="base" hangingPunct="0">
                <a:spcBef>
                  <a:spcPct val="0"/>
                </a:spcBef>
                <a:spcAft>
                  <a:spcPct val="0"/>
                </a:spcAft>
                <a:buChar char="•"/>
                <a:defRPr sz="1600" b="1">
                  <a:solidFill>
                    <a:schemeClr val="bg1"/>
                  </a:solidFill>
                  <a:latin typeface="Arial" charset="0"/>
                </a:defRPr>
              </a:lvl8pPr>
              <a:lvl9pPr marL="3886200" indent="-228600" algn="ctr" eaLnBrk="0" fontAlgn="base" hangingPunct="0">
                <a:spcBef>
                  <a:spcPct val="0"/>
                </a:spcBef>
                <a:spcAft>
                  <a:spcPct val="0"/>
                </a:spcAft>
                <a:buChar char="•"/>
                <a:defRPr sz="1600" b="1">
                  <a:solidFill>
                    <a:schemeClr val="bg1"/>
                  </a:solidFill>
                  <a:latin typeface="Arial" charset="0"/>
                </a:defRPr>
              </a:lvl9pPr>
            </a:lstStyle>
            <a:p>
              <a:pPr>
                <a:buFontTx/>
                <a:buNone/>
              </a:pPr>
              <a:r>
                <a:rPr lang="en-US" sz="800" dirty="0">
                  <a:solidFill>
                    <a:schemeClr val="tx1"/>
                  </a:solidFill>
                </a:rPr>
                <a:t>Madison, WI</a:t>
              </a:r>
              <a:endParaRPr lang="en-US" sz="800" b="0" dirty="0">
                <a:solidFill>
                  <a:schemeClr val="tx1"/>
                </a:solidFill>
              </a:endParaRPr>
            </a:p>
          </p:txBody>
        </p:sp>
        <p:pic>
          <p:nvPicPr>
            <p:cNvPr id="7329" name="Picture 157" descr="NBC"/>
            <p:cNvPicPr>
              <a:picLocks noChangeAspect="1" noChangeArrowheads="1"/>
            </p:cNvPicPr>
            <p:nvPr>
              <p:custDataLst>
                <p:tags r:id="rId195"/>
              </p:custDataLst>
            </p:nvPr>
          </p:nvPicPr>
          <p:blipFill>
            <a:blip r:embed="rId286" cstate="print">
              <a:extLst>
                <a:ext uri="{28A0092B-C50C-407E-A947-70E740481C1C}">
                  <a14:useLocalDpi xmlns:a14="http://schemas.microsoft.com/office/drawing/2010/main" val="0"/>
                </a:ext>
              </a:extLst>
            </a:blip>
            <a:srcRect/>
            <a:stretch>
              <a:fillRect/>
            </a:stretch>
          </p:blipFill>
          <p:spPr bwMode="auto">
            <a:xfrm>
              <a:off x="3132" y="1625"/>
              <a:ext cx="108"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 name="Group 158"/>
          <p:cNvGrpSpPr>
            <a:grpSpLocks/>
          </p:cNvGrpSpPr>
          <p:nvPr>
            <p:custDataLst>
              <p:tags r:id="rId64"/>
            </p:custDataLst>
          </p:nvPr>
        </p:nvGrpSpPr>
        <p:grpSpPr bwMode="auto">
          <a:xfrm>
            <a:off x="5395913" y="1866900"/>
            <a:ext cx="593725" cy="258763"/>
            <a:chOff x="3450" y="1208"/>
            <a:chExt cx="374" cy="163"/>
          </a:xfrm>
        </p:grpSpPr>
        <p:sp>
          <p:nvSpPr>
            <p:cNvPr id="7326" name="Text Box 159"/>
            <p:cNvSpPr txBox="1">
              <a:spLocks noChangeAspect="1" noChangeArrowheads="1"/>
            </p:cNvSpPr>
            <p:nvPr>
              <p:custDataLst>
                <p:tags r:id="rId192"/>
              </p:custDataLst>
            </p:nvPr>
          </p:nvSpPr>
          <p:spPr bwMode="auto">
            <a:xfrm>
              <a:off x="3450" y="1208"/>
              <a:ext cx="374" cy="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9933"/>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algn="ctr" eaLnBrk="0" fontAlgn="base" hangingPunct="0">
                <a:spcBef>
                  <a:spcPct val="0"/>
                </a:spcBef>
                <a:spcAft>
                  <a:spcPct val="0"/>
                </a:spcAft>
                <a:buChar char="•"/>
                <a:defRPr sz="1600" b="1">
                  <a:solidFill>
                    <a:schemeClr val="bg1"/>
                  </a:solidFill>
                  <a:latin typeface="Arial" charset="0"/>
                </a:defRPr>
              </a:lvl6pPr>
              <a:lvl7pPr marL="2971800" indent="-228600" algn="ctr" eaLnBrk="0" fontAlgn="base" hangingPunct="0">
                <a:spcBef>
                  <a:spcPct val="0"/>
                </a:spcBef>
                <a:spcAft>
                  <a:spcPct val="0"/>
                </a:spcAft>
                <a:buChar char="•"/>
                <a:defRPr sz="1600" b="1">
                  <a:solidFill>
                    <a:schemeClr val="bg1"/>
                  </a:solidFill>
                  <a:latin typeface="Arial" charset="0"/>
                </a:defRPr>
              </a:lvl7pPr>
              <a:lvl8pPr marL="3429000" indent="-228600" algn="ctr" eaLnBrk="0" fontAlgn="base" hangingPunct="0">
                <a:spcBef>
                  <a:spcPct val="0"/>
                </a:spcBef>
                <a:spcAft>
                  <a:spcPct val="0"/>
                </a:spcAft>
                <a:buChar char="•"/>
                <a:defRPr sz="1600" b="1">
                  <a:solidFill>
                    <a:schemeClr val="bg1"/>
                  </a:solidFill>
                  <a:latin typeface="Arial" charset="0"/>
                </a:defRPr>
              </a:lvl8pPr>
              <a:lvl9pPr marL="3886200" indent="-228600" algn="ctr" eaLnBrk="0" fontAlgn="base" hangingPunct="0">
                <a:spcBef>
                  <a:spcPct val="0"/>
                </a:spcBef>
                <a:spcAft>
                  <a:spcPct val="0"/>
                </a:spcAft>
                <a:buChar char="•"/>
                <a:defRPr sz="1600" b="1">
                  <a:solidFill>
                    <a:schemeClr val="bg1"/>
                  </a:solidFill>
                  <a:latin typeface="Arial" charset="0"/>
                </a:defRPr>
              </a:lvl9pPr>
            </a:lstStyle>
            <a:p>
              <a:pPr>
                <a:buFontTx/>
                <a:buNone/>
              </a:pPr>
              <a:r>
                <a:rPr lang="en-US" sz="800" dirty="0">
                  <a:solidFill>
                    <a:schemeClr val="tx1"/>
                  </a:solidFill>
                </a:rPr>
                <a:t>Rockford, IL</a:t>
              </a:r>
              <a:endParaRPr lang="en-US" sz="800" b="0" dirty="0">
                <a:solidFill>
                  <a:schemeClr val="tx1"/>
                </a:solidFill>
              </a:endParaRPr>
            </a:p>
          </p:txBody>
        </p:sp>
        <p:pic>
          <p:nvPicPr>
            <p:cNvPr id="7327" name="Picture 160" descr="CBS"/>
            <p:cNvPicPr>
              <a:picLocks noChangeAspect="1" noChangeArrowheads="1"/>
            </p:cNvPicPr>
            <p:nvPr>
              <p:custDataLst>
                <p:tags r:id="rId193"/>
              </p:custDataLst>
            </p:nvPr>
          </p:nvPicPr>
          <p:blipFill>
            <a:blip r:embed="rId285" cstate="print">
              <a:extLst>
                <a:ext uri="{28A0092B-C50C-407E-A947-70E740481C1C}">
                  <a14:useLocalDpi xmlns:a14="http://schemas.microsoft.com/office/drawing/2010/main" val="0"/>
                </a:ext>
              </a:extLst>
            </a:blip>
            <a:srcRect/>
            <a:stretch>
              <a:fillRect/>
            </a:stretch>
          </p:blipFill>
          <p:spPr bwMode="auto">
            <a:xfrm>
              <a:off x="3598" y="1298"/>
              <a:ext cx="78" cy="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23" name="Group 161"/>
          <p:cNvGrpSpPr>
            <a:grpSpLocks/>
          </p:cNvGrpSpPr>
          <p:nvPr>
            <p:custDataLst>
              <p:tags r:id="rId65"/>
            </p:custDataLst>
          </p:nvPr>
        </p:nvGrpSpPr>
        <p:grpSpPr bwMode="auto">
          <a:xfrm>
            <a:off x="5821363" y="2584450"/>
            <a:ext cx="560387" cy="225425"/>
            <a:chOff x="3739" y="1634"/>
            <a:chExt cx="353" cy="142"/>
          </a:xfrm>
        </p:grpSpPr>
        <p:sp>
          <p:nvSpPr>
            <p:cNvPr id="7324" name="Text Box 162"/>
            <p:cNvSpPr txBox="1">
              <a:spLocks noChangeAspect="1" noChangeArrowheads="1"/>
            </p:cNvSpPr>
            <p:nvPr>
              <p:custDataLst>
                <p:tags r:id="rId190"/>
              </p:custDataLst>
            </p:nvPr>
          </p:nvSpPr>
          <p:spPr bwMode="auto">
            <a:xfrm>
              <a:off x="3739" y="1634"/>
              <a:ext cx="353" cy="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9933"/>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algn="ctr" eaLnBrk="0" fontAlgn="base" hangingPunct="0">
                <a:spcBef>
                  <a:spcPct val="0"/>
                </a:spcBef>
                <a:spcAft>
                  <a:spcPct val="0"/>
                </a:spcAft>
                <a:buChar char="•"/>
                <a:defRPr sz="1600" b="1">
                  <a:solidFill>
                    <a:schemeClr val="bg1"/>
                  </a:solidFill>
                  <a:latin typeface="Arial" charset="0"/>
                </a:defRPr>
              </a:lvl6pPr>
              <a:lvl7pPr marL="2971800" indent="-228600" algn="ctr" eaLnBrk="0" fontAlgn="base" hangingPunct="0">
                <a:spcBef>
                  <a:spcPct val="0"/>
                </a:spcBef>
                <a:spcAft>
                  <a:spcPct val="0"/>
                </a:spcAft>
                <a:buChar char="•"/>
                <a:defRPr sz="1600" b="1">
                  <a:solidFill>
                    <a:schemeClr val="bg1"/>
                  </a:solidFill>
                  <a:latin typeface="Arial" charset="0"/>
                </a:defRPr>
              </a:lvl7pPr>
              <a:lvl8pPr marL="3429000" indent="-228600" algn="ctr" eaLnBrk="0" fontAlgn="base" hangingPunct="0">
                <a:spcBef>
                  <a:spcPct val="0"/>
                </a:spcBef>
                <a:spcAft>
                  <a:spcPct val="0"/>
                </a:spcAft>
                <a:buChar char="•"/>
                <a:defRPr sz="1600" b="1">
                  <a:solidFill>
                    <a:schemeClr val="bg1"/>
                  </a:solidFill>
                  <a:latin typeface="Arial" charset="0"/>
                </a:defRPr>
              </a:lvl8pPr>
              <a:lvl9pPr marL="3886200" indent="-228600" algn="ctr" eaLnBrk="0" fontAlgn="base" hangingPunct="0">
                <a:spcBef>
                  <a:spcPct val="0"/>
                </a:spcBef>
                <a:spcAft>
                  <a:spcPct val="0"/>
                </a:spcAft>
                <a:buChar char="•"/>
                <a:defRPr sz="1600" b="1">
                  <a:solidFill>
                    <a:schemeClr val="bg1"/>
                  </a:solidFill>
                  <a:latin typeface="Arial" charset="0"/>
                </a:defRPr>
              </a:lvl9pPr>
            </a:lstStyle>
            <a:p>
              <a:pPr>
                <a:buFontTx/>
                <a:buNone/>
              </a:pPr>
              <a:r>
                <a:rPr lang="en-US" sz="800" dirty="0">
                  <a:solidFill>
                    <a:schemeClr val="tx1"/>
                  </a:solidFill>
                </a:rPr>
                <a:t>Lansing, MI</a:t>
              </a:r>
              <a:endParaRPr lang="en-US" sz="800" b="0" dirty="0">
                <a:solidFill>
                  <a:schemeClr val="tx1"/>
                </a:solidFill>
              </a:endParaRPr>
            </a:p>
          </p:txBody>
        </p:sp>
        <p:pic>
          <p:nvPicPr>
            <p:cNvPr id="7325" name="Picture 163" descr="NBC"/>
            <p:cNvPicPr>
              <a:picLocks noChangeAspect="1" noChangeArrowheads="1"/>
            </p:cNvPicPr>
            <p:nvPr>
              <p:custDataLst>
                <p:tags r:id="rId191"/>
              </p:custDataLst>
            </p:nvPr>
          </p:nvPicPr>
          <p:blipFill>
            <a:blip r:embed="rId286" cstate="print">
              <a:extLst>
                <a:ext uri="{28A0092B-C50C-407E-A947-70E740481C1C}">
                  <a14:useLocalDpi xmlns:a14="http://schemas.microsoft.com/office/drawing/2010/main" val="0"/>
                </a:ext>
              </a:extLst>
            </a:blip>
            <a:srcRect/>
            <a:stretch>
              <a:fillRect/>
            </a:stretch>
          </p:blipFill>
          <p:spPr bwMode="auto">
            <a:xfrm>
              <a:off x="3861" y="1715"/>
              <a:ext cx="108"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322" name="Text Box 165"/>
          <p:cNvSpPr txBox="1">
            <a:spLocks noChangeAspect="1" noChangeArrowheads="1"/>
          </p:cNvSpPr>
          <p:nvPr>
            <p:custDataLst>
              <p:tags r:id="rId66"/>
            </p:custDataLst>
          </p:nvPr>
        </p:nvSpPr>
        <p:spPr bwMode="auto">
          <a:xfrm>
            <a:off x="7315200" y="2032000"/>
            <a:ext cx="822325"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9933"/>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algn="ctr" eaLnBrk="0" fontAlgn="base" hangingPunct="0">
              <a:spcBef>
                <a:spcPct val="0"/>
              </a:spcBef>
              <a:spcAft>
                <a:spcPct val="0"/>
              </a:spcAft>
              <a:buChar char="•"/>
              <a:defRPr sz="1600" b="1">
                <a:solidFill>
                  <a:schemeClr val="bg1"/>
                </a:solidFill>
                <a:latin typeface="Arial" charset="0"/>
              </a:defRPr>
            </a:lvl6pPr>
            <a:lvl7pPr marL="2971800" indent="-228600" algn="ctr" eaLnBrk="0" fontAlgn="base" hangingPunct="0">
              <a:spcBef>
                <a:spcPct val="0"/>
              </a:spcBef>
              <a:spcAft>
                <a:spcPct val="0"/>
              </a:spcAft>
              <a:buChar char="•"/>
              <a:defRPr sz="1600" b="1">
                <a:solidFill>
                  <a:schemeClr val="bg1"/>
                </a:solidFill>
                <a:latin typeface="Arial" charset="0"/>
              </a:defRPr>
            </a:lvl7pPr>
            <a:lvl8pPr marL="3429000" indent="-228600" algn="ctr" eaLnBrk="0" fontAlgn="base" hangingPunct="0">
              <a:spcBef>
                <a:spcPct val="0"/>
              </a:spcBef>
              <a:spcAft>
                <a:spcPct val="0"/>
              </a:spcAft>
              <a:buChar char="•"/>
              <a:defRPr sz="1600" b="1">
                <a:solidFill>
                  <a:schemeClr val="bg1"/>
                </a:solidFill>
                <a:latin typeface="Arial" charset="0"/>
              </a:defRPr>
            </a:lvl8pPr>
            <a:lvl9pPr marL="3886200" indent="-228600" algn="ctr" eaLnBrk="0" fontAlgn="base" hangingPunct="0">
              <a:spcBef>
                <a:spcPct val="0"/>
              </a:spcBef>
              <a:spcAft>
                <a:spcPct val="0"/>
              </a:spcAft>
              <a:buChar char="•"/>
              <a:defRPr sz="1600" b="1">
                <a:solidFill>
                  <a:schemeClr val="bg1"/>
                </a:solidFill>
                <a:latin typeface="Arial" charset="0"/>
              </a:defRPr>
            </a:lvl9pPr>
          </a:lstStyle>
          <a:p>
            <a:pPr>
              <a:buFontTx/>
              <a:buNone/>
            </a:pPr>
            <a:r>
              <a:rPr lang="en-US" sz="800" dirty="0">
                <a:solidFill>
                  <a:schemeClr val="tx1"/>
                </a:solidFill>
              </a:rPr>
              <a:t>Parkersburg, WV</a:t>
            </a:r>
            <a:endParaRPr lang="en-US" sz="800" b="0" dirty="0">
              <a:solidFill>
                <a:schemeClr val="tx1"/>
              </a:solidFill>
            </a:endParaRPr>
          </a:p>
        </p:txBody>
      </p:sp>
      <p:pic>
        <p:nvPicPr>
          <p:cNvPr id="7323" name="Picture 166" descr="NBC"/>
          <p:cNvPicPr>
            <a:picLocks noChangeAspect="1" noChangeArrowheads="1"/>
          </p:cNvPicPr>
          <p:nvPr>
            <p:custDataLst>
              <p:tags r:id="rId67"/>
            </p:custDataLst>
          </p:nvPr>
        </p:nvPicPr>
        <p:blipFill>
          <a:blip r:embed="rId286" cstate="print">
            <a:extLst>
              <a:ext uri="{28A0092B-C50C-407E-A947-70E740481C1C}">
                <a14:useLocalDpi xmlns:a14="http://schemas.microsoft.com/office/drawing/2010/main" val="0"/>
              </a:ext>
            </a:extLst>
          </a:blip>
          <a:srcRect/>
          <a:stretch>
            <a:fillRect/>
          </a:stretch>
        </p:blipFill>
        <p:spPr bwMode="auto">
          <a:xfrm>
            <a:off x="7545388" y="2182813"/>
            <a:ext cx="17145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20" name="Text Box 168"/>
          <p:cNvSpPr txBox="1">
            <a:spLocks noChangeAspect="1" noChangeArrowheads="1"/>
          </p:cNvSpPr>
          <p:nvPr>
            <p:custDataLst>
              <p:tags r:id="rId68"/>
            </p:custDataLst>
          </p:nvPr>
        </p:nvSpPr>
        <p:spPr bwMode="auto">
          <a:xfrm>
            <a:off x="7543800" y="2309813"/>
            <a:ext cx="842963"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9933"/>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algn="ctr" eaLnBrk="0" fontAlgn="base" hangingPunct="0">
              <a:spcBef>
                <a:spcPct val="0"/>
              </a:spcBef>
              <a:spcAft>
                <a:spcPct val="0"/>
              </a:spcAft>
              <a:buChar char="•"/>
              <a:defRPr sz="1600" b="1">
                <a:solidFill>
                  <a:schemeClr val="bg1"/>
                </a:solidFill>
                <a:latin typeface="Arial" charset="0"/>
              </a:defRPr>
            </a:lvl6pPr>
            <a:lvl7pPr marL="2971800" indent="-228600" algn="ctr" eaLnBrk="0" fontAlgn="base" hangingPunct="0">
              <a:spcBef>
                <a:spcPct val="0"/>
              </a:spcBef>
              <a:spcAft>
                <a:spcPct val="0"/>
              </a:spcAft>
              <a:buChar char="•"/>
              <a:defRPr sz="1600" b="1">
                <a:solidFill>
                  <a:schemeClr val="bg1"/>
                </a:solidFill>
                <a:latin typeface="Arial" charset="0"/>
              </a:defRPr>
            </a:lvl7pPr>
            <a:lvl8pPr marL="3429000" indent="-228600" algn="ctr" eaLnBrk="0" fontAlgn="base" hangingPunct="0">
              <a:spcBef>
                <a:spcPct val="0"/>
              </a:spcBef>
              <a:spcAft>
                <a:spcPct val="0"/>
              </a:spcAft>
              <a:buChar char="•"/>
              <a:defRPr sz="1600" b="1">
                <a:solidFill>
                  <a:schemeClr val="bg1"/>
                </a:solidFill>
                <a:latin typeface="Arial" charset="0"/>
              </a:defRPr>
            </a:lvl8pPr>
            <a:lvl9pPr marL="3886200" indent="-228600" algn="ctr" eaLnBrk="0" fontAlgn="base" hangingPunct="0">
              <a:spcBef>
                <a:spcPct val="0"/>
              </a:spcBef>
              <a:spcAft>
                <a:spcPct val="0"/>
              </a:spcAft>
              <a:buChar char="•"/>
              <a:defRPr sz="1600" b="1">
                <a:solidFill>
                  <a:schemeClr val="bg1"/>
                </a:solidFill>
                <a:latin typeface="Arial" charset="0"/>
              </a:defRPr>
            </a:lvl9pPr>
          </a:lstStyle>
          <a:p>
            <a:pPr>
              <a:buFontTx/>
              <a:buNone/>
            </a:pPr>
            <a:r>
              <a:rPr lang="en-US" sz="800" dirty="0">
                <a:solidFill>
                  <a:schemeClr val="tx1"/>
                </a:solidFill>
              </a:rPr>
              <a:t>Harrisonburg, VA</a:t>
            </a:r>
            <a:endParaRPr lang="en-US" sz="800" b="0" dirty="0">
              <a:solidFill>
                <a:schemeClr val="tx1"/>
              </a:solidFill>
            </a:endParaRPr>
          </a:p>
        </p:txBody>
      </p:sp>
      <p:pic>
        <p:nvPicPr>
          <p:cNvPr id="7321" name="Picture 169" descr="abc"/>
          <p:cNvPicPr>
            <a:picLocks noChangeAspect="1" noChangeArrowheads="1"/>
          </p:cNvPicPr>
          <p:nvPr>
            <p:custDataLst>
              <p:tags r:id="rId69"/>
            </p:custDataLst>
          </p:nvPr>
        </p:nvPicPr>
        <p:blipFill>
          <a:blip r:embed="rId284" cstate="print">
            <a:extLst>
              <a:ext uri="{28A0092B-C50C-407E-A947-70E740481C1C}">
                <a14:useLocalDpi xmlns:a14="http://schemas.microsoft.com/office/drawing/2010/main" val="0"/>
              </a:ext>
            </a:extLst>
          </a:blip>
          <a:srcRect/>
          <a:stretch>
            <a:fillRect/>
          </a:stretch>
        </p:blipFill>
        <p:spPr bwMode="auto">
          <a:xfrm>
            <a:off x="7899400" y="2439988"/>
            <a:ext cx="131763" cy="12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 name="Group 170"/>
          <p:cNvGrpSpPr>
            <a:grpSpLocks/>
          </p:cNvGrpSpPr>
          <p:nvPr>
            <p:custDataLst>
              <p:tags r:id="rId70"/>
            </p:custDataLst>
          </p:nvPr>
        </p:nvGrpSpPr>
        <p:grpSpPr bwMode="auto">
          <a:xfrm>
            <a:off x="7766050" y="2613025"/>
            <a:ext cx="684213" cy="255588"/>
            <a:chOff x="4568" y="2297"/>
            <a:chExt cx="431" cy="161"/>
          </a:xfrm>
        </p:grpSpPr>
        <p:sp>
          <p:nvSpPr>
            <p:cNvPr id="7318" name="Text Box 171"/>
            <p:cNvSpPr txBox="1">
              <a:spLocks noChangeAspect="1" noChangeArrowheads="1"/>
            </p:cNvSpPr>
            <p:nvPr>
              <p:custDataLst>
                <p:tags r:id="rId188"/>
              </p:custDataLst>
            </p:nvPr>
          </p:nvSpPr>
          <p:spPr bwMode="auto">
            <a:xfrm>
              <a:off x="4568" y="2297"/>
              <a:ext cx="431" cy="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9933"/>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algn="ctr" eaLnBrk="0" fontAlgn="base" hangingPunct="0">
                <a:spcBef>
                  <a:spcPct val="0"/>
                </a:spcBef>
                <a:spcAft>
                  <a:spcPct val="0"/>
                </a:spcAft>
                <a:buChar char="•"/>
                <a:defRPr sz="1600" b="1">
                  <a:solidFill>
                    <a:schemeClr val="bg1"/>
                  </a:solidFill>
                  <a:latin typeface="Arial" charset="0"/>
                </a:defRPr>
              </a:lvl6pPr>
              <a:lvl7pPr marL="2971800" indent="-228600" algn="ctr" eaLnBrk="0" fontAlgn="base" hangingPunct="0">
                <a:spcBef>
                  <a:spcPct val="0"/>
                </a:spcBef>
                <a:spcAft>
                  <a:spcPct val="0"/>
                </a:spcAft>
                <a:buChar char="•"/>
                <a:defRPr sz="1600" b="1">
                  <a:solidFill>
                    <a:schemeClr val="bg1"/>
                  </a:solidFill>
                  <a:latin typeface="Arial" charset="0"/>
                </a:defRPr>
              </a:lvl7pPr>
              <a:lvl8pPr marL="3429000" indent="-228600" algn="ctr" eaLnBrk="0" fontAlgn="base" hangingPunct="0">
                <a:spcBef>
                  <a:spcPct val="0"/>
                </a:spcBef>
                <a:spcAft>
                  <a:spcPct val="0"/>
                </a:spcAft>
                <a:buChar char="•"/>
                <a:defRPr sz="1600" b="1">
                  <a:solidFill>
                    <a:schemeClr val="bg1"/>
                  </a:solidFill>
                  <a:latin typeface="Arial" charset="0"/>
                </a:defRPr>
              </a:lvl8pPr>
              <a:lvl9pPr marL="3886200" indent="-228600" algn="ctr" eaLnBrk="0" fontAlgn="base" hangingPunct="0">
                <a:spcBef>
                  <a:spcPct val="0"/>
                </a:spcBef>
                <a:spcAft>
                  <a:spcPct val="0"/>
                </a:spcAft>
                <a:buChar char="•"/>
                <a:defRPr sz="1600" b="1">
                  <a:solidFill>
                    <a:schemeClr val="bg1"/>
                  </a:solidFill>
                  <a:latin typeface="Arial" charset="0"/>
                </a:defRPr>
              </a:lvl9pPr>
            </a:lstStyle>
            <a:p>
              <a:pPr>
                <a:buFontTx/>
                <a:buNone/>
              </a:pPr>
              <a:r>
                <a:rPr lang="en-US" sz="800" dirty="0">
                  <a:solidFill>
                    <a:schemeClr val="tx1"/>
                  </a:solidFill>
                </a:rPr>
                <a:t>Lexington, KY</a:t>
              </a:r>
              <a:endParaRPr lang="en-US" sz="800" b="0" dirty="0">
                <a:solidFill>
                  <a:schemeClr val="tx1"/>
                </a:solidFill>
              </a:endParaRPr>
            </a:p>
          </p:txBody>
        </p:sp>
        <p:pic>
          <p:nvPicPr>
            <p:cNvPr id="7319" name="Picture 172" descr="CBS"/>
            <p:cNvPicPr>
              <a:picLocks noChangeAspect="1" noChangeArrowheads="1"/>
            </p:cNvPicPr>
            <p:nvPr>
              <p:custDataLst>
                <p:tags r:id="rId189"/>
              </p:custDataLst>
            </p:nvPr>
          </p:nvPicPr>
          <p:blipFill>
            <a:blip r:embed="rId285" cstate="print">
              <a:extLst>
                <a:ext uri="{28A0092B-C50C-407E-A947-70E740481C1C}">
                  <a14:useLocalDpi xmlns:a14="http://schemas.microsoft.com/office/drawing/2010/main" val="0"/>
                </a:ext>
              </a:extLst>
            </a:blip>
            <a:srcRect/>
            <a:stretch>
              <a:fillRect/>
            </a:stretch>
          </p:blipFill>
          <p:spPr bwMode="auto">
            <a:xfrm>
              <a:off x="4744" y="2385"/>
              <a:ext cx="78"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 name="Group 173"/>
          <p:cNvGrpSpPr>
            <a:grpSpLocks/>
          </p:cNvGrpSpPr>
          <p:nvPr>
            <p:custDataLst>
              <p:tags r:id="rId71"/>
            </p:custDataLst>
          </p:nvPr>
        </p:nvGrpSpPr>
        <p:grpSpPr bwMode="auto">
          <a:xfrm>
            <a:off x="7851775" y="3452813"/>
            <a:ext cx="538163" cy="252412"/>
            <a:chOff x="4742" y="2503"/>
            <a:chExt cx="339" cy="159"/>
          </a:xfrm>
        </p:grpSpPr>
        <p:sp>
          <p:nvSpPr>
            <p:cNvPr id="7316" name="Text Box 174"/>
            <p:cNvSpPr txBox="1">
              <a:spLocks noChangeAspect="1" noChangeArrowheads="1"/>
            </p:cNvSpPr>
            <p:nvPr>
              <p:custDataLst>
                <p:tags r:id="rId186"/>
              </p:custDataLst>
            </p:nvPr>
          </p:nvSpPr>
          <p:spPr bwMode="auto">
            <a:xfrm>
              <a:off x="4742" y="2503"/>
              <a:ext cx="339" cy="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9933"/>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algn="ctr" eaLnBrk="0" fontAlgn="base" hangingPunct="0">
                <a:spcBef>
                  <a:spcPct val="0"/>
                </a:spcBef>
                <a:spcAft>
                  <a:spcPct val="0"/>
                </a:spcAft>
                <a:buChar char="•"/>
                <a:defRPr sz="1600" b="1">
                  <a:solidFill>
                    <a:schemeClr val="bg1"/>
                  </a:solidFill>
                  <a:latin typeface="Arial" charset="0"/>
                </a:defRPr>
              </a:lvl6pPr>
              <a:lvl7pPr marL="2971800" indent="-228600" algn="ctr" eaLnBrk="0" fontAlgn="base" hangingPunct="0">
                <a:spcBef>
                  <a:spcPct val="0"/>
                </a:spcBef>
                <a:spcAft>
                  <a:spcPct val="0"/>
                </a:spcAft>
                <a:buChar char="•"/>
                <a:defRPr sz="1600" b="1">
                  <a:solidFill>
                    <a:schemeClr val="bg1"/>
                  </a:solidFill>
                  <a:latin typeface="Arial" charset="0"/>
                </a:defRPr>
              </a:lvl7pPr>
              <a:lvl8pPr marL="3429000" indent="-228600" algn="ctr" eaLnBrk="0" fontAlgn="base" hangingPunct="0">
                <a:spcBef>
                  <a:spcPct val="0"/>
                </a:spcBef>
                <a:spcAft>
                  <a:spcPct val="0"/>
                </a:spcAft>
                <a:buChar char="•"/>
                <a:defRPr sz="1600" b="1">
                  <a:solidFill>
                    <a:schemeClr val="bg1"/>
                  </a:solidFill>
                  <a:latin typeface="Arial" charset="0"/>
                </a:defRPr>
              </a:lvl8pPr>
              <a:lvl9pPr marL="3886200" indent="-228600" algn="ctr" eaLnBrk="0" fontAlgn="base" hangingPunct="0">
                <a:spcBef>
                  <a:spcPct val="0"/>
                </a:spcBef>
                <a:spcAft>
                  <a:spcPct val="0"/>
                </a:spcAft>
                <a:buChar char="•"/>
                <a:defRPr sz="1600" b="1">
                  <a:solidFill>
                    <a:schemeClr val="bg1"/>
                  </a:solidFill>
                  <a:latin typeface="Arial" charset="0"/>
                </a:defRPr>
              </a:lvl9pPr>
            </a:lstStyle>
            <a:p>
              <a:pPr>
                <a:buFontTx/>
                <a:buNone/>
              </a:pPr>
              <a:r>
                <a:rPr lang="en-US" sz="800" dirty="0">
                  <a:solidFill>
                    <a:schemeClr val="tx1"/>
                  </a:solidFill>
                </a:rPr>
                <a:t>Hazard, KY</a:t>
              </a:r>
              <a:endParaRPr lang="en-US" sz="800" b="0" dirty="0">
                <a:solidFill>
                  <a:schemeClr val="tx1"/>
                </a:solidFill>
              </a:endParaRPr>
            </a:p>
          </p:txBody>
        </p:sp>
        <p:pic>
          <p:nvPicPr>
            <p:cNvPr id="7317" name="Picture 175" descr="CBS"/>
            <p:cNvPicPr>
              <a:picLocks noChangeAspect="1" noChangeArrowheads="1"/>
            </p:cNvPicPr>
            <p:nvPr>
              <p:custDataLst>
                <p:tags r:id="rId187"/>
              </p:custDataLst>
            </p:nvPr>
          </p:nvPicPr>
          <p:blipFill>
            <a:blip r:embed="rId285" cstate="print">
              <a:extLst>
                <a:ext uri="{28A0092B-C50C-407E-A947-70E740481C1C}">
                  <a14:useLocalDpi xmlns:a14="http://schemas.microsoft.com/office/drawing/2010/main" val="0"/>
                </a:ext>
              </a:extLst>
            </a:blip>
            <a:srcRect/>
            <a:stretch>
              <a:fillRect/>
            </a:stretch>
          </p:blipFill>
          <p:spPr bwMode="auto">
            <a:xfrm>
              <a:off x="4867" y="2589"/>
              <a:ext cx="78"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8" name="Group 176"/>
          <p:cNvGrpSpPr>
            <a:grpSpLocks/>
          </p:cNvGrpSpPr>
          <p:nvPr>
            <p:custDataLst>
              <p:tags r:id="rId72"/>
            </p:custDataLst>
          </p:nvPr>
        </p:nvGrpSpPr>
        <p:grpSpPr bwMode="auto">
          <a:xfrm>
            <a:off x="7546975" y="3813175"/>
            <a:ext cx="1146175" cy="363538"/>
            <a:chOff x="4598" y="2801"/>
            <a:chExt cx="722" cy="229"/>
          </a:xfrm>
        </p:grpSpPr>
        <p:sp>
          <p:nvSpPr>
            <p:cNvPr id="7314" name="Text Box 177"/>
            <p:cNvSpPr txBox="1">
              <a:spLocks noChangeAspect="1" noChangeArrowheads="1"/>
            </p:cNvSpPr>
            <p:nvPr>
              <p:custDataLst>
                <p:tags r:id="rId184"/>
              </p:custDataLst>
            </p:nvPr>
          </p:nvSpPr>
          <p:spPr bwMode="auto">
            <a:xfrm>
              <a:off x="4598" y="2801"/>
              <a:ext cx="722"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9933"/>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algn="ctr" eaLnBrk="0" fontAlgn="base" hangingPunct="0">
                <a:spcBef>
                  <a:spcPct val="0"/>
                </a:spcBef>
                <a:spcAft>
                  <a:spcPct val="0"/>
                </a:spcAft>
                <a:buChar char="•"/>
                <a:defRPr sz="1600" b="1">
                  <a:solidFill>
                    <a:schemeClr val="bg1"/>
                  </a:solidFill>
                  <a:latin typeface="Arial" charset="0"/>
                </a:defRPr>
              </a:lvl6pPr>
              <a:lvl7pPr marL="2971800" indent="-228600" algn="ctr" eaLnBrk="0" fontAlgn="base" hangingPunct="0">
                <a:spcBef>
                  <a:spcPct val="0"/>
                </a:spcBef>
                <a:spcAft>
                  <a:spcPct val="0"/>
                </a:spcAft>
                <a:buChar char="•"/>
                <a:defRPr sz="1600" b="1">
                  <a:solidFill>
                    <a:schemeClr val="bg1"/>
                  </a:solidFill>
                  <a:latin typeface="Arial" charset="0"/>
                </a:defRPr>
              </a:lvl7pPr>
              <a:lvl8pPr marL="3429000" indent="-228600" algn="ctr" eaLnBrk="0" fontAlgn="base" hangingPunct="0">
                <a:spcBef>
                  <a:spcPct val="0"/>
                </a:spcBef>
                <a:spcAft>
                  <a:spcPct val="0"/>
                </a:spcAft>
                <a:buChar char="•"/>
                <a:defRPr sz="1600" b="1">
                  <a:solidFill>
                    <a:schemeClr val="bg1"/>
                  </a:solidFill>
                  <a:latin typeface="Arial" charset="0"/>
                </a:defRPr>
              </a:lvl8pPr>
              <a:lvl9pPr marL="3886200" indent="-228600" algn="ctr" eaLnBrk="0" fontAlgn="base" hangingPunct="0">
                <a:spcBef>
                  <a:spcPct val="0"/>
                </a:spcBef>
                <a:spcAft>
                  <a:spcPct val="0"/>
                </a:spcAft>
                <a:buChar char="•"/>
                <a:defRPr sz="1600" b="1">
                  <a:solidFill>
                    <a:schemeClr val="bg1"/>
                  </a:solidFill>
                  <a:latin typeface="Arial" charset="0"/>
                </a:defRPr>
              </a:lvl9pPr>
            </a:lstStyle>
            <a:p>
              <a:pPr>
                <a:buFontTx/>
                <a:buNone/>
              </a:pPr>
              <a:r>
                <a:rPr lang="en-US" sz="800" dirty="0">
                  <a:solidFill>
                    <a:schemeClr val="tx1"/>
                  </a:solidFill>
                </a:rPr>
                <a:t>Greenville - New Bern - </a:t>
              </a:r>
              <a:br>
                <a:rPr lang="en-US" sz="800" dirty="0">
                  <a:solidFill>
                    <a:schemeClr val="tx1"/>
                  </a:solidFill>
                </a:rPr>
              </a:br>
              <a:r>
                <a:rPr lang="en-US" sz="800" dirty="0">
                  <a:solidFill>
                    <a:schemeClr val="tx1"/>
                  </a:solidFill>
                </a:rPr>
                <a:t>Washington, NC</a:t>
              </a:r>
              <a:endParaRPr lang="en-US" sz="800" b="0" dirty="0">
                <a:solidFill>
                  <a:schemeClr val="tx1"/>
                </a:solidFill>
              </a:endParaRPr>
            </a:p>
          </p:txBody>
        </p:sp>
        <p:pic>
          <p:nvPicPr>
            <p:cNvPr id="7315" name="Picture 178" descr="NBC"/>
            <p:cNvPicPr>
              <a:picLocks noChangeAspect="1" noChangeArrowheads="1"/>
            </p:cNvPicPr>
            <p:nvPr>
              <p:custDataLst>
                <p:tags r:id="rId185"/>
              </p:custDataLst>
            </p:nvPr>
          </p:nvPicPr>
          <p:blipFill>
            <a:blip r:embed="rId286" cstate="print">
              <a:extLst>
                <a:ext uri="{28A0092B-C50C-407E-A947-70E740481C1C}">
                  <a14:useLocalDpi xmlns:a14="http://schemas.microsoft.com/office/drawing/2010/main" val="0"/>
                </a:ext>
              </a:extLst>
            </a:blip>
            <a:srcRect/>
            <a:stretch>
              <a:fillRect/>
            </a:stretch>
          </p:blipFill>
          <p:spPr bwMode="auto">
            <a:xfrm>
              <a:off x="4905" y="2969"/>
              <a:ext cx="108"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9" name="Group 179"/>
          <p:cNvGrpSpPr>
            <a:grpSpLocks/>
          </p:cNvGrpSpPr>
          <p:nvPr>
            <p:custDataLst>
              <p:tags r:id="rId73"/>
            </p:custDataLst>
          </p:nvPr>
        </p:nvGrpSpPr>
        <p:grpSpPr bwMode="auto">
          <a:xfrm>
            <a:off x="7561263" y="4294188"/>
            <a:ext cx="917575" cy="277812"/>
            <a:chOff x="4598" y="3059"/>
            <a:chExt cx="578" cy="175"/>
          </a:xfrm>
        </p:grpSpPr>
        <p:sp>
          <p:nvSpPr>
            <p:cNvPr id="7312" name="Text Box 180"/>
            <p:cNvSpPr txBox="1">
              <a:spLocks noChangeAspect="1" noChangeArrowheads="1"/>
            </p:cNvSpPr>
            <p:nvPr>
              <p:custDataLst>
                <p:tags r:id="rId182"/>
              </p:custDataLst>
            </p:nvPr>
          </p:nvSpPr>
          <p:spPr bwMode="auto">
            <a:xfrm>
              <a:off x="4598" y="3059"/>
              <a:ext cx="578" cy="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9933"/>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algn="ctr" eaLnBrk="0" fontAlgn="base" hangingPunct="0">
                <a:spcBef>
                  <a:spcPct val="0"/>
                </a:spcBef>
                <a:spcAft>
                  <a:spcPct val="0"/>
                </a:spcAft>
                <a:buChar char="•"/>
                <a:defRPr sz="1600" b="1">
                  <a:solidFill>
                    <a:schemeClr val="bg1"/>
                  </a:solidFill>
                  <a:latin typeface="Arial" charset="0"/>
                </a:defRPr>
              </a:lvl6pPr>
              <a:lvl7pPr marL="2971800" indent="-228600" algn="ctr" eaLnBrk="0" fontAlgn="base" hangingPunct="0">
                <a:spcBef>
                  <a:spcPct val="0"/>
                </a:spcBef>
                <a:spcAft>
                  <a:spcPct val="0"/>
                </a:spcAft>
                <a:buChar char="•"/>
                <a:defRPr sz="1600" b="1">
                  <a:solidFill>
                    <a:schemeClr val="bg1"/>
                  </a:solidFill>
                  <a:latin typeface="Arial" charset="0"/>
                </a:defRPr>
              </a:lvl7pPr>
              <a:lvl8pPr marL="3429000" indent="-228600" algn="ctr" eaLnBrk="0" fontAlgn="base" hangingPunct="0">
                <a:spcBef>
                  <a:spcPct val="0"/>
                </a:spcBef>
                <a:spcAft>
                  <a:spcPct val="0"/>
                </a:spcAft>
                <a:buChar char="•"/>
                <a:defRPr sz="1600" b="1">
                  <a:solidFill>
                    <a:schemeClr val="bg1"/>
                  </a:solidFill>
                  <a:latin typeface="Arial" charset="0"/>
                </a:defRPr>
              </a:lvl8pPr>
              <a:lvl9pPr marL="3886200" indent="-228600" algn="ctr" eaLnBrk="0" fontAlgn="base" hangingPunct="0">
                <a:spcBef>
                  <a:spcPct val="0"/>
                </a:spcBef>
                <a:spcAft>
                  <a:spcPct val="0"/>
                </a:spcAft>
                <a:buChar char="•"/>
                <a:defRPr sz="1600" b="1">
                  <a:solidFill>
                    <a:schemeClr val="bg1"/>
                  </a:solidFill>
                  <a:latin typeface="Arial" charset="0"/>
                </a:defRPr>
              </a:lvl9pPr>
            </a:lstStyle>
            <a:p>
              <a:pPr>
                <a:buFontTx/>
                <a:buNone/>
              </a:pPr>
              <a:r>
                <a:rPr lang="en-US" sz="800" dirty="0">
                  <a:solidFill>
                    <a:schemeClr val="tx1"/>
                  </a:solidFill>
                </a:rPr>
                <a:t>Bowling Green, KY</a:t>
              </a:r>
              <a:endParaRPr lang="en-US" sz="800" b="0" dirty="0">
                <a:solidFill>
                  <a:schemeClr val="tx1"/>
                </a:solidFill>
              </a:endParaRPr>
            </a:p>
          </p:txBody>
        </p:sp>
        <p:pic>
          <p:nvPicPr>
            <p:cNvPr id="7313" name="Picture 181" descr="abc"/>
            <p:cNvPicPr>
              <a:picLocks noChangeAspect="1" noChangeArrowheads="1"/>
            </p:cNvPicPr>
            <p:nvPr>
              <p:custDataLst>
                <p:tags r:id="rId183"/>
              </p:custDataLst>
            </p:nvPr>
          </p:nvPicPr>
          <p:blipFill>
            <a:blip r:embed="rId284" cstate="print">
              <a:extLst>
                <a:ext uri="{28A0092B-C50C-407E-A947-70E740481C1C}">
                  <a14:useLocalDpi xmlns:a14="http://schemas.microsoft.com/office/drawing/2010/main" val="0"/>
                </a:ext>
              </a:extLst>
            </a:blip>
            <a:srcRect/>
            <a:stretch>
              <a:fillRect/>
            </a:stretch>
          </p:blipFill>
          <p:spPr bwMode="auto">
            <a:xfrm>
              <a:off x="4845" y="3155"/>
              <a:ext cx="83"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 name="Group 182"/>
          <p:cNvGrpSpPr>
            <a:grpSpLocks/>
          </p:cNvGrpSpPr>
          <p:nvPr>
            <p:custDataLst>
              <p:tags r:id="rId74"/>
            </p:custDataLst>
          </p:nvPr>
        </p:nvGrpSpPr>
        <p:grpSpPr bwMode="auto">
          <a:xfrm>
            <a:off x="7561263" y="4649788"/>
            <a:ext cx="646112" cy="263525"/>
            <a:chOff x="4613" y="3215"/>
            <a:chExt cx="407" cy="166"/>
          </a:xfrm>
        </p:grpSpPr>
        <p:sp>
          <p:nvSpPr>
            <p:cNvPr id="7310" name="Text Box 183"/>
            <p:cNvSpPr txBox="1">
              <a:spLocks noChangeAspect="1" noChangeArrowheads="1"/>
            </p:cNvSpPr>
            <p:nvPr>
              <p:custDataLst>
                <p:tags r:id="rId180"/>
              </p:custDataLst>
            </p:nvPr>
          </p:nvSpPr>
          <p:spPr bwMode="auto">
            <a:xfrm>
              <a:off x="4613" y="3215"/>
              <a:ext cx="407" cy="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9933"/>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algn="ctr" eaLnBrk="0" fontAlgn="base" hangingPunct="0">
                <a:spcBef>
                  <a:spcPct val="0"/>
                </a:spcBef>
                <a:spcAft>
                  <a:spcPct val="0"/>
                </a:spcAft>
                <a:buChar char="•"/>
                <a:defRPr sz="1600" b="1">
                  <a:solidFill>
                    <a:schemeClr val="bg1"/>
                  </a:solidFill>
                  <a:latin typeface="Arial" charset="0"/>
                </a:defRPr>
              </a:lvl6pPr>
              <a:lvl7pPr marL="2971800" indent="-228600" algn="ctr" eaLnBrk="0" fontAlgn="base" hangingPunct="0">
                <a:spcBef>
                  <a:spcPct val="0"/>
                </a:spcBef>
                <a:spcAft>
                  <a:spcPct val="0"/>
                </a:spcAft>
                <a:buChar char="•"/>
                <a:defRPr sz="1600" b="1">
                  <a:solidFill>
                    <a:schemeClr val="bg1"/>
                  </a:solidFill>
                  <a:latin typeface="Arial" charset="0"/>
                </a:defRPr>
              </a:lvl7pPr>
              <a:lvl8pPr marL="3429000" indent="-228600" algn="ctr" eaLnBrk="0" fontAlgn="base" hangingPunct="0">
                <a:spcBef>
                  <a:spcPct val="0"/>
                </a:spcBef>
                <a:spcAft>
                  <a:spcPct val="0"/>
                </a:spcAft>
                <a:buChar char="•"/>
                <a:defRPr sz="1600" b="1">
                  <a:solidFill>
                    <a:schemeClr val="bg1"/>
                  </a:solidFill>
                  <a:latin typeface="Arial" charset="0"/>
                </a:defRPr>
              </a:lvl8pPr>
              <a:lvl9pPr marL="3886200" indent="-228600" algn="ctr" eaLnBrk="0" fontAlgn="base" hangingPunct="0">
                <a:spcBef>
                  <a:spcPct val="0"/>
                </a:spcBef>
                <a:spcAft>
                  <a:spcPct val="0"/>
                </a:spcAft>
                <a:buChar char="•"/>
                <a:defRPr sz="1600" b="1">
                  <a:solidFill>
                    <a:schemeClr val="bg1"/>
                  </a:solidFill>
                  <a:latin typeface="Arial" charset="0"/>
                </a:defRPr>
              </a:lvl9pPr>
            </a:lstStyle>
            <a:p>
              <a:pPr>
                <a:buFontTx/>
                <a:buNone/>
              </a:pPr>
              <a:r>
                <a:rPr lang="en-US" sz="800" dirty="0">
                  <a:solidFill>
                    <a:schemeClr val="tx1"/>
                  </a:solidFill>
                </a:rPr>
                <a:t>Knoxville, TN</a:t>
              </a:r>
              <a:endParaRPr lang="en-US" sz="800" b="0" dirty="0">
                <a:solidFill>
                  <a:schemeClr val="tx1"/>
                </a:solidFill>
              </a:endParaRPr>
            </a:p>
          </p:txBody>
        </p:sp>
        <p:pic>
          <p:nvPicPr>
            <p:cNvPr id="7311" name="Picture 184" descr="CBS"/>
            <p:cNvPicPr>
              <a:picLocks noChangeAspect="1" noChangeArrowheads="1"/>
            </p:cNvPicPr>
            <p:nvPr>
              <p:custDataLst>
                <p:tags r:id="rId181"/>
              </p:custDataLst>
            </p:nvPr>
          </p:nvPicPr>
          <p:blipFill>
            <a:blip r:embed="rId285" cstate="print">
              <a:extLst>
                <a:ext uri="{28A0092B-C50C-407E-A947-70E740481C1C}">
                  <a14:useLocalDpi xmlns:a14="http://schemas.microsoft.com/office/drawing/2010/main" val="0"/>
                </a:ext>
              </a:extLst>
            </a:blip>
            <a:srcRect/>
            <a:stretch>
              <a:fillRect/>
            </a:stretch>
          </p:blipFill>
          <p:spPr bwMode="auto">
            <a:xfrm>
              <a:off x="4777" y="3308"/>
              <a:ext cx="78"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1" name="Group 185"/>
          <p:cNvGrpSpPr>
            <a:grpSpLocks/>
          </p:cNvGrpSpPr>
          <p:nvPr>
            <p:custDataLst>
              <p:tags r:id="rId75"/>
            </p:custDataLst>
          </p:nvPr>
        </p:nvGrpSpPr>
        <p:grpSpPr bwMode="auto">
          <a:xfrm>
            <a:off x="7348538" y="4960938"/>
            <a:ext cx="615950" cy="268287"/>
            <a:chOff x="4491" y="3447"/>
            <a:chExt cx="388" cy="169"/>
          </a:xfrm>
        </p:grpSpPr>
        <p:sp>
          <p:nvSpPr>
            <p:cNvPr id="7308" name="Text Box 186"/>
            <p:cNvSpPr txBox="1">
              <a:spLocks noChangeAspect="1" noChangeArrowheads="1"/>
            </p:cNvSpPr>
            <p:nvPr>
              <p:custDataLst>
                <p:tags r:id="rId178"/>
              </p:custDataLst>
            </p:nvPr>
          </p:nvSpPr>
          <p:spPr bwMode="auto">
            <a:xfrm>
              <a:off x="4491" y="3447"/>
              <a:ext cx="388" cy="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9933"/>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algn="ctr" eaLnBrk="0" fontAlgn="base" hangingPunct="0">
                <a:spcBef>
                  <a:spcPct val="0"/>
                </a:spcBef>
                <a:spcAft>
                  <a:spcPct val="0"/>
                </a:spcAft>
                <a:buChar char="•"/>
                <a:defRPr sz="1600" b="1">
                  <a:solidFill>
                    <a:schemeClr val="bg1"/>
                  </a:solidFill>
                  <a:latin typeface="Arial" charset="0"/>
                </a:defRPr>
              </a:lvl6pPr>
              <a:lvl7pPr marL="2971800" indent="-228600" algn="ctr" eaLnBrk="0" fontAlgn="base" hangingPunct="0">
                <a:spcBef>
                  <a:spcPct val="0"/>
                </a:spcBef>
                <a:spcAft>
                  <a:spcPct val="0"/>
                </a:spcAft>
                <a:buChar char="•"/>
                <a:defRPr sz="1600" b="1">
                  <a:solidFill>
                    <a:schemeClr val="bg1"/>
                  </a:solidFill>
                  <a:latin typeface="Arial" charset="0"/>
                </a:defRPr>
              </a:lvl7pPr>
              <a:lvl8pPr marL="3429000" indent="-228600" algn="ctr" eaLnBrk="0" fontAlgn="base" hangingPunct="0">
                <a:spcBef>
                  <a:spcPct val="0"/>
                </a:spcBef>
                <a:spcAft>
                  <a:spcPct val="0"/>
                </a:spcAft>
                <a:buChar char="•"/>
                <a:defRPr sz="1600" b="1">
                  <a:solidFill>
                    <a:schemeClr val="bg1"/>
                  </a:solidFill>
                  <a:latin typeface="Arial" charset="0"/>
                </a:defRPr>
              </a:lvl8pPr>
              <a:lvl9pPr marL="3886200" indent="-228600" algn="ctr" eaLnBrk="0" fontAlgn="base" hangingPunct="0">
                <a:spcBef>
                  <a:spcPct val="0"/>
                </a:spcBef>
                <a:spcAft>
                  <a:spcPct val="0"/>
                </a:spcAft>
                <a:buChar char="•"/>
                <a:defRPr sz="1600" b="1">
                  <a:solidFill>
                    <a:schemeClr val="bg1"/>
                  </a:solidFill>
                  <a:latin typeface="Arial" charset="0"/>
                </a:defRPr>
              </a:lvl9pPr>
            </a:lstStyle>
            <a:p>
              <a:pPr>
                <a:buFontTx/>
                <a:buNone/>
              </a:pPr>
              <a:r>
                <a:rPr lang="en-US" sz="800" dirty="0">
                  <a:solidFill>
                    <a:schemeClr val="tx1"/>
                  </a:solidFill>
                </a:rPr>
                <a:t>Augusta, GA</a:t>
              </a:r>
              <a:endParaRPr lang="en-US" sz="800" b="0" dirty="0">
                <a:solidFill>
                  <a:schemeClr val="tx1"/>
                </a:solidFill>
              </a:endParaRPr>
            </a:p>
          </p:txBody>
        </p:sp>
        <p:pic>
          <p:nvPicPr>
            <p:cNvPr id="7309" name="Picture 187" descr="CBS"/>
            <p:cNvPicPr>
              <a:picLocks noChangeAspect="1" noChangeArrowheads="1"/>
            </p:cNvPicPr>
            <p:nvPr>
              <p:custDataLst>
                <p:tags r:id="rId179"/>
              </p:custDataLst>
            </p:nvPr>
          </p:nvPicPr>
          <p:blipFill>
            <a:blip r:embed="rId285" cstate="print">
              <a:extLst>
                <a:ext uri="{28A0092B-C50C-407E-A947-70E740481C1C}">
                  <a14:useLocalDpi xmlns:a14="http://schemas.microsoft.com/office/drawing/2010/main" val="0"/>
                </a:ext>
              </a:extLst>
            </a:blip>
            <a:srcRect/>
            <a:stretch>
              <a:fillRect/>
            </a:stretch>
          </p:blipFill>
          <p:spPr bwMode="auto">
            <a:xfrm>
              <a:off x="4646" y="3543"/>
              <a:ext cx="78"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374" name="Group 188"/>
          <p:cNvGrpSpPr>
            <a:grpSpLocks/>
          </p:cNvGrpSpPr>
          <p:nvPr>
            <p:custDataLst>
              <p:tags r:id="rId76"/>
            </p:custDataLst>
          </p:nvPr>
        </p:nvGrpSpPr>
        <p:grpSpPr bwMode="auto">
          <a:xfrm>
            <a:off x="4878388" y="5969000"/>
            <a:ext cx="1652587" cy="254000"/>
            <a:chOff x="3295" y="3968"/>
            <a:chExt cx="1041" cy="160"/>
          </a:xfrm>
        </p:grpSpPr>
        <p:sp>
          <p:nvSpPr>
            <p:cNvPr id="7306" name="Text Box 189"/>
            <p:cNvSpPr txBox="1">
              <a:spLocks noChangeAspect="1" noChangeArrowheads="1"/>
            </p:cNvSpPr>
            <p:nvPr>
              <p:custDataLst>
                <p:tags r:id="rId176"/>
              </p:custDataLst>
            </p:nvPr>
          </p:nvSpPr>
          <p:spPr bwMode="auto">
            <a:xfrm>
              <a:off x="3295" y="3968"/>
              <a:ext cx="1041" cy="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9933"/>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algn="ctr" eaLnBrk="0" fontAlgn="base" hangingPunct="0">
                <a:spcBef>
                  <a:spcPct val="0"/>
                </a:spcBef>
                <a:spcAft>
                  <a:spcPct val="0"/>
                </a:spcAft>
                <a:buChar char="•"/>
                <a:defRPr sz="1600" b="1">
                  <a:solidFill>
                    <a:schemeClr val="bg1"/>
                  </a:solidFill>
                  <a:latin typeface="Arial" charset="0"/>
                </a:defRPr>
              </a:lvl6pPr>
              <a:lvl7pPr marL="2971800" indent="-228600" algn="ctr" eaLnBrk="0" fontAlgn="base" hangingPunct="0">
                <a:spcBef>
                  <a:spcPct val="0"/>
                </a:spcBef>
                <a:spcAft>
                  <a:spcPct val="0"/>
                </a:spcAft>
                <a:buChar char="•"/>
                <a:defRPr sz="1600" b="1">
                  <a:solidFill>
                    <a:schemeClr val="bg1"/>
                  </a:solidFill>
                  <a:latin typeface="Arial" charset="0"/>
                </a:defRPr>
              </a:lvl7pPr>
              <a:lvl8pPr marL="3429000" indent="-228600" algn="ctr" eaLnBrk="0" fontAlgn="base" hangingPunct="0">
                <a:spcBef>
                  <a:spcPct val="0"/>
                </a:spcBef>
                <a:spcAft>
                  <a:spcPct val="0"/>
                </a:spcAft>
                <a:buChar char="•"/>
                <a:defRPr sz="1600" b="1">
                  <a:solidFill>
                    <a:schemeClr val="bg1"/>
                  </a:solidFill>
                  <a:latin typeface="Arial" charset="0"/>
                </a:defRPr>
              </a:lvl8pPr>
              <a:lvl9pPr marL="3886200" indent="-228600" algn="ctr" eaLnBrk="0" fontAlgn="base" hangingPunct="0">
                <a:spcBef>
                  <a:spcPct val="0"/>
                </a:spcBef>
                <a:spcAft>
                  <a:spcPct val="0"/>
                </a:spcAft>
                <a:buChar char="•"/>
                <a:defRPr sz="1600" b="1">
                  <a:solidFill>
                    <a:schemeClr val="bg1"/>
                  </a:solidFill>
                  <a:latin typeface="Arial" charset="0"/>
                </a:defRPr>
              </a:lvl9pPr>
            </a:lstStyle>
            <a:p>
              <a:pPr>
                <a:buFontTx/>
                <a:buNone/>
              </a:pPr>
              <a:r>
                <a:rPr lang="en-US" sz="800" dirty="0">
                  <a:solidFill>
                    <a:schemeClr val="tx1"/>
                  </a:solidFill>
                </a:rPr>
                <a:t>Tallahassee, FL - Thomasville, GA</a:t>
              </a:r>
              <a:endParaRPr lang="en-US" sz="800" b="0" dirty="0">
                <a:solidFill>
                  <a:schemeClr val="tx1"/>
                </a:solidFill>
              </a:endParaRPr>
            </a:p>
          </p:txBody>
        </p:sp>
        <p:pic>
          <p:nvPicPr>
            <p:cNvPr id="7307" name="Picture 190" descr="CBS"/>
            <p:cNvPicPr>
              <a:picLocks noChangeAspect="1" noChangeArrowheads="1"/>
            </p:cNvPicPr>
            <p:nvPr>
              <p:custDataLst>
                <p:tags r:id="rId177"/>
              </p:custDataLst>
            </p:nvPr>
          </p:nvPicPr>
          <p:blipFill>
            <a:blip r:embed="rId285" cstate="print">
              <a:extLst>
                <a:ext uri="{28A0092B-C50C-407E-A947-70E740481C1C}">
                  <a14:useLocalDpi xmlns:a14="http://schemas.microsoft.com/office/drawing/2010/main" val="0"/>
                </a:ext>
              </a:extLst>
            </a:blip>
            <a:srcRect/>
            <a:stretch>
              <a:fillRect/>
            </a:stretch>
          </p:blipFill>
          <p:spPr bwMode="auto">
            <a:xfrm>
              <a:off x="3776" y="4055"/>
              <a:ext cx="78"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381" name="Group 191"/>
          <p:cNvGrpSpPr>
            <a:grpSpLocks/>
          </p:cNvGrpSpPr>
          <p:nvPr>
            <p:custDataLst>
              <p:tags r:id="rId77"/>
            </p:custDataLst>
          </p:nvPr>
        </p:nvGrpSpPr>
        <p:grpSpPr bwMode="auto">
          <a:xfrm>
            <a:off x="4716463" y="5621338"/>
            <a:ext cx="793750" cy="236537"/>
            <a:chOff x="3193" y="3832"/>
            <a:chExt cx="500" cy="149"/>
          </a:xfrm>
        </p:grpSpPr>
        <p:sp>
          <p:nvSpPr>
            <p:cNvPr id="7304" name="Text Box 192"/>
            <p:cNvSpPr txBox="1">
              <a:spLocks noChangeAspect="1" noChangeArrowheads="1"/>
            </p:cNvSpPr>
            <p:nvPr>
              <p:custDataLst>
                <p:tags r:id="rId174"/>
              </p:custDataLst>
            </p:nvPr>
          </p:nvSpPr>
          <p:spPr bwMode="auto">
            <a:xfrm>
              <a:off x="3193" y="3832"/>
              <a:ext cx="500" cy="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9933"/>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algn="ctr" eaLnBrk="0" fontAlgn="base" hangingPunct="0">
                <a:spcBef>
                  <a:spcPct val="0"/>
                </a:spcBef>
                <a:spcAft>
                  <a:spcPct val="0"/>
                </a:spcAft>
                <a:buChar char="•"/>
                <a:defRPr sz="1600" b="1">
                  <a:solidFill>
                    <a:schemeClr val="bg1"/>
                  </a:solidFill>
                  <a:latin typeface="Arial" charset="0"/>
                </a:defRPr>
              </a:lvl6pPr>
              <a:lvl7pPr marL="2971800" indent="-228600" algn="ctr" eaLnBrk="0" fontAlgn="base" hangingPunct="0">
                <a:spcBef>
                  <a:spcPct val="0"/>
                </a:spcBef>
                <a:spcAft>
                  <a:spcPct val="0"/>
                </a:spcAft>
                <a:buChar char="•"/>
                <a:defRPr sz="1600" b="1">
                  <a:solidFill>
                    <a:schemeClr val="bg1"/>
                  </a:solidFill>
                  <a:latin typeface="Arial" charset="0"/>
                </a:defRPr>
              </a:lvl7pPr>
              <a:lvl8pPr marL="3429000" indent="-228600" algn="ctr" eaLnBrk="0" fontAlgn="base" hangingPunct="0">
                <a:spcBef>
                  <a:spcPct val="0"/>
                </a:spcBef>
                <a:spcAft>
                  <a:spcPct val="0"/>
                </a:spcAft>
                <a:buChar char="•"/>
                <a:defRPr sz="1600" b="1">
                  <a:solidFill>
                    <a:schemeClr val="bg1"/>
                  </a:solidFill>
                  <a:latin typeface="Arial" charset="0"/>
                </a:defRPr>
              </a:lvl8pPr>
              <a:lvl9pPr marL="3886200" indent="-228600" algn="ctr" eaLnBrk="0" fontAlgn="base" hangingPunct="0">
                <a:spcBef>
                  <a:spcPct val="0"/>
                </a:spcBef>
                <a:spcAft>
                  <a:spcPct val="0"/>
                </a:spcAft>
                <a:buChar char="•"/>
                <a:defRPr sz="1600" b="1">
                  <a:solidFill>
                    <a:schemeClr val="bg1"/>
                  </a:solidFill>
                  <a:latin typeface="Arial" charset="0"/>
                </a:defRPr>
              </a:lvl9pPr>
            </a:lstStyle>
            <a:p>
              <a:pPr>
                <a:buFontTx/>
                <a:buNone/>
              </a:pPr>
              <a:r>
                <a:rPr lang="en-US" sz="800" dirty="0">
                  <a:solidFill>
                    <a:schemeClr val="tx1"/>
                  </a:solidFill>
                </a:rPr>
                <a:t>Panama City, FL</a:t>
              </a:r>
              <a:endParaRPr lang="en-US" sz="800" b="0" dirty="0">
                <a:solidFill>
                  <a:schemeClr val="tx1"/>
                </a:solidFill>
              </a:endParaRPr>
            </a:p>
          </p:txBody>
        </p:sp>
        <p:pic>
          <p:nvPicPr>
            <p:cNvPr id="7305" name="Picture 193" descr="NBC"/>
            <p:cNvPicPr>
              <a:picLocks noChangeAspect="1" noChangeArrowheads="1"/>
            </p:cNvPicPr>
            <p:nvPr>
              <p:custDataLst>
                <p:tags r:id="rId175"/>
              </p:custDataLst>
            </p:nvPr>
          </p:nvPicPr>
          <p:blipFill>
            <a:blip r:embed="rId286" cstate="print">
              <a:extLst>
                <a:ext uri="{28A0092B-C50C-407E-A947-70E740481C1C}">
                  <a14:useLocalDpi xmlns:a14="http://schemas.microsoft.com/office/drawing/2010/main" val="0"/>
                </a:ext>
              </a:extLst>
            </a:blip>
            <a:srcRect/>
            <a:stretch>
              <a:fillRect/>
            </a:stretch>
          </p:blipFill>
          <p:spPr bwMode="auto">
            <a:xfrm>
              <a:off x="3389" y="3920"/>
              <a:ext cx="108"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397" name="Group 194"/>
          <p:cNvGrpSpPr>
            <a:grpSpLocks/>
          </p:cNvGrpSpPr>
          <p:nvPr>
            <p:custDataLst>
              <p:tags r:id="rId78"/>
            </p:custDataLst>
          </p:nvPr>
        </p:nvGrpSpPr>
        <p:grpSpPr bwMode="auto">
          <a:xfrm>
            <a:off x="4524375" y="5297488"/>
            <a:ext cx="541338" cy="260350"/>
            <a:chOff x="3042" y="3545"/>
            <a:chExt cx="341" cy="164"/>
          </a:xfrm>
        </p:grpSpPr>
        <p:sp>
          <p:nvSpPr>
            <p:cNvPr id="7302" name="Text Box 195"/>
            <p:cNvSpPr txBox="1">
              <a:spLocks noChangeAspect="1" noChangeArrowheads="1"/>
            </p:cNvSpPr>
            <p:nvPr>
              <p:custDataLst>
                <p:tags r:id="rId172"/>
              </p:custDataLst>
            </p:nvPr>
          </p:nvSpPr>
          <p:spPr bwMode="auto">
            <a:xfrm>
              <a:off x="3042" y="3545"/>
              <a:ext cx="341" cy="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9933"/>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algn="ctr" eaLnBrk="0" fontAlgn="base" hangingPunct="0">
                <a:spcBef>
                  <a:spcPct val="0"/>
                </a:spcBef>
                <a:spcAft>
                  <a:spcPct val="0"/>
                </a:spcAft>
                <a:buChar char="•"/>
                <a:defRPr sz="1600" b="1">
                  <a:solidFill>
                    <a:schemeClr val="bg1"/>
                  </a:solidFill>
                  <a:latin typeface="Arial" charset="0"/>
                </a:defRPr>
              </a:lvl6pPr>
              <a:lvl7pPr marL="2971800" indent="-228600" algn="ctr" eaLnBrk="0" fontAlgn="base" hangingPunct="0">
                <a:spcBef>
                  <a:spcPct val="0"/>
                </a:spcBef>
                <a:spcAft>
                  <a:spcPct val="0"/>
                </a:spcAft>
                <a:buChar char="•"/>
                <a:defRPr sz="1600" b="1">
                  <a:solidFill>
                    <a:schemeClr val="bg1"/>
                  </a:solidFill>
                  <a:latin typeface="Arial" charset="0"/>
                </a:defRPr>
              </a:lvl7pPr>
              <a:lvl8pPr marL="3429000" indent="-228600" algn="ctr" eaLnBrk="0" fontAlgn="base" hangingPunct="0">
                <a:spcBef>
                  <a:spcPct val="0"/>
                </a:spcBef>
                <a:spcAft>
                  <a:spcPct val="0"/>
                </a:spcAft>
                <a:buChar char="•"/>
                <a:defRPr sz="1600" b="1">
                  <a:solidFill>
                    <a:schemeClr val="bg1"/>
                  </a:solidFill>
                  <a:latin typeface="Arial" charset="0"/>
                </a:defRPr>
              </a:lvl8pPr>
              <a:lvl9pPr marL="3886200" indent="-228600" algn="ctr" eaLnBrk="0" fontAlgn="base" hangingPunct="0">
                <a:spcBef>
                  <a:spcPct val="0"/>
                </a:spcBef>
                <a:spcAft>
                  <a:spcPct val="0"/>
                </a:spcAft>
                <a:buChar char="•"/>
                <a:defRPr sz="1600" b="1">
                  <a:solidFill>
                    <a:schemeClr val="bg1"/>
                  </a:solidFill>
                  <a:latin typeface="Arial" charset="0"/>
                </a:defRPr>
              </a:lvl9pPr>
            </a:lstStyle>
            <a:p>
              <a:pPr>
                <a:buFontTx/>
                <a:buNone/>
              </a:pPr>
              <a:r>
                <a:rPr lang="en-US" sz="800" dirty="0">
                  <a:solidFill>
                    <a:schemeClr val="tx1"/>
                  </a:solidFill>
                </a:rPr>
                <a:t>Dothan, AL</a:t>
              </a:r>
              <a:endParaRPr lang="en-US" sz="800" b="0" dirty="0">
                <a:solidFill>
                  <a:schemeClr val="tx1"/>
                </a:solidFill>
              </a:endParaRPr>
            </a:p>
          </p:txBody>
        </p:sp>
        <p:pic>
          <p:nvPicPr>
            <p:cNvPr id="7303" name="Picture 196" descr="CBS"/>
            <p:cNvPicPr>
              <a:picLocks noChangeAspect="1" noChangeArrowheads="1"/>
            </p:cNvPicPr>
            <p:nvPr>
              <p:custDataLst>
                <p:tags r:id="rId173"/>
              </p:custDataLst>
            </p:nvPr>
          </p:nvPicPr>
          <p:blipFill>
            <a:blip r:embed="rId285" cstate="print">
              <a:extLst>
                <a:ext uri="{28A0092B-C50C-407E-A947-70E740481C1C}">
                  <a14:useLocalDpi xmlns:a14="http://schemas.microsoft.com/office/drawing/2010/main" val="0"/>
                </a:ext>
              </a:extLst>
            </a:blip>
            <a:srcRect/>
            <a:stretch>
              <a:fillRect/>
            </a:stretch>
          </p:blipFill>
          <p:spPr bwMode="auto">
            <a:xfrm>
              <a:off x="3173" y="3636"/>
              <a:ext cx="78"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399" name="Group 197"/>
          <p:cNvGrpSpPr>
            <a:grpSpLocks/>
          </p:cNvGrpSpPr>
          <p:nvPr>
            <p:custDataLst>
              <p:tags r:id="rId79"/>
            </p:custDataLst>
          </p:nvPr>
        </p:nvGrpSpPr>
        <p:grpSpPr bwMode="auto">
          <a:xfrm>
            <a:off x="3745548" y="5817394"/>
            <a:ext cx="628650" cy="258762"/>
            <a:chOff x="2157" y="3899"/>
            <a:chExt cx="396" cy="163"/>
          </a:xfrm>
        </p:grpSpPr>
        <p:sp>
          <p:nvSpPr>
            <p:cNvPr id="7300" name="Text Box 198"/>
            <p:cNvSpPr txBox="1">
              <a:spLocks noChangeAspect="1" noChangeArrowheads="1"/>
            </p:cNvSpPr>
            <p:nvPr>
              <p:custDataLst>
                <p:tags r:id="rId170"/>
              </p:custDataLst>
            </p:nvPr>
          </p:nvSpPr>
          <p:spPr bwMode="auto">
            <a:xfrm>
              <a:off x="2157" y="3899"/>
              <a:ext cx="396" cy="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9933"/>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algn="ctr" eaLnBrk="0" fontAlgn="base" hangingPunct="0">
                <a:spcBef>
                  <a:spcPct val="0"/>
                </a:spcBef>
                <a:spcAft>
                  <a:spcPct val="0"/>
                </a:spcAft>
                <a:buChar char="•"/>
                <a:defRPr sz="1600" b="1">
                  <a:solidFill>
                    <a:schemeClr val="bg1"/>
                  </a:solidFill>
                  <a:latin typeface="Arial" charset="0"/>
                </a:defRPr>
              </a:lvl6pPr>
              <a:lvl7pPr marL="2971800" indent="-228600" algn="ctr" eaLnBrk="0" fontAlgn="base" hangingPunct="0">
                <a:spcBef>
                  <a:spcPct val="0"/>
                </a:spcBef>
                <a:spcAft>
                  <a:spcPct val="0"/>
                </a:spcAft>
                <a:buChar char="•"/>
                <a:defRPr sz="1600" b="1">
                  <a:solidFill>
                    <a:schemeClr val="bg1"/>
                  </a:solidFill>
                  <a:latin typeface="Arial" charset="0"/>
                </a:defRPr>
              </a:lvl7pPr>
              <a:lvl8pPr marL="3429000" indent="-228600" algn="ctr" eaLnBrk="0" fontAlgn="base" hangingPunct="0">
                <a:spcBef>
                  <a:spcPct val="0"/>
                </a:spcBef>
                <a:spcAft>
                  <a:spcPct val="0"/>
                </a:spcAft>
                <a:buChar char="•"/>
                <a:defRPr sz="1600" b="1">
                  <a:solidFill>
                    <a:schemeClr val="bg1"/>
                  </a:solidFill>
                  <a:latin typeface="Arial" charset="0"/>
                </a:defRPr>
              </a:lvl8pPr>
              <a:lvl9pPr marL="3886200" indent="-228600" algn="ctr" eaLnBrk="0" fontAlgn="base" hangingPunct="0">
                <a:spcBef>
                  <a:spcPct val="0"/>
                </a:spcBef>
                <a:spcAft>
                  <a:spcPct val="0"/>
                </a:spcAft>
                <a:buChar char="•"/>
                <a:defRPr sz="1600" b="1">
                  <a:solidFill>
                    <a:schemeClr val="bg1"/>
                  </a:solidFill>
                  <a:latin typeface="Arial" charset="0"/>
                </a:defRPr>
              </a:lvl9pPr>
            </a:lstStyle>
            <a:p>
              <a:pPr>
                <a:buFontTx/>
                <a:buNone/>
              </a:pPr>
              <a:r>
                <a:rPr lang="en-US" sz="800" dirty="0">
                  <a:solidFill>
                    <a:schemeClr val="tx1"/>
                  </a:solidFill>
                </a:rPr>
                <a:t>Meridian, MS</a:t>
              </a:r>
              <a:endParaRPr lang="en-US" sz="800" b="0" dirty="0">
                <a:solidFill>
                  <a:schemeClr val="tx1"/>
                </a:solidFill>
              </a:endParaRPr>
            </a:p>
          </p:txBody>
        </p:sp>
        <p:pic>
          <p:nvPicPr>
            <p:cNvPr id="7301" name="Picture 199" descr="abc"/>
            <p:cNvPicPr>
              <a:picLocks noChangeAspect="1" noChangeArrowheads="1"/>
            </p:cNvPicPr>
            <p:nvPr>
              <p:custDataLst>
                <p:tags r:id="rId171"/>
              </p:custDataLst>
            </p:nvPr>
          </p:nvPicPr>
          <p:blipFill>
            <a:blip r:embed="rId284" cstate="print">
              <a:extLst>
                <a:ext uri="{28A0092B-C50C-407E-A947-70E740481C1C}">
                  <a14:useLocalDpi xmlns:a14="http://schemas.microsoft.com/office/drawing/2010/main" val="0"/>
                </a:ext>
              </a:extLst>
            </a:blip>
            <a:srcRect/>
            <a:stretch>
              <a:fillRect/>
            </a:stretch>
          </p:blipFill>
          <p:spPr bwMode="auto">
            <a:xfrm>
              <a:off x="2313" y="3983"/>
              <a:ext cx="83"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400" name="Group 200"/>
          <p:cNvGrpSpPr>
            <a:grpSpLocks/>
          </p:cNvGrpSpPr>
          <p:nvPr>
            <p:custDataLst>
              <p:tags r:id="rId80"/>
            </p:custDataLst>
          </p:nvPr>
        </p:nvGrpSpPr>
        <p:grpSpPr bwMode="auto">
          <a:xfrm>
            <a:off x="2605088" y="5351463"/>
            <a:ext cx="1228725" cy="276225"/>
            <a:chOff x="1689" y="3567"/>
            <a:chExt cx="774" cy="174"/>
          </a:xfrm>
        </p:grpSpPr>
        <p:sp>
          <p:nvSpPr>
            <p:cNvPr id="7298" name="Text Box 201"/>
            <p:cNvSpPr txBox="1">
              <a:spLocks noChangeAspect="1" noChangeArrowheads="1"/>
            </p:cNvSpPr>
            <p:nvPr>
              <p:custDataLst>
                <p:tags r:id="rId168"/>
              </p:custDataLst>
            </p:nvPr>
          </p:nvSpPr>
          <p:spPr bwMode="auto">
            <a:xfrm>
              <a:off x="1689" y="3567"/>
              <a:ext cx="774" cy="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9933"/>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algn="ctr" eaLnBrk="0" fontAlgn="base" hangingPunct="0">
                <a:spcBef>
                  <a:spcPct val="0"/>
                </a:spcBef>
                <a:spcAft>
                  <a:spcPct val="0"/>
                </a:spcAft>
                <a:buChar char="•"/>
                <a:defRPr sz="1600" b="1">
                  <a:solidFill>
                    <a:schemeClr val="bg1"/>
                  </a:solidFill>
                  <a:latin typeface="Arial" charset="0"/>
                </a:defRPr>
              </a:lvl6pPr>
              <a:lvl7pPr marL="2971800" indent="-228600" algn="ctr" eaLnBrk="0" fontAlgn="base" hangingPunct="0">
                <a:spcBef>
                  <a:spcPct val="0"/>
                </a:spcBef>
                <a:spcAft>
                  <a:spcPct val="0"/>
                </a:spcAft>
                <a:buChar char="•"/>
                <a:defRPr sz="1600" b="1">
                  <a:solidFill>
                    <a:schemeClr val="bg1"/>
                  </a:solidFill>
                  <a:latin typeface="Arial" charset="0"/>
                </a:defRPr>
              </a:lvl7pPr>
              <a:lvl8pPr marL="3429000" indent="-228600" algn="ctr" eaLnBrk="0" fontAlgn="base" hangingPunct="0">
                <a:spcBef>
                  <a:spcPct val="0"/>
                </a:spcBef>
                <a:spcAft>
                  <a:spcPct val="0"/>
                </a:spcAft>
                <a:buChar char="•"/>
                <a:defRPr sz="1600" b="1">
                  <a:solidFill>
                    <a:schemeClr val="bg1"/>
                  </a:solidFill>
                  <a:latin typeface="Arial" charset="0"/>
                </a:defRPr>
              </a:lvl8pPr>
              <a:lvl9pPr marL="3886200" indent="-228600" algn="ctr" eaLnBrk="0" fontAlgn="base" hangingPunct="0">
                <a:spcBef>
                  <a:spcPct val="0"/>
                </a:spcBef>
                <a:spcAft>
                  <a:spcPct val="0"/>
                </a:spcAft>
                <a:buChar char="•"/>
                <a:defRPr sz="1600" b="1">
                  <a:solidFill>
                    <a:schemeClr val="bg1"/>
                  </a:solidFill>
                  <a:latin typeface="Arial" charset="0"/>
                </a:defRPr>
              </a:lvl9pPr>
            </a:lstStyle>
            <a:p>
              <a:pPr>
                <a:buFontTx/>
                <a:buNone/>
              </a:pPr>
              <a:r>
                <a:rPr lang="en-US" sz="800" dirty="0">
                  <a:solidFill>
                    <a:schemeClr val="tx1"/>
                  </a:solidFill>
                </a:rPr>
                <a:t>Waco-Temple - Bryan, TX</a:t>
              </a:r>
              <a:endParaRPr lang="en-US" sz="800" b="0" dirty="0">
                <a:solidFill>
                  <a:schemeClr val="tx1"/>
                </a:solidFill>
              </a:endParaRPr>
            </a:p>
          </p:txBody>
        </p:sp>
        <p:sp>
          <p:nvSpPr>
            <p:cNvPr id="7299" name="Picture 202" descr="CBS"/>
            <p:cNvSpPr>
              <a:spLocks noChangeAspect="1" noChangeArrowheads="1"/>
            </p:cNvSpPr>
            <p:nvPr>
              <p:custDataLst>
                <p:tags r:id="rId169"/>
              </p:custDataLst>
            </p:nvPr>
          </p:nvSpPr>
          <p:spPr bwMode="auto">
            <a:xfrm>
              <a:off x="2037" y="3668"/>
              <a:ext cx="78"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grpSp>
      <p:grpSp>
        <p:nvGrpSpPr>
          <p:cNvPr id="7422" name="Group 203"/>
          <p:cNvGrpSpPr>
            <a:grpSpLocks/>
          </p:cNvGrpSpPr>
          <p:nvPr>
            <p:custDataLst>
              <p:tags r:id="rId81"/>
            </p:custDataLst>
          </p:nvPr>
        </p:nvGrpSpPr>
        <p:grpSpPr bwMode="auto">
          <a:xfrm>
            <a:off x="2016125" y="5038725"/>
            <a:ext cx="1116013" cy="269875"/>
            <a:chOff x="1330" y="3382"/>
            <a:chExt cx="703" cy="170"/>
          </a:xfrm>
        </p:grpSpPr>
        <p:sp>
          <p:nvSpPr>
            <p:cNvPr id="7296" name="Text Box 204"/>
            <p:cNvSpPr txBox="1">
              <a:spLocks noChangeAspect="1" noChangeArrowheads="1"/>
            </p:cNvSpPr>
            <p:nvPr>
              <p:custDataLst>
                <p:tags r:id="rId166"/>
              </p:custDataLst>
            </p:nvPr>
          </p:nvSpPr>
          <p:spPr bwMode="auto">
            <a:xfrm>
              <a:off x="1330" y="3382"/>
              <a:ext cx="703" cy="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9933"/>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algn="ctr" eaLnBrk="0" fontAlgn="base" hangingPunct="0">
                <a:spcBef>
                  <a:spcPct val="0"/>
                </a:spcBef>
                <a:spcAft>
                  <a:spcPct val="0"/>
                </a:spcAft>
                <a:buChar char="•"/>
                <a:defRPr sz="1600" b="1">
                  <a:solidFill>
                    <a:schemeClr val="bg1"/>
                  </a:solidFill>
                  <a:latin typeface="Arial" charset="0"/>
                </a:defRPr>
              </a:lvl6pPr>
              <a:lvl7pPr marL="2971800" indent="-228600" algn="ctr" eaLnBrk="0" fontAlgn="base" hangingPunct="0">
                <a:spcBef>
                  <a:spcPct val="0"/>
                </a:spcBef>
                <a:spcAft>
                  <a:spcPct val="0"/>
                </a:spcAft>
                <a:buChar char="•"/>
                <a:defRPr sz="1600" b="1">
                  <a:solidFill>
                    <a:schemeClr val="bg1"/>
                  </a:solidFill>
                  <a:latin typeface="Arial" charset="0"/>
                </a:defRPr>
              </a:lvl7pPr>
              <a:lvl8pPr marL="3429000" indent="-228600" algn="ctr" eaLnBrk="0" fontAlgn="base" hangingPunct="0">
                <a:spcBef>
                  <a:spcPct val="0"/>
                </a:spcBef>
                <a:spcAft>
                  <a:spcPct val="0"/>
                </a:spcAft>
                <a:buChar char="•"/>
                <a:defRPr sz="1600" b="1">
                  <a:solidFill>
                    <a:schemeClr val="bg1"/>
                  </a:solidFill>
                  <a:latin typeface="Arial" charset="0"/>
                </a:defRPr>
              </a:lvl8pPr>
              <a:lvl9pPr marL="3886200" indent="-228600" algn="ctr" eaLnBrk="0" fontAlgn="base" hangingPunct="0">
                <a:spcBef>
                  <a:spcPct val="0"/>
                </a:spcBef>
                <a:spcAft>
                  <a:spcPct val="0"/>
                </a:spcAft>
                <a:buChar char="•"/>
                <a:defRPr sz="1600" b="1">
                  <a:solidFill>
                    <a:schemeClr val="bg1"/>
                  </a:solidFill>
                  <a:latin typeface="Arial" charset="0"/>
                </a:defRPr>
              </a:lvl9pPr>
            </a:lstStyle>
            <a:p>
              <a:pPr>
                <a:buFontTx/>
                <a:buNone/>
              </a:pPr>
              <a:r>
                <a:rPr lang="en-US" sz="800" dirty="0">
                  <a:solidFill>
                    <a:schemeClr val="tx1"/>
                  </a:solidFill>
                </a:rPr>
                <a:t>Sherman, TX - Ada, OK</a:t>
              </a:r>
              <a:endParaRPr lang="en-US" sz="800" b="0" dirty="0">
                <a:solidFill>
                  <a:schemeClr val="tx1"/>
                </a:solidFill>
              </a:endParaRPr>
            </a:p>
          </p:txBody>
        </p:sp>
        <p:pic>
          <p:nvPicPr>
            <p:cNvPr id="7297" name="Picture 205" descr="CBS"/>
            <p:cNvPicPr>
              <a:picLocks noChangeAspect="1" noChangeArrowheads="1"/>
            </p:cNvPicPr>
            <p:nvPr>
              <p:custDataLst>
                <p:tags r:id="rId167"/>
              </p:custDataLst>
            </p:nvPr>
          </p:nvPicPr>
          <p:blipFill>
            <a:blip r:embed="rId285" cstate="print">
              <a:extLst>
                <a:ext uri="{28A0092B-C50C-407E-A947-70E740481C1C}">
                  <a14:useLocalDpi xmlns:a14="http://schemas.microsoft.com/office/drawing/2010/main" val="0"/>
                </a:ext>
              </a:extLst>
            </a:blip>
            <a:srcRect/>
            <a:stretch>
              <a:fillRect/>
            </a:stretch>
          </p:blipFill>
          <p:spPr bwMode="auto">
            <a:xfrm>
              <a:off x="1630" y="3479"/>
              <a:ext cx="78"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423" name="Group 206"/>
          <p:cNvGrpSpPr>
            <a:grpSpLocks/>
          </p:cNvGrpSpPr>
          <p:nvPr>
            <p:custDataLst>
              <p:tags r:id="rId82"/>
            </p:custDataLst>
          </p:nvPr>
        </p:nvGrpSpPr>
        <p:grpSpPr bwMode="auto">
          <a:xfrm>
            <a:off x="1579563" y="4729163"/>
            <a:ext cx="1209675" cy="293687"/>
            <a:chOff x="980" y="3297"/>
            <a:chExt cx="762" cy="185"/>
          </a:xfrm>
        </p:grpSpPr>
        <p:sp>
          <p:nvSpPr>
            <p:cNvPr id="7294" name="Text Box 207"/>
            <p:cNvSpPr txBox="1">
              <a:spLocks noChangeAspect="1" noChangeArrowheads="1"/>
            </p:cNvSpPr>
            <p:nvPr>
              <p:custDataLst>
                <p:tags r:id="rId164"/>
              </p:custDataLst>
            </p:nvPr>
          </p:nvSpPr>
          <p:spPr bwMode="auto">
            <a:xfrm>
              <a:off x="980" y="3297"/>
              <a:ext cx="762" cy="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9933"/>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algn="ctr" eaLnBrk="0" fontAlgn="base" hangingPunct="0">
                <a:spcBef>
                  <a:spcPct val="0"/>
                </a:spcBef>
                <a:spcAft>
                  <a:spcPct val="0"/>
                </a:spcAft>
                <a:buChar char="•"/>
                <a:defRPr sz="1600" b="1">
                  <a:solidFill>
                    <a:schemeClr val="bg1"/>
                  </a:solidFill>
                  <a:latin typeface="Arial" charset="0"/>
                </a:defRPr>
              </a:lvl6pPr>
              <a:lvl7pPr marL="2971800" indent="-228600" algn="ctr" eaLnBrk="0" fontAlgn="base" hangingPunct="0">
                <a:spcBef>
                  <a:spcPct val="0"/>
                </a:spcBef>
                <a:spcAft>
                  <a:spcPct val="0"/>
                </a:spcAft>
                <a:buChar char="•"/>
                <a:defRPr sz="1600" b="1">
                  <a:solidFill>
                    <a:schemeClr val="bg1"/>
                  </a:solidFill>
                  <a:latin typeface="Arial" charset="0"/>
                </a:defRPr>
              </a:lvl7pPr>
              <a:lvl8pPr marL="3429000" indent="-228600" algn="ctr" eaLnBrk="0" fontAlgn="base" hangingPunct="0">
                <a:spcBef>
                  <a:spcPct val="0"/>
                </a:spcBef>
                <a:spcAft>
                  <a:spcPct val="0"/>
                </a:spcAft>
                <a:buChar char="•"/>
                <a:defRPr sz="1600" b="1">
                  <a:solidFill>
                    <a:schemeClr val="bg1"/>
                  </a:solidFill>
                  <a:latin typeface="Arial" charset="0"/>
                </a:defRPr>
              </a:lvl8pPr>
              <a:lvl9pPr marL="3886200" indent="-228600" algn="ctr" eaLnBrk="0" fontAlgn="base" hangingPunct="0">
                <a:spcBef>
                  <a:spcPct val="0"/>
                </a:spcBef>
                <a:spcAft>
                  <a:spcPct val="0"/>
                </a:spcAft>
                <a:buChar char="•"/>
                <a:defRPr sz="1600" b="1">
                  <a:solidFill>
                    <a:schemeClr val="bg1"/>
                  </a:solidFill>
                  <a:latin typeface="Arial" charset="0"/>
                </a:defRPr>
              </a:lvl9pPr>
            </a:lstStyle>
            <a:p>
              <a:pPr>
                <a:buFontTx/>
                <a:buNone/>
              </a:pPr>
              <a:r>
                <a:rPr lang="en-US" sz="800" dirty="0">
                  <a:solidFill>
                    <a:schemeClr val="tx1"/>
                  </a:solidFill>
                </a:rPr>
                <a:t>Wichita - Hutchinson, KS</a:t>
              </a:r>
              <a:endParaRPr lang="en-US" sz="800" b="0" dirty="0">
                <a:solidFill>
                  <a:schemeClr val="tx1"/>
                </a:solidFill>
              </a:endParaRPr>
            </a:p>
          </p:txBody>
        </p:sp>
        <p:pic>
          <p:nvPicPr>
            <p:cNvPr id="7295" name="Picture 208" descr="abc"/>
            <p:cNvPicPr>
              <a:picLocks noChangeAspect="1" noChangeArrowheads="1"/>
            </p:cNvPicPr>
            <p:nvPr>
              <p:custDataLst>
                <p:tags r:id="rId165"/>
              </p:custDataLst>
            </p:nvPr>
          </p:nvPicPr>
          <p:blipFill>
            <a:blip r:embed="rId284" cstate="print">
              <a:extLst>
                <a:ext uri="{28A0092B-C50C-407E-A947-70E740481C1C}">
                  <a14:useLocalDpi xmlns:a14="http://schemas.microsoft.com/office/drawing/2010/main" val="0"/>
                </a:ext>
              </a:extLst>
            </a:blip>
            <a:srcRect/>
            <a:stretch>
              <a:fillRect/>
            </a:stretch>
          </p:blipFill>
          <p:spPr bwMode="auto">
            <a:xfrm>
              <a:off x="1319" y="3403"/>
              <a:ext cx="83"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5584" name="Group 209"/>
          <p:cNvGrpSpPr>
            <a:grpSpLocks/>
          </p:cNvGrpSpPr>
          <p:nvPr>
            <p:custDataLst>
              <p:tags r:id="rId83"/>
            </p:custDataLst>
          </p:nvPr>
        </p:nvGrpSpPr>
        <p:grpSpPr bwMode="auto">
          <a:xfrm>
            <a:off x="844550" y="4387850"/>
            <a:ext cx="915988" cy="373063"/>
            <a:chOff x="592" y="2972"/>
            <a:chExt cx="577" cy="235"/>
          </a:xfrm>
        </p:grpSpPr>
        <p:sp>
          <p:nvSpPr>
            <p:cNvPr id="7292" name="Text Box 210"/>
            <p:cNvSpPr txBox="1">
              <a:spLocks noChangeAspect="1" noChangeArrowheads="1"/>
            </p:cNvSpPr>
            <p:nvPr>
              <p:custDataLst>
                <p:tags r:id="rId162"/>
              </p:custDataLst>
            </p:nvPr>
          </p:nvSpPr>
          <p:spPr bwMode="auto">
            <a:xfrm>
              <a:off x="592" y="2972"/>
              <a:ext cx="57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9933"/>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algn="ctr" eaLnBrk="0" fontAlgn="base" hangingPunct="0">
                <a:spcBef>
                  <a:spcPct val="0"/>
                </a:spcBef>
                <a:spcAft>
                  <a:spcPct val="0"/>
                </a:spcAft>
                <a:buChar char="•"/>
                <a:defRPr sz="1600" b="1">
                  <a:solidFill>
                    <a:schemeClr val="bg1"/>
                  </a:solidFill>
                  <a:latin typeface="Arial" charset="0"/>
                </a:defRPr>
              </a:lvl6pPr>
              <a:lvl7pPr marL="2971800" indent="-228600" algn="ctr" eaLnBrk="0" fontAlgn="base" hangingPunct="0">
                <a:spcBef>
                  <a:spcPct val="0"/>
                </a:spcBef>
                <a:spcAft>
                  <a:spcPct val="0"/>
                </a:spcAft>
                <a:buChar char="•"/>
                <a:defRPr sz="1600" b="1">
                  <a:solidFill>
                    <a:schemeClr val="bg1"/>
                  </a:solidFill>
                  <a:latin typeface="Arial" charset="0"/>
                </a:defRPr>
              </a:lvl7pPr>
              <a:lvl8pPr marL="3429000" indent="-228600" algn="ctr" eaLnBrk="0" fontAlgn="base" hangingPunct="0">
                <a:spcBef>
                  <a:spcPct val="0"/>
                </a:spcBef>
                <a:spcAft>
                  <a:spcPct val="0"/>
                </a:spcAft>
                <a:buChar char="•"/>
                <a:defRPr sz="1600" b="1">
                  <a:solidFill>
                    <a:schemeClr val="bg1"/>
                  </a:solidFill>
                  <a:latin typeface="Arial" charset="0"/>
                </a:defRPr>
              </a:lvl8pPr>
              <a:lvl9pPr marL="3886200" indent="-228600" algn="ctr" eaLnBrk="0" fontAlgn="base" hangingPunct="0">
                <a:spcBef>
                  <a:spcPct val="0"/>
                </a:spcBef>
                <a:spcAft>
                  <a:spcPct val="0"/>
                </a:spcAft>
                <a:buChar char="•"/>
                <a:defRPr sz="1600" b="1">
                  <a:solidFill>
                    <a:schemeClr val="bg1"/>
                  </a:solidFill>
                  <a:latin typeface="Arial" charset="0"/>
                </a:defRPr>
              </a:lvl9pPr>
            </a:lstStyle>
            <a:p>
              <a:pPr>
                <a:buFontTx/>
                <a:buNone/>
              </a:pPr>
              <a:r>
                <a:rPr lang="en-US" sz="800" dirty="0">
                  <a:solidFill>
                    <a:schemeClr val="tx1"/>
                  </a:solidFill>
                </a:rPr>
                <a:t>Colorado Springs -</a:t>
              </a:r>
              <a:br>
                <a:rPr lang="en-US" sz="800" dirty="0">
                  <a:solidFill>
                    <a:schemeClr val="tx1"/>
                  </a:solidFill>
                </a:rPr>
              </a:br>
              <a:r>
                <a:rPr lang="en-US" sz="800" dirty="0">
                  <a:solidFill>
                    <a:schemeClr val="tx1"/>
                  </a:solidFill>
                </a:rPr>
                <a:t> Pueblo, CO</a:t>
              </a:r>
              <a:endParaRPr lang="en-US" sz="800" b="0" dirty="0">
                <a:solidFill>
                  <a:schemeClr val="tx1"/>
                </a:solidFill>
              </a:endParaRPr>
            </a:p>
          </p:txBody>
        </p:sp>
        <p:pic>
          <p:nvPicPr>
            <p:cNvPr id="7293" name="Picture 211" descr="CBS"/>
            <p:cNvPicPr>
              <a:picLocks noChangeAspect="1" noChangeArrowheads="1"/>
            </p:cNvPicPr>
            <p:nvPr>
              <p:custDataLst>
                <p:tags r:id="rId163"/>
              </p:custDataLst>
            </p:nvPr>
          </p:nvPicPr>
          <p:blipFill>
            <a:blip r:embed="rId285" cstate="print">
              <a:extLst>
                <a:ext uri="{28A0092B-C50C-407E-A947-70E740481C1C}">
                  <a14:useLocalDpi xmlns:a14="http://schemas.microsoft.com/office/drawing/2010/main" val="0"/>
                </a:ext>
              </a:extLst>
            </a:blip>
            <a:srcRect/>
            <a:stretch>
              <a:fillRect/>
            </a:stretch>
          </p:blipFill>
          <p:spPr bwMode="auto">
            <a:xfrm>
              <a:off x="841" y="3134"/>
              <a:ext cx="78"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5585" name="La_Crosse_WI_P"/>
          <p:cNvGrpSpPr>
            <a:grpSpLocks noChangeAspect="1"/>
          </p:cNvGrpSpPr>
          <p:nvPr>
            <p:custDataLst>
              <p:tags r:id="rId84"/>
            </p:custDataLst>
          </p:nvPr>
        </p:nvGrpSpPr>
        <p:grpSpPr bwMode="auto">
          <a:xfrm>
            <a:off x="4090988" y="3484563"/>
            <a:ext cx="55562" cy="57150"/>
            <a:chOff x="2024" y="900"/>
            <a:chExt cx="33" cy="33"/>
          </a:xfrm>
        </p:grpSpPr>
        <p:sp>
          <p:nvSpPr>
            <p:cNvPr id="7290" name="Oval 213"/>
            <p:cNvSpPr>
              <a:spLocks noChangeAspect="1" noChangeArrowheads="1"/>
            </p:cNvSpPr>
            <p:nvPr>
              <p:custDataLst>
                <p:tags r:id="rId160"/>
              </p:custDataLst>
            </p:nvPr>
          </p:nvSpPr>
          <p:spPr bwMode="auto">
            <a:xfrm>
              <a:off x="2024" y="900"/>
              <a:ext cx="33" cy="33"/>
            </a:xfrm>
            <a:prstGeom prst="ellipse">
              <a:avLst/>
            </a:prstGeom>
            <a:solidFill>
              <a:schemeClr val="accent1"/>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91" name="Oval 214"/>
            <p:cNvSpPr>
              <a:spLocks noChangeAspect="1" noChangeArrowheads="1"/>
            </p:cNvSpPr>
            <p:nvPr>
              <p:custDataLst>
                <p:tags r:id="rId161"/>
              </p:custDataLst>
            </p:nvPr>
          </p:nvSpPr>
          <p:spPr bwMode="auto">
            <a:xfrm>
              <a:off x="2024" y="900"/>
              <a:ext cx="33" cy="33"/>
            </a:xfrm>
            <a:prstGeom prst="ellipse">
              <a:avLst/>
            </a:prstGeom>
            <a:solidFill>
              <a:schemeClr val="accent1"/>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7251" name="Line 215"/>
          <p:cNvSpPr>
            <a:spLocks noChangeShapeType="1"/>
          </p:cNvSpPr>
          <p:nvPr>
            <p:custDataLst>
              <p:tags r:id="rId85"/>
            </p:custDataLst>
          </p:nvPr>
        </p:nvSpPr>
        <p:spPr bwMode="auto">
          <a:xfrm flipH="1" flipV="1">
            <a:off x="3745547" y="2893485"/>
            <a:ext cx="480723" cy="60127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35736" name="AutoShape 216"/>
          <p:cNvSpPr>
            <a:spLocks noChangeArrowheads="1"/>
          </p:cNvSpPr>
          <p:nvPr>
            <p:custDataLst>
              <p:tags r:id="rId86"/>
            </p:custDataLst>
          </p:nvPr>
        </p:nvSpPr>
        <p:spPr bwMode="auto">
          <a:xfrm>
            <a:off x="4181475" y="3448050"/>
            <a:ext cx="136525" cy="130175"/>
          </a:xfrm>
          <a:prstGeom prst="star5">
            <a:avLst/>
          </a:prstGeom>
          <a:solidFill>
            <a:schemeClr val="folHlink"/>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42900" indent="-342900" algn="r" eaLnBrk="0" hangingPunct="0">
              <a:spcAft>
                <a:spcPct val="20000"/>
              </a:spcAft>
              <a:buClr>
                <a:schemeClr val="accent2"/>
              </a:buClr>
              <a:buFont typeface="Wingdings" pitchFamily="2" charset="2"/>
              <a:buChar char="n"/>
              <a:defRPr/>
            </a:pPr>
            <a:endParaRPr lang="en-US" sz="1000" dirty="0">
              <a:solidFill>
                <a:schemeClr val="tx1"/>
              </a:solidFill>
            </a:endParaRPr>
          </a:p>
        </p:txBody>
      </p:sp>
      <p:sp>
        <p:nvSpPr>
          <p:cNvPr id="7253" name="Line 217"/>
          <p:cNvSpPr>
            <a:spLocks noChangeShapeType="1"/>
          </p:cNvSpPr>
          <p:nvPr>
            <p:custDataLst>
              <p:tags r:id="rId87"/>
            </p:custDataLst>
          </p:nvPr>
        </p:nvSpPr>
        <p:spPr bwMode="auto">
          <a:xfrm flipV="1">
            <a:off x="3709988" y="4910138"/>
            <a:ext cx="433387" cy="39052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235586" name="Temple_TX_P"/>
          <p:cNvGrpSpPr>
            <a:grpSpLocks noChangeAspect="1"/>
          </p:cNvGrpSpPr>
          <p:nvPr>
            <p:custDataLst>
              <p:tags r:id="rId88"/>
            </p:custDataLst>
          </p:nvPr>
        </p:nvGrpSpPr>
        <p:grpSpPr bwMode="auto">
          <a:xfrm>
            <a:off x="4120039" y="4863591"/>
            <a:ext cx="55563" cy="57150"/>
            <a:chOff x="1654" y="1922"/>
            <a:chExt cx="33" cy="33"/>
          </a:xfrm>
        </p:grpSpPr>
        <p:sp>
          <p:nvSpPr>
            <p:cNvPr id="7288" name="Oval 219"/>
            <p:cNvSpPr>
              <a:spLocks noChangeAspect="1" noChangeArrowheads="1"/>
            </p:cNvSpPr>
            <p:nvPr>
              <p:custDataLst>
                <p:tags r:id="rId158"/>
              </p:custDataLst>
            </p:nvPr>
          </p:nvSpPr>
          <p:spPr bwMode="auto">
            <a:xfrm>
              <a:off x="1654" y="1922"/>
              <a:ext cx="33" cy="33"/>
            </a:xfrm>
            <a:prstGeom prst="ellipse">
              <a:avLst/>
            </a:prstGeom>
            <a:solidFill>
              <a:schemeClr val="accent1"/>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7289" name="Oval 220"/>
            <p:cNvSpPr>
              <a:spLocks noChangeAspect="1" noChangeArrowheads="1"/>
            </p:cNvSpPr>
            <p:nvPr>
              <p:custDataLst>
                <p:tags r:id="rId159"/>
              </p:custDataLst>
            </p:nvPr>
          </p:nvSpPr>
          <p:spPr bwMode="auto">
            <a:xfrm>
              <a:off x="1654" y="1922"/>
              <a:ext cx="33" cy="33"/>
            </a:xfrm>
            <a:prstGeom prst="ellipse">
              <a:avLst/>
            </a:prstGeom>
            <a:solidFill>
              <a:schemeClr val="accent1"/>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grpSp>
        <p:nvGrpSpPr>
          <p:cNvPr id="235587" name="Group 221"/>
          <p:cNvGrpSpPr>
            <a:grpSpLocks/>
          </p:cNvGrpSpPr>
          <p:nvPr>
            <p:custDataLst>
              <p:tags r:id="rId89"/>
            </p:custDataLst>
          </p:nvPr>
        </p:nvGrpSpPr>
        <p:grpSpPr bwMode="auto">
          <a:xfrm>
            <a:off x="7829550" y="3175000"/>
            <a:ext cx="901700" cy="255588"/>
            <a:chOff x="4498" y="2297"/>
            <a:chExt cx="568" cy="161"/>
          </a:xfrm>
        </p:grpSpPr>
        <p:sp>
          <p:nvSpPr>
            <p:cNvPr id="7286" name="Text Box 222"/>
            <p:cNvSpPr txBox="1">
              <a:spLocks noChangeAspect="1" noChangeArrowheads="1"/>
            </p:cNvSpPr>
            <p:nvPr>
              <p:custDataLst>
                <p:tags r:id="rId156"/>
              </p:custDataLst>
            </p:nvPr>
          </p:nvSpPr>
          <p:spPr bwMode="auto">
            <a:xfrm>
              <a:off x="4498" y="2297"/>
              <a:ext cx="568" cy="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9933"/>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algn="ctr" eaLnBrk="0" fontAlgn="base" hangingPunct="0">
                <a:spcBef>
                  <a:spcPct val="0"/>
                </a:spcBef>
                <a:spcAft>
                  <a:spcPct val="0"/>
                </a:spcAft>
                <a:buChar char="•"/>
                <a:defRPr sz="1600" b="1">
                  <a:solidFill>
                    <a:schemeClr val="bg1"/>
                  </a:solidFill>
                  <a:latin typeface="Arial" charset="0"/>
                </a:defRPr>
              </a:lvl6pPr>
              <a:lvl7pPr marL="2971800" indent="-228600" algn="ctr" eaLnBrk="0" fontAlgn="base" hangingPunct="0">
                <a:spcBef>
                  <a:spcPct val="0"/>
                </a:spcBef>
                <a:spcAft>
                  <a:spcPct val="0"/>
                </a:spcAft>
                <a:buChar char="•"/>
                <a:defRPr sz="1600" b="1">
                  <a:solidFill>
                    <a:schemeClr val="bg1"/>
                  </a:solidFill>
                  <a:latin typeface="Arial" charset="0"/>
                </a:defRPr>
              </a:lvl7pPr>
              <a:lvl8pPr marL="3429000" indent="-228600" algn="ctr" eaLnBrk="0" fontAlgn="base" hangingPunct="0">
                <a:spcBef>
                  <a:spcPct val="0"/>
                </a:spcBef>
                <a:spcAft>
                  <a:spcPct val="0"/>
                </a:spcAft>
                <a:buChar char="•"/>
                <a:defRPr sz="1600" b="1">
                  <a:solidFill>
                    <a:schemeClr val="bg1"/>
                  </a:solidFill>
                  <a:latin typeface="Arial" charset="0"/>
                </a:defRPr>
              </a:lvl8pPr>
              <a:lvl9pPr marL="3886200" indent="-228600" algn="ctr" eaLnBrk="0" fontAlgn="base" hangingPunct="0">
                <a:spcBef>
                  <a:spcPct val="0"/>
                </a:spcBef>
                <a:spcAft>
                  <a:spcPct val="0"/>
                </a:spcAft>
                <a:buChar char="•"/>
                <a:defRPr sz="1600" b="1">
                  <a:solidFill>
                    <a:schemeClr val="bg1"/>
                  </a:solidFill>
                  <a:latin typeface="Arial" charset="0"/>
                </a:defRPr>
              </a:lvl9pPr>
            </a:lstStyle>
            <a:p>
              <a:pPr>
                <a:buFontTx/>
                <a:buNone/>
              </a:pPr>
              <a:r>
                <a:rPr lang="en-US" sz="800" dirty="0">
                  <a:solidFill>
                    <a:schemeClr val="tx1"/>
                  </a:solidFill>
                </a:rPr>
                <a:t>Charlottesville, VA</a:t>
              </a:r>
            </a:p>
          </p:txBody>
        </p:sp>
        <p:pic>
          <p:nvPicPr>
            <p:cNvPr id="7287" name="Picture 223" descr="CBS"/>
            <p:cNvPicPr>
              <a:picLocks noChangeAspect="1" noChangeArrowheads="1"/>
            </p:cNvPicPr>
            <p:nvPr>
              <p:custDataLst>
                <p:tags r:id="rId157"/>
              </p:custDataLst>
            </p:nvPr>
          </p:nvPicPr>
          <p:blipFill>
            <a:blip r:embed="rId285" cstate="print">
              <a:extLst>
                <a:ext uri="{28A0092B-C50C-407E-A947-70E740481C1C}">
                  <a14:useLocalDpi xmlns:a14="http://schemas.microsoft.com/office/drawing/2010/main" val="0"/>
                </a:ext>
              </a:extLst>
            </a:blip>
            <a:srcRect/>
            <a:stretch>
              <a:fillRect/>
            </a:stretch>
          </p:blipFill>
          <p:spPr bwMode="auto">
            <a:xfrm>
              <a:off x="4744" y="2385"/>
              <a:ext cx="78"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256" name="Oval 224"/>
          <p:cNvSpPr>
            <a:spLocks noChangeAspect="1" noChangeArrowheads="1"/>
          </p:cNvSpPr>
          <p:nvPr>
            <p:custDataLst>
              <p:tags r:id="rId90"/>
            </p:custDataLst>
          </p:nvPr>
        </p:nvSpPr>
        <p:spPr bwMode="auto">
          <a:xfrm>
            <a:off x="3028950" y="3689350"/>
            <a:ext cx="57150" cy="57150"/>
          </a:xfrm>
          <a:prstGeom prst="ellipse">
            <a:avLst/>
          </a:prstGeom>
          <a:solidFill>
            <a:schemeClr val="accent1"/>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42900" indent="-342900" algn="r" eaLnBrk="0" hangingPunct="0">
              <a:spcAft>
                <a:spcPct val="20000"/>
              </a:spcAft>
              <a:buClr>
                <a:schemeClr val="accent2"/>
              </a:buClr>
              <a:buFont typeface="Wingdings" pitchFamily="2" charset="2"/>
              <a:buChar char="n"/>
            </a:pPr>
            <a:endParaRPr lang="en-US" sz="1000" dirty="0">
              <a:solidFill>
                <a:schemeClr val="tx1"/>
              </a:solidFill>
            </a:endParaRPr>
          </a:p>
        </p:txBody>
      </p:sp>
      <p:sp>
        <p:nvSpPr>
          <p:cNvPr id="7257" name="Line 225"/>
          <p:cNvSpPr>
            <a:spLocks noChangeShapeType="1"/>
          </p:cNvSpPr>
          <p:nvPr>
            <p:custDataLst>
              <p:tags r:id="rId91"/>
            </p:custDataLst>
          </p:nvPr>
        </p:nvSpPr>
        <p:spPr bwMode="auto">
          <a:xfrm flipH="1">
            <a:off x="1395413" y="3717925"/>
            <a:ext cx="1643062" cy="23812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235588" name="Group 226"/>
          <p:cNvGrpSpPr>
            <a:grpSpLocks/>
          </p:cNvGrpSpPr>
          <p:nvPr>
            <p:custDataLst>
              <p:tags r:id="rId92"/>
            </p:custDataLst>
          </p:nvPr>
        </p:nvGrpSpPr>
        <p:grpSpPr bwMode="auto">
          <a:xfrm>
            <a:off x="371475" y="3970338"/>
            <a:ext cx="962025" cy="227012"/>
            <a:chOff x="1166" y="1272"/>
            <a:chExt cx="606" cy="143"/>
          </a:xfrm>
        </p:grpSpPr>
        <p:sp>
          <p:nvSpPr>
            <p:cNvPr id="7284" name="Text Box 227"/>
            <p:cNvSpPr txBox="1">
              <a:spLocks noChangeAspect="1" noChangeArrowheads="1"/>
            </p:cNvSpPr>
            <p:nvPr>
              <p:custDataLst>
                <p:tags r:id="rId154"/>
              </p:custDataLst>
            </p:nvPr>
          </p:nvSpPr>
          <p:spPr bwMode="auto">
            <a:xfrm>
              <a:off x="1166" y="1272"/>
              <a:ext cx="606" cy="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9933"/>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algn="ctr" eaLnBrk="0" fontAlgn="base" hangingPunct="0">
                <a:spcBef>
                  <a:spcPct val="0"/>
                </a:spcBef>
                <a:spcAft>
                  <a:spcPct val="0"/>
                </a:spcAft>
                <a:buChar char="•"/>
                <a:defRPr sz="1600" b="1">
                  <a:solidFill>
                    <a:schemeClr val="bg1"/>
                  </a:solidFill>
                  <a:latin typeface="Arial" charset="0"/>
                </a:defRPr>
              </a:lvl6pPr>
              <a:lvl7pPr marL="2971800" indent="-228600" algn="ctr" eaLnBrk="0" fontAlgn="base" hangingPunct="0">
                <a:spcBef>
                  <a:spcPct val="0"/>
                </a:spcBef>
                <a:spcAft>
                  <a:spcPct val="0"/>
                </a:spcAft>
                <a:buChar char="•"/>
                <a:defRPr sz="1600" b="1">
                  <a:solidFill>
                    <a:schemeClr val="bg1"/>
                  </a:solidFill>
                  <a:latin typeface="Arial" charset="0"/>
                </a:defRPr>
              </a:lvl7pPr>
              <a:lvl8pPr marL="3429000" indent="-228600" algn="ctr" eaLnBrk="0" fontAlgn="base" hangingPunct="0">
                <a:spcBef>
                  <a:spcPct val="0"/>
                </a:spcBef>
                <a:spcAft>
                  <a:spcPct val="0"/>
                </a:spcAft>
                <a:buChar char="•"/>
                <a:defRPr sz="1600" b="1">
                  <a:solidFill>
                    <a:schemeClr val="bg1"/>
                  </a:solidFill>
                  <a:latin typeface="Arial" charset="0"/>
                </a:defRPr>
              </a:lvl8pPr>
              <a:lvl9pPr marL="3886200" indent="-228600" algn="ctr" eaLnBrk="0" fontAlgn="base" hangingPunct="0">
                <a:spcBef>
                  <a:spcPct val="0"/>
                </a:spcBef>
                <a:spcAft>
                  <a:spcPct val="0"/>
                </a:spcAft>
                <a:buChar char="•"/>
                <a:defRPr sz="1600" b="1">
                  <a:solidFill>
                    <a:schemeClr val="bg1"/>
                  </a:solidFill>
                  <a:latin typeface="Arial" charset="0"/>
                </a:defRPr>
              </a:lvl9pPr>
            </a:lstStyle>
            <a:p>
              <a:pPr>
                <a:buFontTx/>
                <a:buNone/>
              </a:pPr>
              <a:r>
                <a:rPr lang="en-US" sz="800" dirty="0">
                  <a:solidFill>
                    <a:schemeClr val="tx1"/>
                  </a:solidFill>
                </a:rPr>
                <a:t>Grand Junction, CO</a:t>
              </a:r>
              <a:endParaRPr lang="en-US" sz="800" b="0" dirty="0">
                <a:solidFill>
                  <a:schemeClr val="tx1"/>
                </a:solidFill>
              </a:endParaRPr>
            </a:p>
          </p:txBody>
        </p:sp>
        <p:pic>
          <p:nvPicPr>
            <p:cNvPr id="7285" name="Picture 228" descr="NBC"/>
            <p:cNvPicPr>
              <a:picLocks noChangeAspect="1" noChangeArrowheads="1"/>
            </p:cNvPicPr>
            <p:nvPr>
              <p:custDataLst>
                <p:tags r:id="rId155"/>
              </p:custDataLst>
            </p:nvPr>
          </p:nvPicPr>
          <p:blipFill>
            <a:blip r:embed="rId286" cstate="print">
              <a:extLst>
                <a:ext uri="{28A0092B-C50C-407E-A947-70E740481C1C}">
                  <a14:useLocalDpi xmlns:a14="http://schemas.microsoft.com/office/drawing/2010/main" val="0"/>
                </a:ext>
              </a:extLst>
            </a:blip>
            <a:srcRect/>
            <a:stretch>
              <a:fillRect/>
            </a:stretch>
          </p:blipFill>
          <p:spPr bwMode="auto">
            <a:xfrm>
              <a:off x="1349" y="1354"/>
              <a:ext cx="108"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282" name="Text Box 230"/>
          <p:cNvSpPr txBox="1">
            <a:spLocks noChangeAspect="1" noChangeArrowheads="1"/>
          </p:cNvSpPr>
          <p:nvPr>
            <p:custDataLst>
              <p:tags r:id="rId93"/>
            </p:custDataLst>
          </p:nvPr>
        </p:nvSpPr>
        <p:spPr bwMode="auto">
          <a:xfrm>
            <a:off x="4220056" y="1725771"/>
            <a:ext cx="7699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9933"/>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algn="ctr" eaLnBrk="0" fontAlgn="base" hangingPunct="0">
              <a:spcBef>
                <a:spcPct val="0"/>
              </a:spcBef>
              <a:spcAft>
                <a:spcPct val="0"/>
              </a:spcAft>
              <a:buChar char="•"/>
              <a:defRPr sz="1600" b="1">
                <a:solidFill>
                  <a:schemeClr val="bg1"/>
                </a:solidFill>
                <a:latin typeface="Arial" charset="0"/>
              </a:defRPr>
            </a:lvl6pPr>
            <a:lvl7pPr marL="2971800" indent="-228600" algn="ctr" eaLnBrk="0" fontAlgn="base" hangingPunct="0">
              <a:spcBef>
                <a:spcPct val="0"/>
              </a:spcBef>
              <a:spcAft>
                <a:spcPct val="0"/>
              </a:spcAft>
              <a:buChar char="•"/>
              <a:defRPr sz="1600" b="1">
                <a:solidFill>
                  <a:schemeClr val="bg1"/>
                </a:solidFill>
                <a:latin typeface="Arial" charset="0"/>
              </a:defRPr>
            </a:lvl7pPr>
            <a:lvl8pPr marL="3429000" indent="-228600" algn="ctr" eaLnBrk="0" fontAlgn="base" hangingPunct="0">
              <a:spcBef>
                <a:spcPct val="0"/>
              </a:spcBef>
              <a:spcAft>
                <a:spcPct val="0"/>
              </a:spcAft>
              <a:buChar char="•"/>
              <a:defRPr sz="1600" b="1">
                <a:solidFill>
                  <a:schemeClr val="bg1"/>
                </a:solidFill>
                <a:latin typeface="Arial" charset="0"/>
              </a:defRPr>
            </a:lvl8pPr>
            <a:lvl9pPr marL="3886200" indent="-228600" algn="ctr" eaLnBrk="0" fontAlgn="base" hangingPunct="0">
              <a:spcBef>
                <a:spcPct val="0"/>
              </a:spcBef>
              <a:spcAft>
                <a:spcPct val="0"/>
              </a:spcAft>
              <a:buChar char="•"/>
              <a:defRPr sz="1600" b="1">
                <a:solidFill>
                  <a:schemeClr val="bg1"/>
                </a:solidFill>
                <a:latin typeface="Arial" charset="0"/>
              </a:defRPr>
            </a:lvl9pPr>
          </a:lstStyle>
          <a:p>
            <a:pPr>
              <a:buFontTx/>
              <a:buNone/>
            </a:pPr>
            <a:r>
              <a:rPr lang="en-US" sz="800" dirty="0">
                <a:solidFill>
                  <a:schemeClr val="tx1"/>
                </a:solidFill>
              </a:rPr>
              <a:t>Wausau -</a:t>
            </a:r>
          </a:p>
          <a:p>
            <a:pPr>
              <a:buFontTx/>
              <a:buNone/>
            </a:pPr>
            <a:r>
              <a:rPr lang="en-US" sz="800" dirty="0">
                <a:solidFill>
                  <a:schemeClr val="tx1"/>
                </a:solidFill>
              </a:rPr>
              <a:t>Rhinelander, WI</a:t>
            </a:r>
            <a:endParaRPr lang="en-US" sz="800" b="0" dirty="0">
              <a:solidFill>
                <a:schemeClr val="tx1"/>
              </a:solidFill>
            </a:endParaRPr>
          </a:p>
        </p:txBody>
      </p:sp>
      <p:sp>
        <p:nvSpPr>
          <p:cNvPr id="7260" name="Oval 232"/>
          <p:cNvSpPr>
            <a:spLocks noChangeAspect="1" noChangeArrowheads="1"/>
          </p:cNvSpPr>
          <p:nvPr>
            <p:custDataLst>
              <p:tags r:id="rId94"/>
            </p:custDataLst>
          </p:nvPr>
        </p:nvSpPr>
        <p:spPr bwMode="auto">
          <a:xfrm>
            <a:off x="5934075" y="3708400"/>
            <a:ext cx="57150" cy="58738"/>
          </a:xfrm>
          <a:prstGeom prst="ellipse">
            <a:avLst/>
          </a:prstGeom>
          <a:solidFill>
            <a:schemeClr val="hlink"/>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42900" indent="-342900" algn="r" eaLnBrk="0" hangingPunct="0">
              <a:spcAft>
                <a:spcPct val="20000"/>
              </a:spcAft>
              <a:buClr>
                <a:schemeClr val="accent2"/>
              </a:buClr>
              <a:buFont typeface="Wingdings" pitchFamily="2" charset="2"/>
              <a:buChar char="n"/>
            </a:pPr>
            <a:endParaRPr lang="en-US" sz="1000" dirty="0">
              <a:solidFill>
                <a:schemeClr val="tx1"/>
              </a:solidFill>
            </a:endParaRPr>
          </a:p>
        </p:txBody>
      </p:sp>
      <p:sp>
        <p:nvSpPr>
          <p:cNvPr id="7261" name="Line 233"/>
          <p:cNvSpPr>
            <a:spLocks noChangeShapeType="1"/>
          </p:cNvSpPr>
          <p:nvPr>
            <p:custDataLst>
              <p:tags r:id="rId95"/>
            </p:custDataLst>
          </p:nvPr>
        </p:nvSpPr>
        <p:spPr bwMode="auto">
          <a:xfrm flipV="1">
            <a:off x="5962650" y="3098800"/>
            <a:ext cx="1990725" cy="63817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280" name="Text Box 235"/>
          <p:cNvSpPr txBox="1">
            <a:spLocks noChangeAspect="1" noChangeArrowheads="1"/>
          </p:cNvSpPr>
          <p:nvPr>
            <p:custDataLst>
              <p:tags r:id="rId96"/>
            </p:custDataLst>
          </p:nvPr>
        </p:nvSpPr>
        <p:spPr bwMode="auto">
          <a:xfrm>
            <a:off x="7623175" y="2871788"/>
            <a:ext cx="1354138" cy="245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9933"/>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algn="ctr" eaLnBrk="0" fontAlgn="base" hangingPunct="0">
              <a:spcBef>
                <a:spcPct val="0"/>
              </a:spcBef>
              <a:spcAft>
                <a:spcPct val="0"/>
              </a:spcAft>
              <a:buChar char="•"/>
              <a:defRPr sz="1600" b="1">
                <a:solidFill>
                  <a:schemeClr val="bg1"/>
                </a:solidFill>
                <a:latin typeface="Arial" charset="0"/>
              </a:defRPr>
            </a:lvl6pPr>
            <a:lvl7pPr marL="2971800" indent="-228600" algn="ctr" eaLnBrk="0" fontAlgn="base" hangingPunct="0">
              <a:spcBef>
                <a:spcPct val="0"/>
              </a:spcBef>
              <a:spcAft>
                <a:spcPct val="0"/>
              </a:spcAft>
              <a:buChar char="•"/>
              <a:defRPr sz="1600" b="1">
                <a:solidFill>
                  <a:schemeClr val="bg1"/>
                </a:solidFill>
                <a:latin typeface="Arial" charset="0"/>
              </a:defRPr>
            </a:lvl7pPr>
            <a:lvl8pPr marL="3429000" indent="-228600" algn="ctr" eaLnBrk="0" fontAlgn="base" hangingPunct="0">
              <a:spcBef>
                <a:spcPct val="0"/>
              </a:spcBef>
              <a:spcAft>
                <a:spcPct val="0"/>
              </a:spcAft>
              <a:buChar char="•"/>
              <a:defRPr sz="1600" b="1">
                <a:solidFill>
                  <a:schemeClr val="bg1"/>
                </a:solidFill>
                <a:latin typeface="Arial" charset="0"/>
              </a:defRPr>
            </a:lvl8pPr>
            <a:lvl9pPr marL="3886200" indent="-228600" algn="ctr" eaLnBrk="0" fontAlgn="base" hangingPunct="0">
              <a:spcBef>
                <a:spcPct val="0"/>
              </a:spcBef>
              <a:spcAft>
                <a:spcPct val="0"/>
              </a:spcAft>
              <a:buChar char="•"/>
              <a:defRPr sz="1600" b="1">
                <a:solidFill>
                  <a:schemeClr val="bg1"/>
                </a:solidFill>
                <a:latin typeface="Arial" charset="0"/>
              </a:defRPr>
            </a:lvl9pPr>
          </a:lstStyle>
          <a:p>
            <a:pPr>
              <a:buFontTx/>
              <a:buNone/>
            </a:pPr>
            <a:r>
              <a:rPr lang="en-US" sz="800" dirty="0">
                <a:solidFill>
                  <a:schemeClr val="tx1"/>
                </a:solidFill>
              </a:rPr>
              <a:t>Charleston-Huntington, WV </a:t>
            </a:r>
          </a:p>
          <a:p>
            <a:pPr>
              <a:buFontTx/>
              <a:buNone/>
            </a:pPr>
            <a:endParaRPr lang="en-US" sz="800" b="0" dirty="0">
              <a:solidFill>
                <a:schemeClr val="tx1"/>
              </a:solidFill>
            </a:endParaRPr>
          </a:p>
        </p:txBody>
      </p:sp>
      <p:sp>
        <p:nvSpPr>
          <p:cNvPr id="235757" name="AutoShape 237"/>
          <p:cNvSpPr>
            <a:spLocks noChangeArrowheads="1"/>
          </p:cNvSpPr>
          <p:nvPr>
            <p:custDataLst>
              <p:tags r:id="rId97"/>
            </p:custDataLst>
          </p:nvPr>
        </p:nvSpPr>
        <p:spPr bwMode="auto">
          <a:xfrm>
            <a:off x="5884863" y="3670300"/>
            <a:ext cx="136525" cy="130175"/>
          </a:xfrm>
          <a:prstGeom prst="star5">
            <a:avLst/>
          </a:prstGeom>
          <a:solidFill>
            <a:schemeClr val="folHlink"/>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42900" indent="-342900" algn="r" eaLnBrk="0" hangingPunct="0">
              <a:spcAft>
                <a:spcPct val="20000"/>
              </a:spcAft>
              <a:buClr>
                <a:schemeClr val="accent2"/>
              </a:buClr>
              <a:buFont typeface="Wingdings" pitchFamily="2" charset="2"/>
              <a:buChar char="n"/>
              <a:defRPr/>
            </a:pPr>
            <a:endParaRPr lang="en-US" sz="1000" dirty="0">
              <a:solidFill>
                <a:schemeClr val="tx1"/>
              </a:solidFill>
            </a:endParaRPr>
          </a:p>
        </p:txBody>
      </p:sp>
      <p:sp>
        <p:nvSpPr>
          <p:cNvPr id="7264" name="Oval 238"/>
          <p:cNvSpPr>
            <a:spLocks noChangeAspect="1" noChangeArrowheads="1"/>
          </p:cNvSpPr>
          <p:nvPr>
            <p:custDataLst>
              <p:tags r:id="rId98"/>
            </p:custDataLst>
          </p:nvPr>
        </p:nvSpPr>
        <p:spPr bwMode="auto">
          <a:xfrm>
            <a:off x="5049838" y="3251200"/>
            <a:ext cx="58737" cy="55563"/>
          </a:xfrm>
          <a:prstGeom prst="ellipse">
            <a:avLst/>
          </a:prstGeom>
          <a:solidFill>
            <a:schemeClr val="accent1"/>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42900" indent="-342900" algn="r" eaLnBrk="0" hangingPunct="0">
              <a:spcAft>
                <a:spcPct val="20000"/>
              </a:spcAft>
              <a:buClr>
                <a:schemeClr val="accent2"/>
              </a:buClr>
              <a:buFont typeface="Wingdings" pitchFamily="2" charset="2"/>
              <a:buChar char="n"/>
            </a:pPr>
            <a:endParaRPr lang="en-US" sz="1000" dirty="0">
              <a:solidFill>
                <a:schemeClr val="tx1"/>
              </a:solidFill>
            </a:endParaRPr>
          </a:p>
        </p:txBody>
      </p:sp>
      <p:grpSp>
        <p:nvGrpSpPr>
          <p:cNvPr id="235590" name="Group 239"/>
          <p:cNvGrpSpPr>
            <a:grpSpLocks/>
          </p:cNvGrpSpPr>
          <p:nvPr>
            <p:custDataLst>
              <p:tags r:id="rId99"/>
            </p:custDataLst>
          </p:nvPr>
        </p:nvGrpSpPr>
        <p:grpSpPr bwMode="auto">
          <a:xfrm>
            <a:off x="5705475" y="2227263"/>
            <a:ext cx="728663" cy="225425"/>
            <a:chOff x="3688" y="1634"/>
            <a:chExt cx="459" cy="142"/>
          </a:xfrm>
        </p:grpSpPr>
        <p:sp>
          <p:nvSpPr>
            <p:cNvPr id="7278" name="Text Box 240"/>
            <p:cNvSpPr txBox="1">
              <a:spLocks noChangeAspect="1" noChangeArrowheads="1"/>
            </p:cNvSpPr>
            <p:nvPr>
              <p:custDataLst>
                <p:tags r:id="rId152"/>
              </p:custDataLst>
            </p:nvPr>
          </p:nvSpPr>
          <p:spPr bwMode="auto">
            <a:xfrm>
              <a:off x="3688" y="1634"/>
              <a:ext cx="459" cy="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9933"/>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algn="ctr" eaLnBrk="0" fontAlgn="base" hangingPunct="0">
                <a:spcBef>
                  <a:spcPct val="0"/>
                </a:spcBef>
                <a:spcAft>
                  <a:spcPct val="0"/>
                </a:spcAft>
                <a:buChar char="•"/>
                <a:defRPr sz="1600" b="1">
                  <a:solidFill>
                    <a:schemeClr val="bg1"/>
                  </a:solidFill>
                  <a:latin typeface="Arial" charset="0"/>
                </a:defRPr>
              </a:lvl6pPr>
              <a:lvl7pPr marL="2971800" indent="-228600" algn="ctr" eaLnBrk="0" fontAlgn="base" hangingPunct="0">
                <a:spcBef>
                  <a:spcPct val="0"/>
                </a:spcBef>
                <a:spcAft>
                  <a:spcPct val="0"/>
                </a:spcAft>
                <a:buChar char="•"/>
                <a:defRPr sz="1600" b="1">
                  <a:solidFill>
                    <a:schemeClr val="bg1"/>
                  </a:solidFill>
                  <a:latin typeface="Arial" charset="0"/>
                </a:defRPr>
              </a:lvl7pPr>
              <a:lvl8pPr marL="3429000" indent="-228600" algn="ctr" eaLnBrk="0" fontAlgn="base" hangingPunct="0">
                <a:spcBef>
                  <a:spcPct val="0"/>
                </a:spcBef>
                <a:spcAft>
                  <a:spcPct val="0"/>
                </a:spcAft>
                <a:buChar char="•"/>
                <a:defRPr sz="1600" b="1">
                  <a:solidFill>
                    <a:schemeClr val="bg1"/>
                  </a:solidFill>
                  <a:latin typeface="Arial" charset="0"/>
                </a:defRPr>
              </a:lvl8pPr>
              <a:lvl9pPr marL="3886200" indent="-228600" algn="ctr" eaLnBrk="0" fontAlgn="base" hangingPunct="0">
                <a:spcBef>
                  <a:spcPct val="0"/>
                </a:spcBef>
                <a:spcAft>
                  <a:spcPct val="0"/>
                </a:spcAft>
                <a:buChar char="•"/>
                <a:defRPr sz="1600" b="1">
                  <a:solidFill>
                    <a:schemeClr val="bg1"/>
                  </a:solidFill>
                  <a:latin typeface="Arial" charset="0"/>
                </a:defRPr>
              </a:lvl9pPr>
            </a:lstStyle>
            <a:p>
              <a:pPr>
                <a:buFontTx/>
                <a:buNone/>
              </a:pPr>
              <a:r>
                <a:rPr lang="en-US" sz="800" dirty="0">
                  <a:solidFill>
                    <a:schemeClr val="tx1"/>
                  </a:solidFill>
                </a:rPr>
                <a:t>South Bend, IN</a:t>
              </a:r>
              <a:endParaRPr lang="en-US" sz="800" b="0" dirty="0">
                <a:solidFill>
                  <a:schemeClr val="tx1"/>
                </a:solidFill>
              </a:endParaRPr>
            </a:p>
          </p:txBody>
        </p:sp>
        <p:pic>
          <p:nvPicPr>
            <p:cNvPr id="7279" name="Picture 241" descr="NBC"/>
            <p:cNvPicPr>
              <a:picLocks noChangeAspect="1" noChangeArrowheads="1"/>
            </p:cNvPicPr>
            <p:nvPr>
              <p:custDataLst>
                <p:tags r:id="rId153"/>
              </p:custDataLst>
            </p:nvPr>
          </p:nvPicPr>
          <p:blipFill>
            <a:blip r:embed="rId286" cstate="print">
              <a:extLst>
                <a:ext uri="{28A0092B-C50C-407E-A947-70E740481C1C}">
                  <a14:useLocalDpi xmlns:a14="http://schemas.microsoft.com/office/drawing/2010/main" val="0"/>
                </a:ext>
              </a:extLst>
            </a:blip>
            <a:srcRect/>
            <a:stretch>
              <a:fillRect/>
            </a:stretch>
          </p:blipFill>
          <p:spPr bwMode="auto">
            <a:xfrm>
              <a:off x="3861" y="1715"/>
              <a:ext cx="108"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266" name="Line 242"/>
          <p:cNvSpPr>
            <a:spLocks noChangeShapeType="1"/>
          </p:cNvSpPr>
          <p:nvPr>
            <p:custDataLst>
              <p:tags r:id="rId100"/>
            </p:custDataLst>
          </p:nvPr>
        </p:nvSpPr>
        <p:spPr bwMode="auto">
          <a:xfrm flipV="1">
            <a:off x="5097463" y="2163763"/>
            <a:ext cx="601662" cy="10795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267" name="Line 243"/>
          <p:cNvSpPr>
            <a:spLocks noChangeShapeType="1"/>
          </p:cNvSpPr>
          <p:nvPr>
            <p:custDataLst>
              <p:tags r:id="rId101"/>
            </p:custDataLst>
          </p:nvPr>
        </p:nvSpPr>
        <p:spPr bwMode="auto">
          <a:xfrm>
            <a:off x="5834063" y="4651375"/>
            <a:ext cx="976312" cy="74771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268" name="Oval 244"/>
          <p:cNvSpPr>
            <a:spLocks noChangeAspect="1" noChangeArrowheads="1"/>
          </p:cNvSpPr>
          <p:nvPr>
            <p:custDataLst>
              <p:tags r:id="rId102"/>
            </p:custDataLst>
          </p:nvPr>
        </p:nvSpPr>
        <p:spPr bwMode="auto">
          <a:xfrm>
            <a:off x="5794375" y="4608513"/>
            <a:ext cx="57150" cy="57150"/>
          </a:xfrm>
          <a:prstGeom prst="ellipse">
            <a:avLst/>
          </a:prstGeom>
          <a:solidFill>
            <a:schemeClr val="accent1"/>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42900" indent="-342900" algn="r" eaLnBrk="0" hangingPunct="0">
              <a:spcAft>
                <a:spcPct val="20000"/>
              </a:spcAft>
              <a:buClr>
                <a:schemeClr val="accent2"/>
              </a:buClr>
              <a:buFont typeface="Wingdings" pitchFamily="2" charset="2"/>
              <a:buChar char="n"/>
            </a:pPr>
            <a:endParaRPr lang="en-US" sz="1000" dirty="0">
              <a:solidFill>
                <a:schemeClr val="tx1"/>
              </a:solidFill>
            </a:endParaRPr>
          </a:p>
        </p:txBody>
      </p:sp>
      <p:sp>
        <p:nvSpPr>
          <p:cNvPr id="7269" name="Rectangle 245"/>
          <p:cNvSpPr>
            <a:spLocks noChangeArrowheads="1"/>
          </p:cNvSpPr>
          <p:nvPr>
            <p:custDataLst>
              <p:tags r:id="rId103"/>
            </p:custDataLst>
          </p:nvPr>
        </p:nvSpPr>
        <p:spPr bwMode="auto">
          <a:xfrm>
            <a:off x="6738938" y="5424488"/>
            <a:ext cx="54927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342900" indent="-342900" eaLnBrk="0" hangingPunct="0">
              <a:spcAft>
                <a:spcPct val="20000"/>
              </a:spcAft>
              <a:buClr>
                <a:schemeClr val="accent2"/>
              </a:buClr>
              <a:buFont typeface="Wingdings" pitchFamily="2" charset="2"/>
              <a:buNone/>
            </a:pPr>
            <a:r>
              <a:rPr lang="en-US" sz="800" dirty="0">
                <a:solidFill>
                  <a:schemeClr val="tx1"/>
                </a:solidFill>
              </a:rPr>
              <a:t>Albany, GA</a:t>
            </a:r>
          </a:p>
          <a:p>
            <a:pPr marL="342900" indent="-342900" eaLnBrk="0" hangingPunct="0">
              <a:spcAft>
                <a:spcPct val="20000"/>
              </a:spcAft>
              <a:buClr>
                <a:schemeClr val="accent2"/>
              </a:buClr>
              <a:buFont typeface="Wingdings" pitchFamily="2" charset="2"/>
              <a:buNone/>
            </a:pPr>
            <a:endParaRPr lang="en-US" sz="800" b="0" i="1" dirty="0">
              <a:solidFill>
                <a:schemeClr val="tx1"/>
              </a:solidFill>
            </a:endParaRPr>
          </a:p>
        </p:txBody>
      </p:sp>
      <p:grpSp>
        <p:nvGrpSpPr>
          <p:cNvPr id="235591" name="Group 246"/>
          <p:cNvGrpSpPr>
            <a:grpSpLocks/>
          </p:cNvGrpSpPr>
          <p:nvPr>
            <p:custDataLst>
              <p:tags r:id="rId104"/>
            </p:custDataLst>
          </p:nvPr>
        </p:nvGrpSpPr>
        <p:grpSpPr bwMode="auto">
          <a:xfrm>
            <a:off x="6978650" y="5418138"/>
            <a:ext cx="123825" cy="268287"/>
            <a:chOff x="4646" y="3447"/>
            <a:chExt cx="78" cy="169"/>
          </a:xfrm>
        </p:grpSpPr>
        <p:sp>
          <p:nvSpPr>
            <p:cNvPr id="7276" name="Text Box 247"/>
            <p:cNvSpPr txBox="1">
              <a:spLocks noChangeAspect="1" noChangeArrowheads="1"/>
            </p:cNvSpPr>
            <p:nvPr>
              <p:custDataLst>
                <p:tags r:id="rId150"/>
              </p:custDataLst>
            </p:nvPr>
          </p:nvSpPr>
          <p:spPr bwMode="auto">
            <a:xfrm>
              <a:off x="4685" y="3447"/>
              <a:ext cx="1" cy="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9933"/>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algn="ctr" eaLnBrk="0" fontAlgn="base" hangingPunct="0">
                <a:spcBef>
                  <a:spcPct val="0"/>
                </a:spcBef>
                <a:spcAft>
                  <a:spcPct val="0"/>
                </a:spcAft>
                <a:buChar char="•"/>
                <a:defRPr sz="1600" b="1">
                  <a:solidFill>
                    <a:schemeClr val="bg1"/>
                  </a:solidFill>
                  <a:latin typeface="Arial" charset="0"/>
                </a:defRPr>
              </a:lvl6pPr>
              <a:lvl7pPr marL="2971800" indent="-228600" algn="ctr" eaLnBrk="0" fontAlgn="base" hangingPunct="0">
                <a:spcBef>
                  <a:spcPct val="0"/>
                </a:spcBef>
                <a:spcAft>
                  <a:spcPct val="0"/>
                </a:spcAft>
                <a:buChar char="•"/>
                <a:defRPr sz="1600" b="1">
                  <a:solidFill>
                    <a:schemeClr val="bg1"/>
                  </a:solidFill>
                  <a:latin typeface="Arial" charset="0"/>
                </a:defRPr>
              </a:lvl7pPr>
              <a:lvl8pPr marL="3429000" indent="-228600" algn="ctr" eaLnBrk="0" fontAlgn="base" hangingPunct="0">
                <a:spcBef>
                  <a:spcPct val="0"/>
                </a:spcBef>
                <a:spcAft>
                  <a:spcPct val="0"/>
                </a:spcAft>
                <a:buChar char="•"/>
                <a:defRPr sz="1600" b="1">
                  <a:solidFill>
                    <a:schemeClr val="bg1"/>
                  </a:solidFill>
                  <a:latin typeface="Arial" charset="0"/>
                </a:defRPr>
              </a:lvl8pPr>
              <a:lvl9pPr marL="3886200" indent="-228600" algn="ctr" eaLnBrk="0" fontAlgn="base" hangingPunct="0">
                <a:spcBef>
                  <a:spcPct val="0"/>
                </a:spcBef>
                <a:spcAft>
                  <a:spcPct val="0"/>
                </a:spcAft>
                <a:buChar char="•"/>
                <a:defRPr sz="1600" b="1">
                  <a:solidFill>
                    <a:schemeClr val="bg1"/>
                  </a:solidFill>
                  <a:latin typeface="Arial" charset="0"/>
                </a:defRPr>
              </a:lvl9pPr>
            </a:lstStyle>
            <a:p>
              <a:pPr>
                <a:buFontTx/>
                <a:buNone/>
              </a:pPr>
              <a:endParaRPr lang="en-US" sz="800" b="0" dirty="0">
                <a:solidFill>
                  <a:schemeClr val="tx1"/>
                </a:solidFill>
              </a:endParaRPr>
            </a:p>
          </p:txBody>
        </p:sp>
        <p:pic>
          <p:nvPicPr>
            <p:cNvPr id="7277" name="Picture 248" descr="CBS"/>
            <p:cNvPicPr>
              <a:picLocks noChangeAspect="1" noChangeArrowheads="1"/>
            </p:cNvPicPr>
            <p:nvPr>
              <p:custDataLst>
                <p:tags r:id="rId151"/>
              </p:custDataLst>
            </p:nvPr>
          </p:nvPicPr>
          <p:blipFill>
            <a:blip r:embed="rId285" cstate="print">
              <a:extLst>
                <a:ext uri="{28A0092B-C50C-407E-A947-70E740481C1C}">
                  <a14:useLocalDpi xmlns:a14="http://schemas.microsoft.com/office/drawing/2010/main" val="0"/>
                </a:ext>
              </a:extLst>
            </a:blip>
            <a:srcRect/>
            <a:stretch>
              <a:fillRect/>
            </a:stretch>
          </p:blipFill>
          <p:spPr bwMode="auto">
            <a:xfrm>
              <a:off x="4646" y="3543"/>
              <a:ext cx="78"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271" name="Text Box 249" hidden="1"/>
          <p:cNvSpPr txBox="1">
            <a:spLocks noChangeArrowheads="1"/>
          </p:cNvSpPr>
          <p:nvPr>
            <p:custDataLst>
              <p:tags r:id="rId105"/>
            </p:custDataLst>
          </p:nvPr>
        </p:nvSpPr>
        <p:spPr bwMode="auto">
          <a:xfrm>
            <a:off x="4445000" y="6400800"/>
            <a:ext cx="2540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50800" rIns="0" bIns="50800">
            <a:spAutoFit/>
          </a:bodyPr>
          <a:lstStyle>
            <a:lvl1pPr defTabSz="820738" eaLnBrk="0" hangingPunct="0">
              <a:defRPr sz="1600" b="1">
                <a:solidFill>
                  <a:schemeClr val="bg1"/>
                </a:solidFill>
                <a:latin typeface="Arial" charset="0"/>
              </a:defRPr>
            </a:lvl1pPr>
            <a:lvl2pPr marL="742950" indent="-285750" defTabSz="820738" eaLnBrk="0" hangingPunct="0">
              <a:defRPr sz="1600" b="1">
                <a:solidFill>
                  <a:schemeClr val="bg1"/>
                </a:solidFill>
                <a:latin typeface="Arial" charset="0"/>
              </a:defRPr>
            </a:lvl2pPr>
            <a:lvl3pPr marL="1143000" indent="-228600" defTabSz="820738" eaLnBrk="0" hangingPunct="0">
              <a:defRPr sz="1600" b="1">
                <a:solidFill>
                  <a:schemeClr val="bg1"/>
                </a:solidFill>
                <a:latin typeface="Arial" charset="0"/>
              </a:defRPr>
            </a:lvl3pPr>
            <a:lvl4pPr marL="1600200" indent="-228600" defTabSz="820738" eaLnBrk="0" hangingPunct="0">
              <a:defRPr sz="1600" b="1">
                <a:solidFill>
                  <a:schemeClr val="bg1"/>
                </a:solidFill>
                <a:latin typeface="Arial" charset="0"/>
              </a:defRPr>
            </a:lvl4pPr>
            <a:lvl5pPr marL="2057400" indent="-228600" defTabSz="820738" eaLnBrk="0" hangingPunct="0">
              <a:defRPr sz="1600" b="1">
                <a:solidFill>
                  <a:schemeClr val="bg1"/>
                </a:solidFill>
                <a:latin typeface="Arial" charset="0"/>
              </a:defRPr>
            </a:lvl5pPr>
            <a:lvl6pPr marL="2514600" indent="-228600" algn="ctr" defTabSz="820738" eaLnBrk="0" fontAlgn="base" hangingPunct="0">
              <a:spcBef>
                <a:spcPct val="0"/>
              </a:spcBef>
              <a:spcAft>
                <a:spcPct val="0"/>
              </a:spcAft>
              <a:buChar char="•"/>
              <a:defRPr sz="1600" b="1">
                <a:solidFill>
                  <a:schemeClr val="bg1"/>
                </a:solidFill>
                <a:latin typeface="Arial" charset="0"/>
              </a:defRPr>
            </a:lvl6pPr>
            <a:lvl7pPr marL="2971800" indent="-228600" algn="ctr" defTabSz="820738" eaLnBrk="0" fontAlgn="base" hangingPunct="0">
              <a:spcBef>
                <a:spcPct val="0"/>
              </a:spcBef>
              <a:spcAft>
                <a:spcPct val="0"/>
              </a:spcAft>
              <a:buChar char="•"/>
              <a:defRPr sz="1600" b="1">
                <a:solidFill>
                  <a:schemeClr val="bg1"/>
                </a:solidFill>
                <a:latin typeface="Arial" charset="0"/>
              </a:defRPr>
            </a:lvl7pPr>
            <a:lvl8pPr marL="3429000" indent="-228600" algn="ctr" defTabSz="820738" eaLnBrk="0" fontAlgn="base" hangingPunct="0">
              <a:spcBef>
                <a:spcPct val="0"/>
              </a:spcBef>
              <a:spcAft>
                <a:spcPct val="0"/>
              </a:spcAft>
              <a:buChar char="•"/>
              <a:defRPr sz="1600" b="1">
                <a:solidFill>
                  <a:schemeClr val="bg1"/>
                </a:solidFill>
                <a:latin typeface="Arial" charset="0"/>
              </a:defRPr>
            </a:lvl8pPr>
            <a:lvl9pPr marL="3886200" indent="-228600" algn="ctr" defTabSz="820738" eaLnBrk="0" fontAlgn="base" hangingPunct="0">
              <a:spcBef>
                <a:spcPct val="0"/>
              </a:spcBef>
              <a:spcAft>
                <a:spcPct val="0"/>
              </a:spcAft>
              <a:buChar char="•"/>
              <a:defRPr sz="1600" b="1">
                <a:solidFill>
                  <a:schemeClr val="bg1"/>
                </a:solidFill>
                <a:latin typeface="Arial" charset="0"/>
              </a:defRPr>
            </a:lvl9pPr>
          </a:lstStyle>
          <a:p>
            <a:pPr>
              <a:buFontTx/>
              <a:buNone/>
            </a:pPr>
            <a:r>
              <a:rPr lang="en-US" sz="1000" dirty="0">
                <a:solidFill>
                  <a:srgbClr val="000000"/>
                </a:solidFill>
              </a:rPr>
              <a:t>4</a:t>
            </a:r>
          </a:p>
        </p:txBody>
      </p:sp>
      <p:sp>
        <p:nvSpPr>
          <p:cNvPr id="7272" name="AutoShape 250"/>
          <p:cNvSpPr>
            <a:spLocks noChangeArrowheads="1"/>
          </p:cNvSpPr>
          <p:nvPr>
            <p:custDataLst>
              <p:tags r:id="rId106"/>
            </p:custDataLst>
          </p:nvPr>
        </p:nvSpPr>
        <p:spPr bwMode="auto">
          <a:xfrm>
            <a:off x="202406" y="1285875"/>
            <a:ext cx="8739188" cy="344488"/>
          </a:xfrm>
          <a:prstGeom prst="roundRect">
            <a:avLst>
              <a:gd name="adj" fmla="val 16667"/>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defTabSz="820738" eaLnBrk="0" hangingPunct="0">
              <a:buFontTx/>
              <a:buNone/>
            </a:pPr>
            <a:r>
              <a:rPr lang="en-US" sz="1500" dirty="0" smtClean="0"/>
              <a:t>34 </a:t>
            </a:r>
            <a:r>
              <a:rPr lang="en-US" sz="1500" dirty="0"/>
              <a:t>markets reaching approximately </a:t>
            </a:r>
            <a:r>
              <a:rPr lang="en-US" sz="1500" dirty="0" smtClean="0"/>
              <a:t>6.5% </a:t>
            </a:r>
            <a:r>
              <a:rPr lang="en-US" sz="1500" dirty="0"/>
              <a:t>of US TV households</a:t>
            </a:r>
          </a:p>
        </p:txBody>
      </p:sp>
      <p:sp>
        <p:nvSpPr>
          <p:cNvPr id="7273" name="Oval 251"/>
          <p:cNvSpPr>
            <a:spLocks noChangeAspect="1" noChangeArrowheads="1"/>
          </p:cNvSpPr>
          <p:nvPr>
            <p:custDataLst>
              <p:tags r:id="rId107"/>
            </p:custDataLst>
          </p:nvPr>
        </p:nvSpPr>
        <p:spPr bwMode="auto">
          <a:xfrm>
            <a:off x="6215063" y="3594100"/>
            <a:ext cx="57150" cy="58738"/>
          </a:xfrm>
          <a:prstGeom prst="ellipse">
            <a:avLst/>
          </a:prstGeom>
          <a:solidFill>
            <a:schemeClr val="accent1"/>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42900" indent="-342900" algn="r" eaLnBrk="0" hangingPunct="0">
              <a:spcAft>
                <a:spcPct val="20000"/>
              </a:spcAft>
              <a:buClr>
                <a:schemeClr val="accent2"/>
              </a:buClr>
              <a:buFont typeface="Wingdings" pitchFamily="2" charset="2"/>
              <a:buChar char="n"/>
            </a:pPr>
            <a:endParaRPr lang="en-US" sz="1000" dirty="0">
              <a:solidFill>
                <a:schemeClr val="tx1"/>
              </a:solidFill>
            </a:endParaRPr>
          </a:p>
        </p:txBody>
      </p:sp>
      <p:sp>
        <p:nvSpPr>
          <p:cNvPr id="7274" name="Line 252"/>
          <p:cNvSpPr>
            <a:spLocks noChangeShapeType="1"/>
          </p:cNvSpPr>
          <p:nvPr>
            <p:custDataLst>
              <p:tags r:id="rId108"/>
            </p:custDataLst>
          </p:nvPr>
        </p:nvSpPr>
        <p:spPr bwMode="auto">
          <a:xfrm flipV="1">
            <a:off x="6286500" y="3327400"/>
            <a:ext cx="1728788" cy="4508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275" name="Oval 253"/>
          <p:cNvSpPr>
            <a:spLocks noChangeAspect="1" noChangeArrowheads="1"/>
          </p:cNvSpPr>
          <p:nvPr>
            <p:custDataLst>
              <p:tags r:id="rId109"/>
            </p:custDataLst>
          </p:nvPr>
        </p:nvSpPr>
        <p:spPr bwMode="auto">
          <a:xfrm>
            <a:off x="6224588" y="3765550"/>
            <a:ext cx="57150" cy="58738"/>
          </a:xfrm>
          <a:prstGeom prst="ellipse">
            <a:avLst/>
          </a:prstGeom>
          <a:solidFill>
            <a:schemeClr val="accent1"/>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42900" indent="-342900" algn="r" eaLnBrk="0" hangingPunct="0">
              <a:spcAft>
                <a:spcPct val="20000"/>
              </a:spcAft>
              <a:buClr>
                <a:schemeClr val="accent2"/>
              </a:buClr>
              <a:buFont typeface="Wingdings" pitchFamily="2" charset="2"/>
              <a:buNone/>
            </a:pPr>
            <a:endParaRPr lang="en-US" sz="1000" dirty="0">
              <a:solidFill>
                <a:schemeClr val="tx1"/>
              </a:solidFill>
            </a:endParaRPr>
          </a:p>
        </p:txBody>
      </p:sp>
      <p:pic>
        <p:nvPicPr>
          <p:cNvPr id="254" name="Picture 68" descr="cbscor~1"/>
          <p:cNvPicPr>
            <a:picLocks noChangeAspect="1" noChangeArrowheads="1"/>
          </p:cNvPicPr>
          <p:nvPr>
            <p:custDataLst>
              <p:tags r:id="rId110"/>
            </p:custDataLst>
          </p:nvPr>
        </p:nvPicPr>
        <p:blipFill>
          <a:blip r:embed="rId287" cstate="print"/>
          <a:srcRect r="68536" b="30769"/>
          <a:stretch>
            <a:fillRect/>
          </a:stretch>
        </p:blipFill>
        <p:spPr bwMode="auto">
          <a:xfrm>
            <a:off x="4561183" y="1989138"/>
            <a:ext cx="128016" cy="128016"/>
          </a:xfrm>
          <a:prstGeom prst="rect">
            <a:avLst/>
          </a:prstGeom>
          <a:noFill/>
          <a:ln w="9525">
            <a:noFill/>
            <a:miter lim="800000"/>
            <a:headEnd/>
            <a:tailEnd/>
          </a:ln>
          <a:effectLst/>
        </p:spPr>
      </p:pic>
      <p:pic>
        <p:nvPicPr>
          <p:cNvPr id="255" name="Picture 68" descr="cbscor~1"/>
          <p:cNvPicPr>
            <a:picLocks noChangeAspect="1" noChangeArrowheads="1"/>
          </p:cNvPicPr>
          <p:nvPr>
            <p:custDataLst>
              <p:tags r:id="rId111"/>
            </p:custDataLst>
          </p:nvPr>
        </p:nvPicPr>
        <p:blipFill>
          <a:blip r:embed="rId287" cstate="print"/>
          <a:srcRect r="68536" b="30769"/>
          <a:stretch>
            <a:fillRect/>
          </a:stretch>
        </p:blipFill>
        <p:spPr bwMode="auto">
          <a:xfrm>
            <a:off x="3155442" y="2218162"/>
            <a:ext cx="128016" cy="128016"/>
          </a:xfrm>
          <a:prstGeom prst="rect">
            <a:avLst/>
          </a:prstGeom>
          <a:noFill/>
          <a:ln w="9525">
            <a:noFill/>
            <a:miter lim="800000"/>
            <a:headEnd/>
            <a:tailEnd/>
          </a:ln>
          <a:effectLst/>
        </p:spPr>
      </p:pic>
      <p:pic>
        <p:nvPicPr>
          <p:cNvPr id="256" name="Picture 68" descr="cbscor~1"/>
          <p:cNvPicPr>
            <a:picLocks noChangeAspect="1" noChangeArrowheads="1"/>
          </p:cNvPicPr>
          <p:nvPr>
            <p:custDataLst>
              <p:tags r:id="rId112"/>
            </p:custDataLst>
          </p:nvPr>
        </p:nvPicPr>
        <p:blipFill>
          <a:blip r:embed="rId287" cstate="print"/>
          <a:srcRect r="68536" b="30769"/>
          <a:stretch>
            <a:fillRect/>
          </a:stretch>
        </p:blipFill>
        <p:spPr bwMode="auto">
          <a:xfrm>
            <a:off x="852693" y="2992087"/>
            <a:ext cx="128016" cy="128016"/>
          </a:xfrm>
          <a:prstGeom prst="rect">
            <a:avLst/>
          </a:prstGeom>
          <a:noFill/>
          <a:ln w="9525">
            <a:noFill/>
            <a:miter lim="800000"/>
            <a:headEnd/>
            <a:tailEnd/>
          </a:ln>
          <a:effectLst/>
        </p:spPr>
      </p:pic>
      <p:pic>
        <p:nvPicPr>
          <p:cNvPr id="257" name="Picture 68" descr="cbscor~1"/>
          <p:cNvPicPr>
            <a:picLocks noChangeAspect="1" noChangeArrowheads="1"/>
          </p:cNvPicPr>
          <p:nvPr>
            <p:custDataLst>
              <p:tags r:id="rId113"/>
            </p:custDataLst>
          </p:nvPr>
        </p:nvPicPr>
        <p:blipFill>
          <a:blip r:embed="rId287" cstate="print"/>
          <a:srcRect r="68536" b="30769"/>
          <a:stretch>
            <a:fillRect/>
          </a:stretch>
        </p:blipFill>
        <p:spPr bwMode="auto">
          <a:xfrm>
            <a:off x="1242378" y="4637262"/>
            <a:ext cx="128016" cy="128016"/>
          </a:xfrm>
          <a:prstGeom prst="rect">
            <a:avLst/>
          </a:prstGeom>
          <a:noFill/>
          <a:ln w="9525">
            <a:noFill/>
            <a:miter lim="800000"/>
            <a:headEnd/>
            <a:tailEnd/>
          </a:ln>
          <a:effectLst/>
        </p:spPr>
      </p:pic>
      <p:pic>
        <p:nvPicPr>
          <p:cNvPr id="258" name="Picture 68" descr="cbscor~1"/>
          <p:cNvPicPr>
            <a:picLocks noChangeAspect="1" noChangeArrowheads="1"/>
          </p:cNvPicPr>
          <p:nvPr>
            <p:custDataLst>
              <p:tags r:id="rId114"/>
            </p:custDataLst>
          </p:nvPr>
        </p:nvPicPr>
        <p:blipFill>
          <a:blip r:embed="rId287" cstate="print"/>
          <a:srcRect r="68536" b="30769"/>
          <a:stretch>
            <a:fillRect/>
          </a:stretch>
        </p:blipFill>
        <p:spPr bwMode="auto">
          <a:xfrm>
            <a:off x="2541588" y="5163042"/>
            <a:ext cx="128016" cy="128016"/>
          </a:xfrm>
          <a:prstGeom prst="rect">
            <a:avLst/>
          </a:prstGeom>
          <a:noFill/>
          <a:ln w="9525">
            <a:noFill/>
            <a:miter lim="800000"/>
            <a:headEnd/>
            <a:tailEnd/>
          </a:ln>
          <a:effectLst/>
        </p:spPr>
      </p:pic>
      <p:pic>
        <p:nvPicPr>
          <p:cNvPr id="259" name="Picture 68" descr="cbscor~1"/>
          <p:cNvPicPr>
            <a:picLocks noChangeAspect="1" noChangeArrowheads="1"/>
          </p:cNvPicPr>
          <p:nvPr>
            <p:custDataLst>
              <p:tags r:id="rId115"/>
            </p:custDataLst>
          </p:nvPr>
        </p:nvPicPr>
        <p:blipFill>
          <a:blip r:embed="rId287" cstate="print"/>
          <a:srcRect r="68536" b="30769"/>
          <a:stretch>
            <a:fillRect/>
          </a:stretch>
        </p:blipFill>
        <p:spPr bwMode="auto">
          <a:xfrm>
            <a:off x="3212148" y="5490702"/>
            <a:ext cx="128016" cy="128016"/>
          </a:xfrm>
          <a:prstGeom prst="rect">
            <a:avLst/>
          </a:prstGeom>
          <a:noFill/>
          <a:ln w="9525">
            <a:noFill/>
            <a:miter lim="800000"/>
            <a:headEnd/>
            <a:tailEnd/>
          </a:ln>
          <a:effectLst/>
        </p:spPr>
      </p:pic>
      <p:pic>
        <p:nvPicPr>
          <p:cNvPr id="260" name="Picture 68" descr="cbscor~1"/>
          <p:cNvPicPr>
            <a:picLocks noChangeAspect="1" noChangeArrowheads="1"/>
          </p:cNvPicPr>
          <p:nvPr>
            <p:custDataLst>
              <p:tags r:id="rId116"/>
            </p:custDataLst>
          </p:nvPr>
        </p:nvPicPr>
        <p:blipFill>
          <a:blip r:embed="rId287" cstate="print"/>
          <a:srcRect r="68536" b="30769"/>
          <a:stretch>
            <a:fillRect/>
          </a:stretch>
        </p:blipFill>
        <p:spPr bwMode="auto">
          <a:xfrm>
            <a:off x="4827080" y="5428980"/>
            <a:ext cx="128016" cy="128016"/>
          </a:xfrm>
          <a:prstGeom prst="rect">
            <a:avLst/>
          </a:prstGeom>
          <a:noFill/>
          <a:ln w="9525">
            <a:noFill/>
            <a:miter lim="800000"/>
            <a:headEnd/>
            <a:tailEnd/>
          </a:ln>
          <a:effectLst/>
        </p:spPr>
      </p:pic>
      <p:pic>
        <p:nvPicPr>
          <p:cNvPr id="261" name="Picture 68" descr="cbscor~1"/>
          <p:cNvPicPr>
            <a:picLocks noChangeAspect="1" noChangeArrowheads="1"/>
          </p:cNvPicPr>
          <p:nvPr>
            <p:custDataLst>
              <p:tags r:id="rId117"/>
            </p:custDataLst>
          </p:nvPr>
        </p:nvPicPr>
        <p:blipFill>
          <a:blip r:embed="rId287" cstate="print"/>
          <a:srcRect r="68536" b="30769"/>
          <a:stretch>
            <a:fillRect/>
          </a:stretch>
        </p:blipFill>
        <p:spPr bwMode="auto">
          <a:xfrm>
            <a:off x="5604828" y="6113636"/>
            <a:ext cx="128016" cy="128016"/>
          </a:xfrm>
          <a:prstGeom prst="rect">
            <a:avLst/>
          </a:prstGeom>
          <a:noFill/>
          <a:ln w="9525">
            <a:noFill/>
            <a:miter lim="800000"/>
            <a:headEnd/>
            <a:tailEnd/>
          </a:ln>
          <a:effectLst/>
        </p:spPr>
      </p:pic>
      <p:pic>
        <p:nvPicPr>
          <p:cNvPr id="262" name="Picture 68" descr="cbscor~1"/>
          <p:cNvPicPr>
            <a:picLocks noChangeAspect="1" noChangeArrowheads="1"/>
          </p:cNvPicPr>
          <p:nvPr>
            <p:custDataLst>
              <p:tags r:id="rId118"/>
            </p:custDataLst>
          </p:nvPr>
        </p:nvPicPr>
        <p:blipFill>
          <a:blip r:embed="rId287" cstate="print"/>
          <a:srcRect r="68536" b="30769"/>
          <a:stretch>
            <a:fillRect/>
          </a:stretch>
        </p:blipFill>
        <p:spPr bwMode="auto">
          <a:xfrm>
            <a:off x="6968808" y="5553647"/>
            <a:ext cx="128016" cy="128016"/>
          </a:xfrm>
          <a:prstGeom prst="rect">
            <a:avLst/>
          </a:prstGeom>
          <a:noFill/>
          <a:ln w="9525">
            <a:noFill/>
            <a:miter lim="800000"/>
            <a:headEnd/>
            <a:tailEnd/>
          </a:ln>
          <a:effectLst/>
        </p:spPr>
      </p:pic>
      <p:pic>
        <p:nvPicPr>
          <p:cNvPr id="263" name="Picture 68" descr="cbscor~1"/>
          <p:cNvPicPr>
            <a:picLocks noChangeAspect="1" noChangeArrowheads="1"/>
          </p:cNvPicPr>
          <p:nvPr>
            <p:custDataLst>
              <p:tags r:id="rId119"/>
            </p:custDataLst>
          </p:nvPr>
        </p:nvPicPr>
        <p:blipFill>
          <a:blip r:embed="rId287" cstate="print"/>
          <a:srcRect r="68536" b="30769"/>
          <a:stretch>
            <a:fillRect/>
          </a:stretch>
        </p:blipFill>
        <p:spPr bwMode="auto">
          <a:xfrm>
            <a:off x="7570788" y="5091684"/>
            <a:ext cx="128016" cy="128016"/>
          </a:xfrm>
          <a:prstGeom prst="rect">
            <a:avLst/>
          </a:prstGeom>
          <a:noFill/>
          <a:ln w="9525">
            <a:noFill/>
            <a:miter lim="800000"/>
            <a:headEnd/>
            <a:tailEnd/>
          </a:ln>
          <a:effectLst/>
        </p:spPr>
      </p:pic>
      <p:pic>
        <p:nvPicPr>
          <p:cNvPr id="264" name="Picture 68" descr="cbscor~1"/>
          <p:cNvPicPr>
            <a:picLocks noChangeAspect="1" noChangeArrowheads="1"/>
          </p:cNvPicPr>
          <p:nvPr>
            <p:custDataLst>
              <p:tags r:id="rId120"/>
            </p:custDataLst>
          </p:nvPr>
        </p:nvPicPr>
        <p:blipFill>
          <a:blip r:embed="rId287" cstate="print"/>
          <a:srcRect r="68536" b="30769"/>
          <a:stretch>
            <a:fillRect/>
          </a:stretch>
        </p:blipFill>
        <p:spPr bwMode="auto">
          <a:xfrm>
            <a:off x="7852728" y="4786884"/>
            <a:ext cx="128016" cy="128016"/>
          </a:xfrm>
          <a:prstGeom prst="rect">
            <a:avLst/>
          </a:prstGeom>
          <a:noFill/>
          <a:ln w="9525">
            <a:noFill/>
            <a:miter lim="800000"/>
            <a:headEnd/>
            <a:tailEnd/>
          </a:ln>
          <a:effectLst/>
        </p:spPr>
      </p:pic>
      <p:pic>
        <p:nvPicPr>
          <p:cNvPr id="265" name="Picture 68" descr="cbscor~1"/>
          <p:cNvPicPr>
            <a:picLocks noChangeAspect="1" noChangeArrowheads="1"/>
          </p:cNvPicPr>
          <p:nvPr>
            <p:custDataLst>
              <p:tags r:id="rId121"/>
            </p:custDataLst>
          </p:nvPr>
        </p:nvPicPr>
        <p:blipFill>
          <a:blip r:embed="rId287" cstate="print"/>
          <a:srcRect r="68536" b="30769"/>
          <a:stretch>
            <a:fillRect/>
          </a:stretch>
        </p:blipFill>
        <p:spPr bwMode="auto">
          <a:xfrm>
            <a:off x="8066088" y="3605784"/>
            <a:ext cx="128016" cy="128016"/>
          </a:xfrm>
          <a:prstGeom prst="rect">
            <a:avLst/>
          </a:prstGeom>
          <a:noFill/>
          <a:ln w="9525">
            <a:noFill/>
            <a:miter lim="800000"/>
            <a:headEnd/>
            <a:tailEnd/>
          </a:ln>
          <a:effectLst/>
        </p:spPr>
      </p:pic>
      <p:pic>
        <p:nvPicPr>
          <p:cNvPr id="266" name="Picture 68" descr="cbscor~1"/>
          <p:cNvPicPr>
            <a:picLocks noChangeAspect="1" noChangeArrowheads="1"/>
          </p:cNvPicPr>
          <p:nvPr>
            <p:custDataLst>
              <p:tags r:id="rId122"/>
            </p:custDataLst>
          </p:nvPr>
        </p:nvPicPr>
        <p:blipFill>
          <a:blip r:embed="rId287" cstate="print"/>
          <a:srcRect r="68536" b="30769"/>
          <a:stretch>
            <a:fillRect/>
          </a:stretch>
        </p:blipFill>
        <p:spPr bwMode="auto">
          <a:xfrm>
            <a:off x="8096568" y="3300984"/>
            <a:ext cx="128016" cy="128016"/>
          </a:xfrm>
          <a:prstGeom prst="rect">
            <a:avLst/>
          </a:prstGeom>
          <a:noFill/>
          <a:ln w="9525">
            <a:noFill/>
            <a:miter lim="800000"/>
            <a:headEnd/>
            <a:tailEnd/>
          </a:ln>
          <a:effectLst/>
        </p:spPr>
      </p:pic>
      <p:pic>
        <p:nvPicPr>
          <p:cNvPr id="267" name="Picture 68" descr="cbscor~1"/>
          <p:cNvPicPr>
            <a:picLocks noChangeAspect="1" noChangeArrowheads="1"/>
          </p:cNvPicPr>
          <p:nvPr>
            <p:custDataLst>
              <p:tags r:id="rId123"/>
            </p:custDataLst>
          </p:nvPr>
        </p:nvPicPr>
        <p:blipFill>
          <a:blip r:embed="rId287" cstate="print"/>
          <a:srcRect r="68536" b="30769"/>
          <a:stretch>
            <a:fillRect/>
          </a:stretch>
        </p:blipFill>
        <p:spPr bwMode="auto">
          <a:xfrm>
            <a:off x="8072755" y="2737104"/>
            <a:ext cx="128016" cy="128016"/>
          </a:xfrm>
          <a:prstGeom prst="rect">
            <a:avLst/>
          </a:prstGeom>
          <a:noFill/>
          <a:ln w="9525">
            <a:noFill/>
            <a:miter lim="800000"/>
            <a:headEnd/>
            <a:tailEnd/>
          </a:ln>
          <a:effectLst/>
        </p:spPr>
      </p:pic>
      <p:pic>
        <p:nvPicPr>
          <p:cNvPr id="269" name="Picture 68" descr="cbscor~1"/>
          <p:cNvPicPr>
            <a:picLocks noChangeAspect="1" noChangeArrowheads="1"/>
          </p:cNvPicPr>
          <p:nvPr>
            <p:custDataLst>
              <p:tags r:id="rId124"/>
            </p:custDataLst>
          </p:nvPr>
        </p:nvPicPr>
        <p:blipFill>
          <a:blip r:embed="rId287" cstate="print"/>
          <a:srcRect r="68536" b="30769"/>
          <a:stretch>
            <a:fillRect/>
          </a:stretch>
        </p:blipFill>
        <p:spPr bwMode="auto">
          <a:xfrm>
            <a:off x="7739380" y="2165604"/>
            <a:ext cx="128016" cy="128016"/>
          </a:xfrm>
          <a:prstGeom prst="rect">
            <a:avLst/>
          </a:prstGeom>
          <a:noFill/>
          <a:ln w="9525">
            <a:noFill/>
            <a:miter lim="800000"/>
            <a:headEnd/>
            <a:tailEnd/>
          </a:ln>
          <a:effectLst/>
        </p:spPr>
      </p:pic>
      <p:pic>
        <p:nvPicPr>
          <p:cNvPr id="270" name="Picture 68" descr="cbscor~1"/>
          <p:cNvPicPr>
            <a:picLocks noChangeAspect="1" noChangeArrowheads="1"/>
          </p:cNvPicPr>
          <p:nvPr>
            <p:custDataLst>
              <p:tags r:id="rId125"/>
            </p:custDataLst>
          </p:nvPr>
        </p:nvPicPr>
        <p:blipFill>
          <a:blip r:embed="rId287" cstate="print"/>
          <a:srcRect r="68536" b="30769"/>
          <a:stretch>
            <a:fillRect/>
          </a:stretch>
        </p:blipFill>
        <p:spPr bwMode="auto">
          <a:xfrm>
            <a:off x="5611495" y="1990344"/>
            <a:ext cx="128016" cy="128016"/>
          </a:xfrm>
          <a:prstGeom prst="rect">
            <a:avLst/>
          </a:prstGeom>
          <a:noFill/>
          <a:ln w="9525">
            <a:noFill/>
            <a:miter lim="800000"/>
            <a:headEnd/>
            <a:tailEnd/>
          </a:ln>
          <a:effectLst/>
        </p:spPr>
      </p:pic>
      <p:pic>
        <p:nvPicPr>
          <p:cNvPr id="271" name="Picture 68" descr="cbscor~1"/>
          <p:cNvPicPr>
            <a:picLocks noChangeAspect="1" noChangeArrowheads="1"/>
          </p:cNvPicPr>
          <p:nvPr>
            <p:custDataLst>
              <p:tags r:id="rId126"/>
            </p:custDataLst>
          </p:nvPr>
        </p:nvPicPr>
        <p:blipFill>
          <a:blip r:embed="rId287" cstate="print"/>
          <a:srcRect r="68536" b="30769"/>
          <a:stretch>
            <a:fillRect/>
          </a:stretch>
        </p:blipFill>
        <p:spPr bwMode="auto">
          <a:xfrm>
            <a:off x="5249071" y="5745499"/>
            <a:ext cx="128016" cy="128016"/>
          </a:xfrm>
          <a:prstGeom prst="rect">
            <a:avLst/>
          </a:prstGeom>
          <a:noFill/>
          <a:ln w="9525">
            <a:noFill/>
            <a:miter lim="800000"/>
            <a:headEnd/>
            <a:tailEnd/>
          </a:ln>
          <a:effectLst/>
        </p:spPr>
      </p:pic>
      <p:sp>
        <p:nvSpPr>
          <p:cNvPr id="272" name="Text Box 10"/>
          <p:cNvSpPr txBox="1">
            <a:spLocks noChangeArrowheads="1"/>
          </p:cNvSpPr>
          <p:nvPr>
            <p:custDataLst>
              <p:tags r:id="rId127"/>
            </p:custDataLst>
          </p:nvPr>
        </p:nvSpPr>
        <p:spPr bwMode="auto">
          <a:xfrm>
            <a:off x="222250" y="6378562"/>
            <a:ext cx="6350000" cy="130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99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marL="227013" indent="-227013"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algn="ctr" eaLnBrk="0" fontAlgn="base" hangingPunct="0">
              <a:spcBef>
                <a:spcPct val="0"/>
              </a:spcBef>
              <a:spcAft>
                <a:spcPct val="0"/>
              </a:spcAft>
              <a:buChar char="•"/>
              <a:defRPr sz="1600" b="1">
                <a:solidFill>
                  <a:schemeClr val="bg1"/>
                </a:solidFill>
                <a:latin typeface="Arial" charset="0"/>
              </a:defRPr>
            </a:lvl6pPr>
            <a:lvl7pPr marL="2971800" indent="-228600" algn="ctr" eaLnBrk="0" fontAlgn="base" hangingPunct="0">
              <a:spcBef>
                <a:spcPct val="0"/>
              </a:spcBef>
              <a:spcAft>
                <a:spcPct val="0"/>
              </a:spcAft>
              <a:buChar char="•"/>
              <a:defRPr sz="1600" b="1">
                <a:solidFill>
                  <a:schemeClr val="bg1"/>
                </a:solidFill>
                <a:latin typeface="Arial" charset="0"/>
              </a:defRPr>
            </a:lvl7pPr>
            <a:lvl8pPr marL="3429000" indent="-228600" algn="ctr" eaLnBrk="0" fontAlgn="base" hangingPunct="0">
              <a:spcBef>
                <a:spcPct val="0"/>
              </a:spcBef>
              <a:spcAft>
                <a:spcPct val="0"/>
              </a:spcAft>
              <a:buChar char="•"/>
              <a:defRPr sz="1600" b="1">
                <a:solidFill>
                  <a:schemeClr val="bg1"/>
                </a:solidFill>
                <a:latin typeface="Arial" charset="0"/>
              </a:defRPr>
            </a:lvl8pPr>
            <a:lvl9pPr marL="3886200" indent="-228600" algn="ctr" eaLnBrk="0" fontAlgn="base" hangingPunct="0">
              <a:spcBef>
                <a:spcPct val="0"/>
              </a:spcBef>
              <a:spcAft>
                <a:spcPct val="0"/>
              </a:spcAft>
              <a:buChar char="•"/>
              <a:defRPr sz="1600" b="1">
                <a:solidFill>
                  <a:schemeClr val="bg1"/>
                </a:solidFill>
                <a:latin typeface="Arial" charset="0"/>
              </a:defRPr>
            </a:lvl9pPr>
          </a:lstStyle>
          <a:p>
            <a:pPr algn="l" eaLnBrk="1" hangingPunct="1">
              <a:buFontTx/>
              <a:buNone/>
            </a:pPr>
            <a:r>
              <a:rPr lang="en-US" sz="700" b="0" i="1" dirty="0" smtClean="0">
                <a:solidFill>
                  <a:schemeClr val="tx1"/>
                </a:solidFill>
              </a:rPr>
              <a:t>.</a:t>
            </a:r>
          </a:p>
        </p:txBody>
      </p:sp>
      <p:pic>
        <p:nvPicPr>
          <p:cNvPr id="78850" name="Picture 2" descr="http://upload.wikimedia.org/wikipedia/en/8/8d/The_Valleys_FOX.png"/>
          <p:cNvPicPr>
            <a:picLocks noChangeAspect="1" noChangeArrowheads="1"/>
          </p:cNvPicPr>
          <p:nvPr/>
        </p:nvPicPr>
        <p:blipFill>
          <a:blip r:embed="rId288" cstate="print"/>
          <a:srcRect t="28095"/>
          <a:stretch>
            <a:fillRect/>
          </a:stretch>
        </p:blipFill>
        <p:spPr bwMode="auto">
          <a:xfrm>
            <a:off x="8067320" y="2454424"/>
            <a:ext cx="196051" cy="88900"/>
          </a:xfrm>
          <a:prstGeom prst="rect">
            <a:avLst/>
          </a:prstGeom>
          <a:noFill/>
        </p:spPr>
      </p:pic>
      <p:pic>
        <p:nvPicPr>
          <p:cNvPr id="275" name="Picture 2" descr="http://upload.wikimedia.org/wikipedia/en/8/8d/The_Valleys_FOX.png"/>
          <p:cNvPicPr>
            <a:picLocks noChangeAspect="1" noChangeArrowheads="1"/>
          </p:cNvPicPr>
          <p:nvPr/>
        </p:nvPicPr>
        <p:blipFill>
          <a:blip r:embed="rId288" cstate="print"/>
          <a:srcRect t="28095"/>
          <a:stretch>
            <a:fillRect/>
          </a:stretch>
        </p:blipFill>
        <p:spPr bwMode="auto">
          <a:xfrm>
            <a:off x="7902220" y="2178199"/>
            <a:ext cx="196051" cy="88900"/>
          </a:xfrm>
          <a:prstGeom prst="rect">
            <a:avLst/>
          </a:prstGeom>
          <a:noFill/>
        </p:spPr>
      </p:pic>
      <p:pic>
        <p:nvPicPr>
          <p:cNvPr id="276" name="Picture 166" descr="NBC"/>
          <p:cNvPicPr>
            <a:picLocks noChangeAspect="1" noChangeArrowheads="1"/>
          </p:cNvPicPr>
          <p:nvPr>
            <p:custDataLst>
              <p:tags r:id="rId128"/>
            </p:custDataLst>
          </p:nvPr>
        </p:nvPicPr>
        <p:blipFill>
          <a:blip r:embed="rId286" cstate="print">
            <a:extLst>
              <a:ext uri="{28A0092B-C50C-407E-A947-70E740481C1C}">
                <a14:useLocalDpi xmlns:a14="http://schemas.microsoft.com/office/drawing/2010/main" val="0"/>
              </a:ext>
            </a:extLst>
          </a:blip>
          <a:srcRect/>
          <a:stretch>
            <a:fillRect/>
          </a:stretch>
        </p:blipFill>
        <p:spPr bwMode="auto">
          <a:xfrm>
            <a:off x="8028782" y="2990057"/>
            <a:ext cx="17145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 name="Picture 169" descr="abc"/>
          <p:cNvPicPr>
            <a:picLocks noChangeAspect="1" noChangeArrowheads="1"/>
          </p:cNvPicPr>
          <p:nvPr>
            <p:custDataLst>
              <p:tags r:id="rId129"/>
            </p:custDataLst>
          </p:nvPr>
        </p:nvPicPr>
        <p:blipFill>
          <a:blip r:embed="rId284" cstate="print">
            <a:extLst>
              <a:ext uri="{28A0092B-C50C-407E-A947-70E740481C1C}">
                <a14:useLocalDpi xmlns:a14="http://schemas.microsoft.com/office/drawing/2010/main" val="0"/>
              </a:ext>
            </a:extLst>
          </a:blip>
          <a:srcRect/>
          <a:stretch>
            <a:fillRect/>
          </a:stretch>
        </p:blipFill>
        <p:spPr bwMode="auto">
          <a:xfrm>
            <a:off x="8254206" y="3297238"/>
            <a:ext cx="131763" cy="12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 name="Picture 2" descr="http://upload.wikimedia.org/wikipedia/en/8/8d/The_Valleys_FOX.png"/>
          <p:cNvPicPr>
            <a:picLocks noChangeAspect="1" noChangeArrowheads="1"/>
          </p:cNvPicPr>
          <p:nvPr/>
        </p:nvPicPr>
        <p:blipFill>
          <a:blip r:embed="rId288" cstate="print"/>
          <a:srcRect t="28095"/>
          <a:stretch>
            <a:fillRect/>
          </a:stretch>
        </p:blipFill>
        <p:spPr bwMode="auto">
          <a:xfrm>
            <a:off x="8428837" y="3316436"/>
            <a:ext cx="196051" cy="88900"/>
          </a:xfrm>
          <a:prstGeom prst="rect">
            <a:avLst/>
          </a:prstGeom>
          <a:noFill/>
        </p:spPr>
      </p:pic>
      <p:pic>
        <p:nvPicPr>
          <p:cNvPr id="273" name="Picture 193" descr="NBC"/>
          <p:cNvPicPr>
            <a:picLocks noChangeAspect="1" noChangeArrowheads="1"/>
          </p:cNvPicPr>
          <p:nvPr>
            <p:custDataLst>
              <p:tags r:id="rId130"/>
            </p:custDataLst>
          </p:nvPr>
        </p:nvPicPr>
        <p:blipFill>
          <a:blip r:embed="rId286" cstate="print">
            <a:extLst>
              <a:ext uri="{28A0092B-C50C-407E-A947-70E740481C1C}">
                <a14:useLocalDpi xmlns:a14="http://schemas.microsoft.com/office/drawing/2010/main" val="0"/>
              </a:ext>
            </a:extLst>
          </a:blip>
          <a:srcRect/>
          <a:stretch>
            <a:fillRect/>
          </a:stretch>
        </p:blipFill>
        <p:spPr bwMode="auto">
          <a:xfrm>
            <a:off x="4604744" y="5437871"/>
            <a:ext cx="171450" cy="103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4" name="Oval 109"/>
          <p:cNvSpPr>
            <a:spLocks noChangeAspect="1" noChangeArrowheads="1"/>
          </p:cNvSpPr>
          <p:nvPr>
            <p:custDataLst>
              <p:tags r:id="rId131"/>
            </p:custDataLst>
          </p:nvPr>
        </p:nvSpPr>
        <p:spPr bwMode="auto">
          <a:xfrm flipH="1">
            <a:off x="3765150" y="3426856"/>
            <a:ext cx="58891" cy="55709"/>
          </a:xfrm>
          <a:prstGeom prst="ellipse">
            <a:avLst/>
          </a:prstGeom>
          <a:solidFill>
            <a:schemeClr val="accent1"/>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42900" indent="-342900" algn="r" eaLnBrk="0" hangingPunct="0">
              <a:spcAft>
                <a:spcPct val="20000"/>
              </a:spcAft>
              <a:buClr>
                <a:schemeClr val="accent2"/>
              </a:buClr>
              <a:buFont typeface="Wingdings" pitchFamily="2" charset="2"/>
              <a:buChar char="n"/>
            </a:pPr>
            <a:endParaRPr lang="en-US" sz="1000" dirty="0">
              <a:solidFill>
                <a:schemeClr val="tx1"/>
              </a:solidFill>
            </a:endParaRPr>
          </a:p>
        </p:txBody>
      </p:sp>
      <p:sp>
        <p:nvSpPr>
          <p:cNvPr id="279" name="Line 107"/>
          <p:cNvSpPr>
            <a:spLocks noChangeShapeType="1"/>
          </p:cNvSpPr>
          <p:nvPr>
            <p:custDataLst>
              <p:tags r:id="rId132"/>
            </p:custDataLst>
          </p:nvPr>
        </p:nvSpPr>
        <p:spPr bwMode="auto">
          <a:xfrm flipH="1" flipV="1">
            <a:off x="2515350" y="1866900"/>
            <a:ext cx="1256550" cy="157227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4" name="Rectangle 23"/>
          <p:cNvSpPr/>
          <p:nvPr/>
        </p:nvSpPr>
        <p:spPr>
          <a:xfrm>
            <a:off x="1831181" y="1610975"/>
            <a:ext cx="1015207" cy="215444"/>
          </a:xfrm>
          <a:prstGeom prst="rect">
            <a:avLst/>
          </a:prstGeom>
        </p:spPr>
        <p:txBody>
          <a:bodyPr wrap="square">
            <a:spAutoFit/>
          </a:bodyPr>
          <a:lstStyle/>
          <a:p>
            <a:pPr>
              <a:buFontTx/>
              <a:buNone/>
            </a:pPr>
            <a:r>
              <a:rPr lang="en-US" sz="800" dirty="0" smtClean="0">
                <a:solidFill>
                  <a:schemeClr val="tx1"/>
                </a:solidFill>
              </a:rPr>
              <a:t>North Platte, </a:t>
            </a:r>
            <a:r>
              <a:rPr lang="en-US" sz="800" dirty="0">
                <a:solidFill>
                  <a:schemeClr val="tx1"/>
                </a:solidFill>
              </a:rPr>
              <a:t>NE</a:t>
            </a:r>
            <a:endParaRPr lang="en-US" sz="800" b="0" dirty="0">
              <a:solidFill>
                <a:schemeClr val="tx1"/>
              </a:solidFill>
            </a:endParaRPr>
          </a:p>
        </p:txBody>
      </p:sp>
      <p:pic>
        <p:nvPicPr>
          <p:cNvPr id="280" name="Picture 68" descr="cbscor~1"/>
          <p:cNvPicPr>
            <a:picLocks noChangeAspect="1" noChangeArrowheads="1"/>
          </p:cNvPicPr>
          <p:nvPr>
            <p:custDataLst>
              <p:tags r:id="rId133"/>
            </p:custDataLst>
          </p:nvPr>
        </p:nvPicPr>
        <p:blipFill>
          <a:blip r:embed="rId287" cstate="print"/>
          <a:srcRect r="68536" b="30769"/>
          <a:stretch>
            <a:fillRect/>
          </a:stretch>
        </p:blipFill>
        <p:spPr bwMode="auto">
          <a:xfrm>
            <a:off x="2286623" y="1814291"/>
            <a:ext cx="128016" cy="128016"/>
          </a:xfrm>
          <a:prstGeom prst="rect">
            <a:avLst/>
          </a:prstGeom>
          <a:noFill/>
          <a:ln w="9525">
            <a:noFill/>
            <a:miter lim="800000"/>
            <a:headEnd/>
            <a:tailEnd/>
          </a:ln>
          <a:effectLst/>
        </p:spPr>
      </p:pic>
      <p:sp>
        <p:nvSpPr>
          <p:cNvPr id="25" name="Rectangle 24"/>
          <p:cNvSpPr/>
          <p:nvPr/>
        </p:nvSpPr>
        <p:spPr>
          <a:xfrm>
            <a:off x="3014605" y="5635853"/>
            <a:ext cx="800220" cy="215444"/>
          </a:xfrm>
          <a:prstGeom prst="rect">
            <a:avLst/>
          </a:prstGeom>
        </p:spPr>
        <p:txBody>
          <a:bodyPr wrap="none">
            <a:spAutoFit/>
          </a:bodyPr>
          <a:lstStyle/>
          <a:p>
            <a:pPr>
              <a:buFontTx/>
              <a:buNone/>
            </a:pPr>
            <a:r>
              <a:rPr lang="en-US" sz="800" dirty="0" smtClean="0">
                <a:solidFill>
                  <a:schemeClr val="tx1"/>
                </a:solidFill>
              </a:rPr>
              <a:t>Laredo, TX</a:t>
            </a:r>
            <a:r>
              <a:rPr lang="en-US" sz="800" baseline="30000" dirty="0" smtClean="0">
                <a:solidFill>
                  <a:schemeClr val="tx1"/>
                </a:solidFill>
              </a:rPr>
              <a:t>(1)</a:t>
            </a:r>
            <a:endParaRPr lang="en-US" sz="800" b="0" dirty="0">
              <a:solidFill>
                <a:schemeClr val="tx1"/>
              </a:solidFill>
            </a:endParaRPr>
          </a:p>
        </p:txBody>
      </p:sp>
      <p:pic>
        <p:nvPicPr>
          <p:cNvPr id="281" name="Picture 228" descr="NBC"/>
          <p:cNvPicPr>
            <a:picLocks noChangeAspect="1" noChangeArrowheads="1"/>
          </p:cNvPicPr>
          <p:nvPr>
            <p:custDataLst>
              <p:tags r:id="rId134"/>
            </p:custDataLst>
          </p:nvPr>
        </p:nvPicPr>
        <p:blipFill>
          <a:blip r:embed="rId286" cstate="print">
            <a:extLst>
              <a:ext uri="{28A0092B-C50C-407E-A947-70E740481C1C}">
                <a14:useLocalDpi xmlns:a14="http://schemas.microsoft.com/office/drawing/2010/main" val="0"/>
              </a:ext>
            </a:extLst>
          </a:blip>
          <a:srcRect/>
          <a:stretch>
            <a:fillRect/>
          </a:stretch>
        </p:blipFill>
        <p:spPr bwMode="auto">
          <a:xfrm>
            <a:off x="3332796" y="5825096"/>
            <a:ext cx="171450" cy="9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2" name="Line 114"/>
          <p:cNvSpPr>
            <a:spLocks noChangeShapeType="1"/>
          </p:cNvSpPr>
          <p:nvPr>
            <p:custDataLst>
              <p:tags r:id="rId135"/>
            </p:custDataLst>
          </p:nvPr>
        </p:nvSpPr>
        <p:spPr bwMode="auto">
          <a:xfrm flipH="1">
            <a:off x="3592511" y="5358608"/>
            <a:ext cx="372509" cy="27724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3" name="Line 107"/>
          <p:cNvSpPr>
            <a:spLocks noChangeShapeType="1"/>
          </p:cNvSpPr>
          <p:nvPr>
            <p:custDataLst>
              <p:tags r:id="rId136"/>
            </p:custDataLst>
          </p:nvPr>
        </p:nvSpPr>
        <p:spPr bwMode="auto">
          <a:xfrm flipH="1" flipV="1">
            <a:off x="1836227" y="1866900"/>
            <a:ext cx="1579752" cy="147004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4" name="Line 215"/>
          <p:cNvSpPr>
            <a:spLocks noChangeShapeType="1"/>
          </p:cNvSpPr>
          <p:nvPr>
            <p:custDataLst>
              <p:tags r:id="rId137"/>
            </p:custDataLst>
          </p:nvPr>
        </p:nvSpPr>
        <p:spPr bwMode="auto">
          <a:xfrm flipH="1" flipV="1">
            <a:off x="944562" y="2382836"/>
            <a:ext cx="2179638" cy="74379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5" name="AutoShape 216"/>
          <p:cNvSpPr>
            <a:spLocks noChangeArrowheads="1"/>
          </p:cNvSpPr>
          <p:nvPr>
            <p:custDataLst>
              <p:tags r:id="rId138"/>
            </p:custDataLst>
          </p:nvPr>
        </p:nvSpPr>
        <p:spPr bwMode="auto">
          <a:xfrm>
            <a:off x="3361688" y="3303133"/>
            <a:ext cx="136525" cy="130175"/>
          </a:xfrm>
          <a:prstGeom prst="star5">
            <a:avLst/>
          </a:prstGeom>
          <a:solidFill>
            <a:schemeClr val="folHlink"/>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42900" indent="-342900" algn="r" eaLnBrk="0" hangingPunct="0">
              <a:spcAft>
                <a:spcPct val="20000"/>
              </a:spcAft>
              <a:buClr>
                <a:schemeClr val="accent2"/>
              </a:buClr>
              <a:buFont typeface="Wingdings" pitchFamily="2" charset="2"/>
              <a:buChar char="n"/>
              <a:defRPr/>
            </a:pPr>
            <a:endParaRPr lang="en-US" sz="1000" dirty="0">
              <a:solidFill>
                <a:schemeClr val="tx1"/>
              </a:solidFill>
            </a:endParaRPr>
          </a:p>
        </p:txBody>
      </p:sp>
      <p:grpSp>
        <p:nvGrpSpPr>
          <p:cNvPr id="286" name="Group 146"/>
          <p:cNvGrpSpPr>
            <a:grpSpLocks/>
          </p:cNvGrpSpPr>
          <p:nvPr>
            <p:custDataLst>
              <p:tags r:id="rId139"/>
            </p:custDataLst>
          </p:nvPr>
        </p:nvGrpSpPr>
        <p:grpSpPr bwMode="auto">
          <a:xfrm>
            <a:off x="1048065" y="1702594"/>
            <a:ext cx="798515" cy="247650"/>
            <a:chOff x="596" y="1738"/>
            <a:chExt cx="503" cy="156"/>
          </a:xfrm>
        </p:grpSpPr>
        <p:sp>
          <p:nvSpPr>
            <p:cNvPr id="287" name="Text Box 147"/>
            <p:cNvSpPr txBox="1">
              <a:spLocks noChangeAspect="1" noChangeArrowheads="1"/>
            </p:cNvSpPr>
            <p:nvPr>
              <p:custDataLst>
                <p:tags r:id="rId148"/>
              </p:custDataLst>
            </p:nvPr>
          </p:nvSpPr>
          <p:spPr bwMode="auto">
            <a:xfrm>
              <a:off x="596" y="1738"/>
              <a:ext cx="503" cy="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9933"/>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algn="ctr" eaLnBrk="0" fontAlgn="base" hangingPunct="0">
                <a:spcBef>
                  <a:spcPct val="0"/>
                </a:spcBef>
                <a:spcAft>
                  <a:spcPct val="0"/>
                </a:spcAft>
                <a:buChar char="•"/>
                <a:defRPr sz="1600" b="1">
                  <a:solidFill>
                    <a:schemeClr val="bg1"/>
                  </a:solidFill>
                  <a:latin typeface="Arial" charset="0"/>
                </a:defRPr>
              </a:lvl6pPr>
              <a:lvl7pPr marL="2971800" indent="-228600" algn="ctr" eaLnBrk="0" fontAlgn="base" hangingPunct="0">
                <a:spcBef>
                  <a:spcPct val="0"/>
                </a:spcBef>
                <a:spcAft>
                  <a:spcPct val="0"/>
                </a:spcAft>
                <a:buChar char="•"/>
                <a:defRPr sz="1600" b="1">
                  <a:solidFill>
                    <a:schemeClr val="bg1"/>
                  </a:solidFill>
                  <a:latin typeface="Arial" charset="0"/>
                </a:defRPr>
              </a:lvl7pPr>
              <a:lvl8pPr marL="3429000" indent="-228600" algn="ctr" eaLnBrk="0" fontAlgn="base" hangingPunct="0">
                <a:spcBef>
                  <a:spcPct val="0"/>
                </a:spcBef>
                <a:spcAft>
                  <a:spcPct val="0"/>
                </a:spcAft>
                <a:buChar char="•"/>
                <a:defRPr sz="1600" b="1">
                  <a:solidFill>
                    <a:schemeClr val="bg1"/>
                  </a:solidFill>
                  <a:latin typeface="Arial" charset="0"/>
                </a:defRPr>
              </a:lvl8pPr>
              <a:lvl9pPr marL="3886200" indent="-228600" algn="ctr" eaLnBrk="0" fontAlgn="base" hangingPunct="0">
                <a:spcBef>
                  <a:spcPct val="0"/>
                </a:spcBef>
                <a:spcAft>
                  <a:spcPct val="0"/>
                </a:spcAft>
                <a:buChar char="•"/>
                <a:defRPr sz="1600" b="1">
                  <a:solidFill>
                    <a:schemeClr val="bg1"/>
                  </a:solidFill>
                  <a:latin typeface="Arial" charset="0"/>
                </a:defRPr>
              </a:lvl9pPr>
            </a:lstStyle>
            <a:p>
              <a:pPr>
                <a:buFontTx/>
                <a:buNone/>
              </a:pPr>
              <a:r>
                <a:rPr lang="en-US" sz="800" dirty="0" smtClean="0">
                  <a:solidFill>
                    <a:schemeClr val="tx1"/>
                  </a:solidFill>
                </a:rPr>
                <a:t>Cheyenne, WY</a:t>
              </a:r>
              <a:r>
                <a:rPr lang="en-US" sz="800" baseline="30000" dirty="0" smtClean="0">
                  <a:solidFill>
                    <a:schemeClr val="tx1"/>
                  </a:solidFill>
                </a:rPr>
                <a:t>(1)</a:t>
              </a:r>
              <a:endParaRPr lang="en-US" sz="800" b="0" dirty="0">
                <a:solidFill>
                  <a:schemeClr val="tx1"/>
                </a:solidFill>
              </a:endParaRPr>
            </a:p>
          </p:txBody>
        </p:sp>
        <p:pic>
          <p:nvPicPr>
            <p:cNvPr id="288" name="Picture 148" descr="CBS"/>
            <p:cNvPicPr>
              <a:picLocks noChangeAspect="1" noChangeArrowheads="1"/>
            </p:cNvPicPr>
            <p:nvPr>
              <p:custDataLst>
                <p:tags r:id="rId149"/>
              </p:custDataLst>
            </p:nvPr>
          </p:nvPicPr>
          <p:blipFill>
            <a:blip r:embed="rId285" cstate="print">
              <a:extLst>
                <a:ext uri="{28A0092B-C50C-407E-A947-70E740481C1C}">
                  <a14:useLocalDpi xmlns:a14="http://schemas.microsoft.com/office/drawing/2010/main" val="0"/>
                </a:ext>
              </a:extLst>
            </a:blip>
            <a:srcRect/>
            <a:stretch>
              <a:fillRect/>
            </a:stretch>
          </p:blipFill>
          <p:spPr bwMode="auto">
            <a:xfrm>
              <a:off x="808" y="1821"/>
              <a:ext cx="78"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89" name="Picture 68" descr="cbscor~1"/>
          <p:cNvPicPr>
            <a:picLocks noChangeAspect="1" noChangeArrowheads="1"/>
          </p:cNvPicPr>
          <p:nvPr>
            <p:custDataLst>
              <p:tags r:id="rId140"/>
            </p:custDataLst>
          </p:nvPr>
        </p:nvPicPr>
        <p:blipFill>
          <a:blip r:embed="rId287" cstate="print"/>
          <a:srcRect r="68536" b="30769"/>
          <a:stretch>
            <a:fillRect/>
          </a:stretch>
        </p:blipFill>
        <p:spPr bwMode="auto">
          <a:xfrm>
            <a:off x="1383918" y="1827848"/>
            <a:ext cx="128016" cy="128016"/>
          </a:xfrm>
          <a:prstGeom prst="rect">
            <a:avLst/>
          </a:prstGeom>
          <a:noFill/>
          <a:ln w="9525">
            <a:noFill/>
            <a:miter lim="800000"/>
            <a:headEnd/>
            <a:tailEnd/>
          </a:ln>
          <a:effectLst/>
        </p:spPr>
      </p:pic>
      <p:pic>
        <p:nvPicPr>
          <p:cNvPr id="290" name="Picture 228" descr="NBC"/>
          <p:cNvPicPr>
            <a:picLocks noChangeAspect="1" noChangeArrowheads="1"/>
          </p:cNvPicPr>
          <p:nvPr>
            <p:custDataLst>
              <p:tags r:id="rId141"/>
            </p:custDataLst>
          </p:nvPr>
        </p:nvPicPr>
        <p:blipFill>
          <a:blip r:embed="rId286" cstate="print">
            <a:extLst>
              <a:ext uri="{28A0092B-C50C-407E-A947-70E740481C1C}">
                <a14:useLocalDpi xmlns:a14="http://schemas.microsoft.com/office/drawing/2010/main" val="0"/>
              </a:ext>
            </a:extLst>
          </a:blip>
          <a:srcRect/>
          <a:stretch>
            <a:fillRect/>
          </a:stretch>
        </p:blipFill>
        <p:spPr bwMode="auto">
          <a:xfrm>
            <a:off x="1542256" y="1827848"/>
            <a:ext cx="171450" cy="9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1" name="Group 226"/>
          <p:cNvGrpSpPr>
            <a:grpSpLocks/>
          </p:cNvGrpSpPr>
          <p:nvPr>
            <p:custDataLst>
              <p:tags r:id="rId142"/>
            </p:custDataLst>
          </p:nvPr>
        </p:nvGrpSpPr>
        <p:grpSpPr bwMode="auto">
          <a:xfrm>
            <a:off x="373068" y="2205356"/>
            <a:ext cx="655639" cy="233362"/>
            <a:chOff x="1261" y="1272"/>
            <a:chExt cx="413" cy="147"/>
          </a:xfrm>
        </p:grpSpPr>
        <p:sp>
          <p:nvSpPr>
            <p:cNvPr id="292" name="Text Box 227"/>
            <p:cNvSpPr txBox="1">
              <a:spLocks noChangeAspect="1" noChangeArrowheads="1"/>
            </p:cNvSpPr>
            <p:nvPr>
              <p:custDataLst>
                <p:tags r:id="rId146"/>
              </p:custDataLst>
            </p:nvPr>
          </p:nvSpPr>
          <p:spPr bwMode="auto">
            <a:xfrm>
              <a:off x="1261" y="1272"/>
              <a:ext cx="413" cy="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9933"/>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algn="ctr" eaLnBrk="0" fontAlgn="base" hangingPunct="0">
                <a:spcBef>
                  <a:spcPct val="0"/>
                </a:spcBef>
                <a:spcAft>
                  <a:spcPct val="0"/>
                </a:spcAft>
                <a:buChar char="•"/>
                <a:defRPr sz="1600" b="1">
                  <a:solidFill>
                    <a:schemeClr val="bg1"/>
                  </a:solidFill>
                  <a:latin typeface="Arial" charset="0"/>
                </a:defRPr>
              </a:lvl6pPr>
              <a:lvl7pPr marL="2971800" indent="-228600" algn="ctr" eaLnBrk="0" fontAlgn="base" hangingPunct="0">
                <a:spcBef>
                  <a:spcPct val="0"/>
                </a:spcBef>
                <a:spcAft>
                  <a:spcPct val="0"/>
                </a:spcAft>
                <a:buChar char="•"/>
                <a:defRPr sz="1600" b="1">
                  <a:solidFill>
                    <a:schemeClr val="bg1"/>
                  </a:solidFill>
                  <a:latin typeface="Arial" charset="0"/>
                </a:defRPr>
              </a:lvl7pPr>
              <a:lvl8pPr marL="3429000" indent="-228600" algn="ctr" eaLnBrk="0" fontAlgn="base" hangingPunct="0">
                <a:spcBef>
                  <a:spcPct val="0"/>
                </a:spcBef>
                <a:spcAft>
                  <a:spcPct val="0"/>
                </a:spcAft>
                <a:buChar char="•"/>
                <a:defRPr sz="1600" b="1">
                  <a:solidFill>
                    <a:schemeClr val="bg1"/>
                  </a:solidFill>
                  <a:latin typeface="Arial" charset="0"/>
                </a:defRPr>
              </a:lvl8pPr>
              <a:lvl9pPr marL="3886200" indent="-228600" algn="ctr" eaLnBrk="0" fontAlgn="base" hangingPunct="0">
                <a:spcBef>
                  <a:spcPct val="0"/>
                </a:spcBef>
                <a:spcAft>
                  <a:spcPct val="0"/>
                </a:spcAft>
                <a:buChar char="•"/>
                <a:defRPr sz="1600" b="1">
                  <a:solidFill>
                    <a:schemeClr val="bg1"/>
                  </a:solidFill>
                  <a:latin typeface="Arial" charset="0"/>
                </a:defRPr>
              </a:lvl9pPr>
            </a:lstStyle>
            <a:p>
              <a:pPr>
                <a:buFontTx/>
                <a:buNone/>
              </a:pPr>
              <a:r>
                <a:rPr lang="en-US" sz="800" dirty="0" smtClean="0">
                  <a:solidFill>
                    <a:schemeClr val="tx1"/>
                  </a:solidFill>
                </a:rPr>
                <a:t>Casper, WY</a:t>
              </a:r>
              <a:r>
                <a:rPr lang="en-US" sz="800" baseline="30000" dirty="0" smtClean="0">
                  <a:solidFill>
                    <a:schemeClr val="tx1"/>
                  </a:solidFill>
                </a:rPr>
                <a:t>(1)</a:t>
              </a:r>
              <a:endParaRPr lang="en-US" sz="800" b="0" dirty="0">
                <a:solidFill>
                  <a:schemeClr val="tx1"/>
                </a:solidFill>
              </a:endParaRPr>
            </a:p>
          </p:txBody>
        </p:sp>
        <p:pic>
          <p:nvPicPr>
            <p:cNvPr id="293" name="Picture 228" descr="NBC"/>
            <p:cNvPicPr>
              <a:picLocks noChangeAspect="1" noChangeArrowheads="1"/>
            </p:cNvPicPr>
            <p:nvPr>
              <p:custDataLst>
                <p:tags r:id="rId147"/>
              </p:custDataLst>
            </p:nvPr>
          </p:nvPicPr>
          <p:blipFill>
            <a:blip r:embed="rId286" cstate="print">
              <a:extLst>
                <a:ext uri="{28A0092B-C50C-407E-A947-70E740481C1C}">
                  <a14:useLocalDpi xmlns:a14="http://schemas.microsoft.com/office/drawing/2010/main" val="0"/>
                </a:ext>
              </a:extLst>
            </a:blip>
            <a:srcRect/>
            <a:stretch>
              <a:fillRect/>
            </a:stretch>
          </p:blipFill>
          <p:spPr bwMode="auto">
            <a:xfrm>
              <a:off x="1412" y="1358"/>
              <a:ext cx="108"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4" name="Oval 113"/>
          <p:cNvSpPr>
            <a:spLocks noChangeAspect="1" noChangeArrowheads="1"/>
          </p:cNvSpPr>
          <p:nvPr>
            <p:custDataLst>
              <p:tags r:id="rId143"/>
            </p:custDataLst>
          </p:nvPr>
        </p:nvSpPr>
        <p:spPr bwMode="auto">
          <a:xfrm>
            <a:off x="3948113" y="5335747"/>
            <a:ext cx="45719" cy="45720"/>
          </a:xfrm>
          <a:prstGeom prst="ellipse">
            <a:avLst/>
          </a:prstGeom>
          <a:solidFill>
            <a:schemeClr val="accent1"/>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42900" indent="-342900" algn="r" eaLnBrk="0" hangingPunct="0">
              <a:spcAft>
                <a:spcPct val="20000"/>
              </a:spcAft>
              <a:buClr>
                <a:schemeClr val="accent2"/>
              </a:buClr>
              <a:buFont typeface="Wingdings" pitchFamily="2" charset="2"/>
              <a:buChar char="n"/>
            </a:pPr>
            <a:endParaRPr lang="en-US" sz="1000" dirty="0">
              <a:solidFill>
                <a:schemeClr val="tx1"/>
              </a:solidFill>
            </a:endParaRPr>
          </a:p>
        </p:txBody>
      </p:sp>
      <p:sp>
        <p:nvSpPr>
          <p:cNvPr id="295" name="Oval 113"/>
          <p:cNvSpPr>
            <a:spLocks noChangeAspect="1" noChangeArrowheads="1"/>
          </p:cNvSpPr>
          <p:nvPr>
            <p:custDataLst>
              <p:tags r:id="rId144"/>
            </p:custDataLst>
          </p:nvPr>
        </p:nvSpPr>
        <p:spPr bwMode="auto">
          <a:xfrm>
            <a:off x="3119780" y="3104355"/>
            <a:ext cx="55562" cy="55563"/>
          </a:xfrm>
          <a:prstGeom prst="ellipse">
            <a:avLst/>
          </a:prstGeom>
          <a:solidFill>
            <a:schemeClr val="accent1"/>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42900" indent="-342900" algn="r" eaLnBrk="0" hangingPunct="0">
              <a:spcAft>
                <a:spcPct val="20000"/>
              </a:spcAft>
              <a:buClr>
                <a:schemeClr val="accent2"/>
              </a:buClr>
              <a:buFont typeface="Wingdings" pitchFamily="2" charset="2"/>
              <a:buChar char="n"/>
            </a:pPr>
            <a:endParaRPr lang="en-US" sz="1000" dirty="0">
              <a:solidFill>
                <a:schemeClr val="tx1"/>
              </a:solidFill>
            </a:endParaRPr>
          </a:p>
        </p:txBody>
      </p:sp>
      <p:pic>
        <p:nvPicPr>
          <p:cNvPr id="297" name="Picture 208" descr="abc"/>
          <p:cNvPicPr>
            <a:picLocks noChangeAspect="1" noChangeArrowheads="1"/>
          </p:cNvPicPr>
          <p:nvPr>
            <p:custDataLst>
              <p:tags r:id="rId145"/>
            </p:custDataLst>
          </p:nvPr>
        </p:nvPicPr>
        <p:blipFill>
          <a:blip r:embed="rId284" cstate="print">
            <a:extLst>
              <a:ext uri="{28A0092B-C50C-407E-A947-70E740481C1C}">
                <a14:useLocalDpi xmlns:a14="http://schemas.microsoft.com/office/drawing/2010/main" val="0"/>
              </a:ext>
            </a:extLst>
          </a:blip>
          <a:srcRect/>
          <a:stretch>
            <a:fillRect/>
          </a:stretch>
        </p:blipFill>
        <p:spPr bwMode="auto">
          <a:xfrm>
            <a:off x="885196" y="4094163"/>
            <a:ext cx="131763" cy="12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13" name="Rectangle 235712"/>
          <p:cNvSpPr/>
          <p:nvPr/>
        </p:nvSpPr>
        <p:spPr>
          <a:xfrm>
            <a:off x="885196" y="4014788"/>
            <a:ext cx="372987" cy="230832"/>
          </a:xfrm>
          <a:prstGeom prst="rect">
            <a:avLst/>
          </a:prstGeom>
        </p:spPr>
        <p:txBody>
          <a:bodyPr wrap="square">
            <a:spAutoFit/>
          </a:bodyPr>
          <a:lstStyle/>
          <a:p>
            <a:pPr>
              <a:buNone/>
            </a:pPr>
            <a:r>
              <a:rPr lang="en-US" sz="900" baseline="30000" dirty="0" smtClean="0">
                <a:solidFill>
                  <a:schemeClr val="tx1"/>
                </a:solidFill>
              </a:rPr>
              <a:t>(1</a:t>
            </a:r>
            <a:r>
              <a:rPr lang="en-US" sz="900" baseline="30000" dirty="0">
                <a:solidFill>
                  <a:schemeClr val="tx1"/>
                </a:solidFill>
              </a:rPr>
              <a:t>)</a:t>
            </a:r>
            <a:endParaRPr lang="en-US" sz="900" dirty="0"/>
          </a:p>
        </p:txBody>
      </p:sp>
      <p:sp>
        <p:nvSpPr>
          <p:cNvPr id="235714" name="TextBox 235713"/>
          <p:cNvSpPr txBox="1"/>
          <p:nvPr/>
        </p:nvSpPr>
        <p:spPr>
          <a:xfrm>
            <a:off x="249796" y="6320538"/>
            <a:ext cx="4800042" cy="246221"/>
          </a:xfrm>
          <a:prstGeom prst="rect">
            <a:avLst/>
          </a:prstGeom>
          <a:noFill/>
        </p:spPr>
        <p:txBody>
          <a:bodyPr wrap="square" rtlCol="0">
            <a:spAutoFit/>
          </a:bodyPr>
          <a:lstStyle/>
          <a:p>
            <a:pPr algn="l">
              <a:buNone/>
            </a:pPr>
            <a:r>
              <a:rPr lang="en-US" sz="800" b="0" dirty="0" smtClean="0">
                <a:solidFill>
                  <a:schemeClr val="tx1"/>
                </a:solidFill>
              </a:rPr>
              <a:t>(1) Stations under LMA or SSA agreements with Gray</a:t>
            </a:r>
            <a:r>
              <a:rPr lang="en-US" sz="1000" b="0" dirty="0" smtClean="0">
                <a:solidFill>
                  <a:schemeClr val="tx1"/>
                </a:solidFill>
              </a:rPr>
              <a:t>.</a:t>
            </a:r>
            <a:endParaRPr lang="en-US" sz="1000" b="0" dirty="0">
              <a:solidFill>
                <a:schemeClr val="tx1"/>
              </a:solidFill>
            </a:endParaRPr>
          </a:p>
        </p:txBody>
      </p:sp>
    </p:spTree>
    <p:custDataLst>
      <p:tags r:id="rId1"/>
    </p:custDataLst>
    <p:extLst>
      <p:ext uri="{BB962C8B-B14F-4D97-AF65-F5344CB8AC3E}">
        <p14:creationId xmlns:p14="http://schemas.microsoft.com/office/powerpoint/2010/main" val="5018965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075" y="255632"/>
            <a:ext cx="6911975" cy="698412"/>
          </a:xfrm>
        </p:spPr>
        <p:txBody>
          <a:bodyPr/>
          <a:lstStyle/>
          <a:p>
            <a:r>
              <a:rPr lang="en-US" dirty="0" smtClean="0"/>
              <a:t>Key Recent Developments and </a:t>
            </a:r>
            <a:br>
              <a:rPr lang="en-US" dirty="0" smtClean="0"/>
            </a:br>
            <a:r>
              <a:rPr lang="en-US" dirty="0" smtClean="0"/>
              <a:t>Strategic Initiatives</a:t>
            </a:r>
            <a:endParaRPr lang="en-US" dirty="0"/>
          </a:p>
        </p:txBody>
      </p:sp>
      <p:sp>
        <p:nvSpPr>
          <p:cNvPr id="4" name="TextBox 3"/>
          <p:cNvSpPr txBox="1"/>
          <p:nvPr/>
        </p:nvSpPr>
        <p:spPr>
          <a:xfrm>
            <a:off x="176211" y="1235158"/>
            <a:ext cx="8791577" cy="4708981"/>
          </a:xfrm>
          <a:prstGeom prst="rect">
            <a:avLst/>
          </a:prstGeom>
          <a:noFill/>
        </p:spPr>
        <p:txBody>
          <a:bodyPr wrap="square" rtlCol="0">
            <a:spAutoFit/>
          </a:bodyPr>
          <a:lstStyle/>
          <a:p>
            <a:pPr marL="176213" indent="-176213" algn="l" eaLnBrk="0" hangingPunct="0">
              <a:lnSpc>
                <a:spcPts val="1800"/>
              </a:lnSpc>
              <a:spcBef>
                <a:spcPts val="300"/>
              </a:spcBef>
              <a:spcAft>
                <a:spcPts val="300"/>
              </a:spcAft>
              <a:buFont typeface="Wingdings" pitchFamily="2" charset="2"/>
              <a:buChar char="§"/>
            </a:pPr>
            <a:endParaRPr lang="en-US" sz="1500" b="0" dirty="0" smtClean="0">
              <a:solidFill>
                <a:schemeClr val="tx1"/>
              </a:solidFill>
            </a:endParaRPr>
          </a:p>
          <a:p>
            <a:pPr marL="176213" indent="-176213" algn="l" eaLnBrk="0" hangingPunct="0">
              <a:lnSpc>
                <a:spcPts val="1800"/>
              </a:lnSpc>
              <a:spcBef>
                <a:spcPts val="300"/>
              </a:spcBef>
              <a:spcAft>
                <a:spcPts val="300"/>
              </a:spcAft>
              <a:buFont typeface="Wingdings" pitchFamily="2" charset="2"/>
              <a:buChar char="§"/>
            </a:pPr>
            <a:r>
              <a:rPr lang="en-US" sz="1500" b="0" dirty="0" smtClean="0">
                <a:solidFill>
                  <a:schemeClr val="tx1"/>
                </a:solidFill>
              </a:rPr>
              <a:t>Appointed new management structure in July 2013, with significant industry experience</a:t>
            </a:r>
          </a:p>
          <a:p>
            <a:pPr marL="633413" lvl="1" indent="-176213" algn="l" eaLnBrk="0" hangingPunct="0">
              <a:lnSpc>
                <a:spcPts val="1800"/>
              </a:lnSpc>
              <a:spcBef>
                <a:spcPts val="300"/>
              </a:spcBef>
              <a:spcAft>
                <a:spcPts val="300"/>
              </a:spcAft>
              <a:buFont typeface="Wingdings" pitchFamily="2" charset="2"/>
              <a:buChar char="§"/>
            </a:pPr>
            <a:r>
              <a:rPr lang="en-US" sz="1500" b="0" dirty="0" smtClean="0">
                <a:solidFill>
                  <a:schemeClr val="tx1"/>
                </a:solidFill>
              </a:rPr>
              <a:t>On November 1, 2013, Gray invested $23 million, acquired:</a:t>
            </a:r>
          </a:p>
          <a:p>
            <a:pPr marL="1090613" lvl="2" indent="-176213" algn="l" eaLnBrk="0" hangingPunct="0">
              <a:lnSpc>
                <a:spcPts val="1800"/>
              </a:lnSpc>
              <a:spcBef>
                <a:spcPts val="300"/>
              </a:spcBef>
              <a:spcAft>
                <a:spcPts val="300"/>
              </a:spcAft>
              <a:buFont typeface="Wingdings" pitchFamily="2" charset="2"/>
              <a:buChar char="§"/>
            </a:pPr>
            <a:r>
              <a:rPr lang="en-US" sz="1500" b="0" dirty="0" smtClean="0">
                <a:solidFill>
                  <a:schemeClr val="tx1"/>
                </a:solidFill>
              </a:rPr>
              <a:t>99% non-voting interest in Yellowstone Television</a:t>
            </a:r>
          </a:p>
          <a:p>
            <a:pPr marL="1090613" lvl="2" indent="-176213" algn="l" eaLnBrk="0" hangingPunct="0">
              <a:lnSpc>
                <a:spcPts val="1800"/>
              </a:lnSpc>
              <a:spcBef>
                <a:spcPts val="300"/>
              </a:spcBef>
              <a:spcAft>
                <a:spcPts val="300"/>
              </a:spcAft>
              <a:buFont typeface="Wingdings" pitchFamily="2" charset="2"/>
              <a:buChar char="§"/>
            </a:pPr>
            <a:r>
              <a:rPr lang="en-US" sz="1500" b="0" dirty="0" smtClean="0">
                <a:solidFill>
                  <a:schemeClr val="tx1"/>
                </a:solidFill>
              </a:rPr>
              <a:t>KGNS-NBC Laredo, TX</a:t>
            </a:r>
          </a:p>
          <a:p>
            <a:pPr marL="1090613" lvl="2" indent="-176213" algn="l" eaLnBrk="0" hangingPunct="0">
              <a:lnSpc>
                <a:spcPts val="1800"/>
              </a:lnSpc>
              <a:spcBef>
                <a:spcPts val="300"/>
              </a:spcBef>
              <a:spcAft>
                <a:spcPts val="300"/>
              </a:spcAft>
              <a:buFont typeface="Wingdings" pitchFamily="2" charset="2"/>
              <a:buChar char="§"/>
            </a:pPr>
            <a:r>
              <a:rPr lang="en-US" sz="1500" b="0" dirty="0">
                <a:solidFill>
                  <a:schemeClr val="tx1"/>
                </a:solidFill>
              </a:rPr>
              <a:t>KGWN-CBS </a:t>
            </a:r>
            <a:r>
              <a:rPr lang="en-US" sz="1500" b="0" dirty="0" smtClean="0">
                <a:solidFill>
                  <a:schemeClr val="tx1"/>
                </a:solidFill>
              </a:rPr>
              <a:t> and KCHY-NBC Cheyenne, WY and Scottsbluff, NE </a:t>
            </a:r>
          </a:p>
          <a:p>
            <a:pPr marL="1090613" lvl="2" indent="-176213" algn="l" eaLnBrk="0" hangingPunct="0">
              <a:lnSpc>
                <a:spcPts val="1800"/>
              </a:lnSpc>
              <a:spcBef>
                <a:spcPts val="300"/>
              </a:spcBef>
              <a:spcAft>
                <a:spcPts val="300"/>
              </a:spcAft>
              <a:buFont typeface="Wingdings" pitchFamily="2" charset="2"/>
              <a:buChar char="§"/>
            </a:pPr>
            <a:r>
              <a:rPr lang="en-US" sz="1500" b="0" dirty="0" smtClean="0">
                <a:solidFill>
                  <a:schemeClr val="tx1"/>
                </a:solidFill>
              </a:rPr>
              <a:t>KCWY-NBC Casper, WY</a:t>
            </a:r>
          </a:p>
          <a:p>
            <a:pPr marL="633413" lvl="1" indent="-176213" algn="l" eaLnBrk="0" hangingPunct="0">
              <a:lnSpc>
                <a:spcPts val="1800"/>
              </a:lnSpc>
              <a:spcBef>
                <a:spcPts val="300"/>
              </a:spcBef>
              <a:spcAft>
                <a:spcPts val="300"/>
              </a:spcAft>
              <a:buFont typeface="Wingdings" pitchFamily="2" charset="2"/>
              <a:buChar char="§"/>
            </a:pPr>
            <a:r>
              <a:rPr lang="en-US" sz="1500" b="0" dirty="0" smtClean="0">
                <a:solidFill>
                  <a:schemeClr val="tx1"/>
                </a:solidFill>
              </a:rPr>
              <a:t>Stations under </a:t>
            </a:r>
            <a:r>
              <a:rPr lang="en-US" sz="1500" b="0" dirty="0">
                <a:solidFill>
                  <a:schemeClr val="tx1"/>
                </a:solidFill>
              </a:rPr>
              <a:t>LMA with Gray.  Expect FCC approval Q4, 2013 or Q1, 2014; with FCC </a:t>
            </a:r>
            <a:r>
              <a:rPr lang="en-US" sz="1500" b="0" dirty="0" smtClean="0">
                <a:solidFill>
                  <a:schemeClr val="tx1"/>
                </a:solidFill>
              </a:rPr>
              <a:t>approval, </a:t>
            </a:r>
            <a:r>
              <a:rPr lang="en-US" sz="1500" b="0" dirty="0">
                <a:solidFill>
                  <a:schemeClr val="tx1"/>
                </a:solidFill>
              </a:rPr>
              <a:t>interest becomes 99% </a:t>
            </a:r>
            <a:r>
              <a:rPr lang="en-US" sz="1500" b="0" dirty="0" smtClean="0">
                <a:solidFill>
                  <a:schemeClr val="tx1"/>
                </a:solidFill>
              </a:rPr>
              <a:t>voting</a:t>
            </a:r>
          </a:p>
          <a:p>
            <a:pPr marL="1090613" lvl="2" indent="-176213" algn="l" eaLnBrk="0" hangingPunct="0">
              <a:lnSpc>
                <a:spcPts val="1800"/>
              </a:lnSpc>
              <a:spcBef>
                <a:spcPts val="300"/>
              </a:spcBef>
              <a:spcAft>
                <a:spcPts val="300"/>
              </a:spcAft>
              <a:buFont typeface="Wingdings" pitchFamily="2" charset="2"/>
              <a:buChar char="§"/>
            </a:pPr>
            <a:r>
              <a:rPr lang="en-US" sz="1500" b="0" dirty="0" smtClean="0">
                <a:solidFill>
                  <a:schemeClr val="tx1"/>
                </a:solidFill>
              </a:rPr>
              <a:t>Laredo intends to launch ABC multicast Channel Q1, 2014</a:t>
            </a:r>
            <a:endParaRPr lang="en-US" sz="1500" b="0" dirty="0">
              <a:solidFill>
                <a:schemeClr val="tx1"/>
              </a:solidFill>
            </a:endParaRPr>
          </a:p>
          <a:p>
            <a:pPr algn="l" eaLnBrk="0" hangingPunct="0">
              <a:lnSpc>
                <a:spcPts val="1800"/>
              </a:lnSpc>
              <a:spcBef>
                <a:spcPts val="300"/>
              </a:spcBef>
              <a:spcAft>
                <a:spcPts val="300"/>
              </a:spcAft>
              <a:buNone/>
            </a:pPr>
            <a:endParaRPr lang="en-US" sz="1000" b="0" dirty="0" smtClean="0">
              <a:solidFill>
                <a:schemeClr val="tx1"/>
              </a:solidFill>
            </a:endParaRPr>
          </a:p>
          <a:p>
            <a:pPr marL="169863" indent="-169863" algn="l" eaLnBrk="0" hangingPunct="0">
              <a:lnSpc>
                <a:spcPts val="1800"/>
              </a:lnSpc>
              <a:spcBef>
                <a:spcPts val="300"/>
              </a:spcBef>
              <a:spcAft>
                <a:spcPts val="300"/>
              </a:spcAft>
              <a:buFont typeface="Wingdings" pitchFamily="2" charset="2"/>
              <a:buChar char="§"/>
            </a:pPr>
            <a:r>
              <a:rPr lang="en-US" sz="1500" b="0" dirty="0" smtClean="0">
                <a:solidFill>
                  <a:schemeClr val="tx1"/>
                </a:solidFill>
              </a:rPr>
              <a:t>Back office services agreement with Excalibur – Closed KJCT-ABC Grand Junction Acquisitions October 31, 2013</a:t>
            </a:r>
          </a:p>
          <a:p>
            <a:pPr marL="176213" indent="-176213" algn="l" eaLnBrk="0" hangingPunct="0">
              <a:lnSpc>
                <a:spcPts val="1800"/>
              </a:lnSpc>
              <a:spcBef>
                <a:spcPts val="300"/>
              </a:spcBef>
              <a:spcAft>
                <a:spcPts val="300"/>
              </a:spcAft>
              <a:buFont typeface="Wingdings" pitchFamily="2" charset="2"/>
              <a:buChar char="§"/>
            </a:pPr>
            <a:endParaRPr lang="en-US" sz="1500" b="0" dirty="0" smtClean="0">
              <a:solidFill>
                <a:schemeClr val="tx1"/>
              </a:solidFill>
            </a:endParaRPr>
          </a:p>
          <a:p>
            <a:pPr marL="176213" indent="-176213" algn="l" eaLnBrk="0" hangingPunct="0">
              <a:lnSpc>
                <a:spcPts val="1800"/>
              </a:lnSpc>
              <a:spcBef>
                <a:spcPts val="300"/>
              </a:spcBef>
              <a:spcAft>
                <a:spcPts val="300"/>
              </a:spcAft>
              <a:buFont typeface="Wingdings" pitchFamily="2" charset="2"/>
              <a:buChar char="§"/>
            </a:pPr>
            <a:r>
              <a:rPr lang="en-US" sz="1500" b="0" dirty="0" smtClean="0">
                <a:solidFill>
                  <a:schemeClr val="tx1"/>
                </a:solidFill>
              </a:rPr>
              <a:t>Launched </a:t>
            </a:r>
            <a:r>
              <a:rPr lang="en-US" sz="1500" b="0" dirty="0">
                <a:solidFill>
                  <a:schemeClr val="tx1"/>
                </a:solidFill>
              </a:rPr>
              <a:t>new and modern </a:t>
            </a:r>
            <a:r>
              <a:rPr lang="en-US" sz="1500" b="0" dirty="0" smtClean="0">
                <a:solidFill>
                  <a:schemeClr val="tx1"/>
                </a:solidFill>
              </a:rPr>
              <a:t>icon </a:t>
            </a:r>
            <a:r>
              <a:rPr lang="en-US" sz="1500" b="0" dirty="0">
                <a:solidFill>
                  <a:schemeClr val="tx1"/>
                </a:solidFill>
              </a:rPr>
              <a:t>and website in September 2013, emphasizing Gray TV’s focus on local market </a:t>
            </a:r>
            <a:r>
              <a:rPr lang="en-US" sz="1500" b="0" dirty="0" smtClean="0">
                <a:solidFill>
                  <a:schemeClr val="tx1"/>
                </a:solidFill>
              </a:rPr>
              <a:t>dominance</a:t>
            </a:r>
          </a:p>
        </p:txBody>
      </p:sp>
    </p:spTree>
    <p:extLst>
      <p:ext uri="{BB962C8B-B14F-4D97-AF65-F5344CB8AC3E}">
        <p14:creationId xmlns:p14="http://schemas.microsoft.com/office/powerpoint/2010/main" val="30075086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Highly Experienced Senior Management</a:t>
            </a:r>
            <a:endParaRPr lang="en-US" dirty="0"/>
          </a:p>
        </p:txBody>
      </p:sp>
      <p:sp>
        <p:nvSpPr>
          <p:cNvPr id="3" name="TextBox 2"/>
          <p:cNvSpPr txBox="1"/>
          <p:nvPr/>
        </p:nvSpPr>
        <p:spPr>
          <a:xfrm>
            <a:off x="105122" y="1323240"/>
            <a:ext cx="8909684" cy="292388"/>
          </a:xfrm>
          <a:prstGeom prst="rect">
            <a:avLst/>
          </a:prstGeom>
          <a:noFill/>
        </p:spPr>
        <p:txBody>
          <a:bodyPr wrap="square" rtlCol="0">
            <a:spAutoFit/>
          </a:bodyPr>
          <a:lstStyle/>
          <a:p>
            <a:pPr algn="l">
              <a:buNone/>
            </a:pPr>
            <a:r>
              <a:rPr lang="en-US" sz="1300" dirty="0" smtClean="0">
                <a:solidFill>
                  <a:schemeClr val="tx1"/>
                </a:solidFill>
              </a:rPr>
              <a:t>Focused on maximizing potential of existing portfolio, while prudently pursuing strategic growth opportunities</a:t>
            </a:r>
            <a:endParaRPr lang="en-US" sz="1300" dirty="0">
              <a:solidFill>
                <a:schemeClr val="tx1"/>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1092571741"/>
              </p:ext>
            </p:extLst>
          </p:nvPr>
        </p:nvGraphicFramePr>
        <p:xfrm>
          <a:off x="185644" y="1660525"/>
          <a:ext cx="8772713" cy="4729601"/>
        </p:xfrm>
        <a:graphic>
          <a:graphicData uri="http://schemas.openxmlformats.org/drawingml/2006/table">
            <a:tbl>
              <a:tblPr firstRow="1" bandRow="1"/>
              <a:tblGrid>
                <a:gridCol w="1579358"/>
                <a:gridCol w="753433"/>
                <a:gridCol w="753433"/>
                <a:gridCol w="5686489"/>
              </a:tblGrid>
              <a:tr h="501985">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000" dirty="0" smtClean="0">
                          <a:solidFill>
                            <a:schemeClr val="bg1"/>
                          </a:solidFill>
                          <a:latin typeface="Arial" pitchFamily="34" charset="0"/>
                          <a:cs typeface="Arial" pitchFamily="34" charset="0"/>
                        </a:rPr>
                        <a:t>Name</a:t>
                      </a:r>
                      <a:endParaRPr lang="en-US" sz="1000" dirty="0">
                        <a:solidFill>
                          <a:schemeClr val="bg1"/>
                        </a:solidFill>
                        <a:latin typeface="Arial" pitchFamily="34" charset="0"/>
                        <a:cs typeface="Arial" pitchFamily="34" charset="0"/>
                      </a:endParaRPr>
                    </a:p>
                  </a:txBody>
                  <a:tcPr marL="62891" marR="62891" marT="64772" marB="64772" anchor="ctr">
                    <a:lnL w="12700" cmpd="sng">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000" dirty="0" smtClean="0">
                          <a:solidFill>
                            <a:schemeClr val="bg1"/>
                          </a:solidFill>
                          <a:latin typeface="Arial" pitchFamily="34" charset="0"/>
                          <a:cs typeface="Arial" pitchFamily="34" charset="0"/>
                        </a:rPr>
                        <a:t>Years at </a:t>
                      </a:r>
                    </a:p>
                    <a:p>
                      <a:pPr algn="ctr"/>
                      <a:r>
                        <a:rPr lang="en-US" sz="1000" dirty="0" smtClean="0">
                          <a:solidFill>
                            <a:schemeClr val="bg1"/>
                          </a:solidFill>
                          <a:latin typeface="Arial" pitchFamily="34" charset="0"/>
                          <a:cs typeface="Arial" pitchFamily="34" charset="0"/>
                        </a:rPr>
                        <a:t>Gray TV</a:t>
                      </a:r>
                    </a:p>
                  </a:txBody>
                  <a:tcPr marL="62891" marR="62891" marT="64772" marB="6477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000" b="1" dirty="0" smtClean="0">
                          <a:solidFill>
                            <a:schemeClr val="bg1"/>
                          </a:solidFill>
                          <a:latin typeface="Arial" pitchFamily="34" charset="0"/>
                          <a:cs typeface="Arial" pitchFamily="34" charset="0"/>
                        </a:rPr>
                        <a:t>Years in  Industry</a:t>
                      </a:r>
                    </a:p>
                  </a:txBody>
                  <a:tcPr marL="62891" marR="62891" marT="64772" marB="6477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000" dirty="0" smtClean="0">
                          <a:solidFill>
                            <a:schemeClr val="bg1"/>
                          </a:solidFill>
                          <a:latin typeface="Arial" pitchFamily="34" charset="0"/>
                          <a:cs typeface="Arial" pitchFamily="34" charset="0"/>
                        </a:rPr>
                        <a:t>Background</a:t>
                      </a:r>
                      <a:r>
                        <a:rPr lang="en-US" sz="1000" baseline="0" dirty="0" smtClean="0">
                          <a:solidFill>
                            <a:schemeClr val="bg1"/>
                          </a:solidFill>
                          <a:latin typeface="Arial" pitchFamily="34" charset="0"/>
                          <a:cs typeface="Arial" pitchFamily="34" charset="0"/>
                        </a:rPr>
                        <a:t> and Notable Achievements</a:t>
                      </a:r>
                      <a:endParaRPr lang="en-US" sz="1000" dirty="0" smtClean="0">
                        <a:solidFill>
                          <a:schemeClr val="bg1"/>
                        </a:solidFill>
                        <a:latin typeface="Arial" pitchFamily="34" charset="0"/>
                        <a:cs typeface="Arial" pitchFamily="34" charset="0"/>
                      </a:endParaRPr>
                    </a:p>
                  </a:txBody>
                  <a:tcPr marL="62891" marR="62891" marT="64772" marB="64772" anchor="ctr">
                    <a:lnL w="12700" cap="flat" cmpd="sng" algn="ctr">
                      <a:solidFill>
                        <a:srgbClr val="000000"/>
                      </a:solidFill>
                      <a:prstDash val="solid"/>
                      <a:round/>
                      <a:headEnd type="none" w="med" len="med"/>
                      <a:tailEnd type="none" w="med" len="med"/>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r h="68733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000" b="1" dirty="0" smtClean="0">
                          <a:solidFill>
                            <a:srgbClr val="000000"/>
                          </a:solidFill>
                          <a:latin typeface="Arial" pitchFamily="34" charset="0"/>
                          <a:cs typeface="Arial" pitchFamily="34" charset="0"/>
                        </a:rPr>
                        <a:t>Hilton H Howell, Jr.</a:t>
                      </a:r>
                    </a:p>
                    <a:p>
                      <a:r>
                        <a:rPr lang="en-US" sz="1000" b="0" i="1" dirty="0" smtClean="0">
                          <a:solidFill>
                            <a:srgbClr val="000000"/>
                          </a:solidFill>
                          <a:latin typeface="Arial" pitchFamily="34" charset="0"/>
                          <a:cs typeface="Arial" pitchFamily="34" charset="0"/>
                        </a:rPr>
                        <a:t>Director, Vice Chairman,</a:t>
                      </a:r>
                      <a:r>
                        <a:rPr lang="en-US" sz="1000" b="0" i="1" baseline="0" dirty="0" smtClean="0">
                          <a:solidFill>
                            <a:srgbClr val="000000"/>
                          </a:solidFill>
                          <a:latin typeface="Arial" pitchFamily="34" charset="0"/>
                          <a:cs typeface="Arial" pitchFamily="34" charset="0"/>
                        </a:rPr>
                        <a:t> </a:t>
                      </a:r>
                      <a:r>
                        <a:rPr lang="en-US" sz="1000" b="0" i="1" dirty="0" smtClean="0">
                          <a:solidFill>
                            <a:srgbClr val="000000"/>
                          </a:solidFill>
                          <a:latin typeface="Arial" pitchFamily="34" charset="0"/>
                          <a:cs typeface="Arial" pitchFamily="34" charset="0"/>
                        </a:rPr>
                        <a:t>President &amp; CEO</a:t>
                      </a:r>
                      <a:endParaRPr lang="en-US" sz="1000" b="0" i="1" dirty="0">
                        <a:solidFill>
                          <a:srgbClr val="000000"/>
                        </a:solidFill>
                        <a:latin typeface="Arial" pitchFamily="34" charset="0"/>
                        <a:cs typeface="Arial" pitchFamily="34" charset="0"/>
                      </a:endParaRPr>
                    </a:p>
                  </a:txBody>
                  <a:tcPr marL="62891" marR="62891" marT="64772" marB="64772"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000" b="1" dirty="0" smtClean="0">
                          <a:solidFill>
                            <a:srgbClr val="000000"/>
                          </a:solidFill>
                          <a:latin typeface="Arial" pitchFamily="34" charset="0"/>
                          <a:cs typeface="Arial" pitchFamily="34" charset="0"/>
                        </a:rPr>
                        <a:t>20</a:t>
                      </a:r>
                      <a:endParaRPr lang="en-US" sz="1000" b="1" dirty="0">
                        <a:solidFill>
                          <a:srgbClr val="000000"/>
                        </a:solidFill>
                        <a:latin typeface="Arial" pitchFamily="34" charset="0"/>
                        <a:cs typeface="Arial" pitchFamily="34" charset="0"/>
                      </a:endParaRPr>
                    </a:p>
                  </a:txBody>
                  <a:tcPr marL="62891" marR="62891" marT="64772" marB="6477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1" dirty="0" smtClean="0">
                          <a:solidFill>
                            <a:schemeClr val="tx1"/>
                          </a:solidFill>
                          <a:latin typeface="Arial" pitchFamily="34" charset="0"/>
                          <a:cs typeface="Arial" pitchFamily="34" charset="0"/>
                        </a:rPr>
                        <a:t>20</a:t>
                      </a:r>
                      <a:endParaRPr lang="en-US" sz="1000" b="1" dirty="0">
                        <a:solidFill>
                          <a:schemeClr val="tx1"/>
                        </a:solidFill>
                        <a:latin typeface="Arial" pitchFamily="34" charset="0"/>
                        <a:cs typeface="Arial" pitchFamily="34" charset="0"/>
                      </a:endParaRPr>
                    </a:p>
                  </a:txBody>
                  <a:tcPr marL="62891" marR="62891" marT="64772" marB="6477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1450" indent="-171450">
                        <a:buFont typeface="Wingdings" pitchFamily="2" charset="2"/>
                        <a:buChar char="§"/>
                      </a:pPr>
                      <a:r>
                        <a:rPr lang="en-US" sz="1000" b="0" dirty="0" smtClean="0">
                          <a:solidFill>
                            <a:srgbClr val="000000"/>
                          </a:solidFill>
                          <a:latin typeface="Arial" pitchFamily="34" charset="0"/>
                          <a:cs typeface="Arial" pitchFamily="34" charset="0"/>
                        </a:rPr>
                        <a:t>CEO since 2008, Vice Chairman</a:t>
                      </a:r>
                      <a:r>
                        <a:rPr lang="en-US" sz="1000" b="0" baseline="0" dirty="0" smtClean="0">
                          <a:solidFill>
                            <a:srgbClr val="000000"/>
                          </a:solidFill>
                          <a:latin typeface="Arial" pitchFamily="34" charset="0"/>
                          <a:cs typeface="Arial" pitchFamily="34" charset="0"/>
                        </a:rPr>
                        <a:t> </a:t>
                      </a:r>
                      <a:r>
                        <a:rPr lang="en-US" sz="1000" b="0" dirty="0" smtClean="0">
                          <a:solidFill>
                            <a:srgbClr val="000000"/>
                          </a:solidFill>
                          <a:latin typeface="Arial" pitchFamily="34" charset="0"/>
                          <a:cs typeface="Arial" pitchFamily="34" charset="0"/>
                        </a:rPr>
                        <a:t>since 2002 and director since 1993</a:t>
                      </a:r>
                    </a:p>
                    <a:p>
                      <a:pPr marL="171450" indent="-171450">
                        <a:buFont typeface="Wingdings" pitchFamily="2" charset="2"/>
                        <a:buChar char="§"/>
                      </a:pPr>
                      <a:r>
                        <a:rPr lang="en-US" sz="1000" b="0" dirty="0" smtClean="0">
                          <a:solidFill>
                            <a:srgbClr val="000000"/>
                          </a:solidFill>
                          <a:latin typeface="Arial" pitchFamily="34" charset="0"/>
                          <a:cs typeface="Arial" pitchFamily="34" charset="0"/>
                        </a:rPr>
                        <a:t>Served as President and CEO of Atlantic American Corporation since 1995</a:t>
                      </a:r>
                    </a:p>
                    <a:p>
                      <a:pPr marL="171450" indent="-171450">
                        <a:buFont typeface="Wingdings" pitchFamily="2" charset="2"/>
                        <a:buChar char="§"/>
                      </a:pPr>
                      <a:r>
                        <a:rPr lang="en-US" sz="1000" b="0" dirty="0" smtClean="0">
                          <a:solidFill>
                            <a:srgbClr val="000000"/>
                          </a:solidFill>
                          <a:latin typeface="Arial" pitchFamily="34" charset="0"/>
                          <a:cs typeface="Arial" pitchFamily="34" charset="0"/>
                        </a:rPr>
                        <a:t>Served as EVP and General Counsel of Delta Life Insurance Company and Delta Fire &amp; Casualty Insurance Company since 1991</a:t>
                      </a:r>
                    </a:p>
                  </a:txBody>
                  <a:tcPr marL="62891" marR="62891" marT="64772" marB="64772" anchor="ctr">
                    <a:lnL w="12700" cap="flat" cmpd="sng" algn="ctr">
                      <a:solidFill>
                        <a:srgbClr val="000000"/>
                      </a:solidFill>
                      <a:prstDash val="solid"/>
                      <a:round/>
                      <a:headEnd type="none" w="med" len="med"/>
                      <a:tailEnd type="none" w="med" len="med"/>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68733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000" b="1" dirty="0" smtClean="0">
                          <a:solidFill>
                            <a:srgbClr val="000000"/>
                          </a:solidFill>
                          <a:latin typeface="Arial" pitchFamily="34" charset="0"/>
                          <a:cs typeface="Arial" pitchFamily="34" charset="0"/>
                        </a:rPr>
                        <a:t>James C. Ryan</a:t>
                      </a:r>
                    </a:p>
                    <a:p>
                      <a:r>
                        <a:rPr lang="en-US" sz="1000" b="0" i="1" dirty="0" smtClean="0">
                          <a:solidFill>
                            <a:srgbClr val="000000"/>
                          </a:solidFill>
                          <a:latin typeface="Arial" pitchFamily="34" charset="0"/>
                          <a:cs typeface="Arial" pitchFamily="34" charset="0"/>
                        </a:rPr>
                        <a:t>SVP</a:t>
                      </a:r>
                      <a:r>
                        <a:rPr lang="en-US" sz="1000" b="0" i="1" baseline="0" dirty="0" smtClean="0">
                          <a:solidFill>
                            <a:srgbClr val="000000"/>
                          </a:solidFill>
                          <a:latin typeface="Arial" pitchFamily="34" charset="0"/>
                          <a:cs typeface="Arial" pitchFamily="34" charset="0"/>
                        </a:rPr>
                        <a:t> &amp; CFO</a:t>
                      </a:r>
                    </a:p>
                  </a:txBody>
                  <a:tcPr marL="62891" marR="62891" marT="64772" marB="64772"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000" b="1" dirty="0" smtClean="0">
                          <a:solidFill>
                            <a:srgbClr val="000000"/>
                          </a:solidFill>
                          <a:latin typeface="Arial" pitchFamily="34" charset="0"/>
                          <a:cs typeface="Arial" pitchFamily="34" charset="0"/>
                        </a:rPr>
                        <a:t>15</a:t>
                      </a:r>
                      <a:endParaRPr lang="en-US" sz="1000" b="1" dirty="0">
                        <a:solidFill>
                          <a:srgbClr val="000000"/>
                        </a:solidFill>
                        <a:latin typeface="Arial" pitchFamily="34" charset="0"/>
                        <a:cs typeface="Arial" pitchFamily="34" charset="0"/>
                      </a:endParaRPr>
                    </a:p>
                  </a:txBody>
                  <a:tcPr marL="62891" marR="62891" marT="64772" marB="6477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1" dirty="0" smtClean="0">
                          <a:solidFill>
                            <a:schemeClr val="tx1"/>
                          </a:solidFill>
                          <a:latin typeface="Arial" pitchFamily="34" charset="0"/>
                          <a:cs typeface="Arial" pitchFamily="34" charset="0"/>
                        </a:rPr>
                        <a:t>28</a:t>
                      </a:r>
                      <a:endParaRPr lang="en-US" sz="1000" b="1" dirty="0">
                        <a:solidFill>
                          <a:schemeClr val="tx1"/>
                        </a:solidFill>
                        <a:latin typeface="Arial" pitchFamily="34" charset="0"/>
                        <a:cs typeface="Arial" pitchFamily="34" charset="0"/>
                      </a:endParaRPr>
                    </a:p>
                  </a:txBody>
                  <a:tcPr marL="62891" marR="62891" marT="64772" marB="6477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1450" indent="-171450">
                        <a:buFont typeface="Wingdings" pitchFamily="2" charset="2"/>
                        <a:buChar char="§"/>
                      </a:pPr>
                      <a:r>
                        <a:rPr lang="en-US" sz="1000" b="0" dirty="0" smtClean="0">
                          <a:solidFill>
                            <a:srgbClr val="000000"/>
                          </a:solidFill>
                          <a:latin typeface="Arial" pitchFamily="34" charset="0"/>
                          <a:cs typeface="Arial" pitchFamily="34" charset="0"/>
                        </a:rPr>
                        <a:t>CFO since 1998 and additionally serves as SVP of Finance</a:t>
                      </a:r>
                    </a:p>
                    <a:p>
                      <a:pPr marL="171450" indent="-171450">
                        <a:buFont typeface="Wingdings" pitchFamily="2" charset="2"/>
                        <a:buChar char="§"/>
                      </a:pPr>
                      <a:r>
                        <a:rPr lang="en-US" sz="1000" b="0" dirty="0" smtClean="0">
                          <a:solidFill>
                            <a:srgbClr val="000000"/>
                          </a:solidFill>
                          <a:latin typeface="Arial" pitchFamily="34" charset="0"/>
                          <a:cs typeface="Arial" pitchFamily="34" charset="0"/>
                        </a:rPr>
                        <a:t>Served as SVP since 2002 and as VP</a:t>
                      </a:r>
                      <a:r>
                        <a:rPr lang="en-US" sz="1000" b="0" baseline="0" dirty="0" smtClean="0">
                          <a:solidFill>
                            <a:srgbClr val="000000"/>
                          </a:solidFill>
                          <a:latin typeface="Arial" pitchFamily="34" charset="0"/>
                          <a:cs typeface="Arial" pitchFamily="34" charset="0"/>
                        </a:rPr>
                        <a:t> from 1998 to 2002</a:t>
                      </a:r>
                    </a:p>
                    <a:p>
                      <a:pPr marL="171450" indent="-171450">
                        <a:buFont typeface="Wingdings" pitchFamily="2" charset="2"/>
                        <a:buChar char="§"/>
                      </a:pPr>
                      <a:r>
                        <a:rPr lang="en-US" sz="1000" b="0" dirty="0" smtClean="0">
                          <a:solidFill>
                            <a:srgbClr val="000000"/>
                          </a:solidFill>
                          <a:latin typeface="Arial" pitchFamily="34" charset="0"/>
                          <a:cs typeface="Arial" pitchFamily="34" charset="0"/>
                        </a:rPr>
                        <a:t>Served as the CFO of Busse Broadcasting Corporation from 1987 to 1998</a:t>
                      </a:r>
                    </a:p>
                  </a:txBody>
                  <a:tcPr marL="62891" marR="62891" marT="64772" marB="64772" anchor="ctr">
                    <a:lnL w="12700" cap="flat" cmpd="sng" algn="ctr">
                      <a:solidFill>
                        <a:srgbClr val="000000"/>
                      </a:solidFill>
                      <a:prstDash val="solid"/>
                      <a:round/>
                      <a:headEnd type="none" w="med" len="med"/>
                      <a:tailEnd type="none" w="med" len="med"/>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68733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000" b="1" dirty="0" smtClean="0">
                          <a:solidFill>
                            <a:srgbClr val="000000"/>
                          </a:solidFill>
                          <a:latin typeface="Arial" pitchFamily="34" charset="0"/>
                          <a:cs typeface="Arial" pitchFamily="34" charset="0"/>
                        </a:rPr>
                        <a:t>Kevin P. Latek</a:t>
                      </a:r>
                    </a:p>
                    <a:p>
                      <a:r>
                        <a:rPr lang="en-US" sz="1000" b="0" i="1" dirty="0" smtClean="0">
                          <a:solidFill>
                            <a:srgbClr val="000000"/>
                          </a:solidFill>
                          <a:latin typeface="Arial" pitchFamily="34" charset="0"/>
                          <a:cs typeface="Arial" pitchFamily="34" charset="0"/>
                        </a:rPr>
                        <a:t>SVP –</a:t>
                      </a:r>
                      <a:r>
                        <a:rPr lang="en-US" sz="1000" b="0" i="1" baseline="0" dirty="0" smtClean="0">
                          <a:solidFill>
                            <a:srgbClr val="000000"/>
                          </a:solidFill>
                          <a:latin typeface="Arial" pitchFamily="34" charset="0"/>
                          <a:cs typeface="Arial" pitchFamily="34" charset="0"/>
                        </a:rPr>
                        <a:t> </a:t>
                      </a:r>
                      <a:r>
                        <a:rPr lang="en-US" sz="1000" b="0" i="1" dirty="0" smtClean="0">
                          <a:solidFill>
                            <a:srgbClr val="000000"/>
                          </a:solidFill>
                          <a:latin typeface="Arial" pitchFamily="34" charset="0"/>
                          <a:cs typeface="Arial" pitchFamily="34" charset="0"/>
                        </a:rPr>
                        <a:t>Business Affairs</a:t>
                      </a:r>
                      <a:endParaRPr lang="en-US" sz="1000" b="0" i="1" baseline="0" dirty="0" smtClean="0">
                        <a:solidFill>
                          <a:srgbClr val="000000"/>
                        </a:solidFill>
                        <a:latin typeface="Arial" pitchFamily="34" charset="0"/>
                        <a:cs typeface="Arial" pitchFamily="34" charset="0"/>
                      </a:endParaRPr>
                    </a:p>
                    <a:p>
                      <a:endParaRPr lang="en-US" sz="1000" b="0" i="1" dirty="0">
                        <a:solidFill>
                          <a:srgbClr val="000000"/>
                        </a:solidFill>
                        <a:latin typeface="Arial" pitchFamily="34" charset="0"/>
                        <a:cs typeface="Arial" pitchFamily="34" charset="0"/>
                      </a:endParaRPr>
                    </a:p>
                  </a:txBody>
                  <a:tcPr marL="62891" marR="62891" marT="64772" marB="64772"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000" b="1" dirty="0" smtClean="0">
                          <a:solidFill>
                            <a:srgbClr val="000000"/>
                          </a:solidFill>
                          <a:latin typeface="Arial" pitchFamily="34" charset="0"/>
                          <a:cs typeface="Arial" pitchFamily="34" charset="0"/>
                        </a:rPr>
                        <a:t>2</a:t>
                      </a:r>
                      <a:endParaRPr lang="en-US" sz="1000" b="1" dirty="0">
                        <a:solidFill>
                          <a:srgbClr val="000000"/>
                        </a:solidFill>
                        <a:latin typeface="Arial" pitchFamily="34" charset="0"/>
                        <a:cs typeface="Arial" pitchFamily="34" charset="0"/>
                      </a:endParaRPr>
                    </a:p>
                  </a:txBody>
                  <a:tcPr marL="62891" marR="62891" marT="64772" marB="6477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1" dirty="0" smtClean="0">
                          <a:solidFill>
                            <a:schemeClr val="tx1"/>
                          </a:solidFill>
                          <a:latin typeface="Arial" pitchFamily="34" charset="0"/>
                          <a:cs typeface="Arial" pitchFamily="34" charset="0"/>
                        </a:rPr>
                        <a:t>16</a:t>
                      </a:r>
                      <a:endParaRPr lang="en-US" sz="1000" b="1" dirty="0">
                        <a:solidFill>
                          <a:schemeClr val="tx1"/>
                        </a:solidFill>
                        <a:latin typeface="Arial" pitchFamily="34" charset="0"/>
                        <a:cs typeface="Arial" pitchFamily="34" charset="0"/>
                      </a:endParaRPr>
                    </a:p>
                  </a:txBody>
                  <a:tcPr marL="62891" marR="62891" marT="64772" marB="6477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1450" indent="-171450">
                        <a:buFont typeface="Wingdings" pitchFamily="2" charset="2"/>
                        <a:buChar char="§"/>
                      </a:pPr>
                      <a:r>
                        <a:rPr lang="en-US" sz="1000" b="0" dirty="0" smtClean="0">
                          <a:solidFill>
                            <a:srgbClr val="000000"/>
                          </a:solidFill>
                          <a:latin typeface="Arial" pitchFamily="34" charset="0"/>
                          <a:cs typeface="Arial" pitchFamily="34" charset="0"/>
                        </a:rPr>
                        <a:t>Joined Gray in 2012, after spending 15 years representing television broadcasters in FCC regulatory and transactional matters with law firm Dow Lohnes</a:t>
                      </a:r>
                    </a:p>
                    <a:p>
                      <a:pPr marL="171450" indent="-171450">
                        <a:buFont typeface="Wingdings" pitchFamily="2" charset="2"/>
                        <a:buChar char="§"/>
                      </a:pPr>
                      <a:r>
                        <a:rPr lang="en-US" sz="1000" b="0" dirty="0" smtClean="0">
                          <a:solidFill>
                            <a:srgbClr val="000000"/>
                          </a:solidFill>
                          <a:latin typeface="Arial" pitchFamily="34" charset="0"/>
                          <a:cs typeface="Arial" pitchFamily="34" charset="0"/>
                        </a:rPr>
                        <a:t>Member of the CBS Affiliate Association; former member of, and previously counsel to, Fox Affiliate Board of Governors</a:t>
                      </a:r>
                      <a:endParaRPr lang="en-US" sz="1000" b="0" dirty="0">
                        <a:solidFill>
                          <a:srgbClr val="000000"/>
                        </a:solidFill>
                        <a:latin typeface="Arial" pitchFamily="34" charset="0"/>
                        <a:cs typeface="Arial" pitchFamily="34" charset="0"/>
                      </a:endParaRPr>
                    </a:p>
                  </a:txBody>
                  <a:tcPr marL="62891" marR="62891" marT="64772" marB="64772" anchor="ctr">
                    <a:lnL w="12700" cap="flat" cmpd="sng" algn="ctr">
                      <a:solidFill>
                        <a:srgbClr val="000000"/>
                      </a:solidFill>
                      <a:prstDash val="solid"/>
                      <a:round/>
                      <a:headEnd type="none" w="med" len="med"/>
                      <a:tailEnd type="none" w="med" len="med"/>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68733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000" b="1" dirty="0" smtClean="0">
                          <a:solidFill>
                            <a:srgbClr val="000000"/>
                          </a:solidFill>
                          <a:latin typeface="Arial" pitchFamily="34" charset="0"/>
                          <a:cs typeface="Arial" pitchFamily="34" charset="0"/>
                        </a:rPr>
                        <a:t>Nick Waller</a:t>
                      </a:r>
                    </a:p>
                    <a:p>
                      <a:r>
                        <a:rPr lang="en-US" sz="1000" b="0" i="1" dirty="0" smtClean="0">
                          <a:solidFill>
                            <a:srgbClr val="000000"/>
                          </a:solidFill>
                          <a:latin typeface="Arial" pitchFamily="34" charset="0"/>
                          <a:cs typeface="Arial" pitchFamily="34" charset="0"/>
                        </a:rPr>
                        <a:t>SVP</a:t>
                      </a:r>
                      <a:r>
                        <a:rPr lang="en-US" sz="1000" b="0" i="1" baseline="0" dirty="0" smtClean="0">
                          <a:solidFill>
                            <a:srgbClr val="000000"/>
                          </a:solidFill>
                          <a:latin typeface="Arial" pitchFamily="34" charset="0"/>
                          <a:cs typeface="Arial" pitchFamily="34" charset="0"/>
                        </a:rPr>
                        <a:t> – Mid-Atlantic &amp; South</a:t>
                      </a:r>
                    </a:p>
                  </a:txBody>
                  <a:tcPr marL="62891" marR="62891" marT="64772" marB="64772"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1273576" rtl="0" eaLnBrk="1" fontAlgn="auto" latinLnBrk="0" hangingPunct="1">
                        <a:lnSpc>
                          <a:spcPct val="100000"/>
                        </a:lnSpc>
                        <a:spcBef>
                          <a:spcPts val="0"/>
                        </a:spcBef>
                        <a:spcAft>
                          <a:spcPts val="0"/>
                        </a:spcAft>
                        <a:buClrTx/>
                        <a:buSzTx/>
                        <a:buFontTx/>
                        <a:buNone/>
                        <a:tabLst/>
                        <a:defRPr/>
                      </a:pPr>
                      <a:r>
                        <a:rPr lang="en-US" sz="1000" b="1" dirty="0" smtClean="0">
                          <a:solidFill>
                            <a:schemeClr val="tx1"/>
                          </a:solidFill>
                          <a:latin typeface="Arial" pitchFamily="34" charset="0"/>
                          <a:cs typeface="Arial" pitchFamily="34" charset="0"/>
                        </a:rPr>
                        <a:t>13</a:t>
                      </a:r>
                    </a:p>
                  </a:txBody>
                  <a:tcPr marL="62891" marR="62891" marT="64772" marB="6477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1273576" rtl="0" eaLnBrk="1" fontAlgn="auto" latinLnBrk="0" hangingPunct="1">
                        <a:lnSpc>
                          <a:spcPct val="100000"/>
                        </a:lnSpc>
                        <a:spcBef>
                          <a:spcPts val="0"/>
                        </a:spcBef>
                        <a:spcAft>
                          <a:spcPts val="0"/>
                        </a:spcAft>
                        <a:buClrTx/>
                        <a:buSzTx/>
                        <a:buFontTx/>
                        <a:buNone/>
                        <a:tabLst/>
                        <a:defRPr/>
                      </a:pPr>
                      <a:r>
                        <a:rPr lang="en-US" sz="1000" b="1" dirty="0" smtClean="0">
                          <a:solidFill>
                            <a:schemeClr val="tx1"/>
                          </a:solidFill>
                          <a:latin typeface="Arial" pitchFamily="34" charset="0"/>
                          <a:cs typeface="Arial" pitchFamily="34" charset="0"/>
                        </a:rPr>
                        <a:t>13</a:t>
                      </a:r>
                    </a:p>
                  </a:txBody>
                  <a:tcPr marL="62891" marR="62891" marT="64772" marB="6477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1450" indent="-171450">
                        <a:buFont typeface="Wingdings" pitchFamily="2" charset="2"/>
                        <a:buChar char="§"/>
                      </a:pPr>
                      <a:r>
                        <a:rPr lang="en-US" sz="1000" b="0" dirty="0" smtClean="0">
                          <a:solidFill>
                            <a:srgbClr val="000000"/>
                          </a:solidFill>
                          <a:latin typeface="Arial" pitchFamily="34" charset="0"/>
                          <a:cs typeface="Arial" pitchFamily="34" charset="0"/>
                        </a:rPr>
                        <a:t>Joined Gray in 2000, after spending 20 years with Datasouth Computer Corporation, first as CFO and eventually as President</a:t>
                      </a:r>
                    </a:p>
                    <a:p>
                      <a:pPr marL="171450" indent="-171450">
                        <a:buFont typeface="Wingdings" pitchFamily="2" charset="2"/>
                        <a:buChar char="§"/>
                      </a:pPr>
                      <a:r>
                        <a:rPr lang="en-US" sz="1000" b="0" dirty="0" smtClean="0">
                          <a:solidFill>
                            <a:srgbClr val="000000"/>
                          </a:solidFill>
                          <a:latin typeface="Arial" pitchFamily="34" charset="0"/>
                          <a:cs typeface="Arial" pitchFamily="34" charset="0"/>
                        </a:rPr>
                        <a:t>Director of the Florida Association of Broadcasters</a:t>
                      </a:r>
                      <a:endParaRPr lang="en-US" sz="1000" b="0" dirty="0">
                        <a:solidFill>
                          <a:srgbClr val="000000"/>
                        </a:solidFill>
                        <a:latin typeface="Arial" pitchFamily="34" charset="0"/>
                        <a:cs typeface="Arial" pitchFamily="34" charset="0"/>
                      </a:endParaRPr>
                    </a:p>
                  </a:txBody>
                  <a:tcPr marL="62891" marR="62891" marT="64772" marB="64772" anchor="ctr">
                    <a:lnL w="12700" cap="flat" cmpd="sng" algn="ctr">
                      <a:solidFill>
                        <a:srgbClr val="000000"/>
                      </a:solidFill>
                      <a:prstDash val="solid"/>
                      <a:round/>
                      <a:headEnd type="none" w="med" len="med"/>
                      <a:tailEnd type="none" w="med" len="med"/>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68733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000" b="1" dirty="0" smtClean="0">
                          <a:solidFill>
                            <a:srgbClr val="000000"/>
                          </a:solidFill>
                          <a:latin typeface="Arial" pitchFamily="34" charset="0"/>
                          <a:cs typeface="Arial" pitchFamily="34" charset="0"/>
                        </a:rPr>
                        <a:t>Bob Smith</a:t>
                      </a:r>
                    </a:p>
                    <a:p>
                      <a:r>
                        <a:rPr lang="en-US" sz="1000" b="0" i="1" dirty="0" smtClean="0">
                          <a:solidFill>
                            <a:srgbClr val="000000"/>
                          </a:solidFill>
                          <a:latin typeface="Arial" pitchFamily="34" charset="0"/>
                          <a:cs typeface="Arial" pitchFamily="34" charset="0"/>
                        </a:rPr>
                        <a:t>SVP</a:t>
                      </a:r>
                      <a:r>
                        <a:rPr lang="en-US" sz="1000" b="0" i="1" baseline="0" dirty="0" smtClean="0">
                          <a:solidFill>
                            <a:srgbClr val="000000"/>
                          </a:solidFill>
                          <a:latin typeface="Arial" pitchFamily="34" charset="0"/>
                          <a:cs typeface="Arial" pitchFamily="34" charset="0"/>
                        </a:rPr>
                        <a:t> – Midwest &amp; West</a:t>
                      </a:r>
                    </a:p>
                  </a:txBody>
                  <a:tcPr marL="62891" marR="62891" marT="64772" marB="64772"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000" b="1" dirty="0" smtClean="0">
                          <a:solidFill>
                            <a:schemeClr val="tx1"/>
                          </a:solidFill>
                          <a:latin typeface="Arial" pitchFamily="34" charset="0"/>
                          <a:cs typeface="Arial" pitchFamily="34" charset="0"/>
                        </a:rPr>
                        <a:t>27</a:t>
                      </a:r>
                      <a:endParaRPr lang="en-US" sz="1000" b="1" dirty="0">
                        <a:solidFill>
                          <a:schemeClr val="tx1"/>
                        </a:solidFill>
                        <a:latin typeface="Arial" pitchFamily="34" charset="0"/>
                        <a:cs typeface="Arial" pitchFamily="34" charset="0"/>
                      </a:endParaRPr>
                    </a:p>
                  </a:txBody>
                  <a:tcPr marL="62891" marR="62891" marT="64772" marB="6477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1" dirty="0" smtClean="0">
                          <a:solidFill>
                            <a:schemeClr val="tx1"/>
                          </a:solidFill>
                          <a:latin typeface="Arial" pitchFamily="34" charset="0"/>
                          <a:cs typeface="Arial" pitchFamily="34" charset="0"/>
                        </a:rPr>
                        <a:t>27</a:t>
                      </a:r>
                      <a:endParaRPr lang="en-US" sz="1000" b="1" dirty="0">
                        <a:solidFill>
                          <a:schemeClr val="tx1"/>
                        </a:solidFill>
                        <a:latin typeface="Arial" pitchFamily="34" charset="0"/>
                        <a:cs typeface="Arial" pitchFamily="34" charset="0"/>
                      </a:endParaRPr>
                    </a:p>
                  </a:txBody>
                  <a:tcPr marL="62891" marR="62891" marT="64772" marB="6477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1450" indent="-171450">
                        <a:buFont typeface="Wingdings" pitchFamily="2" charset="2"/>
                        <a:buChar char="§"/>
                      </a:pPr>
                      <a:r>
                        <a:rPr lang="en-US" sz="1000" b="0" dirty="0" smtClean="0">
                          <a:solidFill>
                            <a:srgbClr val="000000"/>
                          </a:solidFill>
                          <a:latin typeface="Arial" pitchFamily="34" charset="0"/>
                          <a:cs typeface="Arial" pitchFamily="34" charset="0"/>
                        </a:rPr>
                        <a:t>Started as an account executive at Gray TV in Eau Claire, Wisconsin in 1986</a:t>
                      </a:r>
                    </a:p>
                    <a:p>
                      <a:pPr marL="171450" indent="-171450">
                        <a:buFont typeface="Wingdings" pitchFamily="2" charset="2"/>
                        <a:buChar char="§"/>
                      </a:pPr>
                      <a:r>
                        <a:rPr lang="en-US" sz="1000" b="0" dirty="0" smtClean="0">
                          <a:solidFill>
                            <a:srgbClr val="000000"/>
                          </a:solidFill>
                          <a:latin typeface="Arial" pitchFamily="34" charset="0"/>
                          <a:cs typeface="Arial" pitchFamily="34" charset="0"/>
                        </a:rPr>
                        <a:t>Serves as SVP since July 2013 and served</a:t>
                      </a:r>
                      <a:r>
                        <a:rPr lang="en-US" sz="1000" b="0" baseline="0" dirty="0" smtClean="0">
                          <a:solidFill>
                            <a:srgbClr val="000000"/>
                          </a:solidFill>
                          <a:latin typeface="Arial" pitchFamily="34" charset="0"/>
                          <a:cs typeface="Arial" pitchFamily="34" charset="0"/>
                        </a:rPr>
                        <a:t> in various roles from 1986 – 2013 at Gray TV</a:t>
                      </a:r>
                    </a:p>
                    <a:p>
                      <a:pPr marL="171450" indent="-171450">
                        <a:buFont typeface="Wingdings" pitchFamily="2" charset="2"/>
                        <a:buChar char="§"/>
                      </a:pPr>
                      <a:r>
                        <a:rPr lang="en-US" sz="1000" b="0" dirty="0" smtClean="0">
                          <a:solidFill>
                            <a:srgbClr val="000000"/>
                          </a:solidFill>
                          <a:latin typeface="Arial" pitchFamily="34" charset="0"/>
                          <a:cs typeface="Arial" pitchFamily="34" charset="0"/>
                        </a:rPr>
                        <a:t>Has served on the Boards of Directors of the Wisconsin Broadcaster Association, among others</a:t>
                      </a:r>
                    </a:p>
                  </a:txBody>
                  <a:tcPr marL="62891" marR="62891" marT="64772" marB="64772" anchor="ctr">
                    <a:lnL w="12700" cap="flat" cmpd="sng" algn="ctr">
                      <a:solidFill>
                        <a:srgbClr val="000000"/>
                      </a:solidFill>
                      <a:prstDash val="solid"/>
                      <a:round/>
                      <a:headEnd type="none" w="med" len="med"/>
                      <a:tailEnd type="none" w="med" len="med"/>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68733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000" b="1" dirty="0" smtClean="0">
                          <a:solidFill>
                            <a:srgbClr val="000000"/>
                          </a:solidFill>
                          <a:latin typeface="Arial" pitchFamily="34" charset="0"/>
                          <a:cs typeface="Arial" pitchFamily="34" charset="0"/>
                        </a:rPr>
                        <a:t>Jason Effinger</a:t>
                      </a:r>
                    </a:p>
                    <a:p>
                      <a:r>
                        <a:rPr lang="en-US" sz="1000" b="0" i="1" dirty="0" smtClean="0">
                          <a:solidFill>
                            <a:srgbClr val="000000"/>
                          </a:solidFill>
                          <a:latin typeface="Arial" pitchFamily="34" charset="0"/>
                          <a:cs typeface="Arial" pitchFamily="34" charset="0"/>
                        </a:rPr>
                        <a:t>SVP</a:t>
                      </a:r>
                      <a:r>
                        <a:rPr lang="en-US" sz="1000" b="0" i="1" baseline="0" dirty="0" smtClean="0">
                          <a:solidFill>
                            <a:srgbClr val="000000"/>
                          </a:solidFill>
                          <a:latin typeface="Arial" pitchFamily="34" charset="0"/>
                          <a:cs typeface="Arial" pitchFamily="34" charset="0"/>
                        </a:rPr>
                        <a:t> – Media &amp; Technology</a:t>
                      </a:r>
                      <a:endParaRPr lang="en-US" sz="1000" b="0" i="1" dirty="0">
                        <a:solidFill>
                          <a:srgbClr val="000000"/>
                        </a:solidFill>
                        <a:latin typeface="Arial" pitchFamily="34" charset="0"/>
                        <a:cs typeface="Arial" pitchFamily="34" charset="0"/>
                      </a:endParaRPr>
                    </a:p>
                  </a:txBody>
                  <a:tcPr marL="62891" marR="62891" marT="64772" marB="64772"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000" b="1" dirty="0" smtClean="0">
                          <a:solidFill>
                            <a:schemeClr val="tx1"/>
                          </a:solidFill>
                          <a:latin typeface="Arial" pitchFamily="34" charset="0"/>
                          <a:cs typeface="Arial" pitchFamily="34" charset="0"/>
                        </a:rPr>
                        <a:t>12</a:t>
                      </a:r>
                      <a:endParaRPr lang="en-US" sz="1000" b="1" dirty="0">
                        <a:solidFill>
                          <a:schemeClr val="tx1"/>
                        </a:solidFill>
                        <a:latin typeface="Arial" pitchFamily="34" charset="0"/>
                        <a:cs typeface="Arial" pitchFamily="34" charset="0"/>
                      </a:endParaRPr>
                    </a:p>
                  </a:txBody>
                  <a:tcPr marL="62891" marR="62891" marT="64772" marB="6477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1" dirty="0" smtClean="0">
                          <a:solidFill>
                            <a:schemeClr val="tx1"/>
                          </a:solidFill>
                          <a:latin typeface="Arial" pitchFamily="34" charset="0"/>
                          <a:cs typeface="Arial" pitchFamily="34" charset="0"/>
                        </a:rPr>
                        <a:t>22</a:t>
                      </a:r>
                      <a:endParaRPr lang="en-US" sz="1000" b="1" dirty="0">
                        <a:solidFill>
                          <a:schemeClr val="tx1"/>
                        </a:solidFill>
                        <a:latin typeface="Arial" pitchFamily="34" charset="0"/>
                        <a:cs typeface="Arial" pitchFamily="34" charset="0"/>
                      </a:endParaRPr>
                    </a:p>
                  </a:txBody>
                  <a:tcPr marL="62891" marR="62891" marT="64772" marB="6477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1450" indent="-171450">
                        <a:buFont typeface="Wingdings" pitchFamily="2" charset="2"/>
                        <a:buChar char="§"/>
                      </a:pPr>
                      <a:r>
                        <a:rPr lang="en-US" sz="1000" b="0" dirty="0" smtClean="0">
                          <a:solidFill>
                            <a:srgbClr val="000000"/>
                          </a:solidFill>
                          <a:latin typeface="Arial" pitchFamily="34" charset="0"/>
                          <a:cs typeface="Arial" pitchFamily="34" charset="0"/>
                        </a:rPr>
                        <a:t>Joined Gray TV in 2001 as a station manager</a:t>
                      </a:r>
                    </a:p>
                    <a:p>
                      <a:pPr marL="171450" indent="-171450">
                        <a:buFont typeface="Wingdings" pitchFamily="2" charset="2"/>
                        <a:buChar char="§"/>
                      </a:pPr>
                      <a:r>
                        <a:rPr lang="en-US" sz="1000" b="0" dirty="0" smtClean="0">
                          <a:solidFill>
                            <a:srgbClr val="000000"/>
                          </a:solidFill>
                          <a:latin typeface="Arial" pitchFamily="34" charset="0"/>
                          <a:cs typeface="Arial" pitchFamily="34" charset="0"/>
                        </a:rPr>
                        <a:t>Serves as SVP since July 2013 and served as Regional VP</a:t>
                      </a:r>
                      <a:r>
                        <a:rPr lang="en-US" sz="1000" b="0" baseline="0" dirty="0" smtClean="0">
                          <a:solidFill>
                            <a:srgbClr val="000000"/>
                          </a:solidFill>
                          <a:latin typeface="Arial" pitchFamily="34" charset="0"/>
                          <a:cs typeface="Arial" pitchFamily="34" charset="0"/>
                        </a:rPr>
                        <a:t> prior to that</a:t>
                      </a:r>
                    </a:p>
                    <a:p>
                      <a:pPr marL="171450" indent="-171450">
                        <a:buFont typeface="Wingdings" pitchFamily="2" charset="2"/>
                        <a:buChar char="§"/>
                      </a:pPr>
                      <a:r>
                        <a:rPr lang="en-US" sz="1000" b="0" dirty="0" smtClean="0">
                          <a:solidFill>
                            <a:srgbClr val="000000"/>
                          </a:solidFill>
                          <a:latin typeface="Arial" pitchFamily="34" charset="0"/>
                          <a:cs typeface="Arial" pitchFamily="34" charset="0"/>
                        </a:rPr>
                        <a:t>Serves as Vice Chair of the Nebraska Broadcasters Association </a:t>
                      </a:r>
                    </a:p>
                  </a:txBody>
                  <a:tcPr marL="62891" marR="62891" marT="64772" marB="64772" anchor="ctr">
                    <a:lnL w="12700" cap="flat" cmpd="sng" algn="ctr">
                      <a:solidFill>
                        <a:srgbClr val="000000"/>
                      </a:solidFill>
                      <a:prstDash val="solid"/>
                      <a:round/>
                      <a:headEnd type="none" w="med" len="med"/>
                      <a:tailEnd type="none" w="med" len="med"/>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41218016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5" name="Picture 9"/>
          <p:cNvPicPr>
            <a:picLocks noChangeAspect="1" noChangeArrowheads="1"/>
          </p:cNvPicPr>
          <p:nvPr>
            <p:custDataLst>
              <p:tags r:id="rId1"/>
            </p:custDataLst>
          </p:nvPr>
        </p:nvPicPr>
        <p:blipFill>
          <a:blip r:embed="rId30">
            <a:extLst>
              <a:ext uri="{28A0092B-C50C-407E-A947-70E740481C1C}">
                <a14:useLocalDpi xmlns:a14="http://schemas.microsoft.com/office/drawing/2010/main" val="0"/>
              </a:ext>
            </a:extLst>
          </a:blip>
          <a:srcRect/>
          <a:stretch>
            <a:fillRect/>
          </a:stretch>
        </p:blipFill>
        <p:spPr bwMode="auto">
          <a:xfrm>
            <a:off x="4914191" y="5392482"/>
            <a:ext cx="3916730" cy="644168"/>
          </a:xfrm>
          <a:prstGeom prst="rect">
            <a:avLst/>
          </a:prstGeom>
          <a:noFill/>
          <a:ln>
            <a:noFill/>
          </a:ln>
          <a:effectLst/>
          <a:extLst>
            <a:ext uri="{909E8E84-426E-40DD-AFC4-6F175D3DCCD1}">
              <a14:hiddenFill xmlns:a14="http://schemas.microsoft.com/office/drawing/2010/main">
                <a:solidFill>
                  <a:srgbClr val="2E4497"/>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64" name="Picture 8"/>
          <p:cNvPicPr>
            <a:picLocks noChangeAspect="1" noChangeArrowheads="1"/>
          </p:cNvPicPr>
          <p:nvPr>
            <p:custDataLst>
              <p:tags r:id="rId2"/>
            </p:custDataLst>
          </p:nvPr>
        </p:nvPicPr>
        <p:blipFill>
          <a:blip r:embed="rId31">
            <a:extLst>
              <a:ext uri="{28A0092B-C50C-407E-A947-70E740481C1C}">
                <a14:useLocalDpi xmlns:a14="http://schemas.microsoft.com/office/drawing/2010/main" val="0"/>
              </a:ext>
            </a:extLst>
          </a:blip>
          <a:srcRect/>
          <a:stretch>
            <a:fillRect/>
          </a:stretch>
        </p:blipFill>
        <p:spPr bwMode="auto">
          <a:xfrm>
            <a:off x="4994483" y="3544741"/>
            <a:ext cx="3877949" cy="1033499"/>
          </a:xfrm>
          <a:prstGeom prst="rect">
            <a:avLst/>
          </a:prstGeom>
          <a:noFill/>
          <a:ln>
            <a:noFill/>
          </a:ln>
          <a:effectLst/>
          <a:extLst>
            <a:ext uri="{909E8E84-426E-40DD-AFC4-6F175D3DCCD1}">
              <a14:hiddenFill xmlns:a14="http://schemas.microsoft.com/office/drawing/2010/main">
                <a:solidFill>
                  <a:srgbClr val="2E4497"/>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63" name="Picture 7"/>
          <p:cNvPicPr>
            <a:picLocks noChangeAspect="1" noChangeArrowheads="1"/>
          </p:cNvPicPr>
          <p:nvPr>
            <p:custDataLst>
              <p:tags r:id="rId3"/>
            </p:custDataLst>
          </p:nvPr>
        </p:nvPicPr>
        <p:blipFill>
          <a:blip r:embed="rId32">
            <a:extLst>
              <a:ext uri="{28A0092B-C50C-407E-A947-70E740481C1C}">
                <a14:useLocalDpi xmlns:a14="http://schemas.microsoft.com/office/drawing/2010/main" val="0"/>
              </a:ext>
            </a:extLst>
          </a:blip>
          <a:srcRect/>
          <a:stretch>
            <a:fillRect/>
          </a:stretch>
        </p:blipFill>
        <p:spPr bwMode="auto">
          <a:xfrm>
            <a:off x="5066604" y="1864531"/>
            <a:ext cx="3845151" cy="1181703"/>
          </a:xfrm>
          <a:prstGeom prst="rect">
            <a:avLst/>
          </a:prstGeom>
          <a:noFill/>
          <a:ln>
            <a:noFill/>
          </a:ln>
          <a:effectLst/>
          <a:extLst>
            <a:ext uri="{909E8E84-426E-40DD-AFC4-6F175D3DCCD1}">
              <a14:hiddenFill xmlns:a14="http://schemas.microsoft.com/office/drawing/2010/main">
                <a:solidFill>
                  <a:srgbClr val="2E4497"/>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The Importance of Being #1</a:t>
            </a:r>
            <a:endParaRPr lang="en-US" dirty="0"/>
          </a:p>
        </p:txBody>
      </p:sp>
      <p:sp>
        <p:nvSpPr>
          <p:cNvPr id="22" name="AutoShape 2"/>
          <p:cNvSpPr>
            <a:spLocks noChangeAspect="1" noChangeArrowheads="1" noTextEdit="1"/>
          </p:cNvSpPr>
          <p:nvPr>
            <p:custDataLst>
              <p:tags r:id="rId4"/>
            </p:custDataLst>
          </p:nvPr>
        </p:nvSpPr>
        <p:spPr bwMode="auto">
          <a:xfrm>
            <a:off x="765048" y="1538804"/>
            <a:ext cx="2619630" cy="2619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34" name="TextBox 33"/>
          <p:cNvSpPr txBox="1"/>
          <p:nvPr/>
        </p:nvSpPr>
        <p:spPr>
          <a:xfrm>
            <a:off x="52755" y="4045376"/>
            <a:ext cx="3631220" cy="2205732"/>
          </a:xfrm>
          <a:prstGeom prst="rect">
            <a:avLst/>
          </a:prstGeom>
          <a:noFill/>
        </p:spPr>
        <p:txBody>
          <a:bodyPr wrap="square" rtlCol="0">
            <a:spAutoFit/>
          </a:bodyPr>
          <a:lstStyle/>
          <a:p>
            <a:pPr marL="342900" indent="-342900" algn="l" eaLnBrk="0" hangingPunct="0">
              <a:spcBef>
                <a:spcPts val="400"/>
              </a:spcBef>
              <a:spcAft>
                <a:spcPts val="400"/>
              </a:spcAft>
              <a:buFont typeface="Wingdings" pitchFamily="2" charset="2"/>
              <a:buChar char="§"/>
            </a:pPr>
            <a:r>
              <a:rPr lang="en-US" sz="1300" b="0" dirty="0">
                <a:solidFill>
                  <a:schemeClr val="tx1"/>
                </a:solidFill>
              </a:rPr>
              <a:t>Dominate local and political revenue with highly-rated news platforms</a:t>
            </a:r>
          </a:p>
          <a:p>
            <a:pPr marL="342900" indent="-342900" algn="l" eaLnBrk="0" hangingPunct="0">
              <a:spcBef>
                <a:spcPts val="400"/>
              </a:spcBef>
              <a:spcAft>
                <a:spcPts val="400"/>
              </a:spcAft>
              <a:buFont typeface="Wingdings" pitchFamily="2" charset="2"/>
              <a:buChar char="§"/>
            </a:pPr>
            <a:r>
              <a:rPr lang="en-US" sz="1300" b="0" dirty="0">
                <a:solidFill>
                  <a:schemeClr val="tx1"/>
                </a:solidFill>
              </a:rPr>
              <a:t>Greater purchasing power and </a:t>
            </a:r>
            <a:r>
              <a:rPr lang="en-US" sz="1300" b="0" dirty="0" smtClean="0">
                <a:solidFill>
                  <a:schemeClr val="tx1"/>
                </a:solidFill>
              </a:rPr>
              <a:t>leverage </a:t>
            </a:r>
            <a:r>
              <a:rPr lang="en-US" sz="1300" b="0" dirty="0">
                <a:solidFill>
                  <a:schemeClr val="tx1"/>
                </a:solidFill>
              </a:rPr>
              <a:t>with MVPDs, networks and </a:t>
            </a:r>
            <a:r>
              <a:rPr lang="en-US" sz="1300" b="0" dirty="0" smtClean="0">
                <a:solidFill>
                  <a:schemeClr val="tx1"/>
                </a:solidFill>
              </a:rPr>
              <a:t>programmers</a:t>
            </a:r>
          </a:p>
          <a:p>
            <a:pPr marL="342900" indent="-342900" algn="l" eaLnBrk="0" hangingPunct="0">
              <a:spcBef>
                <a:spcPts val="400"/>
              </a:spcBef>
              <a:spcAft>
                <a:spcPts val="400"/>
              </a:spcAft>
              <a:buFont typeface="Wingdings" pitchFamily="2" charset="2"/>
              <a:buChar char="§"/>
            </a:pPr>
            <a:r>
              <a:rPr lang="en-US" sz="1300" b="0" dirty="0" smtClean="0">
                <a:solidFill>
                  <a:schemeClr val="tx1"/>
                </a:solidFill>
              </a:rPr>
              <a:t>Partner of choice – duopoly opportunities</a:t>
            </a:r>
            <a:endParaRPr lang="en-US" sz="1300" b="0" dirty="0">
              <a:solidFill>
                <a:schemeClr val="tx1"/>
              </a:solidFill>
            </a:endParaRPr>
          </a:p>
          <a:p>
            <a:pPr marL="342900" indent="-342900" algn="l" eaLnBrk="0" hangingPunct="0">
              <a:spcBef>
                <a:spcPts val="400"/>
              </a:spcBef>
              <a:spcAft>
                <a:spcPts val="400"/>
              </a:spcAft>
              <a:buFont typeface="Wingdings" pitchFamily="2" charset="2"/>
              <a:buChar char="§"/>
            </a:pPr>
            <a:r>
              <a:rPr lang="en-US" sz="1300" b="0" dirty="0">
                <a:solidFill>
                  <a:schemeClr val="tx1"/>
                </a:solidFill>
              </a:rPr>
              <a:t>Deliver high margins</a:t>
            </a:r>
          </a:p>
          <a:p>
            <a:pPr marL="342900" indent="-342900" algn="l" eaLnBrk="0" hangingPunct="0">
              <a:spcBef>
                <a:spcPts val="400"/>
              </a:spcBef>
              <a:spcAft>
                <a:spcPts val="400"/>
              </a:spcAft>
              <a:buFont typeface="Wingdings" pitchFamily="2" charset="2"/>
              <a:buChar char="§"/>
            </a:pPr>
            <a:r>
              <a:rPr lang="en-US" sz="1300" b="0" dirty="0" smtClean="0">
                <a:solidFill>
                  <a:schemeClr val="tx1"/>
                </a:solidFill>
              </a:rPr>
              <a:t>Maximize free cash </a:t>
            </a:r>
            <a:r>
              <a:rPr lang="en-US" sz="1300" b="0" dirty="0">
                <a:solidFill>
                  <a:schemeClr val="tx1"/>
                </a:solidFill>
              </a:rPr>
              <a:t>flow</a:t>
            </a:r>
          </a:p>
          <a:p>
            <a:pPr marL="342900" indent="-342900" algn="l" eaLnBrk="0" hangingPunct="0">
              <a:spcBef>
                <a:spcPts val="400"/>
              </a:spcBef>
              <a:spcAft>
                <a:spcPts val="400"/>
              </a:spcAft>
              <a:buFont typeface="Wingdings" pitchFamily="2" charset="2"/>
              <a:buChar char="§"/>
            </a:pPr>
            <a:r>
              <a:rPr lang="en-US" sz="1300" b="0" dirty="0" smtClean="0">
                <a:solidFill>
                  <a:schemeClr val="tx1"/>
                </a:solidFill>
              </a:rPr>
              <a:t>Attract </a:t>
            </a:r>
            <a:r>
              <a:rPr lang="en-US" sz="1300" b="0" dirty="0">
                <a:solidFill>
                  <a:schemeClr val="tx1"/>
                </a:solidFill>
              </a:rPr>
              <a:t>and retain </a:t>
            </a:r>
            <a:r>
              <a:rPr lang="en-US" sz="1300" b="0" dirty="0" smtClean="0">
                <a:solidFill>
                  <a:schemeClr val="tx1"/>
                </a:solidFill>
              </a:rPr>
              <a:t>high quality talent</a:t>
            </a:r>
            <a:endParaRPr lang="en-US" sz="1300" dirty="0">
              <a:solidFill>
                <a:schemeClr val="tx1"/>
              </a:solidFill>
            </a:endParaRPr>
          </a:p>
        </p:txBody>
      </p:sp>
      <p:sp>
        <p:nvSpPr>
          <p:cNvPr id="35" name="Rectangle 13"/>
          <p:cNvSpPr>
            <a:spLocks noChangeArrowheads="1"/>
          </p:cNvSpPr>
          <p:nvPr>
            <p:custDataLst>
              <p:tags r:id="rId5"/>
            </p:custDataLst>
          </p:nvPr>
        </p:nvSpPr>
        <p:spPr bwMode="gray">
          <a:xfrm>
            <a:off x="3692346" y="1349375"/>
            <a:ext cx="5171766" cy="365125"/>
          </a:xfrm>
          <a:prstGeom prst="rect">
            <a:avLst/>
          </a:prstGeom>
          <a:solidFill>
            <a:schemeClr val="accent1"/>
          </a:solidFill>
          <a:ln>
            <a:noFill/>
          </a:ln>
          <a:effectLst/>
          <a:extLst>
            <a:ext uri="{91240B29-F687-4F45-9708-019B960494DF}">
              <a14:hiddenLine xmlns:a14="http://schemas.microsoft.com/office/drawing/2010/main" w="127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lstStyle/>
          <a:p>
            <a:pPr>
              <a:buFontTx/>
              <a:buNone/>
            </a:pPr>
            <a:r>
              <a:rPr lang="en-US" dirty="0" smtClean="0"/>
              <a:t>Long History of Being #1 in the Market </a:t>
            </a:r>
            <a:r>
              <a:rPr lang="en-US" baseline="30000" dirty="0" smtClean="0"/>
              <a:t>1</a:t>
            </a:r>
            <a:endParaRPr lang="en-US" baseline="30000" dirty="0"/>
          </a:p>
        </p:txBody>
      </p:sp>
      <p:sp>
        <p:nvSpPr>
          <p:cNvPr id="36" name="AutoShape 5"/>
          <p:cNvSpPr>
            <a:spLocks noChangeArrowheads="1"/>
          </p:cNvSpPr>
          <p:nvPr>
            <p:custDataLst>
              <p:tags r:id="rId6"/>
            </p:custDataLst>
          </p:nvPr>
        </p:nvSpPr>
        <p:spPr bwMode="auto">
          <a:xfrm>
            <a:off x="3736954" y="3399112"/>
            <a:ext cx="1282012" cy="1181966"/>
          </a:xfrm>
          <a:prstGeom prst="roundRect">
            <a:avLst>
              <a:gd name="adj" fmla="val 16667"/>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20738" eaLnBrk="0" hangingPunct="0">
              <a:buFontTx/>
              <a:buNone/>
            </a:pPr>
            <a:r>
              <a:rPr lang="en-US" sz="1200" dirty="0">
                <a:solidFill>
                  <a:schemeClr val="tx1"/>
                </a:solidFill>
              </a:rPr>
              <a:t/>
            </a:r>
            <a:br>
              <a:rPr lang="en-US" sz="1200" dirty="0">
                <a:solidFill>
                  <a:schemeClr val="tx1"/>
                </a:solidFill>
              </a:rPr>
            </a:br>
            <a:r>
              <a:rPr lang="en-US" sz="1200" dirty="0">
                <a:solidFill>
                  <a:schemeClr val="tx1"/>
                </a:solidFill>
              </a:rPr>
              <a:t/>
            </a:r>
            <a:br>
              <a:rPr lang="en-US" sz="1200" dirty="0">
                <a:solidFill>
                  <a:schemeClr val="tx1"/>
                </a:solidFill>
              </a:rPr>
            </a:br>
            <a:r>
              <a:rPr lang="en-US" sz="1200" dirty="0">
                <a:solidFill>
                  <a:schemeClr val="tx1"/>
                </a:solidFill>
              </a:rPr>
              <a:t/>
            </a:r>
            <a:br>
              <a:rPr lang="en-US" sz="1200" dirty="0">
                <a:solidFill>
                  <a:schemeClr val="tx1"/>
                </a:solidFill>
              </a:rPr>
            </a:br>
            <a:r>
              <a:rPr lang="en-US" sz="1200" dirty="0">
                <a:solidFill>
                  <a:schemeClr val="tx1"/>
                </a:solidFill>
              </a:rPr>
              <a:t/>
            </a:r>
            <a:br>
              <a:rPr lang="en-US" sz="1200" dirty="0">
                <a:solidFill>
                  <a:schemeClr val="tx1"/>
                </a:solidFill>
              </a:rPr>
            </a:br>
            <a:endParaRPr lang="en-US" sz="1200" dirty="0">
              <a:solidFill>
                <a:schemeClr val="tx1"/>
              </a:solidFill>
            </a:endParaRPr>
          </a:p>
        </p:txBody>
      </p:sp>
      <p:sp>
        <p:nvSpPr>
          <p:cNvPr id="37" name="AutoShape 6"/>
          <p:cNvSpPr>
            <a:spLocks noChangeArrowheads="1"/>
          </p:cNvSpPr>
          <p:nvPr>
            <p:custDataLst>
              <p:tags r:id="rId7"/>
            </p:custDataLst>
          </p:nvPr>
        </p:nvSpPr>
        <p:spPr bwMode="auto">
          <a:xfrm>
            <a:off x="3736954" y="4929223"/>
            <a:ext cx="1282012" cy="1181966"/>
          </a:xfrm>
          <a:prstGeom prst="roundRect">
            <a:avLst>
              <a:gd name="adj" fmla="val 16667"/>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20738" eaLnBrk="0" hangingPunct="0">
              <a:buFontTx/>
              <a:buNone/>
            </a:pPr>
            <a:r>
              <a:rPr lang="en-US" sz="1200" dirty="0">
                <a:solidFill>
                  <a:schemeClr val="tx1"/>
                </a:solidFill>
              </a:rPr>
              <a:t/>
            </a:r>
            <a:br>
              <a:rPr lang="en-US" sz="1200" dirty="0">
                <a:solidFill>
                  <a:schemeClr val="tx1"/>
                </a:solidFill>
              </a:rPr>
            </a:br>
            <a:r>
              <a:rPr lang="en-US" sz="1200" dirty="0">
                <a:solidFill>
                  <a:schemeClr val="tx1"/>
                </a:solidFill>
              </a:rPr>
              <a:t/>
            </a:r>
            <a:br>
              <a:rPr lang="en-US" sz="1200" dirty="0">
                <a:solidFill>
                  <a:schemeClr val="tx1"/>
                </a:solidFill>
              </a:rPr>
            </a:br>
            <a:r>
              <a:rPr lang="en-US" sz="1200" dirty="0">
                <a:solidFill>
                  <a:schemeClr val="tx1"/>
                </a:solidFill>
              </a:rPr>
              <a:t/>
            </a:r>
            <a:br>
              <a:rPr lang="en-US" sz="1200" dirty="0">
                <a:solidFill>
                  <a:schemeClr val="tx1"/>
                </a:solidFill>
              </a:rPr>
            </a:br>
            <a:r>
              <a:rPr lang="en-US" sz="1200" dirty="0">
                <a:solidFill>
                  <a:schemeClr val="tx1"/>
                </a:solidFill>
              </a:rPr>
              <a:t/>
            </a:r>
            <a:br>
              <a:rPr lang="en-US" sz="1200" dirty="0">
                <a:solidFill>
                  <a:schemeClr val="tx1"/>
                </a:solidFill>
              </a:rPr>
            </a:br>
            <a:endParaRPr lang="en-US" sz="1200" dirty="0">
              <a:solidFill>
                <a:schemeClr val="tx1"/>
              </a:solidFill>
            </a:endParaRPr>
          </a:p>
        </p:txBody>
      </p:sp>
      <p:pic>
        <p:nvPicPr>
          <p:cNvPr id="38" name="Picture 11" descr="nbcnat~3"/>
          <p:cNvPicPr>
            <a:picLocks noChangeAspect="1" noChangeArrowheads="1"/>
          </p:cNvPicPr>
          <p:nvPr>
            <p:custDataLst>
              <p:tags r:id="rId8"/>
            </p:custDataLst>
          </p:nvPr>
        </p:nvPicPr>
        <p:blipFill>
          <a:blip r:embed="rId33" cstate="print">
            <a:extLst>
              <a:ext uri="{28A0092B-C50C-407E-A947-70E740481C1C}">
                <a14:useLocalDpi xmlns:a14="http://schemas.microsoft.com/office/drawing/2010/main" val="0"/>
              </a:ext>
            </a:extLst>
          </a:blip>
          <a:srcRect b="36482"/>
          <a:stretch>
            <a:fillRect/>
          </a:stretch>
        </p:blipFill>
        <p:spPr bwMode="auto">
          <a:xfrm>
            <a:off x="4016924" y="3751054"/>
            <a:ext cx="7747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13" descr="am5200~1"/>
          <p:cNvPicPr>
            <a:picLocks noChangeAspect="1" noChangeArrowheads="1"/>
          </p:cNvPicPr>
          <p:nvPr>
            <p:custDataLst>
              <p:tags r:id="rId9"/>
            </p:custDataLst>
          </p:nvPr>
        </p:nvPicPr>
        <p:blipFill>
          <a:blip r:embed="rId34" cstate="print">
            <a:extLst>
              <a:ext uri="{28A0092B-C50C-407E-A947-70E740481C1C}">
                <a14:useLocalDpi xmlns:a14="http://schemas.microsoft.com/office/drawing/2010/main" val="0"/>
              </a:ext>
            </a:extLst>
          </a:blip>
          <a:srcRect/>
          <a:stretch>
            <a:fillRect/>
          </a:stretch>
        </p:blipFill>
        <p:spPr bwMode="auto">
          <a:xfrm>
            <a:off x="4129211" y="5260589"/>
            <a:ext cx="501650"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AutoShape 4"/>
          <p:cNvSpPr>
            <a:spLocks noChangeArrowheads="1"/>
          </p:cNvSpPr>
          <p:nvPr>
            <p:custDataLst>
              <p:tags r:id="rId10"/>
            </p:custDataLst>
          </p:nvPr>
        </p:nvSpPr>
        <p:spPr bwMode="auto">
          <a:xfrm>
            <a:off x="3736954" y="1829192"/>
            <a:ext cx="1282012" cy="1181966"/>
          </a:xfrm>
          <a:prstGeom prst="roundRect">
            <a:avLst>
              <a:gd name="adj" fmla="val 16667"/>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20738" eaLnBrk="0" hangingPunct="0">
              <a:buFontTx/>
              <a:buNone/>
            </a:pPr>
            <a:r>
              <a:rPr lang="en-US" sz="1200" dirty="0">
                <a:solidFill>
                  <a:schemeClr val="tx1"/>
                </a:solidFill>
              </a:rPr>
              <a:t/>
            </a:r>
            <a:br>
              <a:rPr lang="en-US" sz="1200" dirty="0">
                <a:solidFill>
                  <a:schemeClr val="tx1"/>
                </a:solidFill>
              </a:rPr>
            </a:br>
            <a:r>
              <a:rPr lang="en-US" sz="1200" dirty="0">
                <a:solidFill>
                  <a:schemeClr val="tx1"/>
                </a:solidFill>
              </a:rPr>
              <a:t/>
            </a:r>
            <a:br>
              <a:rPr lang="en-US" sz="1200" dirty="0">
                <a:solidFill>
                  <a:schemeClr val="tx1"/>
                </a:solidFill>
              </a:rPr>
            </a:br>
            <a:r>
              <a:rPr lang="en-US" sz="1200" dirty="0">
                <a:solidFill>
                  <a:schemeClr val="tx1"/>
                </a:solidFill>
              </a:rPr>
              <a:t/>
            </a:r>
            <a:br>
              <a:rPr lang="en-US" sz="1200" dirty="0">
                <a:solidFill>
                  <a:schemeClr val="tx1"/>
                </a:solidFill>
              </a:rPr>
            </a:br>
            <a:r>
              <a:rPr lang="en-US" sz="1200" dirty="0">
                <a:solidFill>
                  <a:schemeClr val="tx1"/>
                </a:solidFill>
              </a:rPr>
              <a:t/>
            </a:r>
            <a:br>
              <a:rPr lang="en-US" sz="1200" dirty="0">
                <a:solidFill>
                  <a:schemeClr val="tx1"/>
                </a:solidFill>
              </a:rPr>
            </a:br>
            <a:endParaRPr lang="en-US" sz="1200" dirty="0">
              <a:solidFill>
                <a:schemeClr val="tx1"/>
              </a:solidFill>
            </a:endParaRPr>
          </a:p>
        </p:txBody>
      </p:sp>
      <p:pic>
        <p:nvPicPr>
          <p:cNvPr id="41" name="Picture 12" descr="cbscor~1"/>
          <p:cNvPicPr>
            <a:picLocks noChangeAspect="1" noChangeArrowheads="1"/>
          </p:cNvPicPr>
          <p:nvPr>
            <p:custDataLst>
              <p:tags r:id="rId11"/>
            </p:custDataLst>
          </p:nvPr>
        </p:nvPicPr>
        <p:blipFill>
          <a:blip r:embed="rId35" cstate="print">
            <a:extLst>
              <a:ext uri="{28A0092B-C50C-407E-A947-70E740481C1C}">
                <a14:useLocalDpi xmlns:a14="http://schemas.microsoft.com/office/drawing/2010/main" val="0"/>
              </a:ext>
            </a:extLst>
          </a:blip>
          <a:srcRect b="30968"/>
          <a:stretch>
            <a:fillRect/>
          </a:stretch>
        </p:blipFill>
        <p:spPr bwMode="auto">
          <a:xfrm>
            <a:off x="3983161" y="2319173"/>
            <a:ext cx="71913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 Box 13"/>
          <p:cNvSpPr txBox="1">
            <a:spLocks noChangeArrowheads="1"/>
          </p:cNvSpPr>
          <p:nvPr>
            <p:custDataLst>
              <p:tags r:id="rId12"/>
            </p:custDataLst>
          </p:nvPr>
        </p:nvSpPr>
        <p:spPr bwMode="gray">
          <a:xfrm>
            <a:off x="1636383" y="3018650"/>
            <a:ext cx="102330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b">
            <a:spAutoFit/>
          </a:bodyPr>
          <a:lstStyle>
            <a:lvl1pPr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algn="ctr" eaLnBrk="0" fontAlgn="base" hangingPunct="0">
              <a:spcBef>
                <a:spcPct val="0"/>
              </a:spcBef>
              <a:spcAft>
                <a:spcPct val="0"/>
              </a:spcAft>
              <a:buChar char="•"/>
              <a:defRPr sz="1600" b="1">
                <a:solidFill>
                  <a:schemeClr val="bg1"/>
                </a:solidFill>
                <a:latin typeface="Arial" charset="0"/>
              </a:defRPr>
            </a:lvl6pPr>
            <a:lvl7pPr marL="2971800" indent="-228600" algn="ctr" eaLnBrk="0" fontAlgn="base" hangingPunct="0">
              <a:spcBef>
                <a:spcPct val="0"/>
              </a:spcBef>
              <a:spcAft>
                <a:spcPct val="0"/>
              </a:spcAft>
              <a:buChar char="•"/>
              <a:defRPr sz="1600" b="1">
                <a:solidFill>
                  <a:schemeClr val="bg1"/>
                </a:solidFill>
                <a:latin typeface="Arial" charset="0"/>
              </a:defRPr>
            </a:lvl7pPr>
            <a:lvl8pPr marL="3429000" indent="-228600" algn="ctr" eaLnBrk="0" fontAlgn="base" hangingPunct="0">
              <a:spcBef>
                <a:spcPct val="0"/>
              </a:spcBef>
              <a:spcAft>
                <a:spcPct val="0"/>
              </a:spcAft>
              <a:buChar char="•"/>
              <a:defRPr sz="1600" b="1">
                <a:solidFill>
                  <a:schemeClr val="bg1"/>
                </a:solidFill>
                <a:latin typeface="Arial" charset="0"/>
              </a:defRPr>
            </a:lvl8pPr>
            <a:lvl9pPr marL="3886200" indent="-228600" algn="ctr" eaLnBrk="0" fontAlgn="base" hangingPunct="0">
              <a:spcBef>
                <a:spcPct val="0"/>
              </a:spcBef>
              <a:spcAft>
                <a:spcPct val="0"/>
              </a:spcAft>
              <a:buChar char="•"/>
              <a:defRPr sz="1600" b="1">
                <a:solidFill>
                  <a:schemeClr val="bg1"/>
                </a:solidFill>
                <a:latin typeface="Arial" charset="0"/>
              </a:defRPr>
            </a:lvl9pPr>
          </a:lstStyle>
          <a:p>
            <a:pPr eaLnBrk="1" hangingPunct="1">
              <a:spcBef>
                <a:spcPts val="0"/>
              </a:spcBef>
              <a:buFontTx/>
              <a:buNone/>
            </a:pPr>
            <a:r>
              <a:rPr lang="en-US" sz="800" dirty="0"/>
              <a:t>Network and</a:t>
            </a:r>
            <a:br>
              <a:rPr lang="en-US" sz="800" dirty="0"/>
            </a:br>
            <a:r>
              <a:rPr lang="en-US" sz="800" dirty="0"/>
              <a:t>News</a:t>
            </a:r>
          </a:p>
          <a:p>
            <a:pPr eaLnBrk="1" hangingPunct="1">
              <a:spcBef>
                <a:spcPts val="0"/>
              </a:spcBef>
              <a:buFontTx/>
              <a:buNone/>
            </a:pPr>
            <a:r>
              <a:rPr lang="en-US" sz="800" dirty="0"/>
              <a:t>Ratings</a:t>
            </a:r>
          </a:p>
        </p:txBody>
      </p:sp>
      <p:sp>
        <p:nvSpPr>
          <p:cNvPr id="27" name="Text Box 12"/>
          <p:cNvSpPr txBox="1">
            <a:spLocks noChangeArrowheads="1"/>
          </p:cNvSpPr>
          <p:nvPr>
            <p:custDataLst>
              <p:tags r:id="rId13"/>
            </p:custDataLst>
          </p:nvPr>
        </p:nvSpPr>
        <p:spPr bwMode="gray">
          <a:xfrm>
            <a:off x="2004406" y="1485764"/>
            <a:ext cx="102330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b">
            <a:spAutoFit/>
          </a:bodyPr>
          <a:lstStyle>
            <a:lvl1pPr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algn="ctr" eaLnBrk="0" fontAlgn="base" hangingPunct="0">
              <a:spcBef>
                <a:spcPct val="0"/>
              </a:spcBef>
              <a:spcAft>
                <a:spcPct val="0"/>
              </a:spcAft>
              <a:buChar char="•"/>
              <a:defRPr sz="1600" b="1">
                <a:solidFill>
                  <a:schemeClr val="bg1"/>
                </a:solidFill>
                <a:latin typeface="Arial" charset="0"/>
              </a:defRPr>
            </a:lvl6pPr>
            <a:lvl7pPr marL="2971800" indent="-228600" algn="ctr" eaLnBrk="0" fontAlgn="base" hangingPunct="0">
              <a:spcBef>
                <a:spcPct val="0"/>
              </a:spcBef>
              <a:spcAft>
                <a:spcPct val="0"/>
              </a:spcAft>
              <a:buChar char="•"/>
              <a:defRPr sz="1600" b="1">
                <a:solidFill>
                  <a:schemeClr val="bg1"/>
                </a:solidFill>
                <a:latin typeface="Arial" charset="0"/>
              </a:defRPr>
            </a:lvl7pPr>
            <a:lvl8pPr marL="3429000" indent="-228600" algn="ctr" eaLnBrk="0" fontAlgn="base" hangingPunct="0">
              <a:spcBef>
                <a:spcPct val="0"/>
              </a:spcBef>
              <a:spcAft>
                <a:spcPct val="0"/>
              </a:spcAft>
              <a:buChar char="•"/>
              <a:defRPr sz="1600" b="1">
                <a:solidFill>
                  <a:schemeClr val="bg1"/>
                </a:solidFill>
                <a:latin typeface="Arial" charset="0"/>
              </a:defRPr>
            </a:lvl8pPr>
            <a:lvl9pPr marL="3886200" indent="-228600" algn="ctr" eaLnBrk="0" fontAlgn="base" hangingPunct="0">
              <a:spcBef>
                <a:spcPct val="0"/>
              </a:spcBef>
              <a:spcAft>
                <a:spcPct val="0"/>
              </a:spcAft>
              <a:buChar char="•"/>
              <a:defRPr sz="1600" b="1">
                <a:solidFill>
                  <a:schemeClr val="bg1"/>
                </a:solidFill>
                <a:latin typeface="Arial" charset="0"/>
              </a:defRPr>
            </a:lvl9pPr>
          </a:lstStyle>
          <a:p>
            <a:pPr eaLnBrk="1" hangingPunct="1">
              <a:spcBef>
                <a:spcPts val="0"/>
              </a:spcBef>
              <a:buFontTx/>
              <a:buNone/>
            </a:pPr>
            <a:r>
              <a:rPr lang="en-US" sz="800" dirty="0"/>
              <a:t>Reinvest</a:t>
            </a:r>
            <a:br>
              <a:rPr lang="en-US" sz="800" dirty="0"/>
            </a:br>
            <a:r>
              <a:rPr lang="en-US" sz="800" dirty="0"/>
              <a:t>in</a:t>
            </a:r>
            <a:br>
              <a:rPr lang="en-US" sz="800" dirty="0"/>
            </a:br>
            <a:r>
              <a:rPr lang="en-US" sz="800" dirty="0"/>
              <a:t>Business</a:t>
            </a:r>
          </a:p>
        </p:txBody>
      </p:sp>
      <p:sp>
        <p:nvSpPr>
          <p:cNvPr id="33" name="Text Box 18"/>
          <p:cNvSpPr txBox="1">
            <a:spLocks noChangeArrowheads="1"/>
          </p:cNvSpPr>
          <p:nvPr>
            <p:custDataLst>
              <p:tags r:id="rId14"/>
            </p:custDataLst>
          </p:nvPr>
        </p:nvSpPr>
        <p:spPr bwMode="gray">
          <a:xfrm>
            <a:off x="694712" y="2870824"/>
            <a:ext cx="84570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b">
            <a:spAutoFit/>
          </a:bodyPr>
          <a:lstStyle>
            <a:lvl1pPr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algn="ctr" eaLnBrk="0" fontAlgn="base" hangingPunct="0">
              <a:spcBef>
                <a:spcPct val="0"/>
              </a:spcBef>
              <a:spcAft>
                <a:spcPct val="0"/>
              </a:spcAft>
              <a:buChar char="•"/>
              <a:defRPr sz="1600" b="1">
                <a:solidFill>
                  <a:schemeClr val="bg1"/>
                </a:solidFill>
                <a:latin typeface="Arial" charset="0"/>
              </a:defRPr>
            </a:lvl6pPr>
            <a:lvl7pPr marL="2971800" indent="-228600" algn="ctr" eaLnBrk="0" fontAlgn="base" hangingPunct="0">
              <a:spcBef>
                <a:spcPct val="0"/>
              </a:spcBef>
              <a:spcAft>
                <a:spcPct val="0"/>
              </a:spcAft>
              <a:buChar char="•"/>
              <a:defRPr sz="1600" b="1">
                <a:solidFill>
                  <a:schemeClr val="bg1"/>
                </a:solidFill>
                <a:latin typeface="Arial" charset="0"/>
              </a:defRPr>
            </a:lvl7pPr>
            <a:lvl8pPr marL="3429000" indent="-228600" algn="ctr" eaLnBrk="0" fontAlgn="base" hangingPunct="0">
              <a:spcBef>
                <a:spcPct val="0"/>
              </a:spcBef>
              <a:spcAft>
                <a:spcPct val="0"/>
              </a:spcAft>
              <a:buChar char="•"/>
              <a:defRPr sz="1600" b="1">
                <a:solidFill>
                  <a:schemeClr val="bg1"/>
                </a:solidFill>
                <a:latin typeface="Arial" charset="0"/>
              </a:defRPr>
            </a:lvl8pPr>
            <a:lvl9pPr marL="3886200" indent="-228600" algn="ctr" eaLnBrk="0" fontAlgn="base" hangingPunct="0">
              <a:spcBef>
                <a:spcPct val="0"/>
              </a:spcBef>
              <a:spcAft>
                <a:spcPct val="0"/>
              </a:spcAft>
              <a:buChar char="•"/>
              <a:defRPr sz="1600" b="1">
                <a:solidFill>
                  <a:schemeClr val="bg1"/>
                </a:solidFill>
                <a:latin typeface="Arial" charset="0"/>
              </a:defRPr>
            </a:lvl9pPr>
          </a:lstStyle>
          <a:p>
            <a:pPr eaLnBrk="1" hangingPunct="1">
              <a:spcBef>
                <a:spcPct val="20000"/>
              </a:spcBef>
              <a:buFontTx/>
              <a:buNone/>
            </a:pPr>
            <a:r>
              <a:rPr lang="en-US" sz="800" dirty="0"/>
              <a:t>Share of</a:t>
            </a:r>
            <a:br>
              <a:rPr lang="en-US" sz="800" dirty="0"/>
            </a:br>
            <a:r>
              <a:rPr lang="en-US" sz="800" dirty="0"/>
              <a:t>Market Ad $</a:t>
            </a:r>
          </a:p>
        </p:txBody>
      </p:sp>
      <p:sp>
        <p:nvSpPr>
          <p:cNvPr id="4" name="TextBox 3"/>
          <p:cNvSpPr txBox="1"/>
          <p:nvPr/>
        </p:nvSpPr>
        <p:spPr>
          <a:xfrm>
            <a:off x="1254909" y="1938635"/>
            <a:ext cx="1135199" cy="830997"/>
          </a:xfrm>
          <a:prstGeom prst="rect">
            <a:avLst/>
          </a:prstGeom>
          <a:noFill/>
        </p:spPr>
        <p:txBody>
          <a:bodyPr wrap="square" rtlCol="0">
            <a:spAutoFit/>
          </a:bodyPr>
          <a:lstStyle/>
          <a:p>
            <a:pPr>
              <a:buNone/>
            </a:pPr>
            <a:r>
              <a:rPr lang="en-US" sz="1200" b="0" dirty="0" smtClean="0">
                <a:solidFill>
                  <a:schemeClr val="tx1"/>
                </a:solidFill>
              </a:rPr>
              <a:t>Dominant News Franchises Drive Traffic</a:t>
            </a:r>
            <a:endParaRPr lang="en-US" sz="1200" b="0" dirty="0">
              <a:solidFill>
                <a:schemeClr val="tx1"/>
              </a:solidFill>
            </a:endParaRPr>
          </a:p>
        </p:txBody>
      </p:sp>
      <p:grpSp>
        <p:nvGrpSpPr>
          <p:cNvPr id="42" name="Group 41"/>
          <p:cNvGrpSpPr/>
          <p:nvPr/>
        </p:nvGrpSpPr>
        <p:grpSpPr>
          <a:xfrm rot="2219827">
            <a:off x="392070" y="1020220"/>
            <a:ext cx="2809221" cy="2729483"/>
            <a:chOff x="557170" y="994820"/>
            <a:chExt cx="2809221" cy="2729483"/>
          </a:xfrm>
        </p:grpSpPr>
        <p:sp>
          <p:nvSpPr>
            <p:cNvPr id="43" name="Freeform 8"/>
            <p:cNvSpPr>
              <a:spLocks/>
            </p:cNvSpPr>
            <p:nvPr>
              <p:custDataLst>
                <p:tags r:id="rId23"/>
              </p:custDataLst>
            </p:nvPr>
          </p:nvSpPr>
          <p:spPr bwMode="auto">
            <a:xfrm>
              <a:off x="1546566" y="2417248"/>
              <a:ext cx="1708979" cy="1307055"/>
            </a:xfrm>
            <a:custGeom>
              <a:avLst/>
              <a:gdLst>
                <a:gd name="T0" fmla="*/ 2147483647 w 1536"/>
                <a:gd name="T1" fmla="*/ 2147483647 h 1407"/>
                <a:gd name="T2" fmla="*/ 2147483647 w 1536"/>
                <a:gd name="T3" fmla="*/ 2147483647 h 1407"/>
                <a:gd name="T4" fmla="*/ 2147483647 w 1536"/>
                <a:gd name="T5" fmla="*/ 2147483647 h 1407"/>
                <a:gd name="T6" fmla="*/ 2147483647 w 1536"/>
                <a:gd name="T7" fmla="*/ 2147483647 h 1407"/>
                <a:gd name="T8" fmla="*/ 2147483647 w 1536"/>
                <a:gd name="T9" fmla="*/ 2147483647 h 1407"/>
                <a:gd name="T10" fmla="*/ 2147483647 w 1536"/>
                <a:gd name="T11" fmla="*/ 2147483647 h 1407"/>
                <a:gd name="T12" fmla="*/ 2147483647 w 1536"/>
                <a:gd name="T13" fmla="*/ 2147483647 h 1407"/>
                <a:gd name="T14" fmla="*/ 2147483647 w 1536"/>
                <a:gd name="T15" fmla="*/ 2147483647 h 1407"/>
                <a:gd name="T16" fmla="*/ 2147483647 w 1536"/>
                <a:gd name="T17" fmla="*/ 2147483647 h 1407"/>
                <a:gd name="T18" fmla="*/ 2147483647 w 1536"/>
                <a:gd name="T19" fmla="*/ 2147483647 h 1407"/>
                <a:gd name="T20" fmla="*/ 2147483647 w 1536"/>
                <a:gd name="T21" fmla="*/ 2147483647 h 1407"/>
                <a:gd name="T22" fmla="*/ 2147483647 w 1536"/>
                <a:gd name="T23" fmla="*/ 2147483647 h 1407"/>
                <a:gd name="T24" fmla="*/ 2147483647 w 1536"/>
                <a:gd name="T25" fmla="*/ 2147483647 h 1407"/>
                <a:gd name="T26" fmla="*/ 2147483647 w 1536"/>
                <a:gd name="T27" fmla="*/ 2147483647 h 1407"/>
                <a:gd name="T28" fmla="*/ 2147483647 w 1536"/>
                <a:gd name="T29" fmla="*/ 2147483647 h 1407"/>
                <a:gd name="T30" fmla="*/ 2147483647 w 1536"/>
                <a:gd name="T31" fmla="*/ 2147483647 h 1407"/>
                <a:gd name="T32" fmla="*/ 2147483647 w 1536"/>
                <a:gd name="T33" fmla="*/ 2147483647 h 1407"/>
                <a:gd name="T34" fmla="*/ 2147483647 w 1536"/>
                <a:gd name="T35" fmla="*/ 2147483647 h 1407"/>
                <a:gd name="T36" fmla="*/ 2147483647 w 1536"/>
                <a:gd name="T37" fmla="*/ 2147483647 h 1407"/>
                <a:gd name="T38" fmla="*/ 2147483647 w 1536"/>
                <a:gd name="T39" fmla="*/ 2147483647 h 1407"/>
                <a:gd name="T40" fmla="*/ 2147483647 w 1536"/>
                <a:gd name="T41" fmla="*/ 0 h 1407"/>
                <a:gd name="T42" fmla="*/ 2147483647 w 1536"/>
                <a:gd name="T43" fmla="*/ 2147483647 h 1407"/>
                <a:gd name="T44" fmla="*/ 2147483647 w 1536"/>
                <a:gd name="T45" fmla="*/ 2147483647 h 1407"/>
                <a:gd name="T46" fmla="*/ 2147483647 w 1536"/>
                <a:gd name="T47" fmla="*/ 2147483647 h 1407"/>
                <a:gd name="T48" fmla="*/ 2147483647 w 1536"/>
                <a:gd name="T49" fmla="*/ 2147483647 h 1407"/>
                <a:gd name="T50" fmla="*/ 2147483647 w 1536"/>
                <a:gd name="T51" fmla="*/ 2147483647 h 1407"/>
                <a:gd name="T52" fmla="*/ 2147483647 w 1536"/>
                <a:gd name="T53" fmla="*/ 2147483647 h 1407"/>
                <a:gd name="T54" fmla="*/ 2147483647 w 1536"/>
                <a:gd name="T55" fmla="*/ 2147483647 h 1407"/>
                <a:gd name="T56" fmla="*/ 2147483647 w 1536"/>
                <a:gd name="T57" fmla="*/ 2147483647 h 1407"/>
                <a:gd name="T58" fmla="*/ 2147483647 w 1536"/>
                <a:gd name="T59" fmla="*/ 2147483647 h 1407"/>
                <a:gd name="T60" fmla="*/ 2147483647 w 1536"/>
                <a:gd name="T61" fmla="*/ 2147483647 h 1407"/>
                <a:gd name="T62" fmla="*/ 2147483647 w 1536"/>
                <a:gd name="T63" fmla="*/ 2147483647 h 1407"/>
                <a:gd name="T64" fmla="*/ 2147483647 w 1536"/>
                <a:gd name="T65" fmla="*/ 2147483647 h 1407"/>
                <a:gd name="T66" fmla="*/ 2147483647 w 1536"/>
                <a:gd name="T67" fmla="*/ 2147483647 h 1407"/>
                <a:gd name="T68" fmla="*/ 2147483647 w 1536"/>
                <a:gd name="T69" fmla="*/ 2147483647 h 1407"/>
                <a:gd name="T70" fmla="*/ 2147483647 w 1536"/>
                <a:gd name="T71" fmla="*/ 2147483647 h 1407"/>
                <a:gd name="T72" fmla="*/ 2147483647 w 1536"/>
                <a:gd name="T73" fmla="*/ 2147483647 h 1407"/>
                <a:gd name="T74" fmla="*/ 2147483647 w 1536"/>
                <a:gd name="T75" fmla="*/ 2147483647 h 1407"/>
                <a:gd name="T76" fmla="*/ 2147483647 w 1536"/>
                <a:gd name="T77" fmla="*/ 2147483647 h 1407"/>
                <a:gd name="T78" fmla="*/ 2147483647 w 1536"/>
                <a:gd name="T79" fmla="*/ 2147483647 h 1407"/>
                <a:gd name="T80" fmla="*/ 0 w 1536"/>
                <a:gd name="T81" fmla="*/ 2147483647 h 140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536" h="1407">
                  <a:moveTo>
                    <a:pt x="0" y="949"/>
                  </a:moveTo>
                  <a:lnTo>
                    <a:pt x="168" y="1178"/>
                  </a:lnTo>
                  <a:lnTo>
                    <a:pt x="337" y="1407"/>
                  </a:lnTo>
                  <a:lnTo>
                    <a:pt x="337" y="1215"/>
                  </a:lnTo>
                  <a:lnTo>
                    <a:pt x="397" y="1213"/>
                  </a:lnTo>
                  <a:lnTo>
                    <a:pt x="460" y="1209"/>
                  </a:lnTo>
                  <a:lnTo>
                    <a:pt x="518" y="1201"/>
                  </a:lnTo>
                  <a:lnTo>
                    <a:pt x="578" y="1190"/>
                  </a:lnTo>
                  <a:lnTo>
                    <a:pt x="637" y="1176"/>
                  </a:lnTo>
                  <a:lnTo>
                    <a:pt x="693" y="1159"/>
                  </a:lnTo>
                  <a:lnTo>
                    <a:pt x="749" y="1140"/>
                  </a:lnTo>
                  <a:lnTo>
                    <a:pt x="803" y="1119"/>
                  </a:lnTo>
                  <a:lnTo>
                    <a:pt x="855" y="1094"/>
                  </a:lnTo>
                  <a:lnTo>
                    <a:pt x="907" y="1067"/>
                  </a:lnTo>
                  <a:lnTo>
                    <a:pt x="957" y="1038"/>
                  </a:lnTo>
                  <a:lnTo>
                    <a:pt x="1007" y="1007"/>
                  </a:lnTo>
                  <a:lnTo>
                    <a:pt x="1053" y="974"/>
                  </a:lnTo>
                  <a:lnTo>
                    <a:pt x="1099" y="938"/>
                  </a:lnTo>
                  <a:lnTo>
                    <a:pt x="1143" y="901"/>
                  </a:lnTo>
                  <a:lnTo>
                    <a:pt x="1184" y="859"/>
                  </a:lnTo>
                  <a:lnTo>
                    <a:pt x="1224" y="818"/>
                  </a:lnTo>
                  <a:lnTo>
                    <a:pt x="1261" y="774"/>
                  </a:lnTo>
                  <a:lnTo>
                    <a:pt x="1299" y="728"/>
                  </a:lnTo>
                  <a:lnTo>
                    <a:pt x="1332" y="682"/>
                  </a:lnTo>
                  <a:lnTo>
                    <a:pt x="1363" y="632"/>
                  </a:lnTo>
                  <a:lnTo>
                    <a:pt x="1392" y="583"/>
                  </a:lnTo>
                  <a:lnTo>
                    <a:pt x="1417" y="531"/>
                  </a:lnTo>
                  <a:lnTo>
                    <a:pt x="1442" y="476"/>
                  </a:lnTo>
                  <a:lnTo>
                    <a:pt x="1463" y="422"/>
                  </a:lnTo>
                  <a:lnTo>
                    <a:pt x="1482" y="366"/>
                  </a:lnTo>
                  <a:lnTo>
                    <a:pt x="1499" y="310"/>
                  </a:lnTo>
                  <a:lnTo>
                    <a:pt x="1513" y="252"/>
                  </a:lnTo>
                  <a:lnTo>
                    <a:pt x="1524" y="193"/>
                  </a:lnTo>
                  <a:lnTo>
                    <a:pt x="1530" y="133"/>
                  </a:lnTo>
                  <a:lnTo>
                    <a:pt x="1536" y="73"/>
                  </a:lnTo>
                  <a:lnTo>
                    <a:pt x="1536" y="10"/>
                  </a:lnTo>
                  <a:lnTo>
                    <a:pt x="1536" y="8"/>
                  </a:lnTo>
                  <a:lnTo>
                    <a:pt x="1536" y="6"/>
                  </a:lnTo>
                  <a:lnTo>
                    <a:pt x="1536" y="4"/>
                  </a:lnTo>
                  <a:lnTo>
                    <a:pt x="1536" y="2"/>
                  </a:lnTo>
                  <a:lnTo>
                    <a:pt x="1536" y="0"/>
                  </a:lnTo>
                  <a:lnTo>
                    <a:pt x="995" y="0"/>
                  </a:lnTo>
                  <a:lnTo>
                    <a:pt x="995" y="2"/>
                  </a:lnTo>
                  <a:lnTo>
                    <a:pt x="995" y="4"/>
                  </a:lnTo>
                  <a:lnTo>
                    <a:pt x="995" y="6"/>
                  </a:lnTo>
                  <a:lnTo>
                    <a:pt x="995" y="8"/>
                  </a:lnTo>
                  <a:lnTo>
                    <a:pt x="995" y="10"/>
                  </a:lnTo>
                  <a:lnTo>
                    <a:pt x="993" y="44"/>
                  </a:lnTo>
                  <a:lnTo>
                    <a:pt x="991" y="77"/>
                  </a:lnTo>
                  <a:lnTo>
                    <a:pt x="986" y="110"/>
                  </a:lnTo>
                  <a:lnTo>
                    <a:pt x="980" y="143"/>
                  </a:lnTo>
                  <a:lnTo>
                    <a:pt x="974" y="175"/>
                  </a:lnTo>
                  <a:lnTo>
                    <a:pt x="964" y="206"/>
                  </a:lnTo>
                  <a:lnTo>
                    <a:pt x="953" y="237"/>
                  </a:lnTo>
                  <a:lnTo>
                    <a:pt x="943" y="266"/>
                  </a:lnTo>
                  <a:lnTo>
                    <a:pt x="928" y="295"/>
                  </a:lnTo>
                  <a:lnTo>
                    <a:pt x="914" y="324"/>
                  </a:lnTo>
                  <a:lnTo>
                    <a:pt x="899" y="352"/>
                  </a:lnTo>
                  <a:lnTo>
                    <a:pt x="882" y="379"/>
                  </a:lnTo>
                  <a:lnTo>
                    <a:pt x="864" y="406"/>
                  </a:lnTo>
                  <a:lnTo>
                    <a:pt x="843" y="431"/>
                  </a:lnTo>
                  <a:lnTo>
                    <a:pt x="822" y="454"/>
                  </a:lnTo>
                  <a:lnTo>
                    <a:pt x="801" y="476"/>
                  </a:lnTo>
                  <a:lnTo>
                    <a:pt x="778" y="499"/>
                  </a:lnTo>
                  <a:lnTo>
                    <a:pt x="755" y="520"/>
                  </a:lnTo>
                  <a:lnTo>
                    <a:pt x="730" y="539"/>
                  </a:lnTo>
                  <a:lnTo>
                    <a:pt x="703" y="558"/>
                  </a:lnTo>
                  <a:lnTo>
                    <a:pt x="676" y="574"/>
                  </a:lnTo>
                  <a:lnTo>
                    <a:pt x="649" y="591"/>
                  </a:lnTo>
                  <a:lnTo>
                    <a:pt x="622" y="605"/>
                  </a:lnTo>
                  <a:lnTo>
                    <a:pt x="593" y="620"/>
                  </a:lnTo>
                  <a:lnTo>
                    <a:pt x="562" y="630"/>
                  </a:lnTo>
                  <a:lnTo>
                    <a:pt x="533" y="643"/>
                  </a:lnTo>
                  <a:lnTo>
                    <a:pt x="501" y="651"/>
                  </a:lnTo>
                  <a:lnTo>
                    <a:pt x="468" y="660"/>
                  </a:lnTo>
                  <a:lnTo>
                    <a:pt x="437" y="664"/>
                  </a:lnTo>
                  <a:lnTo>
                    <a:pt x="404" y="670"/>
                  </a:lnTo>
                  <a:lnTo>
                    <a:pt x="370" y="672"/>
                  </a:lnTo>
                  <a:lnTo>
                    <a:pt x="337" y="674"/>
                  </a:lnTo>
                  <a:lnTo>
                    <a:pt x="337" y="489"/>
                  </a:lnTo>
                  <a:lnTo>
                    <a:pt x="168" y="720"/>
                  </a:lnTo>
                  <a:lnTo>
                    <a:pt x="0" y="949"/>
                  </a:lnTo>
                  <a:close/>
                </a:path>
              </a:pathLst>
            </a:custGeom>
            <a:solidFill>
              <a:srgbClr val="CF6E0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4" name="Freeform 9"/>
            <p:cNvSpPr>
              <a:spLocks/>
            </p:cNvSpPr>
            <p:nvPr>
              <p:custDataLst>
                <p:tags r:id="rId24"/>
              </p:custDataLst>
            </p:nvPr>
          </p:nvSpPr>
          <p:spPr bwMode="auto">
            <a:xfrm>
              <a:off x="2050466" y="1151326"/>
              <a:ext cx="1315925" cy="1529682"/>
            </a:xfrm>
            <a:custGeom>
              <a:avLst/>
              <a:gdLst>
                <a:gd name="T0" fmla="*/ 2147483647 w 1380"/>
                <a:gd name="T1" fmla="*/ 2147483647 h 1515"/>
                <a:gd name="T2" fmla="*/ 2147483647 w 1380"/>
                <a:gd name="T3" fmla="*/ 2147483647 h 1515"/>
                <a:gd name="T4" fmla="*/ 2147483647 w 1380"/>
                <a:gd name="T5" fmla="*/ 2147483647 h 1515"/>
                <a:gd name="T6" fmla="*/ 2147483647 w 1380"/>
                <a:gd name="T7" fmla="*/ 2147483647 h 1515"/>
                <a:gd name="T8" fmla="*/ 2147483647 w 1380"/>
                <a:gd name="T9" fmla="*/ 2147483647 h 1515"/>
                <a:gd name="T10" fmla="*/ 2147483647 w 1380"/>
                <a:gd name="T11" fmla="*/ 2147483647 h 1515"/>
                <a:gd name="T12" fmla="*/ 2147483647 w 1380"/>
                <a:gd name="T13" fmla="*/ 2147483647 h 1515"/>
                <a:gd name="T14" fmla="*/ 2147483647 w 1380"/>
                <a:gd name="T15" fmla="*/ 2147483647 h 1515"/>
                <a:gd name="T16" fmla="*/ 2147483647 w 1380"/>
                <a:gd name="T17" fmla="*/ 2147483647 h 1515"/>
                <a:gd name="T18" fmla="*/ 2147483647 w 1380"/>
                <a:gd name="T19" fmla="*/ 2147483647 h 1515"/>
                <a:gd name="T20" fmla="*/ 2147483647 w 1380"/>
                <a:gd name="T21" fmla="*/ 2147483647 h 1515"/>
                <a:gd name="T22" fmla="*/ 2147483647 w 1380"/>
                <a:gd name="T23" fmla="*/ 2147483647 h 1515"/>
                <a:gd name="T24" fmla="*/ 2147483647 w 1380"/>
                <a:gd name="T25" fmla="*/ 2147483647 h 1515"/>
                <a:gd name="T26" fmla="*/ 2147483647 w 1380"/>
                <a:gd name="T27" fmla="*/ 2147483647 h 1515"/>
                <a:gd name="T28" fmla="*/ 2147483647 w 1380"/>
                <a:gd name="T29" fmla="*/ 2147483647 h 1515"/>
                <a:gd name="T30" fmla="*/ 2147483647 w 1380"/>
                <a:gd name="T31" fmla="*/ 2147483647 h 1515"/>
                <a:gd name="T32" fmla="*/ 2147483647 w 1380"/>
                <a:gd name="T33" fmla="*/ 2147483647 h 1515"/>
                <a:gd name="T34" fmla="*/ 2147483647 w 1380"/>
                <a:gd name="T35" fmla="*/ 0 h 1515"/>
                <a:gd name="T36" fmla="*/ 2147483647 w 1380"/>
                <a:gd name="T37" fmla="*/ 0 h 1515"/>
                <a:gd name="T38" fmla="*/ 0 w 1380"/>
                <a:gd name="T39" fmla="*/ 2147483647 h 1515"/>
                <a:gd name="T40" fmla="*/ 2147483647 w 1380"/>
                <a:gd name="T41" fmla="*/ 2147483647 h 1515"/>
                <a:gd name="T42" fmla="*/ 2147483647 w 1380"/>
                <a:gd name="T43" fmla="*/ 2147483647 h 1515"/>
                <a:gd name="T44" fmla="*/ 2147483647 w 1380"/>
                <a:gd name="T45" fmla="*/ 2147483647 h 1515"/>
                <a:gd name="T46" fmla="*/ 2147483647 w 1380"/>
                <a:gd name="T47" fmla="*/ 2147483647 h 1515"/>
                <a:gd name="T48" fmla="*/ 2147483647 w 1380"/>
                <a:gd name="T49" fmla="*/ 2147483647 h 1515"/>
                <a:gd name="T50" fmla="*/ 2147483647 w 1380"/>
                <a:gd name="T51" fmla="*/ 2147483647 h 1515"/>
                <a:gd name="T52" fmla="*/ 2147483647 w 1380"/>
                <a:gd name="T53" fmla="*/ 2147483647 h 1515"/>
                <a:gd name="T54" fmla="*/ 2147483647 w 1380"/>
                <a:gd name="T55" fmla="*/ 2147483647 h 1515"/>
                <a:gd name="T56" fmla="*/ 2147483647 w 1380"/>
                <a:gd name="T57" fmla="*/ 2147483647 h 1515"/>
                <a:gd name="T58" fmla="*/ 2147483647 w 1380"/>
                <a:gd name="T59" fmla="*/ 2147483647 h 1515"/>
                <a:gd name="T60" fmla="*/ 2147483647 w 1380"/>
                <a:gd name="T61" fmla="*/ 2147483647 h 1515"/>
                <a:gd name="T62" fmla="*/ 2147483647 w 1380"/>
                <a:gd name="T63" fmla="*/ 2147483647 h 1515"/>
                <a:gd name="T64" fmla="*/ 2147483647 w 1380"/>
                <a:gd name="T65" fmla="*/ 2147483647 h 1515"/>
                <a:gd name="T66" fmla="*/ 2147483647 w 1380"/>
                <a:gd name="T67" fmla="*/ 2147483647 h 1515"/>
                <a:gd name="T68" fmla="*/ 2147483647 w 1380"/>
                <a:gd name="T69" fmla="*/ 2147483647 h 1515"/>
                <a:gd name="T70" fmla="*/ 2147483647 w 1380"/>
                <a:gd name="T71" fmla="*/ 2147483647 h 1515"/>
                <a:gd name="T72" fmla="*/ 2147483647 w 1380"/>
                <a:gd name="T73" fmla="*/ 2147483647 h 1515"/>
                <a:gd name="T74" fmla="*/ 2147483647 w 1380"/>
                <a:gd name="T75" fmla="*/ 2147483647 h 1515"/>
                <a:gd name="T76" fmla="*/ 2147483647 w 1380"/>
                <a:gd name="T77" fmla="*/ 2147483647 h 151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380" h="1515">
                  <a:moveTo>
                    <a:pt x="922" y="1515"/>
                  </a:moveTo>
                  <a:lnTo>
                    <a:pt x="1151" y="1345"/>
                  </a:lnTo>
                  <a:lnTo>
                    <a:pt x="1380" y="1176"/>
                  </a:lnTo>
                  <a:lnTo>
                    <a:pt x="1211" y="1176"/>
                  </a:lnTo>
                  <a:lnTo>
                    <a:pt x="1209" y="1116"/>
                  </a:lnTo>
                  <a:lnTo>
                    <a:pt x="1203" y="1058"/>
                  </a:lnTo>
                  <a:lnTo>
                    <a:pt x="1194" y="997"/>
                  </a:lnTo>
                  <a:lnTo>
                    <a:pt x="1182" y="939"/>
                  </a:lnTo>
                  <a:lnTo>
                    <a:pt x="1167" y="883"/>
                  </a:lnTo>
                  <a:lnTo>
                    <a:pt x="1151" y="827"/>
                  </a:lnTo>
                  <a:lnTo>
                    <a:pt x="1130" y="772"/>
                  </a:lnTo>
                  <a:lnTo>
                    <a:pt x="1109" y="718"/>
                  </a:lnTo>
                  <a:lnTo>
                    <a:pt x="1084" y="666"/>
                  </a:lnTo>
                  <a:lnTo>
                    <a:pt x="1057" y="616"/>
                  </a:lnTo>
                  <a:lnTo>
                    <a:pt x="1028" y="566"/>
                  </a:lnTo>
                  <a:lnTo>
                    <a:pt x="997" y="519"/>
                  </a:lnTo>
                  <a:lnTo>
                    <a:pt x="961" y="473"/>
                  </a:lnTo>
                  <a:lnTo>
                    <a:pt x="926" y="427"/>
                  </a:lnTo>
                  <a:lnTo>
                    <a:pt x="888" y="385"/>
                  </a:lnTo>
                  <a:lnTo>
                    <a:pt x="849" y="344"/>
                  </a:lnTo>
                  <a:lnTo>
                    <a:pt x="807" y="306"/>
                  </a:lnTo>
                  <a:lnTo>
                    <a:pt x="763" y="269"/>
                  </a:lnTo>
                  <a:lnTo>
                    <a:pt x="718" y="233"/>
                  </a:lnTo>
                  <a:lnTo>
                    <a:pt x="672" y="200"/>
                  </a:lnTo>
                  <a:lnTo>
                    <a:pt x="622" y="171"/>
                  </a:lnTo>
                  <a:lnTo>
                    <a:pt x="572" y="142"/>
                  </a:lnTo>
                  <a:lnTo>
                    <a:pt x="520" y="117"/>
                  </a:lnTo>
                  <a:lnTo>
                    <a:pt x="468" y="92"/>
                  </a:lnTo>
                  <a:lnTo>
                    <a:pt x="414" y="71"/>
                  </a:lnTo>
                  <a:lnTo>
                    <a:pt x="360" y="52"/>
                  </a:lnTo>
                  <a:lnTo>
                    <a:pt x="301" y="38"/>
                  </a:lnTo>
                  <a:lnTo>
                    <a:pt x="245" y="23"/>
                  </a:lnTo>
                  <a:lnTo>
                    <a:pt x="187" y="13"/>
                  </a:lnTo>
                  <a:lnTo>
                    <a:pt x="127" y="7"/>
                  </a:lnTo>
                  <a:lnTo>
                    <a:pt x="66" y="2"/>
                  </a:lnTo>
                  <a:lnTo>
                    <a:pt x="6" y="0"/>
                  </a:lnTo>
                  <a:lnTo>
                    <a:pt x="4" y="0"/>
                  </a:lnTo>
                  <a:lnTo>
                    <a:pt x="2" y="0"/>
                  </a:lnTo>
                  <a:lnTo>
                    <a:pt x="0" y="0"/>
                  </a:lnTo>
                  <a:lnTo>
                    <a:pt x="0" y="541"/>
                  </a:lnTo>
                  <a:lnTo>
                    <a:pt x="2" y="541"/>
                  </a:lnTo>
                  <a:lnTo>
                    <a:pt x="4" y="541"/>
                  </a:lnTo>
                  <a:lnTo>
                    <a:pt x="6" y="541"/>
                  </a:lnTo>
                  <a:lnTo>
                    <a:pt x="39" y="544"/>
                  </a:lnTo>
                  <a:lnTo>
                    <a:pt x="72" y="546"/>
                  </a:lnTo>
                  <a:lnTo>
                    <a:pt x="104" y="550"/>
                  </a:lnTo>
                  <a:lnTo>
                    <a:pt x="135" y="556"/>
                  </a:lnTo>
                  <a:lnTo>
                    <a:pt x="166" y="562"/>
                  </a:lnTo>
                  <a:lnTo>
                    <a:pt x="197" y="571"/>
                  </a:lnTo>
                  <a:lnTo>
                    <a:pt x="229" y="581"/>
                  </a:lnTo>
                  <a:lnTo>
                    <a:pt x="258" y="591"/>
                  </a:lnTo>
                  <a:lnTo>
                    <a:pt x="287" y="604"/>
                  </a:lnTo>
                  <a:lnTo>
                    <a:pt x="314" y="618"/>
                  </a:lnTo>
                  <a:lnTo>
                    <a:pt x="341" y="633"/>
                  </a:lnTo>
                  <a:lnTo>
                    <a:pt x="368" y="650"/>
                  </a:lnTo>
                  <a:lnTo>
                    <a:pt x="393" y="668"/>
                  </a:lnTo>
                  <a:lnTo>
                    <a:pt x="418" y="687"/>
                  </a:lnTo>
                  <a:lnTo>
                    <a:pt x="443" y="706"/>
                  </a:lnTo>
                  <a:lnTo>
                    <a:pt x="466" y="727"/>
                  </a:lnTo>
                  <a:lnTo>
                    <a:pt x="487" y="750"/>
                  </a:lnTo>
                  <a:lnTo>
                    <a:pt x="507" y="772"/>
                  </a:lnTo>
                  <a:lnTo>
                    <a:pt x="528" y="797"/>
                  </a:lnTo>
                  <a:lnTo>
                    <a:pt x="545" y="822"/>
                  </a:lnTo>
                  <a:lnTo>
                    <a:pt x="564" y="847"/>
                  </a:lnTo>
                  <a:lnTo>
                    <a:pt x="580" y="874"/>
                  </a:lnTo>
                  <a:lnTo>
                    <a:pt x="595" y="901"/>
                  </a:lnTo>
                  <a:lnTo>
                    <a:pt x="609" y="929"/>
                  </a:lnTo>
                  <a:lnTo>
                    <a:pt x="622" y="958"/>
                  </a:lnTo>
                  <a:lnTo>
                    <a:pt x="632" y="987"/>
                  </a:lnTo>
                  <a:lnTo>
                    <a:pt x="643" y="1018"/>
                  </a:lnTo>
                  <a:lnTo>
                    <a:pt x="651" y="1049"/>
                  </a:lnTo>
                  <a:lnTo>
                    <a:pt x="657" y="1080"/>
                  </a:lnTo>
                  <a:lnTo>
                    <a:pt x="661" y="1112"/>
                  </a:lnTo>
                  <a:lnTo>
                    <a:pt x="666" y="1145"/>
                  </a:lnTo>
                  <a:lnTo>
                    <a:pt x="668" y="1176"/>
                  </a:lnTo>
                  <a:lnTo>
                    <a:pt x="462" y="1176"/>
                  </a:lnTo>
                  <a:lnTo>
                    <a:pt x="693" y="1345"/>
                  </a:lnTo>
                  <a:lnTo>
                    <a:pt x="922" y="1515"/>
                  </a:lnTo>
                  <a:close/>
                </a:path>
              </a:pathLst>
            </a:custGeom>
            <a:solidFill>
              <a:srgbClr val="2E44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5" name="Freeform 10"/>
            <p:cNvSpPr>
              <a:spLocks/>
            </p:cNvSpPr>
            <p:nvPr>
              <p:custDataLst>
                <p:tags r:id="rId25"/>
              </p:custDataLst>
            </p:nvPr>
          </p:nvSpPr>
          <p:spPr bwMode="auto">
            <a:xfrm>
              <a:off x="761995" y="994820"/>
              <a:ext cx="1530988" cy="1253826"/>
            </a:xfrm>
            <a:custGeom>
              <a:avLst/>
              <a:gdLst>
                <a:gd name="T0" fmla="*/ 2147483647 w 1517"/>
                <a:gd name="T1" fmla="*/ 2147483647 h 1349"/>
                <a:gd name="T2" fmla="*/ 2147483647 w 1517"/>
                <a:gd name="T3" fmla="*/ 2147483647 h 1349"/>
                <a:gd name="T4" fmla="*/ 2147483647 w 1517"/>
                <a:gd name="T5" fmla="*/ 2147483647 h 1349"/>
                <a:gd name="T6" fmla="*/ 2147483647 w 1517"/>
                <a:gd name="T7" fmla="*/ 2147483647 h 1349"/>
                <a:gd name="T8" fmla="*/ 2147483647 w 1517"/>
                <a:gd name="T9" fmla="*/ 2147483647 h 1349"/>
                <a:gd name="T10" fmla="*/ 2147483647 w 1517"/>
                <a:gd name="T11" fmla="*/ 2147483647 h 1349"/>
                <a:gd name="T12" fmla="*/ 2147483647 w 1517"/>
                <a:gd name="T13" fmla="*/ 2147483647 h 1349"/>
                <a:gd name="T14" fmla="*/ 2147483647 w 1517"/>
                <a:gd name="T15" fmla="*/ 2147483647 h 1349"/>
                <a:gd name="T16" fmla="*/ 2147483647 w 1517"/>
                <a:gd name="T17" fmla="*/ 2147483647 h 1349"/>
                <a:gd name="T18" fmla="*/ 2147483647 w 1517"/>
                <a:gd name="T19" fmla="*/ 2147483647 h 1349"/>
                <a:gd name="T20" fmla="*/ 2147483647 w 1517"/>
                <a:gd name="T21" fmla="*/ 2147483647 h 1349"/>
                <a:gd name="T22" fmla="*/ 2147483647 w 1517"/>
                <a:gd name="T23" fmla="*/ 2147483647 h 1349"/>
                <a:gd name="T24" fmla="*/ 2147483647 w 1517"/>
                <a:gd name="T25" fmla="*/ 2147483647 h 1349"/>
                <a:gd name="T26" fmla="*/ 2147483647 w 1517"/>
                <a:gd name="T27" fmla="*/ 2147483647 h 1349"/>
                <a:gd name="T28" fmla="*/ 2147483647 w 1517"/>
                <a:gd name="T29" fmla="*/ 2147483647 h 1349"/>
                <a:gd name="T30" fmla="*/ 2147483647 w 1517"/>
                <a:gd name="T31" fmla="*/ 2147483647 h 1349"/>
                <a:gd name="T32" fmla="*/ 2147483647 w 1517"/>
                <a:gd name="T33" fmla="*/ 2147483647 h 1349"/>
                <a:gd name="T34" fmla="*/ 0 w 1517"/>
                <a:gd name="T35" fmla="*/ 2147483647 h 1349"/>
                <a:gd name="T36" fmla="*/ 2147483647 w 1517"/>
                <a:gd name="T37" fmla="*/ 2147483647 h 1349"/>
                <a:gd name="T38" fmla="*/ 2147483647 w 1517"/>
                <a:gd name="T39" fmla="*/ 2147483647 h 1349"/>
                <a:gd name="T40" fmla="*/ 2147483647 w 1517"/>
                <a:gd name="T41" fmla="*/ 2147483647 h 1349"/>
                <a:gd name="T42" fmla="*/ 2147483647 w 1517"/>
                <a:gd name="T43" fmla="*/ 2147483647 h 1349"/>
                <a:gd name="T44" fmla="*/ 2147483647 w 1517"/>
                <a:gd name="T45" fmla="*/ 2147483647 h 1349"/>
                <a:gd name="T46" fmla="*/ 2147483647 w 1517"/>
                <a:gd name="T47" fmla="*/ 2147483647 h 1349"/>
                <a:gd name="T48" fmla="*/ 2147483647 w 1517"/>
                <a:gd name="T49" fmla="*/ 2147483647 h 1349"/>
                <a:gd name="T50" fmla="*/ 2147483647 w 1517"/>
                <a:gd name="T51" fmla="*/ 2147483647 h 1349"/>
                <a:gd name="T52" fmla="*/ 2147483647 w 1517"/>
                <a:gd name="T53" fmla="*/ 2147483647 h 1349"/>
                <a:gd name="T54" fmla="*/ 2147483647 w 1517"/>
                <a:gd name="T55" fmla="*/ 2147483647 h 1349"/>
                <a:gd name="T56" fmla="*/ 2147483647 w 1517"/>
                <a:gd name="T57" fmla="*/ 2147483647 h 1349"/>
                <a:gd name="T58" fmla="*/ 2147483647 w 1517"/>
                <a:gd name="T59" fmla="*/ 2147483647 h 1349"/>
                <a:gd name="T60" fmla="*/ 2147483647 w 1517"/>
                <a:gd name="T61" fmla="*/ 2147483647 h 1349"/>
                <a:gd name="T62" fmla="*/ 2147483647 w 1517"/>
                <a:gd name="T63" fmla="*/ 2147483647 h 1349"/>
                <a:gd name="T64" fmla="*/ 2147483647 w 1517"/>
                <a:gd name="T65" fmla="*/ 2147483647 h 1349"/>
                <a:gd name="T66" fmla="*/ 2147483647 w 1517"/>
                <a:gd name="T67" fmla="*/ 2147483647 h 1349"/>
                <a:gd name="T68" fmla="*/ 2147483647 w 1517"/>
                <a:gd name="T69" fmla="*/ 2147483647 h 1349"/>
                <a:gd name="T70" fmla="*/ 2147483647 w 1517"/>
                <a:gd name="T71" fmla="*/ 2147483647 h 134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517" h="1349">
                  <a:moveTo>
                    <a:pt x="1517" y="458"/>
                  </a:moveTo>
                  <a:lnTo>
                    <a:pt x="1348" y="229"/>
                  </a:lnTo>
                  <a:lnTo>
                    <a:pt x="1180" y="0"/>
                  </a:lnTo>
                  <a:lnTo>
                    <a:pt x="1180" y="154"/>
                  </a:lnTo>
                  <a:lnTo>
                    <a:pt x="1119" y="156"/>
                  </a:lnTo>
                  <a:lnTo>
                    <a:pt x="1059" y="163"/>
                  </a:lnTo>
                  <a:lnTo>
                    <a:pt x="1001" y="171"/>
                  </a:lnTo>
                  <a:lnTo>
                    <a:pt x="943" y="184"/>
                  </a:lnTo>
                  <a:lnTo>
                    <a:pt x="886" y="196"/>
                  </a:lnTo>
                  <a:lnTo>
                    <a:pt x="830" y="213"/>
                  </a:lnTo>
                  <a:lnTo>
                    <a:pt x="776" y="233"/>
                  </a:lnTo>
                  <a:lnTo>
                    <a:pt x="722" y="254"/>
                  </a:lnTo>
                  <a:lnTo>
                    <a:pt x="670" y="279"/>
                  </a:lnTo>
                  <a:lnTo>
                    <a:pt x="620" y="306"/>
                  </a:lnTo>
                  <a:lnTo>
                    <a:pt x="570" y="335"/>
                  </a:lnTo>
                  <a:lnTo>
                    <a:pt x="522" y="367"/>
                  </a:lnTo>
                  <a:lnTo>
                    <a:pt x="476" y="400"/>
                  </a:lnTo>
                  <a:lnTo>
                    <a:pt x="433" y="435"/>
                  </a:lnTo>
                  <a:lnTo>
                    <a:pt x="389" y="473"/>
                  </a:lnTo>
                  <a:lnTo>
                    <a:pt x="349" y="512"/>
                  </a:lnTo>
                  <a:lnTo>
                    <a:pt x="310" y="554"/>
                  </a:lnTo>
                  <a:lnTo>
                    <a:pt x="272" y="596"/>
                  </a:lnTo>
                  <a:lnTo>
                    <a:pt x="237" y="641"/>
                  </a:lnTo>
                  <a:lnTo>
                    <a:pt x="204" y="687"/>
                  </a:lnTo>
                  <a:lnTo>
                    <a:pt x="174" y="735"/>
                  </a:lnTo>
                  <a:lnTo>
                    <a:pt x="145" y="785"/>
                  </a:lnTo>
                  <a:lnTo>
                    <a:pt x="118" y="837"/>
                  </a:lnTo>
                  <a:lnTo>
                    <a:pt x="95" y="889"/>
                  </a:lnTo>
                  <a:lnTo>
                    <a:pt x="72" y="943"/>
                  </a:lnTo>
                  <a:lnTo>
                    <a:pt x="54" y="997"/>
                  </a:lnTo>
                  <a:lnTo>
                    <a:pt x="39" y="1053"/>
                  </a:lnTo>
                  <a:lnTo>
                    <a:pt x="25" y="1110"/>
                  </a:lnTo>
                  <a:lnTo>
                    <a:pt x="14" y="1168"/>
                  </a:lnTo>
                  <a:lnTo>
                    <a:pt x="6" y="1228"/>
                  </a:lnTo>
                  <a:lnTo>
                    <a:pt x="2" y="1286"/>
                  </a:lnTo>
                  <a:lnTo>
                    <a:pt x="0" y="1349"/>
                  </a:lnTo>
                  <a:lnTo>
                    <a:pt x="541" y="1349"/>
                  </a:lnTo>
                  <a:lnTo>
                    <a:pt x="543" y="1316"/>
                  </a:lnTo>
                  <a:lnTo>
                    <a:pt x="547" y="1282"/>
                  </a:lnTo>
                  <a:lnTo>
                    <a:pt x="551" y="1251"/>
                  </a:lnTo>
                  <a:lnTo>
                    <a:pt x="557" y="1220"/>
                  </a:lnTo>
                  <a:lnTo>
                    <a:pt x="564" y="1189"/>
                  </a:lnTo>
                  <a:lnTo>
                    <a:pt x="572" y="1157"/>
                  </a:lnTo>
                  <a:lnTo>
                    <a:pt x="582" y="1128"/>
                  </a:lnTo>
                  <a:lnTo>
                    <a:pt x="595" y="1099"/>
                  </a:lnTo>
                  <a:lnTo>
                    <a:pt x="607" y="1072"/>
                  </a:lnTo>
                  <a:lnTo>
                    <a:pt x="622" y="1043"/>
                  </a:lnTo>
                  <a:lnTo>
                    <a:pt x="637" y="1016"/>
                  </a:lnTo>
                  <a:lnTo>
                    <a:pt x="653" y="991"/>
                  </a:lnTo>
                  <a:lnTo>
                    <a:pt x="672" y="966"/>
                  </a:lnTo>
                  <a:lnTo>
                    <a:pt x="691" y="941"/>
                  </a:lnTo>
                  <a:lnTo>
                    <a:pt x="711" y="918"/>
                  </a:lnTo>
                  <a:lnTo>
                    <a:pt x="732" y="895"/>
                  </a:lnTo>
                  <a:lnTo>
                    <a:pt x="753" y="874"/>
                  </a:lnTo>
                  <a:lnTo>
                    <a:pt x="776" y="854"/>
                  </a:lnTo>
                  <a:lnTo>
                    <a:pt x="801" y="835"/>
                  </a:lnTo>
                  <a:lnTo>
                    <a:pt x="826" y="816"/>
                  </a:lnTo>
                  <a:lnTo>
                    <a:pt x="851" y="799"/>
                  </a:lnTo>
                  <a:lnTo>
                    <a:pt x="878" y="783"/>
                  </a:lnTo>
                  <a:lnTo>
                    <a:pt x="905" y="768"/>
                  </a:lnTo>
                  <a:lnTo>
                    <a:pt x="934" y="754"/>
                  </a:lnTo>
                  <a:lnTo>
                    <a:pt x="963" y="743"/>
                  </a:lnTo>
                  <a:lnTo>
                    <a:pt x="992" y="731"/>
                  </a:lnTo>
                  <a:lnTo>
                    <a:pt x="1022" y="722"/>
                  </a:lnTo>
                  <a:lnTo>
                    <a:pt x="1053" y="714"/>
                  </a:lnTo>
                  <a:lnTo>
                    <a:pt x="1084" y="708"/>
                  </a:lnTo>
                  <a:lnTo>
                    <a:pt x="1115" y="702"/>
                  </a:lnTo>
                  <a:lnTo>
                    <a:pt x="1149" y="700"/>
                  </a:lnTo>
                  <a:lnTo>
                    <a:pt x="1180" y="698"/>
                  </a:lnTo>
                  <a:lnTo>
                    <a:pt x="1180" y="918"/>
                  </a:lnTo>
                  <a:lnTo>
                    <a:pt x="1348" y="687"/>
                  </a:lnTo>
                  <a:lnTo>
                    <a:pt x="1517" y="458"/>
                  </a:lnTo>
                  <a:close/>
                </a:path>
              </a:pathLst>
            </a:custGeom>
            <a:solidFill>
              <a:srgbClr val="C5494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nvGrpSpPr>
            <p:cNvPr id="46" name="Group 14"/>
            <p:cNvGrpSpPr>
              <a:grpSpLocks/>
            </p:cNvGrpSpPr>
            <p:nvPr>
              <p:custDataLst>
                <p:tags r:id="rId26"/>
              </p:custDataLst>
            </p:nvPr>
          </p:nvGrpSpPr>
          <p:grpSpPr bwMode="auto">
            <a:xfrm>
              <a:off x="557170" y="2001444"/>
              <a:ext cx="1295226" cy="1562477"/>
              <a:chOff x="1799" y="2474"/>
              <a:chExt cx="1358" cy="1540"/>
            </a:xfrm>
          </p:grpSpPr>
          <p:sp>
            <p:nvSpPr>
              <p:cNvPr id="47" name="Freeform 15"/>
              <p:cNvSpPr>
                <a:spLocks/>
              </p:cNvSpPr>
              <p:nvPr>
                <p:custDataLst>
                  <p:tags r:id="rId27"/>
                </p:custDataLst>
              </p:nvPr>
            </p:nvSpPr>
            <p:spPr bwMode="auto">
              <a:xfrm>
                <a:off x="1958" y="2799"/>
                <a:ext cx="1199" cy="1215"/>
              </a:xfrm>
              <a:custGeom>
                <a:avLst/>
                <a:gdLst>
                  <a:gd name="T0" fmla="*/ 0 w 1199"/>
                  <a:gd name="T1" fmla="*/ 0 h 1215"/>
                  <a:gd name="T2" fmla="*/ 0 w 1199"/>
                  <a:gd name="T3" fmla="*/ 4 h 1215"/>
                  <a:gd name="T4" fmla="*/ 0 w 1199"/>
                  <a:gd name="T5" fmla="*/ 8 h 1215"/>
                  <a:gd name="T6" fmla="*/ 0 w 1199"/>
                  <a:gd name="T7" fmla="*/ 73 h 1215"/>
                  <a:gd name="T8" fmla="*/ 12 w 1199"/>
                  <a:gd name="T9" fmla="*/ 193 h 1215"/>
                  <a:gd name="T10" fmla="*/ 37 w 1199"/>
                  <a:gd name="T11" fmla="*/ 310 h 1215"/>
                  <a:gd name="T12" fmla="*/ 72 w 1199"/>
                  <a:gd name="T13" fmla="*/ 422 h 1215"/>
                  <a:gd name="T14" fmla="*/ 118 w 1199"/>
                  <a:gd name="T15" fmla="*/ 531 h 1215"/>
                  <a:gd name="T16" fmla="*/ 172 w 1199"/>
                  <a:gd name="T17" fmla="*/ 632 h 1215"/>
                  <a:gd name="T18" fmla="*/ 237 w 1199"/>
                  <a:gd name="T19" fmla="*/ 728 h 1215"/>
                  <a:gd name="T20" fmla="*/ 312 w 1199"/>
                  <a:gd name="T21" fmla="*/ 818 h 1215"/>
                  <a:gd name="T22" fmla="*/ 393 w 1199"/>
                  <a:gd name="T23" fmla="*/ 901 h 1215"/>
                  <a:gd name="T24" fmla="*/ 483 w 1199"/>
                  <a:gd name="T25" fmla="*/ 974 h 1215"/>
                  <a:gd name="T26" fmla="*/ 578 w 1199"/>
                  <a:gd name="T27" fmla="*/ 1038 h 1215"/>
                  <a:gd name="T28" fmla="*/ 680 w 1199"/>
                  <a:gd name="T29" fmla="*/ 1094 h 1215"/>
                  <a:gd name="T30" fmla="*/ 786 w 1199"/>
                  <a:gd name="T31" fmla="*/ 1140 h 1215"/>
                  <a:gd name="T32" fmla="*/ 899 w 1199"/>
                  <a:gd name="T33" fmla="*/ 1176 h 1215"/>
                  <a:gd name="T34" fmla="*/ 1017 w 1199"/>
                  <a:gd name="T35" fmla="*/ 1201 h 1215"/>
                  <a:gd name="T36" fmla="*/ 1138 w 1199"/>
                  <a:gd name="T37" fmla="*/ 1213 h 1215"/>
                  <a:gd name="T38" fmla="*/ 1199 w 1199"/>
                  <a:gd name="T39" fmla="*/ 674 h 1215"/>
                  <a:gd name="T40" fmla="*/ 1132 w 1199"/>
                  <a:gd name="T41" fmla="*/ 670 h 1215"/>
                  <a:gd name="T42" fmla="*/ 1067 w 1199"/>
                  <a:gd name="T43" fmla="*/ 660 h 1215"/>
                  <a:gd name="T44" fmla="*/ 1003 w 1199"/>
                  <a:gd name="T45" fmla="*/ 643 h 1215"/>
                  <a:gd name="T46" fmla="*/ 943 w 1199"/>
                  <a:gd name="T47" fmla="*/ 620 h 1215"/>
                  <a:gd name="T48" fmla="*/ 886 w 1199"/>
                  <a:gd name="T49" fmla="*/ 591 h 1215"/>
                  <a:gd name="T50" fmla="*/ 832 w 1199"/>
                  <a:gd name="T51" fmla="*/ 558 h 1215"/>
                  <a:gd name="T52" fmla="*/ 780 w 1199"/>
                  <a:gd name="T53" fmla="*/ 520 h 1215"/>
                  <a:gd name="T54" fmla="*/ 734 w 1199"/>
                  <a:gd name="T55" fmla="*/ 476 h 1215"/>
                  <a:gd name="T56" fmla="*/ 693 w 1199"/>
                  <a:gd name="T57" fmla="*/ 431 h 1215"/>
                  <a:gd name="T58" fmla="*/ 653 w 1199"/>
                  <a:gd name="T59" fmla="*/ 379 h 1215"/>
                  <a:gd name="T60" fmla="*/ 622 w 1199"/>
                  <a:gd name="T61" fmla="*/ 324 h 1215"/>
                  <a:gd name="T62" fmla="*/ 593 w 1199"/>
                  <a:gd name="T63" fmla="*/ 266 h 1215"/>
                  <a:gd name="T64" fmla="*/ 572 w 1199"/>
                  <a:gd name="T65" fmla="*/ 206 h 1215"/>
                  <a:gd name="T66" fmla="*/ 555 w 1199"/>
                  <a:gd name="T67" fmla="*/ 143 h 1215"/>
                  <a:gd name="T68" fmla="*/ 545 w 1199"/>
                  <a:gd name="T69" fmla="*/ 77 h 1215"/>
                  <a:gd name="T70" fmla="*/ 541 w 1199"/>
                  <a:gd name="T71" fmla="*/ 10 h 1215"/>
                  <a:gd name="T72" fmla="*/ 541 w 1199"/>
                  <a:gd name="T73" fmla="*/ 6 h 1215"/>
                  <a:gd name="T74" fmla="*/ 541 w 1199"/>
                  <a:gd name="T75" fmla="*/ 2 h 121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99" h="1215">
                    <a:moveTo>
                      <a:pt x="541" y="0"/>
                    </a:moveTo>
                    <a:lnTo>
                      <a:pt x="0" y="0"/>
                    </a:lnTo>
                    <a:lnTo>
                      <a:pt x="0" y="2"/>
                    </a:lnTo>
                    <a:lnTo>
                      <a:pt x="0" y="4"/>
                    </a:lnTo>
                    <a:lnTo>
                      <a:pt x="0" y="6"/>
                    </a:lnTo>
                    <a:lnTo>
                      <a:pt x="0" y="8"/>
                    </a:lnTo>
                    <a:lnTo>
                      <a:pt x="0" y="10"/>
                    </a:lnTo>
                    <a:lnTo>
                      <a:pt x="0" y="73"/>
                    </a:lnTo>
                    <a:lnTo>
                      <a:pt x="6" y="133"/>
                    </a:lnTo>
                    <a:lnTo>
                      <a:pt x="12" y="193"/>
                    </a:lnTo>
                    <a:lnTo>
                      <a:pt x="22" y="252"/>
                    </a:lnTo>
                    <a:lnTo>
                      <a:pt x="37" y="310"/>
                    </a:lnTo>
                    <a:lnTo>
                      <a:pt x="54" y="366"/>
                    </a:lnTo>
                    <a:lnTo>
                      <a:pt x="72" y="422"/>
                    </a:lnTo>
                    <a:lnTo>
                      <a:pt x="93" y="476"/>
                    </a:lnTo>
                    <a:lnTo>
                      <a:pt x="118" y="531"/>
                    </a:lnTo>
                    <a:lnTo>
                      <a:pt x="143" y="583"/>
                    </a:lnTo>
                    <a:lnTo>
                      <a:pt x="172" y="632"/>
                    </a:lnTo>
                    <a:lnTo>
                      <a:pt x="204" y="682"/>
                    </a:lnTo>
                    <a:lnTo>
                      <a:pt x="237" y="728"/>
                    </a:lnTo>
                    <a:lnTo>
                      <a:pt x="274" y="774"/>
                    </a:lnTo>
                    <a:lnTo>
                      <a:pt x="312" y="818"/>
                    </a:lnTo>
                    <a:lnTo>
                      <a:pt x="351" y="859"/>
                    </a:lnTo>
                    <a:lnTo>
                      <a:pt x="393" y="901"/>
                    </a:lnTo>
                    <a:lnTo>
                      <a:pt x="437" y="938"/>
                    </a:lnTo>
                    <a:lnTo>
                      <a:pt x="483" y="974"/>
                    </a:lnTo>
                    <a:lnTo>
                      <a:pt x="528" y="1007"/>
                    </a:lnTo>
                    <a:lnTo>
                      <a:pt x="578" y="1038"/>
                    </a:lnTo>
                    <a:lnTo>
                      <a:pt x="628" y="1067"/>
                    </a:lnTo>
                    <a:lnTo>
                      <a:pt x="680" y="1094"/>
                    </a:lnTo>
                    <a:lnTo>
                      <a:pt x="732" y="1119"/>
                    </a:lnTo>
                    <a:lnTo>
                      <a:pt x="786" y="1140"/>
                    </a:lnTo>
                    <a:lnTo>
                      <a:pt x="843" y="1159"/>
                    </a:lnTo>
                    <a:lnTo>
                      <a:pt x="899" y="1176"/>
                    </a:lnTo>
                    <a:lnTo>
                      <a:pt x="957" y="1190"/>
                    </a:lnTo>
                    <a:lnTo>
                      <a:pt x="1017" y="1201"/>
                    </a:lnTo>
                    <a:lnTo>
                      <a:pt x="1076" y="1209"/>
                    </a:lnTo>
                    <a:lnTo>
                      <a:pt x="1138" y="1213"/>
                    </a:lnTo>
                    <a:lnTo>
                      <a:pt x="1199" y="1215"/>
                    </a:lnTo>
                    <a:lnTo>
                      <a:pt x="1199" y="674"/>
                    </a:lnTo>
                    <a:lnTo>
                      <a:pt x="1165" y="672"/>
                    </a:lnTo>
                    <a:lnTo>
                      <a:pt x="1132" y="670"/>
                    </a:lnTo>
                    <a:lnTo>
                      <a:pt x="1099" y="664"/>
                    </a:lnTo>
                    <a:lnTo>
                      <a:pt x="1067" y="660"/>
                    </a:lnTo>
                    <a:lnTo>
                      <a:pt x="1034" y="651"/>
                    </a:lnTo>
                    <a:lnTo>
                      <a:pt x="1003" y="643"/>
                    </a:lnTo>
                    <a:lnTo>
                      <a:pt x="974" y="630"/>
                    </a:lnTo>
                    <a:lnTo>
                      <a:pt x="943" y="620"/>
                    </a:lnTo>
                    <a:lnTo>
                      <a:pt x="913" y="605"/>
                    </a:lnTo>
                    <a:lnTo>
                      <a:pt x="886" y="591"/>
                    </a:lnTo>
                    <a:lnTo>
                      <a:pt x="859" y="574"/>
                    </a:lnTo>
                    <a:lnTo>
                      <a:pt x="832" y="558"/>
                    </a:lnTo>
                    <a:lnTo>
                      <a:pt x="805" y="539"/>
                    </a:lnTo>
                    <a:lnTo>
                      <a:pt x="780" y="520"/>
                    </a:lnTo>
                    <a:lnTo>
                      <a:pt x="757" y="499"/>
                    </a:lnTo>
                    <a:lnTo>
                      <a:pt x="734" y="476"/>
                    </a:lnTo>
                    <a:lnTo>
                      <a:pt x="714" y="454"/>
                    </a:lnTo>
                    <a:lnTo>
                      <a:pt x="693" y="431"/>
                    </a:lnTo>
                    <a:lnTo>
                      <a:pt x="672" y="406"/>
                    </a:lnTo>
                    <a:lnTo>
                      <a:pt x="653" y="379"/>
                    </a:lnTo>
                    <a:lnTo>
                      <a:pt x="637" y="352"/>
                    </a:lnTo>
                    <a:lnTo>
                      <a:pt x="622" y="324"/>
                    </a:lnTo>
                    <a:lnTo>
                      <a:pt x="607" y="295"/>
                    </a:lnTo>
                    <a:lnTo>
                      <a:pt x="593" y="266"/>
                    </a:lnTo>
                    <a:lnTo>
                      <a:pt x="582" y="237"/>
                    </a:lnTo>
                    <a:lnTo>
                      <a:pt x="572" y="206"/>
                    </a:lnTo>
                    <a:lnTo>
                      <a:pt x="562" y="175"/>
                    </a:lnTo>
                    <a:lnTo>
                      <a:pt x="555" y="143"/>
                    </a:lnTo>
                    <a:lnTo>
                      <a:pt x="549" y="110"/>
                    </a:lnTo>
                    <a:lnTo>
                      <a:pt x="545" y="77"/>
                    </a:lnTo>
                    <a:lnTo>
                      <a:pt x="543" y="44"/>
                    </a:lnTo>
                    <a:lnTo>
                      <a:pt x="541" y="10"/>
                    </a:lnTo>
                    <a:lnTo>
                      <a:pt x="541" y="8"/>
                    </a:lnTo>
                    <a:lnTo>
                      <a:pt x="541" y="6"/>
                    </a:lnTo>
                    <a:lnTo>
                      <a:pt x="541" y="4"/>
                    </a:lnTo>
                    <a:lnTo>
                      <a:pt x="541" y="2"/>
                    </a:lnTo>
                    <a:lnTo>
                      <a:pt x="541" y="0"/>
                    </a:lnTo>
                    <a:close/>
                  </a:path>
                </a:pathLst>
              </a:custGeom>
              <a:solidFill>
                <a:srgbClr val="00A5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8" name="Freeform 16"/>
              <p:cNvSpPr>
                <a:spLocks/>
              </p:cNvSpPr>
              <p:nvPr>
                <p:custDataLst>
                  <p:tags r:id="rId28"/>
                </p:custDataLst>
              </p:nvPr>
            </p:nvSpPr>
            <p:spPr bwMode="auto">
              <a:xfrm>
                <a:off x="1799" y="2474"/>
                <a:ext cx="918" cy="337"/>
              </a:xfrm>
              <a:custGeom>
                <a:avLst/>
                <a:gdLst>
                  <a:gd name="T0" fmla="*/ 458 w 918"/>
                  <a:gd name="T1" fmla="*/ 0 h 337"/>
                  <a:gd name="T2" fmla="*/ 687 w 918"/>
                  <a:gd name="T3" fmla="*/ 169 h 337"/>
                  <a:gd name="T4" fmla="*/ 918 w 918"/>
                  <a:gd name="T5" fmla="*/ 337 h 337"/>
                  <a:gd name="T6" fmla="*/ 458 w 918"/>
                  <a:gd name="T7" fmla="*/ 337 h 337"/>
                  <a:gd name="T8" fmla="*/ 0 w 918"/>
                  <a:gd name="T9" fmla="*/ 337 h 337"/>
                  <a:gd name="T10" fmla="*/ 229 w 918"/>
                  <a:gd name="T11" fmla="*/ 169 h 337"/>
                  <a:gd name="T12" fmla="*/ 458 w 918"/>
                  <a:gd name="T13" fmla="*/ 0 h 3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18" h="337">
                    <a:moveTo>
                      <a:pt x="458" y="0"/>
                    </a:moveTo>
                    <a:lnTo>
                      <a:pt x="687" y="169"/>
                    </a:lnTo>
                    <a:lnTo>
                      <a:pt x="918" y="337"/>
                    </a:lnTo>
                    <a:lnTo>
                      <a:pt x="458" y="337"/>
                    </a:lnTo>
                    <a:lnTo>
                      <a:pt x="0" y="337"/>
                    </a:lnTo>
                    <a:lnTo>
                      <a:pt x="229" y="169"/>
                    </a:lnTo>
                    <a:lnTo>
                      <a:pt x="458" y="0"/>
                    </a:lnTo>
                    <a:close/>
                  </a:path>
                </a:pathLst>
              </a:custGeom>
              <a:solidFill>
                <a:srgbClr val="00A5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grpSp>
      <p:sp>
        <p:nvSpPr>
          <p:cNvPr id="49" name="Text Box 11"/>
          <p:cNvSpPr txBox="1">
            <a:spLocks noChangeArrowheads="1"/>
          </p:cNvSpPr>
          <p:nvPr>
            <p:custDataLst>
              <p:tags r:id="rId15"/>
            </p:custDataLst>
          </p:nvPr>
        </p:nvSpPr>
        <p:spPr bwMode="gray">
          <a:xfrm>
            <a:off x="1437825" y="1241345"/>
            <a:ext cx="84570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b">
            <a:spAutoFit/>
          </a:bodyPr>
          <a:lstStyle>
            <a:lvl1pPr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algn="ctr" eaLnBrk="0" fontAlgn="base" hangingPunct="0">
              <a:spcBef>
                <a:spcPct val="0"/>
              </a:spcBef>
              <a:spcAft>
                <a:spcPct val="0"/>
              </a:spcAft>
              <a:buChar char="•"/>
              <a:defRPr sz="1600" b="1">
                <a:solidFill>
                  <a:schemeClr val="bg1"/>
                </a:solidFill>
                <a:latin typeface="Arial" charset="0"/>
              </a:defRPr>
            </a:lvl6pPr>
            <a:lvl7pPr marL="2971800" indent="-228600" algn="ctr" eaLnBrk="0" fontAlgn="base" hangingPunct="0">
              <a:spcBef>
                <a:spcPct val="0"/>
              </a:spcBef>
              <a:spcAft>
                <a:spcPct val="0"/>
              </a:spcAft>
              <a:buChar char="•"/>
              <a:defRPr sz="1600" b="1">
                <a:solidFill>
                  <a:schemeClr val="bg1"/>
                </a:solidFill>
                <a:latin typeface="Arial" charset="0"/>
              </a:defRPr>
            </a:lvl7pPr>
            <a:lvl8pPr marL="3429000" indent="-228600" algn="ctr" eaLnBrk="0" fontAlgn="base" hangingPunct="0">
              <a:spcBef>
                <a:spcPct val="0"/>
              </a:spcBef>
              <a:spcAft>
                <a:spcPct val="0"/>
              </a:spcAft>
              <a:buChar char="•"/>
              <a:defRPr sz="1600" b="1">
                <a:solidFill>
                  <a:schemeClr val="bg1"/>
                </a:solidFill>
                <a:latin typeface="Arial" charset="0"/>
              </a:defRPr>
            </a:lvl8pPr>
            <a:lvl9pPr marL="3886200" indent="-228600" algn="ctr" eaLnBrk="0" fontAlgn="base" hangingPunct="0">
              <a:spcBef>
                <a:spcPct val="0"/>
              </a:spcBef>
              <a:spcAft>
                <a:spcPct val="0"/>
              </a:spcAft>
              <a:buChar char="•"/>
              <a:defRPr sz="1600" b="1">
                <a:solidFill>
                  <a:schemeClr val="bg1"/>
                </a:solidFill>
                <a:latin typeface="Arial" charset="0"/>
              </a:defRPr>
            </a:lvl9pPr>
          </a:lstStyle>
          <a:p>
            <a:pPr eaLnBrk="1" hangingPunct="1">
              <a:spcBef>
                <a:spcPts val="0"/>
              </a:spcBef>
              <a:buFontTx/>
              <a:buNone/>
            </a:pPr>
            <a:r>
              <a:rPr lang="en-US" sz="900" dirty="0"/>
              <a:t>Price</a:t>
            </a:r>
          </a:p>
          <a:p>
            <a:pPr eaLnBrk="1" hangingPunct="1">
              <a:spcBef>
                <a:spcPts val="0"/>
              </a:spcBef>
              <a:buFontTx/>
              <a:buNone/>
            </a:pPr>
            <a:r>
              <a:rPr lang="en-US" sz="900" dirty="0"/>
              <a:t>Leadership</a:t>
            </a:r>
          </a:p>
        </p:txBody>
      </p:sp>
      <p:sp>
        <p:nvSpPr>
          <p:cNvPr id="50" name="Text Box 13"/>
          <p:cNvSpPr txBox="1">
            <a:spLocks noChangeArrowheads="1"/>
          </p:cNvSpPr>
          <p:nvPr>
            <p:custDataLst>
              <p:tags r:id="rId16"/>
            </p:custDataLst>
          </p:nvPr>
        </p:nvSpPr>
        <p:spPr bwMode="gray">
          <a:xfrm>
            <a:off x="1349025" y="3065425"/>
            <a:ext cx="1023304"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b">
            <a:spAutoFit/>
          </a:bodyPr>
          <a:lstStyle>
            <a:lvl1pPr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algn="ctr" eaLnBrk="0" fontAlgn="base" hangingPunct="0">
              <a:spcBef>
                <a:spcPct val="0"/>
              </a:spcBef>
              <a:spcAft>
                <a:spcPct val="0"/>
              </a:spcAft>
              <a:buChar char="•"/>
              <a:defRPr sz="1600" b="1">
                <a:solidFill>
                  <a:schemeClr val="bg1"/>
                </a:solidFill>
                <a:latin typeface="Arial" charset="0"/>
              </a:defRPr>
            </a:lvl6pPr>
            <a:lvl7pPr marL="2971800" indent="-228600" algn="ctr" eaLnBrk="0" fontAlgn="base" hangingPunct="0">
              <a:spcBef>
                <a:spcPct val="0"/>
              </a:spcBef>
              <a:spcAft>
                <a:spcPct val="0"/>
              </a:spcAft>
              <a:buChar char="•"/>
              <a:defRPr sz="1600" b="1">
                <a:solidFill>
                  <a:schemeClr val="bg1"/>
                </a:solidFill>
                <a:latin typeface="Arial" charset="0"/>
              </a:defRPr>
            </a:lvl7pPr>
            <a:lvl8pPr marL="3429000" indent="-228600" algn="ctr" eaLnBrk="0" fontAlgn="base" hangingPunct="0">
              <a:spcBef>
                <a:spcPct val="0"/>
              </a:spcBef>
              <a:spcAft>
                <a:spcPct val="0"/>
              </a:spcAft>
              <a:buChar char="•"/>
              <a:defRPr sz="1600" b="1">
                <a:solidFill>
                  <a:schemeClr val="bg1"/>
                </a:solidFill>
                <a:latin typeface="Arial" charset="0"/>
              </a:defRPr>
            </a:lvl8pPr>
            <a:lvl9pPr marL="3886200" indent="-228600" algn="ctr" eaLnBrk="0" fontAlgn="base" hangingPunct="0">
              <a:spcBef>
                <a:spcPct val="0"/>
              </a:spcBef>
              <a:spcAft>
                <a:spcPct val="0"/>
              </a:spcAft>
              <a:buChar char="•"/>
              <a:defRPr sz="1600" b="1">
                <a:solidFill>
                  <a:schemeClr val="bg1"/>
                </a:solidFill>
                <a:latin typeface="Arial" charset="0"/>
              </a:defRPr>
            </a:lvl9pPr>
          </a:lstStyle>
          <a:p>
            <a:pPr eaLnBrk="1" hangingPunct="1">
              <a:spcBef>
                <a:spcPts val="0"/>
              </a:spcBef>
              <a:buFontTx/>
              <a:buNone/>
            </a:pPr>
            <a:r>
              <a:rPr lang="en-US" sz="900" dirty="0"/>
              <a:t>Network and</a:t>
            </a:r>
            <a:br>
              <a:rPr lang="en-US" sz="900" dirty="0"/>
            </a:br>
            <a:r>
              <a:rPr lang="en-US" sz="900" dirty="0"/>
              <a:t>News</a:t>
            </a:r>
          </a:p>
          <a:p>
            <a:pPr eaLnBrk="1" hangingPunct="1">
              <a:spcBef>
                <a:spcPts val="0"/>
              </a:spcBef>
              <a:buFontTx/>
              <a:buNone/>
            </a:pPr>
            <a:r>
              <a:rPr lang="en-US" sz="900" dirty="0"/>
              <a:t>Ratings</a:t>
            </a:r>
          </a:p>
        </p:txBody>
      </p:sp>
      <p:sp>
        <p:nvSpPr>
          <p:cNvPr id="51" name="Text Box 12"/>
          <p:cNvSpPr txBox="1">
            <a:spLocks noChangeArrowheads="1"/>
          </p:cNvSpPr>
          <p:nvPr>
            <p:custDataLst>
              <p:tags r:id="rId17"/>
            </p:custDataLst>
          </p:nvPr>
        </p:nvSpPr>
        <p:spPr bwMode="gray">
          <a:xfrm>
            <a:off x="2247074" y="2140587"/>
            <a:ext cx="1023304"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b">
            <a:spAutoFit/>
          </a:bodyPr>
          <a:lstStyle>
            <a:lvl1pPr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algn="ctr" eaLnBrk="0" fontAlgn="base" hangingPunct="0">
              <a:spcBef>
                <a:spcPct val="0"/>
              </a:spcBef>
              <a:spcAft>
                <a:spcPct val="0"/>
              </a:spcAft>
              <a:buChar char="•"/>
              <a:defRPr sz="1600" b="1">
                <a:solidFill>
                  <a:schemeClr val="bg1"/>
                </a:solidFill>
                <a:latin typeface="Arial" charset="0"/>
              </a:defRPr>
            </a:lvl6pPr>
            <a:lvl7pPr marL="2971800" indent="-228600" algn="ctr" eaLnBrk="0" fontAlgn="base" hangingPunct="0">
              <a:spcBef>
                <a:spcPct val="0"/>
              </a:spcBef>
              <a:spcAft>
                <a:spcPct val="0"/>
              </a:spcAft>
              <a:buChar char="•"/>
              <a:defRPr sz="1600" b="1">
                <a:solidFill>
                  <a:schemeClr val="bg1"/>
                </a:solidFill>
                <a:latin typeface="Arial" charset="0"/>
              </a:defRPr>
            </a:lvl7pPr>
            <a:lvl8pPr marL="3429000" indent="-228600" algn="ctr" eaLnBrk="0" fontAlgn="base" hangingPunct="0">
              <a:spcBef>
                <a:spcPct val="0"/>
              </a:spcBef>
              <a:spcAft>
                <a:spcPct val="0"/>
              </a:spcAft>
              <a:buChar char="•"/>
              <a:defRPr sz="1600" b="1">
                <a:solidFill>
                  <a:schemeClr val="bg1"/>
                </a:solidFill>
                <a:latin typeface="Arial" charset="0"/>
              </a:defRPr>
            </a:lvl8pPr>
            <a:lvl9pPr marL="3886200" indent="-228600" algn="ctr" eaLnBrk="0" fontAlgn="base" hangingPunct="0">
              <a:spcBef>
                <a:spcPct val="0"/>
              </a:spcBef>
              <a:spcAft>
                <a:spcPct val="0"/>
              </a:spcAft>
              <a:buChar char="•"/>
              <a:defRPr sz="1600" b="1">
                <a:solidFill>
                  <a:schemeClr val="bg1"/>
                </a:solidFill>
                <a:latin typeface="Arial" charset="0"/>
              </a:defRPr>
            </a:lvl9pPr>
          </a:lstStyle>
          <a:p>
            <a:pPr eaLnBrk="1" hangingPunct="1">
              <a:spcBef>
                <a:spcPts val="0"/>
              </a:spcBef>
              <a:buFontTx/>
              <a:buNone/>
            </a:pPr>
            <a:r>
              <a:rPr lang="en-US" sz="900" dirty="0"/>
              <a:t>Reinvest</a:t>
            </a:r>
            <a:br>
              <a:rPr lang="en-US" sz="900" dirty="0"/>
            </a:br>
            <a:r>
              <a:rPr lang="en-US" sz="900" dirty="0"/>
              <a:t>in</a:t>
            </a:r>
            <a:br>
              <a:rPr lang="en-US" sz="900" dirty="0"/>
            </a:br>
            <a:r>
              <a:rPr lang="en-US" sz="900" dirty="0"/>
              <a:t>Business</a:t>
            </a:r>
          </a:p>
        </p:txBody>
      </p:sp>
      <p:sp>
        <p:nvSpPr>
          <p:cNvPr id="52" name="Text Box 12"/>
          <p:cNvSpPr txBox="1">
            <a:spLocks noChangeArrowheads="1"/>
          </p:cNvSpPr>
          <p:nvPr>
            <p:custDataLst>
              <p:tags r:id="rId18"/>
            </p:custDataLst>
          </p:nvPr>
        </p:nvSpPr>
        <p:spPr bwMode="gray">
          <a:xfrm>
            <a:off x="305372" y="2140587"/>
            <a:ext cx="1023304"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b">
            <a:spAutoFit/>
          </a:bodyPr>
          <a:lstStyle>
            <a:lvl1pPr eaLnBrk="0" hangingPunct="0">
              <a:defRPr sz="1600" b="1">
                <a:solidFill>
                  <a:schemeClr val="bg1"/>
                </a:solidFill>
                <a:latin typeface="Arial" charset="0"/>
              </a:defRPr>
            </a:lvl1pPr>
            <a:lvl2pPr marL="742950" indent="-285750" eaLnBrk="0" hangingPunct="0">
              <a:defRPr sz="1600" b="1">
                <a:solidFill>
                  <a:schemeClr val="bg1"/>
                </a:solidFill>
                <a:latin typeface="Arial" charset="0"/>
              </a:defRPr>
            </a:lvl2pPr>
            <a:lvl3pPr marL="1143000" indent="-228600" eaLnBrk="0" hangingPunct="0">
              <a:defRPr sz="1600" b="1">
                <a:solidFill>
                  <a:schemeClr val="bg1"/>
                </a:solidFill>
                <a:latin typeface="Arial" charset="0"/>
              </a:defRPr>
            </a:lvl3pPr>
            <a:lvl4pPr marL="1600200" indent="-228600" eaLnBrk="0" hangingPunct="0">
              <a:defRPr sz="1600" b="1">
                <a:solidFill>
                  <a:schemeClr val="bg1"/>
                </a:solidFill>
                <a:latin typeface="Arial" charset="0"/>
              </a:defRPr>
            </a:lvl4pPr>
            <a:lvl5pPr marL="2057400" indent="-228600" eaLnBrk="0" hangingPunct="0">
              <a:defRPr sz="1600" b="1">
                <a:solidFill>
                  <a:schemeClr val="bg1"/>
                </a:solidFill>
                <a:latin typeface="Arial" charset="0"/>
              </a:defRPr>
            </a:lvl5pPr>
            <a:lvl6pPr marL="2514600" indent="-228600" algn="ctr" eaLnBrk="0" fontAlgn="base" hangingPunct="0">
              <a:spcBef>
                <a:spcPct val="0"/>
              </a:spcBef>
              <a:spcAft>
                <a:spcPct val="0"/>
              </a:spcAft>
              <a:buChar char="•"/>
              <a:defRPr sz="1600" b="1">
                <a:solidFill>
                  <a:schemeClr val="bg1"/>
                </a:solidFill>
                <a:latin typeface="Arial" charset="0"/>
              </a:defRPr>
            </a:lvl6pPr>
            <a:lvl7pPr marL="2971800" indent="-228600" algn="ctr" eaLnBrk="0" fontAlgn="base" hangingPunct="0">
              <a:spcBef>
                <a:spcPct val="0"/>
              </a:spcBef>
              <a:spcAft>
                <a:spcPct val="0"/>
              </a:spcAft>
              <a:buChar char="•"/>
              <a:defRPr sz="1600" b="1">
                <a:solidFill>
                  <a:schemeClr val="bg1"/>
                </a:solidFill>
                <a:latin typeface="Arial" charset="0"/>
              </a:defRPr>
            </a:lvl7pPr>
            <a:lvl8pPr marL="3429000" indent="-228600" algn="ctr" eaLnBrk="0" fontAlgn="base" hangingPunct="0">
              <a:spcBef>
                <a:spcPct val="0"/>
              </a:spcBef>
              <a:spcAft>
                <a:spcPct val="0"/>
              </a:spcAft>
              <a:buChar char="•"/>
              <a:defRPr sz="1600" b="1">
                <a:solidFill>
                  <a:schemeClr val="bg1"/>
                </a:solidFill>
                <a:latin typeface="Arial" charset="0"/>
              </a:defRPr>
            </a:lvl8pPr>
            <a:lvl9pPr marL="3886200" indent="-228600" algn="ctr" eaLnBrk="0" fontAlgn="base" hangingPunct="0">
              <a:spcBef>
                <a:spcPct val="0"/>
              </a:spcBef>
              <a:spcAft>
                <a:spcPct val="0"/>
              </a:spcAft>
              <a:buChar char="•"/>
              <a:defRPr sz="1600" b="1">
                <a:solidFill>
                  <a:schemeClr val="bg1"/>
                </a:solidFill>
                <a:latin typeface="Arial" charset="0"/>
              </a:defRPr>
            </a:lvl9pPr>
          </a:lstStyle>
          <a:p>
            <a:pPr eaLnBrk="1" hangingPunct="1">
              <a:spcBef>
                <a:spcPts val="0"/>
              </a:spcBef>
              <a:buFontTx/>
              <a:buNone/>
            </a:pPr>
            <a:r>
              <a:rPr lang="en-US" sz="900" dirty="0"/>
              <a:t>Reinvest</a:t>
            </a:r>
            <a:br>
              <a:rPr lang="en-US" sz="900" dirty="0"/>
            </a:br>
            <a:r>
              <a:rPr lang="en-US" sz="900" dirty="0"/>
              <a:t>in</a:t>
            </a:r>
            <a:br>
              <a:rPr lang="en-US" sz="900" dirty="0"/>
            </a:br>
            <a:r>
              <a:rPr lang="en-US" sz="900" dirty="0"/>
              <a:t>Business</a:t>
            </a:r>
          </a:p>
        </p:txBody>
      </p:sp>
      <p:sp>
        <p:nvSpPr>
          <p:cNvPr id="32" name="AutoShape 17"/>
          <p:cNvSpPr>
            <a:spLocks noChangeArrowheads="1"/>
          </p:cNvSpPr>
          <p:nvPr>
            <p:custDataLst>
              <p:tags r:id="rId19"/>
            </p:custDataLst>
          </p:nvPr>
        </p:nvSpPr>
        <p:spPr bwMode="gray">
          <a:xfrm rot="18373892">
            <a:off x="632902" y="2824289"/>
            <a:ext cx="837855" cy="355753"/>
          </a:xfrm>
          <a:prstGeom prst="triangle">
            <a:avLst>
              <a:gd name="adj" fmla="val 50000"/>
            </a:avLst>
          </a:prstGeom>
          <a:solidFill>
            <a:srgbClr val="CF6E0D"/>
          </a:solidFill>
          <a:ln>
            <a:noFill/>
          </a:ln>
          <a:effectLst/>
          <a:extLst>
            <a:ext uri="{91240B29-F687-4F45-9708-019B960494DF}">
              <a14:hiddenLine xmlns:a14="http://schemas.microsoft.com/office/drawing/2010/main" w="1270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pPr>
              <a:buFontTx/>
              <a:buNone/>
            </a:pPr>
            <a:endParaRPr lang="en-US" sz="1400" dirty="0"/>
          </a:p>
        </p:txBody>
      </p:sp>
      <p:sp>
        <p:nvSpPr>
          <p:cNvPr id="53" name="Text Box 7"/>
          <p:cNvSpPr txBox="1">
            <a:spLocks noChangeArrowheads="1"/>
          </p:cNvSpPr>
          <p:nvPr>
            <p:custDataLst>
              <p:tags r:id="rId20"/>
            </p:custDataLst>
          </p:nvPr>
        </p:nvSpPr>
        <p:spPr bwMode="auto">
          <a:xfrm>
            <a:off x="3692346" y="3090194"/>
            <a:ext cx="5064749" cy="2308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820738" eaLnBrk="0" hangingPunct="0">
              <a:tabLst>
                <a:tab pos="1314450" algn="l"/>
                <a:tab pos="1885950" algn="l"/>
                <a:tab pos="2457450" algn="l"/>
                <a:tab pos="3028950" algn="l"/>
                <a:tab pos="3600450" algn="l"/>
                <a:tab pos="4114800" algn="l"/>
                <a:tab pos="4686300" algn="l"/>
                <a:tab pos="5257800" algn="l"/>
                <a:tab pos="5829300" algn="l"/>
                <a:tab pos="6400800" algn="l"/>
                <a:tab pos="6972300" algn="l"/>
                <a:tab pos="7543800" algn="l"/>
              </a:tabLst>
              <a:defRPr sz="1600" b="1">
                <a:solidFill>
                  <a:schemeClr val="bg1"/>
                </a:solidFill>
                <a:latin typeface="Arial" charset="0"/>
              </a:defRPr>
            </a:lvl1pPr>
            <a:lvl2pPr marL="742950" indent="-285750" defTabSz="820738" eaLnBrk="0" hangingPunct="0">
              <a:tabLst>
                <a:tab pos="1314450" algn="l"/>
                <a:tab pos="1885950" algn="l"/>
                <a:tab pos="2457450" algn="l"/>
                <a:tab pos="3028950" algn="l"/>
                <a:tab pos="3600450" algn="l"/>
                <a:tab pos="4114800" algn="l"/>
                <a:tab pos="4686300" algn="l"/>
                <a:tab pos="5257800" algn="l"/>
                <a:tab pos="5829300" algn="l"/>
                <a:tab pos="6400800" algn="l"/>
                <a:tab pos="6972300" algn="l"/>
                <a:tab pos="7543800" algn="l"/>
              </a:tabLst>
              <a:defRPr sz="1600" b="1">
                <a:solidFill>
                  <a:schemeClr val="bg1"/>
                </a:solidFill>
                <a:latin typeface="Arial" charset="0"/>
              </a:defRPr>
            </a:lvl2pPr>
            <a:lvl3pPr marL="1143000" indent="-228600" defTabSz="820738" eaLnBrk="0" hangingPunct="0">
              <a:tabLst>
                <a:tab pos="1314450" algn="l"/>
                <a:tab pos="1885950" algn="l"/>
                <a:tab pos="2457450" algn="l"/>
                <a:tab pos="3028950" algn="l"/>
                <a:tab pos="3600450" algn="l"/>
                <a:tab pos="4114800" algn="l"/>
                <a:tab pos="4686300" algn="l"/>
                <a:tab pos="5257800" algn="l"/>
                <a:tab pos="5829300" algn="l"/>
                <a:tab pos="6400800" algn="l"/>
                <a:tab pos="6972300" algn="l"/>
                <a:tab pos="7543800" algn="l"/>
              </a:tabLst>
              <a:defRPr sz="1600" b="1">
                <a:solidFill>
                  <a:schemeClr val="bg1"/>
                </a:solidFill>
                <a:latin typeface="Arial" charset="0"/>
              </a:defRPr>
            </a:lvl3pPr>
            <a:lvl4pPr marL="1600200" indent="-228600" defTabSz="820738" eaLnBrk="0" hangingPunct="0">
              <a:tabLst>
                <a:tab pos="1314450" algn="l"/>
                <a:tab pos="1885950" algn="l"/>
                <a:tab pos="2457450" algn="l"/>
                <a:tab pos="3028950" algn="l"/>
                <a:tab pos="3600450" algn="l"/>
                <a:tab pos="4114800" algn="l"/>
                <a:tab pos="4686300" algn="l"/>
                <a:tab pos="5257800" algn="l"/>
                <a:tab pos="5829300" algn="l"/>
                <a:tab pos="6400800" algn="l"/>
                <a:tab pos="6972300" algn="l"/>
                <a:tab pos="7543800" algn="l"/>
              </a:tabLst>
              <a:defRPr sz="1600" b="1">
                <a:solidFill>
                  <a:schemeClr val="bg1"/>
                </a:solidFill>
                <a:latin typeface="Arial" charset="0"/>
              </a:defRPr>
            </a:lvl4pPr>
            <a:lvl5pPr marL="2057400" indent="-228600" defTabSz="820738" eaLnBrk="0" hangingPunct="0">
              <a:tabLst>
                <a:tab pos="1314450" algn="l"/>
                <a:tab pos="1885950" algn="l"/>
                <a:tab pos="2457450" algn="l"/>
                <a:tab pos="3028950" algn="l"/>
                <a:tab pos="3600450" algn="l"/>
                <a:tab pos="4114800" algn="l"/>
                <a:tab pos="4686300" algn="l"/>
                <a:tab pos="5257800" algn="l"/>
                <a:tab pos="5829300" algn="l"/>
                <a:tab pos="6400800" algn="l"/>
                <a:tab pos="6972300" algn="l"/>
                <a:tab pos="7543800" algn="l"/>
              </a:tabLst>
              <a:defRPr sz="1600" b="1">
                <a:solidFill>
                  <a:schemeClr val="bg1"/>
                </a:solidFill>
                <a:latin typeface="Arial" charset="0"/>
              </a:defRPr>
            </a:lvl5pPr>
            <a:lvl6pPr marL="2514600" indent="-228600" algn="ctr" defTabSz="820738" eaLnBrk="0" fontAlgn="base" hangingPunct="0">
              <a:spcBef>
                <a:spcPct val="0"/>
              </a:spcBef>
              <a:spcAft>
                <a:spcPct val="0"/>
              </a:spcAft>
              <a:buChar char="•"/>
              <a:tabLst>
                <a:tab pos="1314450" algn="l"/>
                <a:tab pos="1885950" algn="l"/>
                <a:tab pos="2457450" algn="l"/>
                <a:tab pos="3028950" algn="l"/>
                <a:tab pos="3600450" algn="l"/>
                <a:tab pos="4114800" algn="l"/>
                <a:tab pos="4686300" algn="l"/>
                <a:tab pos="5257800" algn="l"/>
                <a:tab pos="5829300" algn="l"/>
                <a:tab pos="6400800" algn="l"/>
                <a:tab pos="6972300" algn="l"/>
                <a:tab pos="7543800" algn="l"/>
              </a:tabLst>
              <a:defRPr sz="1600" b="1">
                <a:solidFill>
                  <a:schemeClr val="bg1"/>
                </a:solidFill>
                <a:latin typeface="Arial" charset="0"/>
              </a:defRPr>
            </a:lvl6pPr>
            <a:lvl7pPr marL="2971800" indent="-228600" algn="ctr" defTabSz="820738" eaLnBrk="0" fontAlgn="base" hangingPunct="0">
              <a:spcBef>
                <a:spcPct val="0"/>
              </a:spcBef>
              <a:spcAft>
                <a:spcPct val="0"/>
              </a:spcAft>
              <a:buChar char="•"/>
              <a:tabLst>
                <a:tab pos="1314450" algn="l"/>
                <a:tab pos="1885950" algn="l"/>
                <a:tab pos="2457450" algn="l"/>
                <a:tab pos="3028950" algn="l"/>
                <a:tab pos="3600450" algn="l"/>
                <a:tab pos="4114800" algn="l"/>
                <a:tab pos="4686300" algn="l"/>
                <a:tab pos="5257800" algn="l"/>
                <a:tab pos="5829300" algn="l"/>
                <a:tab pos="6400800" algn="l"/>
                <a:tab pos="6972300" algn="l"/>
                <a:tab pos="7543800" algn="l"/>
              </a:tabLst>
              <a:defRPr sz="1600" b="1">
                <a:solidFill>
                  <a:schemeClr val="bg1"/>
                </a:solidFill>
                <a:latin typeface="Arial" charset="0"/>
              </a:defRPr>
            </a:lvl7pPr>
            <a:lvl8pPr marL="3429000" indent="-228600" algn="ctr" defTabSz="820738" eaLnBrk="0" fontAlgn="base" hangingPunct="0">
              <a:spcBef>
                <a:spcPct val="0"/>
              </a:spcBef>
              <a:spcAft>
                <a:spcPct val="0"/>
              </a:spcAft>
              <a:buChar char="•"/>
              <a:tabLst>
                <a:tab pos="1314450" algn="l"/>
                <a:tab pos="1885950" algn="l"/>
                <a:tab pos="2457450" algn="l"/>
                <a:tab pos="3028950" algn="l"/>
                <a:tab pos="3600450" algn="l"/>
                <a:tab pos="4114800" algn="l"/>
                <a:tab pos="4686300" algn="l"/>
                <a:tab pos="5257800" algn="l"/>
                <a:tab pos="5829300" algn="l"/>
                <a:tab pos="6400800" algn="l"/>
                <a:tab pos="6972300" algn="l"/>
                <a:tab pos="7543800" algn="l"/>
              </a:tabLst>
              <a:defRPr sz="1600" b="1">
                <a:solidFill>
                  <a:schemeClr val="bg1"/>
                </a:solidFill>
                <a:latin typeface="Arial" charset="0"/>
              </a:defRPr>
            </a:lvl8pPr>
            <a:lvl9pPr marL="3886200" indent="-228600" algn="ctr" defTabSz="820738" eaLnBrk="0" fontAlgn="base" hangingPunct="0">
              <a:spcBef>
                <a:spcPct val="0"/>
              </a:spcBef>
              <a:spcAft>
                <a:spcPct val="0"/>
              </a:spcAft>
              <a:buChar char="•"/>
              <a:tabLst>
                <a:tab pos="1314450" algn="l"/>
                <a:tab pos="1885950" algn="l"/>
                <a:tab pos="2457450" algn="l"/>
                <a:tab pos="3028950" algn="l"/>
                <a:tab pos="3600450" algn="l"/>
                <a:tab pos="4114800" algn="l"/>
                <a:tab pos="4686300" algn="l"/>
                <a:tab pos="5257800" algn="l"/>
                <a:tab pos="5829300" algn="l"/>
                <a:tab pos="6400800" algn="l"/>
                <a:tab pos="6972300" algn="l"/>
                <a:tab pos="7543800" algn="l"/>
              </a:tabLst>
              <a:defRPr sz="1600" b="1">
                <a:solidFill>
                  <a:schemeClr val="bg1"/>
                </a:solidFill>
                <a:latin typeface="Arial" charset="0"/>
              </a:defRPr>
            </a:lvl9pPr>
          </a:lstStyle>
          <a:p>
            <a:pPr algn="l">
              <a:spcBef>
                <a:spcPct val="50000"/>
              </a:spcBef>
              <a:buFontTx/>
              <a:buNone/>
              <a:tabLst>
                <a:tab pos="1543050" algn="l"/>
                <a:tab pos="2000250" algn="l"/>
                <a:tab pos="2457450" algn="l"/>
                <a:tab pos="2857500" algn="l"/>
                <a:tab pos="3314700" algn="l"/>
                <a:tab pos="3771900" algn="l"/>
                <a:tab pos="4229100" algn="l"/>
                <a:tab pos="5257800" algn="l"/>
                <a:tab pos="5829300" algn="l"/>
                <a:tab pos="6400800" algn="l"/>
                <a:tab pos="6972300" algn="l"/>
                <a:tab pos="7543800" algn="l"/>
              </a:tabLst>
            </a:pPr>
            <a:r>
              <a:rPr lang="en-US" sz="900" dirty="0">
                <a:solidFill>
                  <a:srgbClr val="000000"/>
                </a:solidFill>
              </a:rPr>
              <a:t>CBS National </a:t>
            </a:r>
            <a:r>
              <a:rPr lang="en-US" sz="900" dirty="0" smtClean="0">
                <a:solidFill>
                  <a:srgbClr val="000000"/>
                </a:solidFill>
              </a:rPr>
              <a:t>Ranking	1	  1	    2	       1	         1	           1	            1</a:t>
            </a:r>
            <a:endParaRPr lang="en-US" sz="900" dirty="0">
              <a:solidFill>
                <a:srgbClr val="000000"/>
              </a:solidFill>
            </a:endParaRPr>
          </a:p>
        </p:txBody>
      </p:sp>
      <p:sp>
        <p:nvSpPr>
          <p:cNvPr id="6" name="Rectangle 5"/>
          <p:cNvSpPr/>
          <p:nvPr/>
        </p:nvSpPr>
        <p:spPr>
          <a:xfrm>
            <a:off x="373687" y="6121359"/>
            <a:ext cx="4572000" cy="461665"/>
          </a:xfrm>
          <a:prstGeom prst="rect">
            <a:avLst/>
          </a:prstGeom>
        </p:spPr>
        <p:txBody>
          <a:bodyPr>
            <a:spAutoFit/>
          </a:bodyPr>
          <a:lstStyle/>
          <a:p>
            <a:pPr algn="l">
              <a:buNone/>
            </a:pPr>
            <a:r>
              <a:rPr lang="en-US" sz="800" b="0" dirty="0">
                <a:solidFill>
                  <a:schemeClr val="tx1"/>
                </a:solidFill>
              </a:rPr>
              <a:t>_______________</a:t>
            </a:r>
          </a:p>
          <a:p>
            <a:pPr marL="228600" indent="-228600" algn="l">
              <a:buAutoNum type="arabicParenBoth"/>
            </a:pPr>
            <a:r>
              <a:rPr lang="en-US" sz="800" b="0" dirty="0" smtClean="0">
                <a:solidFill>
                  <a:schemeClr val="tx1"/>
                </a:solidFill>
              </a:rPr>
              <a:t>Number of Gray stations ranked #1</a:t>
            </a:r>
          </a:p>
          <a:p>
            <a:pPr algn="l">
              <a:buNone/>
            </a:pPr>
            <a:r>
              <a:rPr lang="en-US" sz="800" b="0" dirty="0" smtClean="0">
                <a:solidFill>
                  <a:schemeClr val="tx1"/>
                </a:solidFill>
              </a:rPr>
              <a:t>Does not include stations under LMA or SSA agreements with Gray.</a:t>
            </a:r>
            <a:endParaRPr lang="en-US" sz="800" b="0" dirty="0">
              <a:solidFill>
                <a:schemeClr val="tx1"/>
              </a:solidFill>
            </a:endParaRPr>
          </a:p>
        </p:txBody>
      </p:sp>
      <p:sp>
        <p:nvSpPr>
          <p:cNvPr id="56" name="AutoShape 35"/>
          <p:cNvSpPr>
            <a:spLocks noChangeArrowheads="1"/>
          </p:cNvSpPr>
          <p:nvPr/>
        </p:nvSpPr>
        <p:spPr bwMode="auto">
          <a:xfrm rot="10800000">
            <a:off x="179500" y="3704344"/>
            <a:ext cx="3319574" cy="284985"/>
          </a:xfrm>
          <a:prstGeom prst="triangle">
            <a:avLst>
              <a:gd name="adj" fmla="val 50000"/>
            </a:avLst>
          </a:prstGeom>
          <a:gradFill rotWithShape="1">
            <a:gsLst>
              <a:gs pos="31000">
                <a:schemeClr val="accent1"/>
              </a:gs>
              <a:gs pos="100000">
                <a:srgbClr val="FFFFFF"/>
              </a:gs>
            </a:gsLst>
            <a:lin ang="5400000" scaled="1"/>
          </a:gradFill>
          <a:ln>
            <a:noFill/>
          </a:ln>
          <a:extLst/>
        </p:spPr>
        <p:txBody>
          <a:bodyPr rIns="45720" anchor="ctr"/>
          <a:lstStyle/>
          <a:p>
            <a:pPr fontAlgn="auto">
              <a:spcBef>
                <a:spcPct val="50000"/>
              </a:spcBef>
              <a:spcAft>
                <a:spcPts val="0"/>
              </a:spcAft>
              <a:defRPr/>
            </a:pPr>
            <a:endParaRPr lang="en-US" sz="1600" b="0" i="1" kern="0" noProof="1">
              <a:solidFill>
                <a:srgbClr val="000000"/>
              </a:solidFill>
              <a:latin typeface="+mj-lt"/>
            </a:endParaRPr>
          </a:p>
        </p:txBody>
      </p:sp>
      <p:sp>
        <p:nvSpPr>
          <p:cNvPr id="59" name="Text Box 7"/>
          <p:cNvSpPr txBox="1">
            <a:spLocks noChangeArrowheads="1"/>
          </p:cNvSpPr>
          <p:nvPr>
            <p:custDataLst>
              <p:tags r:id="rId21"/>
            </p:custDataLst>
          </p:nvPr>
        </p:nvSpPr>
        <p:spPr bwMode="auto">
          <a:xfrm>
            <a:off x="3692346" y="4641241"/>
            <a:ext cx="5064749" cy="2308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820738" eaLnBrk="0" hangingPunct="0">
              <a:tabLst>
                <a:tab pos="1314450" algn="l"/>
                <a:tab pos="1885950" algn="l"/>
                <a:tab pos="2457450" algn="l"/>
                <a:tab pos="3028950" algn="l"/>
                <a:tab pos="3600450" algn="l"/>
                <a:tab pos="4114800" algn="l"/>
                <a:tab pos="4686300" algn="l"/>
                <a:tab pos="5257800" algn="l"/>
                <a:tab pos="5829300" algn="l"/>
                <a:tab pos="6400800" algn="l"/>
                <a:tab pos="6972300" algn="l"/>
                <a:tab pos="7543800" algn="l"/>
              </a:tabLst>
              <a:defRPr sz="1600" b="1">
                <a:solidFill>
                  <a:schemeClr val="bg1"/>
                </a:solidFill>
                <a:latin typeface="Arial" charset="0"/>
              </a:defRPr>
            </a:lvl1pPr>
            <a:lvl2pPr marL="742950" indent="-285750" defTabSz="820738" eaLnBrk="0" hangingPunct="0">
              <a:tabLst>
                <a:tab pos="1314450" algn="l"/>
                <a:tab pos="1885950" algn="l"/>
                <a:tab pos="2457450" algn="l"/>
                <a:tab pos="3028950" algn="l"/>
                <a:tab pos="3600450" algn="l"/>
                <a:tab pos="4114800" algn="l"/>
                <a:tab pos="4686300" algn="l"/>
                <a:tab pos="5257800" algn="l"/>
                <a:tab pos="5829300" algn="l"/>
                <a:tab pos="6400800" algn="l"/>
                <a:tab pos="6972300" algn="l"/>
                <a:tab pos="7543800" algn="l"/>
              </a:tabLst>
              <a:defRPr sz="1600" b="1">
                <a:solidFill>
                  <a:schemeClr val="bg1"/>
                </a:solidFill>
                <a:latin typeface="Arial" charset="0"/>
              </a:defRPr>
            </a:lvl2pPr>
            <a:lvl3pPr marL="1143000" indent="-228600" defTabSz="820738" eaLnBrk="0" hangingPunct="0">
              <a:tabLst>
                <a:tab pos="1314450" algn="l"/>
                <a:tab pos="1885950" algn="l"/>
                <a:tab pos="2457450" algn="l"/>
                <a:tab pos="3028950" algn="l"/>
                <a:tab pos="3600450" algn="l"/>
                <a:tab pos="4114800" algn="l"/>
                <a:tab pos="4686300" algn="l"/>
                <a:tab pos="5257800" algn="l"/>
                <a:tab pos="5829300" algn="l"/>
                <a:tab pos="6400800" algn="l"/>
                <a:tab pos="6972300" algn="l"/>
                <a:tab pos="7543800" algn="l"/>
              </a:tabLst>
              <a:defRPr sz="1600" b="1">
                <a:solidFill>
                  <a:schemeClr val="bg1"/>
                </a:solidFill>
                <a:latin typeface="Arial" charset="0"/>
              </a:defRPr>
            </a:lvl3pPr>
            <a:lvl4pPr marL="1600200" indent="-228600" defTabSz="820738" eaLnBrk="0" hangingPunct="0">
              <a:tabLst>
                <a:tab pos="1314450" algn="l"/>
                <a:tab pos="1885950" algn="l"/>
                <a:tab pos="2457450" algn="l"/>
                <a:tab pos="3028950" algn="l"/>
                <a:tab pos="3600450" algn="l"/>
                <a:tab pos="4114800" algn="l"/>
                <a:tab pos="4686300" algn="l"/>
                <a:tab pos="5257800" algn="l"/>
                <a:tab pos="5829300" algn="l"/>
                <a:tab pos="6400800" algn="l"/>
                <a:tab pos="6972300" algn="l"/>
                <a:tab pos="7543800" algn="l"/>
              </a:tabLst>
              <a:defRPr sz="1600" b="1">
                <a:solidFill>
                  <a:schemeClr val="bg1"/>
                </a:solidFill>
                <a:latin typeface="Arial" charset="0"/>
              </a:defRPr>
            </a:lvl4pPr>
            <a:lvl5pPr marL="2057400" indent="-228600" defTabSz="820738" eaLnBrk="0" hangingPunct="0">
              <a:tabLst>
                <a:tab pos="1314450" algn="l"/>
                <a:tab pos="1885950" algn="l"/>
                <a:tab pos="2457450" algn="l"/>
                <a:tab pos="3028950" algn="l"/>
                <a:tab pos="3600450" algn="l"/>
                <a:tab pos="4114800" algn="l"/>
                <a:tab pos="4686300" algn="l"/>
                <a:tab pos="5257800" algn="l"/>
                <a:tab pos="5829300" algn="l"/>
                <a:tab pos="6400800" algn="l"/>
                <a:tab pos="6972300" algn="l"/>
                <a:tab pos="7543800" algn="l"/>
              </a:tabLst>
              <a:defRPr sz="1600" b="1">
                <a:solidFill>
                  <a:schemeClr val="bg1"/>
                </a:solidFill>
                <a:latin typeface="Arial" charset="0"/>
              </a:defRPr>
            </a:lvl5pPr>
            <a:lvl6pPr marL="2514600" indent="-228600" algn="ctr" defTabSz="820738" eaLnBrk="0" fontAlgn="base" hangingPunct="0">
              <a:spcBef>
                <a:spcPct val="0"/>
              </a:spcBef>
              <a:spcAft>
                <a:spcPct val="0"/>
              </a:spcAft>
              <a:buChar char="•"/>
              <a:tabLst>
                <a:tab pos="1314450" algn="l"/>
                <a:tab pos="1885950" algn="l"/>
                <a:tab pos="2457450" algn="l"/>
                <a:tab pos="3028950" algn="l"/>
                <a:tab pos="3600450" algn="l"/>
                <a:tab pos="4114800" algn="l"/>
                <a:tab pos="4686300" algn="l"/>
                <a:tab pos="5257800" algn="l"/>
                <a:tab pos="5829300" algn="l"/>
                <a:tab pos="6400800" algn="l"/>
                <a:tab pos="6972300" algn="l"/>
                <a:tab pos="7543800" algn="l"/>
              </a:tabLst>
              <a:defRPr sz="1600" b="1">
                <a:solidFill>
                  <a:schemeClr val="bg1"/>
                </a:solidFill>
                <a:latin typeface="Arial" charset="0"/>
              </a:defRPr>
            </a:lvl6pPr>
            <a:lvl7pPr marL="2971800" indent="-228600" algn="ctr" defTabSz="820738" eaLnBrk="0" fontAlgn="base" hangingPunct="0">
              <a:spcBef>
                <a:spcPct val="0"/>
              </a:spcBef>
              <a:spcAft>
                <a:spcPct val="0"/>
              </a:spcAft>
              <a:buChar char="•"/>
              <a:tabLst>
                <a:tab pos="1314450" algn="l"/>
                <a:tab pos="1885950" algn="l"/>
                <a:tab pos="2457450" algn="l"/>
                <a:tab pos="3028950" algn="l"/>
                <a:tab pos="3600450" algn="l"/>
                <a:tab pos="4114800" algn="l"/>
                <a:tab pos="4686300" algn="l"/>
                <a:tab pos="5257800" algn="l"/>
                <a:tab pos="5829300" algn="l"/>
                <a:tab pos="6400800" algn="l"/>
                <a:tab pos="6972300" algn="l"/>
                <a:tab pos="7543800" algn="l"/>
              </a:tabLst>
              <a:defRPr sz="1600" b="1">
                <a:solidFill>
                  <a:schemeClr val="bg1"/>
                </a:solidFill>
                <a:latin typeface="Arial" charset="0"/>
              </a:defRPr>
            </a:lvl7pPr>
            <a:lvl8pPr marL="3429000" indent="-228600" algn="ctr" defTabSz="820738" eaLnBrk="0" fontAlgn="base" hangingPunct="0">
              <a:spcBef>
                <a:spcPct val="0"/>
              </a:spcBef>
              <a:spcAft>
                <a:spcPct val="0"/>
              </a:spcAft>
              <a:buChar char="•"/>
              <a:tabLst>
                <a:tab pos="1314450" algn="l"/>
                <a:tab pos="1885950" algn="l"/>
                <a:tab pos="2457450" algn="l"/>
                <a:tab pos="3028950" algn="l"/>
                <a:tab pos="3600450" algn="l"/>
                <a:tab pos="4114800" algn="l"/>
                <a:tab pos="4686300" algn="l"/>
                <a:tab pos="5257800" algn="l"/>
                <a:tab pos="5829300" algn="l"/>
                <a:tab pos="6400800" algn="l"/>
                <a:tab pos="6972300" algn="l"/>
                <a:tab pos="7543800" algn="l"/>
              </a:tabLst>
              <a:defRPr sz="1600" b="1">
                <a:solidFill>
                  <a:schemeClr val="bg1"/>
                </a:solidFill>
                <a:latin typeface="Arial" charset="0"/>
              </a:defRPr>
            </a:lvl8pPr>
            <a:lvl9pPr marL="3886200" indent="-228600" algn="ctr" defTabSz="820738" eaLnBrk="0" fontAlgn="base" hangingPunct="0">
              <a:spcBef>
                <a:spcPct val="0"/>
              </a:spcBef>
              <a:spcAft>
                <a:spcPct val="0"/>
              </a:spcAft>
              <a:buChar char="•"/>
              <a:tabLst>
                <a:tab pos="1314450" algn="l"/>
                <a:tab pos="1885950" algn="l"/>
                <a:tab pos="2457450" algn="l"/>
                <a:tab pos="3028950" algn="l"/>
                <a:tab pos="3600450" algn="l"/>
                <a:tab pos="4114800" algn="l"/>
                <a:tab pos="4686300" algn="l"/>
                <a:tab pos="5257800" algn="l"/>
                <a:tab pos="5829300" algn="l"/>
                <a:tab pos="6400800" algn="l"/>
                <a:tab pos="6972300" algn="l"/>
                <a:tab pos="7543800" algn="l"/>
              </a:tabLst>
              <a:defRPr sz="1600" b="1">
                <a:solidFill>
                  <a:schemeClr val="bg1"/>
                </a:solidFill>
                <a:latin typeface="Arial" charset="0"/>
              </a:defRPr>
            </a:lvl9pPr>
          </a:lstStyle>
          <a:p>
            <a:pPr algn="l">
              <a:spcBef>
                <a:spcPct val="50000"/>
              </a:spcBef>
              <a:buFontTx/>
              <a:buNone/>
              <a:tabLst>
                <a:tab pos="1543050" algn="l"/>
                <a:tab pos="2000250" algn="l"/>
                <a:tab pos="2457450" algn="l"/>
                <a:tab pos="2857500" algn="l"/>
                <a:tab pos="3314700" algn="l"/>
                <a:tab pos="3771900" algn="l"/>
                <a:tab pos="4229100" algn="l"/>
                <a:tab pos="5257800" algn="l"/>
                <a:tab pos="5829300" algn="l"/>
                <a:tab pos="6400800" algn="l"/>
                <a:tab pos="6972300" algn="l"/>
                <a:tab pos="7543800" algn="l"/>
              </a:tabLst>
            </a:pPr>
            <a:r>
              <a:rPr lang="en-US" sz="900" dirty="0" smtClean="0">
                <a:solidFill>
                  <a:srgbClr val="000000"/>
                </a:solidFill>
              </a:rPr>
              <a:t>NBC </a:t>
            </a:r>
            <a:r>
              <a:rPr lang="en-US" sz="900" dirty="0">
                <a:solidFill>
                  <a:srgbClr val="000000"/>
                </a:solidFill>
              </a:rPr>
              <a:t>National </a:t>
            </a:r>
            <a:r>
              <a:rPr lang="en-US" sz="900" dirty="0" smtClean="0">
                <a:solidFill>
                  <a:srgbClr val="000000"/>
                </a:solidFill>
              </a:rPr>
              <a:t>Ranking	3	 4	   4	       4	         4	          4	            3</a:t>
            </a:r>
            <a:endParaRPr lang="en-US" sz="900" dirty="0">
              <a:solidFill>
                <a:srgbClr val="000000"/>
              </a:solidFill>
            </a:endParaRPr>
          </a:p>
        </p:txBody>
      </p:sp>
      <p:sp>
        <p:nvSpPr>
          <p:cNvPr id="60" name="Text Box 7"/>
          <p:cNvSpPr txBox="1">
            <a:spLocks noChangeArrowheads="1"/>
          </p:cNvSpPr>
          <p:nvPr>
            <p:custDataLst>
              <p:tags r:id="rId22"/>
            </p:custDataLst>
          </p:nvPr>
        </p:nvSpPr>
        <p:spPr bwMode="auto">
          <a:xfrm>
            <a:off x="3692346" y="6164267"/>
            <a:ext cx="5064749" cy="2308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820738" eaLnBrk="0" hangingPunct="0">
              <a:tabLst>
                <a:tab pos="1314450" algn="l"/>
                <a:tab pos="1885950" algn="l"/>
                <a:tab pos="2457450" algn="l"/>
                <a:tab pos="3028950" algn="l"/>
                <a:tab pos="3600450" algn="l"/>
                <a:tab pos="4114800" algn="l"/>
                <a:tab pos="4686300" algn="l"/>
                <a:tab pos="5257800" algn="l"/>
                <a:tab pos="5829300" algn="l"/>
                <a:tab pos="6400800" algn="l"/>
                <a:tab pos="6972300" algn="l"/>
                <a:tab pos="7543800" algn="l"/>
              </a:tabLst>
              <a:defRPr sz="1600" b="1">
                <a:solidFill>
                  <a:schemeClr val="bg1"/>
                </a:solidFill>
                <a:latin typeface="Arial" charset="0"/>
              </a:defRPr>
            </a:lvl1pPr>
            <a:lvl2pPr marL="742950" indent="-285750" defTabSz="820738" eaLnBrk="0" hangingPunct="0">
              <a:tabLst>
                <a:tab pos="1314450" algn="l"/>
                <a:tab pos="1885950" algn="l"/>
                <a:tab pos="2457450" algn="l"/>
                <a:tab pos="3028950" algn="l"/>
                <a:tab pos="3600450" algn="l"/>
                <a:tab pos="4114800" algn="l"/>
                <a:tab pos="4686300" algn="l"/>
                <a:tab pos="5257800" algn="l"/>
                <a:tab pos="5829300" algn="l"/>
                <a:tab pos="6400800" algn="l"/>
                <a:tab pos="6972300" algn="l"/>
                <a:tab pos="7543800" algn="l"/>
              </a:tabLst>
              <a:defRPr sz="1600" b="1">
                <a:solidFill>
                  <a:schemeClr val="bg1"/>
                </a:solidFill>
                <a:latin typeface="Arial" charset="0"/>
              </a:defRPr>
            </a:lvl2pPr>
            <a:lvl3pPr marL="1143000" indent="-228600" defTabSz="820738" eaLnBrk="0" hangingPunct="0">
              <a:tabLst>
                <a:tab pos="1314450" algn="l"/>
                <a:tab pos="1885950" algn="l"/>
                <a:tab pos="2457450" algn="l"/>
                <a:tab pos="3028950" algn="l"/>
                <a:tab pos="3600450" algn="l"/>
                <a:tab pos="4114800" algn="l"/>
                <a:tab pos="4686300" algn="l"/>
                <a:tab pos="5257800" algn="l"/>
                <a:tab pos="5829300" algn="l"/>
                <a:tab pos="6400800" algn="l"/>
                <a:tab pos="6972300" algn="l"/>
                <a:tab pos="7543800" algn="l"/>
              </a:tabLst>
              <a:defRPr sz="1600" b="1">
                <a:solidFill>
                  <a:schemeClr val="bg1"/>
                </a:solidFill>
                <a:latin typeface="Arial" charset="0"/>
              </a:defRPr>
            </a:lvl3pPr>
            <a:lvl4pPr marL="1600200" indent="-228600" defTabSz="820738" eaLnBrk="0" hangingPunct="0">
              <a:tabLst>
                <a:tab pos="1314450" algn="l"/>
                <a:tab pos="1885950" algn="l"/>
                <a:tab pos="2457450" algn="l"/>
                <a:tab pos="3028950" algn="l"/>
                <a:tab pos="3600450" algn="l"/>
                <a:tab pos="4114800" algn="l"/>
                <a:tab pos="4686300" algn="l"/>
                <a:tab pos="5257800" algn="l"/>
                <a:tab pos="5829300" algn="l"/>
                <a:tab pos="6400800" algn="l"/>
                <a:tab pos="6972300" algn="l"/>
                <a:tab pos="7543800" algn="l"/>
              </a:tabLst>
              <a:defRPr sz="1600" b="1">
                <a:solidFill>
                  <a:schemeClr val="bg1"/>
                </a:solidFill>
                <a:latin typeface="Arial" charset="0"/>
              </a:defRPr>
            </a:lvl4pPr>
            <a:lvl5pPr marL="2057400" indent="-228600" defTabSz="820738" eaLnBrk="0" hangingPunct="0">
              <a:tabLst>
                <a:tab pos="1314450" algn="l"/>
                <a:tab pos="1885950" algn="l"/>
                <a:tab pos="2457450" algn="l"/>
                <a:tab pos="3028950" algn="l"/>
                <a:tab pos="3600450" algn="l"/>
                <a:tab pos="4114800" algn="l"/>
                <a:tab pos="4686300" algn="l"/>
                <a:tab pos="5257800" algn="l"/>
                <a:tab pos="5829300" algn="l"/>
                <a:tab pos="6400800" algn="l"/>
                <a:tab pos="6972300" algn="l"/>
                <a:tab pos="7543800" algn="l"/>
              </a:tabLst>
              <a:defRPr sz="1600" b="1">
                <a:solidFill>
                  <a:schemeClr val="bg1"/>
                </a:solidFill>
                <a:latin typeface="Arial" charset="0"/>
              </a:defRPr>
            </a:lvl5pPr>
            <a:lvl6pPr marL="2514600" indent="-228600" algn="ctr" defTabSz="820738" eaLnBrk="0" fontAlgn="base" hangingPunct="0">
              <a:spcBef>
                <a:spcPct val="0"/>
              </a:spcBef>
              <a:spcAft>
                <a:spcPct val="0"/>
              </a:spcAft>
              <a:buChar char="•"/>
              <a:tabLst>
                <a:tab pos="1314450" algn="l"/>
                <a:tab pos="1885950" algn="l"/>
                <a:tab pos="2457450" algn="l"/>
                <a:tab pos="3028950" algn="l"/>
                <a:tab pos="3600450" algn="l"/>
                <a:tab pos="4114800" algn="l"/>
                <a:tab pos="4686300" algn="l"/>
                <a:tab pos="5257800" algn="l"/>
                <a:tab pos="5829300" algn="l"/>
                <a:tab pos="6400800" algn="l"/>
                <a:tab pos="6972300" algn="l"/>
                <a:tab pos="7543800" algn="l"/>
              </a:tabLst>
              <a:defRPr sz="1600" b="1">
                <a:solidFill>
                  <a:schemeClr val="bg1"/>
                </a:solidFill>
                <a:latin typeface="Arial" charset="0"/>
              </a:defRPr>
            </a:lvl6pPr>
            <a:lvl7pPr marL="2971800" indent="-228600" algn="ctr" defTabSz="820738" eaLnBrk="0" fontAlgn="base" hangingPunct="0">
              <a:spcBef>
                <a:spcPct val="0"/>
              </a:spcBef>
              <a:spcAft>
                <a:spcPct val="0"/>
              </a:spcAft>
              <a:buChar char="•"/>
              <a:tabLst>
                <a:tab pos="1314450" algn="l"/>
                <a:tab pos="1885950" algn="l"/>
                <a:tab pos="2457450" algn="l"/>
                <a:tab pos="3028950" algn="l"/>
                <a:tab pos="3600450" algn="l"/>
                <a:tab pos="4114800" algn="l"/>
                <a:tab pos="4686300" algn="l"/>
                <a:tab pos="5257800" algn="l"/>
                <a:tab pos="5829300" algn="l"/>
                <a:tab pos="6400800" algn="l"/>
                <a:tab pos="6972300" algn="l"/>
                <a:tab pos="7543800" algn="l"/>
              </a:tabLst>
              <a:defRPr sz="1600" b="1">
                <a:solidFill>
                  <a:schemeClr val="bg1"/>
                </a:solidFill>
                <a:latin typeface="Arial" charset="0"/>
              </a:defRPr>
            </a:lvl7pPr>
            <a:lvl8pPr marL="3429000" indent="-228600" algn="ctr" defTabSz="820738" eaLnBrk="0" fontAlgn="base" hangingPunct="0">
              <a:spcBef>
                <a:spcPct val="0"/>
              </a:spcBef>
              <a:spcAft>
                <a:spcPct val="0"/>
              </a:spcAft>
              <a:buChar char="•"/>
              <a:tabLst>
                <a:tab pos="1314450" algn="l"/>
                <a:tab pos="1885950" algn="l"/>
                <a:tab pos="2457450" algn="l"/>
                <a:tab pos="3028950" algn="l"/>
                <a:tab pos="3600450" algn="l"/>
                <a:tab pos="4114800" algn="l"/>
                <a:tab pos="4686300" algn="l"/>
                <a:tab pos="5257800" algn="l"/>
                <a:tab pos="5829300" algn="l"/>
                <a:tab pos="6400800" algn="l"/>
                <a:tab pos="6972300" algn="l"/>
                <a:tab pos="7543800" algn="l"/>
              </a:tabLst>
              <a:defRPr sz="1600" b="1">
                <a:solidFill>
                  <a:schemeClr val="bg1"/>
                </a:solidFill>
                <a:latin typeface="Arial" charset="0"/>
              </a:defRPr>
            </a:lvl8pPr>
            <a:lvl9pPr marL="3886200" indent="-228600" algn="ctr" defTabSz="820738" eaLnBrk="0" fontAlgn="base" hangingPunct="0">
              <a:spcBef>
                <a:spcPct val="0"/>
              </a:spcBef>
              <a:spcAft>
                <a:spcPct val="0"/>
              </a:spcAft>
              <a:buChar char="•"/>
              <a:tabLst>
                <a:tab pos="1314450" algn="l"/>
                <a:tab pos="1885950" algn="l"/>
                <a:tab pos="2457450" algn="l"/>
                <a:tab pos="3028950" algn="l"/>
                <a:tab pos="3600450" algn="l"/>
                <a:tab pos="4114800" algn="l"/>
                <a:tab pos="4686300" algn="l"/>
                <a:tab pos="5257800" algn="l"/>
                <a:tab pos="5829300" algn="l"/>
                <a:tab pos="6400800" algn="l"/>
                <a:tab pos="6972300" algn="l"/>
                <a:tab pos="7543800" algn="l"/>
              </a:tabLst>
              <a:defRPr sz="1600" b="1">
                <a:solidFill>
                  <a:schemeClr val="bg1"/>
                </a:solidFill>
                <a:latin typeface="Arial" charset="0"/>
              </a:defRPr>
            </a:lvl9pPr>
          </a:lstStyle>
          <a:p>
            <a:pPr algn="l">
              <a:spcBef>
                <a:spcPct val="50000"/>
              </a:spcBef>
              <a:buFontTx/>
              <a:buNone/>
              <a:tabLst>
                <a:tab pos="1543050" algn="l"/>
                <a:tab pos="2000250" algn="l"/>
                <a:tab pos="2457450" algn="l"/>
                <a:tab pos="2857500" algn="l"/>
                <a:tab pos="3314700" algn="l"/>
                <a:tab pos="3771900" algn="l"/>
                <a:tab pos="4229100" algn="l"/>
                <a:tab pos="5257800" algn="l"/>
                <a:tab pos="5829300" algn="l"/>
                <a:tab pos="6400800" algn="l"/>
                <a:tab pos="6972300" algn="l"/>
                <a:tab pos="7543800" algn="l"/>
              </a:tabLst>
            </a:pPr>
            <a:r>
              <a:rPr lang="en-US" sz="900" dirty="0" smtClean="0">
                <a:solidFill>
                  <a:srgbClr val="000000"/>
                </a:solidFill>
              </a:rPr>
              <a:t>ABC </a:t>
            </a:r>
            <a:r>
              <a:rPr lang="en-US" sz="900" dirty="0">
                <a:solidFill>
                  <a:srgbClr val="000000"/>
                </a:solidFill>
              </a:rPr>
              <a:t>National </a:t>
            </a:r>
            <a:r>
              <a:rPr lang="en-US" sz="900" dirty="0" smtClean="0">
                <a:solidFill>
                  <a:srgbClr val="000000"/>
                </a:solidFill>
              </a:rPr>
              <a:t>Ranking	2	 2	   3	       2	         2	           2	             2</a:t>
            </a:r>
            <a:endParaRPr lang="en-US" sz="900" dirty="0">
              <a:solidFill>
                <a:srgbClr val="000000"/>
              </a:solidFill>
            </a:endParaRPr>
          </a:p>
        </p:txBody>
      </p:sp>
    </p:spTree>
    <p:extLst>
      <p:ext uri="{BB962C8B-B14F-4D97-AF65-F5344CB8AC3E}">
        <p14:creationId xmlns:p14="http://schemas.microsoft.com/office/powerpoint/2010/main" val="397033862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PLIT_ISLASTINSERIES" val="True"/>
  <p:tag name="DISCNAME" val="English"/>
  <p:tag name="DISCTEXT" val="Merrill Lynch prohibits (a) employees from, directly or indirectly, offering a favorable research rating or specific price target, or offering to change such rating or price target, as consideration or inducement for the receipt of business or for compensation, and (b) Research Analysts from being compensated for involvement in investment banking transactions except to the extent that such participation is intended to benefit investor clients."/>
  <p:tag name="DISC_TOC" val="True"/>
  <p:tag name="DRAFT20H" val="TRUE"/>
  <p:tag name="REBRANDED" val="True"/>
  <p:tag name="LEGALDAYONE" val="True"/>
  <p:tag name="BAC_REBRANDED" val="True"/>
  <p:tag name="PITCHBOOKCOLORSCHEME" val="3.5"/>
  <p:tag name="INITIALPAPERSIZE" val="Letter"/>
  <p:tag name="PITCHBOOK_LANGUAGE_ID" val=" 1033"/>
  <p:tag name="ISMLPITCHBOOK" val="True"/>
  <p:tag name="CLIENTLOGOPATH" val="False~@~0"/>
  <p:tag name="SHOWCOVERBULL" val="True"/>
  <p:tag name="SHOWFOOTERBULL" val="True"/>
  <p:tag name="SHOWCOVERCLIENTLOGO" val="True"/>
  <p:tag name="COLORHEADERCLIENTLOGO" val="False"/>
  <p:tag name="SHOWCOVERDRAFTSTAMP" val="True"/>
  <p:tag name="SHOWCOVERCONFIDENTIALSTAMP" val="True"/>
  <p:tag name="SHOWHEADERCLIENTLOGO" val="True"/>
  <p:tag name="SHOWFOOTERDRAFTSTAMP" val="True"/>
  <p:tag name="SHOWFOOTERCONFIDENTIALSTAMP" val="True"/>
  <p:tag name="SHOWPRESENTATIONTOSTAMP" val="True"/>
  <p:tag name="USESCUSTOMDOCID" val="False"/>
  <p:tag name="PITCHTYPEBACANDMERRILL" val="2"/>
  <p:tag name="TOC_USEDIVIDERS" val="True"/>
  <p:tag name="TOC_USESUBDIVIDERS" val="False"/>
  <p:tag name="TOC_USEHEADINGS" val="False"/>
  <p:tag name="TOC_USESUBHEADINGS" val="False"/>
  <p:tag name="TOC_USETOPICHEADINGS" val="False"/>
  <p:tag name="TOC_NUMBERDIVIDERENTRIES" val="True"/>
  <p:tag name="TOC_NUMBERSUBDIVIDERENTRIES" val="False"/>
  <p:tag name="TOC_INDENTAPPENDIXDIVIDERS" val="False"/>
  <p:tag name="TOCSHOWPAGENUMS" val="True"/>
  <p:tag name="TOCUPDATEALL" val="True"/>
  <p:tag name="TOC_DIVIDERNUMBERINGFORMAT" val="1"/>
  <p:tag name="TOC_SUBDIVIDERNUMBERINGFORMAT" val="1"/>
  <p:tag name="TOC_UPDATEDIVIDERTITLE" val="False"/>
  <p:tag name="TOC_UPDATESUBDIVIDERTITLE" val="False"/>
  <p:tag name="STARTINGPAGENUMBER" val="1"/>
  <p:tag name="NUMBERDIVIDERPAGES" val="False"/>
  <p:tag name="DONOTSHOWPAGENUMBER" val="True"/>
  <p:tag name="NUMBEROFSLIDEINPITCHBOOK" val="34"/>
</p:tagLst>
</file>

<file path=ppt/tags/tag10.xml><?xml version="1.0" encoding="utf-8"?>
<p:tagLst xmlns:a="http://schemas.openxmlformats.org/drawingml/2006/main" xmlns:r="http://schemas.openxmlformats.org/officeDocument/2006/relationships" xmlns:p="http://schemas.openxmlformats.org/presentationml/2006/main">
  <p:tag name="PITCHBOOKPALETTE" val="3.5"/>
</p:tagLst>
</file>

<file path=ppt/tags/tag100.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01.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02.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03.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04.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05.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06.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07.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08.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09.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1.xml><?xml version="1.0" encoding="utf-8"?>
<p:tagLst xmlns:a="http://schemas.openxmlformats.org/drawingml/2006/main" xmlns:r="http://schemas.openxmlformats.org/officeDocument/2006/relationships" xmlns:p="http://schemas.openxmlformats.org/presentationml/2006/main">
  <p:tag name="PITCHBOOKPALETTE" val="3.5"/>
</p:tagLst>
</file>

<file path=ppt/tags/tag110.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11.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12.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13.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14.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15.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16.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17.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18.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19.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2.xml><?xml version="1.0" encoding="utf-8"?>
<p:tagLst xmlns:a="http://schemas.openxmlformats.org/drawingml/2006/main" xmlns:r="http://schemas.openxmlformats.org/officeDocument/2006/relationships" xmlns:p="http://schemas.openxmlformats.org/presentationml/2006/main">
  <p:tag name="PITCHBOOKPALETTE" val="3.5"/>
</p:tagLst>
</file>

<file path=ppt/tags/tag120.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21.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22.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23.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24.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25.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26.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27.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28.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29.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3.xml><?xml version="1.0" encoding="utf-8"?>
<p:tagLst xmlns:a="http://schemas.openxmlformats.org/drawingml/2006/main" xmlns:r="http://schemas.openxmlformats.org/officeDocument/2006/relationships" xmlns:p="http://schemas.openxmlformats.org/presentationml/2006/main">
  <p:tag name="PITCHBOOKPALETTE" val="3.5"/>
</p:tagLst>
</file>

<file path=ppt/tags/tag130.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31.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32.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33.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34.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35.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36.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37.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38.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39.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4.xml><?xml version="1.0" encoding="utf-8"?>
<p:tagLst xmlns:a="http://schemas.openxmlformats.org/drawingml/2006/main" xmlns:r="http://schemas.openxmlformats.org/officeDocument/2006/relationships" xmlns:p="http://schemas.openxmlformats.org/presentationml/2006/main">
  <p:tag name="PITCHBOOKPALETTE" val="3.5"/>
</p:tagLst>
</file>

<file path=ppt/tags/tag140.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41.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42.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43.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44.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45.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46.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47.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48.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49.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5.xml><?xml version="1.0" encoding="utf-8"?>
<p:tagLst xmlns:a="http://schemas.openxmlformats.org/drawingml/2006/main" xmlns:r="http://schemas.openxmlformats.org/officeDocument/2006/relationships" xmlns:p="http://schemas.openxmlformats.org/presentationml/2006/main">
  <p:tag name="PITCHBOOKPALETTE" val="3.5"/>
</p:tagLst>
</file>

<file path=ppt/tags/tag150.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51.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52.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53.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54.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55.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56.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57.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58.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59.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6.xml><?xml version="1.0" encoding="utf-8"?>
<p:tagLst xmlns:a="http://schemas.openxmlformats.org/drawingml/2006/main" xmlns:r="http://schemas.openxmlformats.org/officeDocument/2006/relationships" xmlns:p="http://schemas.openxmlformats.org/presentationml/2006/main">
  <p:tag name="PITCHBOOKPALETTE" val="3.5"/>
</p:tagLst>
</file>

<file path=ppt/tags/tag160.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61.xml><?xml version="1.0" encoding="utf-8"?>
<p:tagLst xmlns:a="http://schemas.openxmlformats.org/drawingml/2006/main" xmlns:r="http://schemas.openxmlformats.org/officeDocument/2006/relationships" xmlns:p="http://schemas.openxmlformats.org/presentationml/2006/main">
  <p:tag name="PITCHBOOKPALETTE" val="3.5"/>
</p:tagLst>
</file>

<file path=ppt/tags/tag162.xml><?xml version="1.0" encoding="utf-8"?>
<p:tagLst xmlns:a="http://schemas.openxmlformats.org/drawingml/2006/main" xmlns:r="http://schemas.openxmlformats.org/officeDocument/2006/relationships" xmlns:p="http://schemas.openxmlformats.org/presentationml/2006/main">
  <p:tag name="PITCHBOOKPALETTE" val="3.5"/>
</p:tagLst>
</file>

<file path=ppt/tags/tag163.xml><?xml version="1.0" encoding="utf-8"?>
<p:tagLst xmlns:a="http://schemas.openxmlformats.org/drawingml/2006/main" xmlns:r="http://schemas.openxmlformats.org/officeDocument/2006/relationships" xmlns:p="http://schemas.openxmlformats.org/presentationml/2006/main">
  <p:tag name="PITCHBOOKPALETTE" val="3.5"/>
</p:tagLst>
</file>

<file path=ppt/tags/tag164.xml><?xml version="1.0" encoding="utf-8"?>
<p:tagLst xmlns:a="http://schemas.openxmlformats.org/drawingml/2006/main" xmlns:r="http://schemas.openxmlformats.org/officeDocument/2006/relationships" xmlns:p="http://schemas.openxmlformats.org/presentationml/2006/main">
  <p:tag name="PITCHBOOKPALETTE" val="3.5"/>
</p:tagLst>
</file>

<file path=ppt/tags/tag165.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66.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67.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68.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69.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7.xml><?xml version="1.0" encoding="utf-8"?>
<p:tagLst xmlns:a="http://schemas.openxmlformats.org/drawingml/2006/main" xmlns:r="http://schemas.openxmlformats.org/officeDocument/2006/relationships" xmlns:p="http://schemas.openxmlformats.org/presentationml/2006/main">
  <p:tag name="PITCHBOOKPALETTE" val="3.5"/>
</p:tagLst>
</file>

<file path=ppt/tags/tag170.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71.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72.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73.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74.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75.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76.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77.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78.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79.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8.xml><?xml version="1.0" encoding="utf-8"?>
<p:tagLst xmlns:a="http://schemas.openxmlformats.org/drawingml/2006/main" xmlns:r="http://schemas.openxmlformats.org/officeDocument/2006/relationships" xmlns:p="http://schemas.openxmlformats.org/presentationml/2006/main">
  <p:tag name="PITCHBOOKPALETTE" val="3.5"/>
</p:tagLst>
</file>

<file path=ppt/tags/tag180.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81.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82.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83.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84.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85.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86.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87.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88.xml><?xml version="1.0" encoding="utf-8"?>
<p:tagLst xmlns:a="http://schemas.openxmlformats.org/drawingml/2006/main" xmlns:r="http://schemas.openxmlformats.org/officeDocument/2006/relationships" xmlns:p="http://schemas.openxmlformats.org/presentationml/2006/main">
  <p:tag name="PITCHBOOKPALETTE" val="3.5"/>
</p:tagLst>
</file>

<file path=ppt/tags/tag189.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9.xml><?xml version="1.0" encoding="utf-8"?>
<p:tagLst xmlns:a="http://schemas.openxmlformats.org/drawingml/2006/main" xmlns:r="http://schemas.openxmlformats.org/officeDocument/2006/relationships" xmlns:p="http://schemas.openxmlformats.org/presentationml/2006/main">
  <p:tag name="PITCHBOOKPALETTE" val="3.5"/>
</p:tagLst>
</file>

<file path=ppt/tags/tag190.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91.xml><?xml version="1.0" encoding="utf-8"?>
<p:tagLst xmlns:a="http://schemas.openxmlformats.org/drawingml/2006/main" xmlns:r="http://schemas.openxmlformats.org/officeDocument/2006/relationships" xmlns:p="http://schemas.openxmlformats.org/presentationml/2006/main">
  <p:tag name="PITCHBOOKPALETTE" val="3.5"/>
</p:tagLst>
</file>

<file path=ppt/tags/tag192.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93.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94.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95.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96.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97.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98.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199.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2.xml><?xml version="1.0" encoding="utf-8"?>
<p:tagLst xmlns:a="http://schemas.openxmlformats.org/drawingml/2006/main" xmlns:r="http://schemas.openxmlformats.org/officeDocument/2006/relationships" xmlns:p="http://schemas.openxmlformats.org/presentationml/2006/main">
  <p:tag name="SLIDEELEMTYPE" val="4"/>
  <p:tag name="BULLETSTYLE" val="1"/>
  <p:tag name="PITCHBOOKPALETTE" val="3.5"/>
  <p:tag name="PRINTWIDTH" val="702"/>
  <p:tag name="PRINTHEIGHT" val="22.875"/>
</p:tagLst>
</file>

<file path=ppt/tags/tag20.xml><?xml version="1.0" encoding="utf-8"?>
<p:tagLst xmlns:a="http://schemas.openxmlformats.org/drawingml/2006/main" xmlns:r="http://schemas.openxmlformats.org/officeDocument/2006/relationships" xmlns:p="http://schemas.openxmlformats.org/presentationml/2006/main">
  <p:tag name="PITCHBOOKPALETTE" val="3.5"/>
</p:tagLst>
</file>

<file path=ppt/tags/tag200.xml><?xml version="1.0" encoding="utf-8"?>
<p:tagLst xmlns:a="http://schemas.openxmlformats.org/drawingml/2006/main" xmlns:r="http://schemas.openxmlformats.org/officeDocument/2006/relationships" xmlns:p="http://schemas.openxmlformats.org/presentationml/2006/main">
  <p:tag name="SLIDEELEMTYPE" val="14"/>
  <p:tag name="LEGALDAYONE" val="True"/>
  <p:tag name="PITCHBOOKPALETTE" val="3.5"/>
</p:tagLst>
</file>

<file path=ppt/tags/tag201.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202.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203.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204.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205.xml><?xml version="1.0" encoding="utf-8"?>
<p:tagLst xmlns:a="http://schemas.openxmlformats.org/drawingml/2006/main" xmlns:r="http://schemas.openxmlformats.org/officeDocument/2006/relationships" xmlns:p="http://schemas.openxmlformats.org/presentationml/2006/main">
  <p:tag name="SLIDEELEMTYPE" val="19"/>
  <p:tag name="LOGONAME" val="Logo_1"/>
  <p:tag name="LOGOSEQUENCE" val="1"/>
  <p:tag name="ADJUSTEDLOGOLEFT" val="0"/>
  <p:tag name="PRINTWIDTH" val="171.625"/>
  <p:tag name="PRINTHEIGHT" val="78"/>
  <p:tag name="LEGALDAYONE" val="True"/>
  <p:tag name="PITCHBOOKPALETTE" val="3.5"/>
</p:tagLst>
</file>

<file path=ppt/tags/tag206.xml><?xml version="1.0" encoding="utf-8"?>
<p:tagLst xmlns:a="http://schemas.openxmlformats.org/drawingml/2006/main" xmlns:r="http://schemas.openxmlformats.org/officeDocument/2006/relationships" xmlns:p="http://schemas.openxmlformats.org/presentationml/2006/main">
  <p:tag name="SLIDEELEMTYPE" val="19"/>
  <p:tag name="LOGONAME" val="Logo_1"/>
  <p:tag name="LOGOSEQUENCE" val="1"/>
  <p:tag name="ADJUSTEDLOGOLEFT" val="0"/>
  <p:tag name="PRINTWIDTH" val="171.625"/>
  <p:tag name="PRINTHEIGHT" val="78"/>
  <p:tag name="LEGALDAYONE" val="True"/>
  <p:tag name="PITCHBOOKPALETTE" val="3.5"/>
</p:tagLst>
</file>

<file path=ppt/tags/tag207.xml><?xml version="1.0" encoding="utf-8"?>
<p:tagLst xmlns:a="http://schemas.openxmlformats.org/drawingml/2006/main" xmlns:r="http://schemas.openxmlformats.org/officeDocument/2006/relationships" xmlns:p="http://schemas.openxmlformats.org/presentationml/2006/main">
  <p:tag name="SLIDEELEMTYPE" val="19"/>
  <p:tag name="LOGONAME" val="Logo_1"/>
  <p:tag name="LOGOSEQUENCE" val="1"/>
  <p:tag name="ADJUSTEDLOGOLEFT" val="0"/>
  <p:tag name="PRINTWIDTH" val="171.625"/>
  <p:tag name="PRINTHEIGHT" val="78"/>
  <p:tag name="LEGALDAYONE" val="True"/>
  <p:tag name="PITCHBOOKPALETTE" val="3.5"/>
</p:tagLst>
</file>

<file path=ppt/tags/tag208.xml><?xml version="1.0" encoding="utf-8"?>
<p:tagLst xmlns:a="http://schemas.openxmlformats.org/drawingml/2006/main" xmlns:r="http://schemas.openxmlformats.org/officeDocument/2006/relationships" xmlns:p="http://schemas.openxmlformats.org/presentationml/2006/main">
  <p:tag name="SLIDEELEMTYPE" val="19"/>
  <p:tag name="LOGONAME" val="Logo_1"/>
  <p:tag name="LOGOSEQUENCE" val="1"/>
  <p:tag name="ADJUSTEDLOGOLEFT" val="0"/>
  <p:tag name="PRINTWIDTH" val="171.625"/>
  <p:tag name="PRINTHEIGHT" val="78"/>
  <p:tag name="LEGALDAYONE" val="True"/>
  <p:tag name="PITCHBOOKPALETTE" val="3.5"/>
</p:tagLst>
</file>

<file path=ppt/tags/tag209.xml><?xml version="1.0" encoding="utf-8"?>
<p:tagLst xmlns:a="http://schemas.openxmlformats.org/drawingml/2006/main" xmlns:r="http://schemas.openxmlformats.org/officeDocument/2006/relationships" xmlns:p="http://schemas.openxmlformats.org/presentationml/2006/main">
  <p:tag name="SLIDEELEMTYPE" val="19"/>
  <p:tag name="LOGONAME" val="Logo_1"/>
  <p:tag name="LOGOSEQUENCE" val="1"/>
  <p:tag name="ADJUSTEDLOGOLEFT" val="0"/>
  <p:tag name="PRINTWIDTH" val="171.625"/>
  <p:tag name="PRINTHEIGHT" val="78"/>
  <p:tag name="LEGALDAYONE" val="True"/>
  <p:tag name="PITCHBOOKPALETTE" val="3.5"/>
</p:tagLst>
</file>

<file path=ppt/tags/tag21.xml><?xml version="1.0" encoding="utf-8"?>
<p:tagLst xmlns:a="http://schemas.openxmlformats.org/drawingml/2006/main" xmlns:r="http://schemas.openxmlformats.org/officeDocument/2006/relationships" xmlns:p="http://schemas.openxmlformats.org/presentationml/2006/main">
  <p:tag name="PITCHBOOKPALETTE" val="3.5"/>
</p:tagLst>
</file>

<file path=ppt/tags/tag210.xml><?xml version="1.0" encoding="utf-8"?>
<p:tagLst xmlns:a="http://schemas.openxmlformats.org/drawingml/2006/main" xmlns:r="http://schemas.openxmlformats.org/officeDocument/2006/relationships" xmlns:p="http://schemas.openxmlformats.org/presentationml/2006/main">
  <p:tag name="SLIDEELEMTYPE" val="19"/>
  <p:tag name="LOGONAME" val="Logo_1"/>
  <p:tag name="LOGOSEQUENCE" val="1"/>
  <p:tag name="ADJUSTEDLOGOLEFT" val="0"/>
  <p:tag name="PRINTWIDTH" val="171.625"/>
  <p:tag name="PRINTHEIGHT" val="78"/>
  <p:tag name="LEGALDAYONE" val="True"/>
  <p:tag name="PITCHBOOKPALETTE" val="3.5"/>
</p:tagLst>
</file>

<file path=ppt/tags/tag211.xml><?xml version="1.0" encoding="utf-8"?>
<p:tagLst xmlns:a="http://schemas.openxmlformats.org/drawingml/2006/main" xmlns:r="http://schemas.openxmlformats.org/officeDocument/2006/relationships" xmlns:p="http://schemas.openxmlformats.org/presentationml/2006/main">
  <p:tag name="SLIDEELEMTYPE" val="19"/>
  <p:tag name="LOGONAME" val="Logo_1"/>
  <p:tag name="LOGOSEQUENCE" val="1"/>
  <p:tag name="ADJUSTEDLOGOLEFT" val="0"/>
  <p:tag name="PRINTWIDTH" val="171.625"/>
  <p:tag name="PRINTHEIGHT" val="78"/>
  <p:tag name="LEGALDAYONE" val="True"/>
  <p:tag name="PITCHBOOKPALETTE" val="3.5"/>
</p:tagLst>
</file>

<file path=ppt/tags/tag212.xml><?xml version="1.0" encoding="utf-8"?>
<p:tagLst xmlns:a="http://schemas.openxmlformats.org/drawingml/2006/main" xmlns:r="http://schemas.openxmlformats.org/officeDocument/2006/relationships" xmlns:p="http://schemas.openxmlformats.org/presentationml/2006/main">
  <p:tag name="SLIDEELEMTYPE" val="19"/>
  <p:tag name="LOGONAME" val="Logo_1"/>
  <p:tag name="LOGOSEQUENCE" val="1"/>
  <p:tag name="ADJUSTEDLOGOLEFT" val="0"/>
  <p:tag name="PRINTWIDTH" val="171.625"/>
  <p:tag name="PRINTHEIGHT" val="78"/>
  <p:tag name="LEGALDAYONE" val="True"/>
  <p:tag name="PITCHBOOKPALETTE" val="3.5"/>
</p:tagLst>
</file>

<file path=ppt/tags/tag213.xml><?xml version="1.0" encoding="utf-8"?>
<p:tagLst xmlns:a="http://schemas.openxmlformats.org/drawingml/2006/main" xmlns:r="http://schemas.openxmlformats.org/officeDocument/2006/relationships" xmlns:p="http://schemas.openxmlformats.org/presentationml/2006/main">
  <p:tag name="SLIDEELEMTYPE" val="19"/>
  <p:tag name="LOGONAME" val="Logo_1"/>
  <p:tag name="LOGOSEQUENCE" val="1"/>
  <p:tag name="ADJUSTEDLOGOLEFT" val="0"/>
  <p:tag name="PRINTWIDTH" val="171.625"/>
  <p:tag name="PRINTHEIGHT" val="78"/>
  <p:tag name="LEGALDAYONE" val="True"/>
  <p:tag name="PITCHBOOKPALETTE" val="3.5"/>
</p:tagLst>
</file>

<file path=ppt/tags/tag214.xml><?xml version="1.0" encoding="utf-8"?>
<p:tagLst xmlns:a="http://schemas.openxmlformats.org/drawingml/2006/main" xmlns:r="http://schemas.openxmlformats.org/officeDocument/2006/relationships" xmlns:p="http://schemas.openxmlformats.org/presentationml/2006/main">
  <p:tag name="SLIDEELEMTYPE" val="19"/>
  <p:tag name="LOGONAME" val="Logo_1"/>
  <p:tag name="LOGOSEQUENCE" val="1"/>
  <p:tag name="ADJUSTEDLOGOLEFT" val="0"/>
  <p:tag name="PRINTWIDTH" val="171.625"/>
  <p:tag name="PRINTHEIGHT" val="78"/>
  <p:tag name="LEGALDAYONE" val="True"/>
  <p:tag name="PITCHBOOKPALETTE" val="3.5"/>
</p:tagLst>
</file>

<file path=ppt/tags/tag215.xml><?xml version="1.0" encoding="utf-8"?>
<p:tagLst xmlns:a="http://schemas.openxmlformats.org/drawingml/2006/main" xmlns:r="http://schemas.openxmlformats.org/officeDocument/2006/relationships" xmlns:p="http://schemas.openxmlformats.org/presentationml/2006/main">
  <p:tag name="SLIDEELEMTYPE" val="19"/>
  <p:tag name="LOGONAME" val="Logo_1"/>
  <p:tag name="LOGOSEQUENCE" val="1"/>
  <p:tag name="ADJUSTEDLOGOLEFT" val="0"/>
  <p:tag name="PRINTWIDTH" val="171.625"/>
  <p:tag name="PRINTHEIGHT" val="78"/>
  <p:tag name="LEGALDAYONE" val="True"/>
  <p:tag name="PITCHBOOKPALETTE" val="3.5"/>
</p:tagLst>
</file>

<file path=ppt/tags/tag216.xml><?xml version="1.0" encoding="utf-8"?>
<p:tagLst xmlns:a="http://schemas.openxmlformats.org/drawingml/2006/main" xmlns:r="http://schemas.openxmlformats.org/officeDocument/2006/relationships" xmlns:p="http://schemas.openxmlformats.org/presentationml/2006/main">
  <p:tag name="SLIDEELEMTYPE" val="19"/>
  <p:tag name="LOGONAME" val="Logo_1"/>
  <p:tag name="LOGOSEQUENCE" val="1"/>
  <p:tag name="ADJUSTEDLOGOLEFT" val="0"/>
  <p:tag name="PRINTWIDTH" val="171.625"/>
  <p:tag name="PRINTHEIGHT" val="78"/>
  <p:tag name="LEGALDAYONE" val="True"/>
  <p:tag name="PITCHBOOKPALETTE" val="3.5"/>
</p:tagLst>
</file>

<file path=ppt/tags/tag217.xml><?xml version="1.0" encoding="utf-8"?>
<p:tagLst xmlns:a="http://schemas.openxmlformats.org/drawingml/2006/main" xmlns:r="http://schemas.openxmlformats.org/officeDocument/2006/relationships" xmlns:p="http://schemas.openxmlformats.org/presentationml/2006/main">
  <p:tag name="SLIDEELEMTYPE" val="19"/>
  <p:tag name="LOGONAME" val="Logo_1"/>
  <p:tag name="LOGOSEQUENCE" val="1"/>
  <p:tag name="ADJUSTEDLOGOLEFT" val="0"/>
  <p:tag name="PRINTWIDTH" val="171.625"/>
  <p:tag name="PRINTHEIGHT" val="78"/>
  <p:tag name="LEGALDAYONE" val="True"/>
  <p:tag name="PITCHBOOKPALETTE" val="3.5"/>
</p:tagLst>
</file>

<file path=ppt/tags/tag218.xml><?xml version="1.0" encoding="utf-8"?>
<p:tagLst xmlns:a="http://schemas.openxmlformats.org/drawingml/2006/main" xmlns:r="http://schemas.openxmlformats.org/officeDocument/2006/relationships" xmlns:p="http://schemas.openxmlformats.org/presentationml/2006/main">
  <p:tag name="SLIDEELEMTYPE" val="19"/>
  <p:tag name="LOGONAME" val="Logo_1"/>
  <p:tag name="LOGOSEQUENCE" val="1"/>
  <p:tag name="ADJUSTEDLOGOLEFT" val="0"/>
  <p:tag name="PRINTWIDTH" val="171.625"/>
  <p:tag name="PRINTHEIGHT" val="78"/>
  <p:tag name="LEGALDAYONE" val="True"/>
  <p:tag name="PITCHBOOKPALETTE" val="3.5"/>
</p:tagLst>
</file>

<file path=ppt/tags/tag219.xml><?xml version="1.0" encoding="utf-8"?>
<p:tagLst xmlns:a="http://schemas.openxmlformats.org/drawingml/2006/main" xmlns:r="http://schemas.openxmlformats.org/officeDocument/2006/relationships" xmlns:p="http://schemas.openxmlformats.org/presentationml/2006/main">
  <p:tag name="SLIDEELEMTYPE" val="19"/>
  <p:tag name="LOGONAME" val="Logo_1"/>
  <p:tag name="LOGOSEQUENCE" val="1"/>
  <p:tag name="ADJUSTEDLOGOLEFT" val="0"/>
  <p:tag name="PRINTWIDTH" val="171.625"/>
  <p:tag name="PRINTHEIGHT" val="78"/>
  <p:tag name="LEGALDAYONE" val="True"/>
  <p:tag name="PITCHBOOKPALETTE" val="3.5"/>
</p:tagLst>
</file>

<file path=ppt/tags/tag22.xml><?xml version="1.0" encoding="utf-8"?>
<p:tagLst xmlns:a="http://schemas.openxmlformats.org/drawingml/2006/main" xmlns:r="http://schemas.openxmlformats.org/officeDocument/2006/relationships" xmlns:p="http://schemas.openxmlformats.org/presentationml/2006/main">
  <p:tag name="PITCHBOOKPALETTE" val="3.5"/>
</p:tagLst>
</file>

<file path=ppt/tags/tag220.xml><?xml version="1.0" encoding="utf-8"?>
<p:tagLst xmlns:a="http://schemas.openxmlformats.org/drawingml/2006/main" xmlns:r="http://schemas.openxmlformats.org/officeDocument/2006/relationships" xmlns:p="http://schemas.openxmlformats.org/presentationml/2006/main">
  <p:tag name="SLIDEELEMTYPE" val="19"/>
  <p:tag name="LOGONAME" val="Logo_1"/>
  <p:tag name="LOGOSEQUENCE" val="1"/>
  <p:tag name="ADJUSTEDLOGOLEFT" val="0"/>
  <p:tag name="PRINTWIDTH" val="171.625"/>
  <p:tag name="PRINTHEIGHT" val="78"/>
  <p:tag name="LEGALDAYONE" val="True"/>
  <p:tag name="PITCHBOOKPALETTE" val="3.5"/>
</p:tagLst>
</file>

<file path=ppt/tags/tag221.xml><?xml version="1.0" encoding="utf-8"?>
<p:tagLst xmlns:a="http://schemas.openxmlformats.org/drawingml/2006/main" xmlns:r="http://schemas.openxmlformats.org/officeDocument/2006/relationships" xmlns:p="http://schemas.openxmlformats.org/presentationml/2006/main">
  <p:tag name="SLIDEELEMTYPE" val="19"/>
  <p:tag name="LOGONAME" val="Logo_1"/>
  <p:tag name="LOGOSEQUENCE" val="1"/>
  <p:tag name="ADJUSTEDLOGOLEFT" val="0"/>
  <p:tag name="PRINTWIDTH" val="171.625"/>
  <p:tag name="PRINTHEIGHT" val="78"/>
  <p:tag name="LEGALDAYONE" val="True"/>
  <p:tag name="PITCHBOOKPALETTE" val="3.5"/>
</p:tagLst>
</file>

<file path=ppt/tags/tag222.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223.xml><?xml version="1.0" encoding="utf-8"?>
<p:tagLst xmlns:a="http://schemas.openxmlformats.org/drawingml/2006/main" xmlns:r="http://schemas.openxmlformats.org/officeDocument/2006/relationships" xmlns:p="http://schemas.openxmlformats.org/presentationml/2006/main">
  <p:tag name="PITCHBOOKPALETTE" val="3.5"/>
</p:tagLst>
</file>

<file path=ppt/tags/tag224.xml><?xml version="1.0" encoding="utf-8"?>
<p:tagLst xmlns:a="http://schemas.openxmlformats.org/drawingml/2006/main" xmlns:r="http://schemas.openxmlformats.org/officeDocument/2006/relationships" xmlns:p="http://schemas.openxmlformats.org/presentationml/2006/main">
  <p:tag name="PITCHBOOKPALETTE" val="3.5"/>
</p:tagLst>
</file>

<file path=ppt/tags/tag225.xml><?xml version="1.0" encoding="utf-8"?>
<p:tagLst xmlns:a="http://schemas.openxmlformats.org/drawingml/2006/main" xmlns:r="http://schemas.openxmlformats.org/officeDocument/2006/relationships" xmlns:p="http://schemas.openxmlformats.org/presentationml/2006/main">
  <p:tag name="PITCHBOOKPALETTE" val="3.5"/>
</p:tagLst>
</file>

<file path=ppt/tags/tag226.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227.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228.xml><?xml version="1.0" encoding="utf-8"?>
<p:tagLst xmlns:a="http://schemas.openxmlformats.org/drawingml/2006/main" xmlns:r="http://schemas.openxmlformats.org/officeDocument/2006/relationships" xmlns:p="http://schemas.openxmlformats.org/presentationml/2006/main">
  <p:tag name="SLIDEELEMTYPE" val="19"/>
  <p:tag name="LOGONAME" val="Logo_1"/>
  <p:tag name="LOGOSEQUENCE" val="1"/>
  <p:tag name="ADJUSTEDLOGOLEFT" val="0"/>
  <p:tag name="PRINTWIDTH" val="171.625"/>
  <p:tag name="PRINTHEIGHT" val="78"/>
  <p:tag name="LEGALDAYONE" val="True"/>
  <p:tag name="PITCHBOOKPALETTE" val="3.5"/>
</p:tagLst>
</file>

<file path=ppt/tags/tag229.xml><?xml version="1.0" encoding="utf-8"?>
<p:tagLst xmlns:a="http://schemas.openxmlformats.org/drawingml/2006/main" xmlns:r="http://schemas.openxmlformats.org/officeDocument/2006/relationships" xmlns:p="http://schemas.openxmlformats.org/presentationml/2006/main">
  <p:tag name="PITCHBOOKPALETTE" val="3.5"/>
</p:tagLst>
</file>

<file path=ppt/tags/tag23.xml><?xml version="1.0" encoding="utf-8"?>
<p:tagLst xmlns:a="http://schemas.openxmlformats.org/drawingml/2006/main" xmlns:r="http://schemas.openxmlformats.org/officeDocument/2006/relationships" xmlns:p="http://schemas.openxmlformats.org/presentationml/2006/main">
  <p:tag name="PITCHBOOKPALETTE" val="3.5"/>
</p:tagLst>
</file>

<file path=ppt/tags/tag230.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231.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232.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233.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234.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235.xml><?xml version="1.0" encoding="utf-8"?>
<p:tagLst xmlns:a="http://schemas.openxmlformats.org/drawingml/2006/main" xmlns:r="http://schemas.openxmlformats.org/officeDocument/2006/relationships" xmlns:p="http://schemas.openxmlformats.org/presentationml/2006/main">
  <p:tag name="SLIDEELEMTYPE" val="19"/>
  <p:tag name="LOGONAME" val="Logo_1"/>
  <p:tag name="LOGOSEQUENCE" val="1"/>
  <p:tag name="ADJUSTEDLOGOLEFT" val="0"/>
  <p:tag name="PRINTWIDTH" val="171.625"/>
  <p:tag name="PRINTHEIGHT" val="78"/>
  <p:tag name="LEGALDAYONE" val="True"/>
  <p:tag name="PITCHBOOKPALETTE" val="3.5"/>
</p:tagLst>
</file>

<file path=ppt/tags/tag236.xml><?xml version="1.0" encoding="utf-8"?>
<p:tagLst xmlns:a="http://schemas.openxmlformats.org/drawingml/2006/main" xmlns:r="http://schemas.openxmlformats.org/officeDocument/2006/relationships" xmlns:p="http://schemas.openxmlformats.org/presentationml/2006/main">
  <p:tag name="PITCHBOOKPALETTE" val="3.5"/>
</p:tagLst>
</file>

<file path=ppt/tags/tag237.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238.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239.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24.xml><?xml version="1.0" encoding="utf-8"?>
<p:tagLst xmlns:a="http://schemas.openxmlformats.org/drawingml/2006/main" xmlns:r="http://schemas.openxmlformats.org/officeDocument/2006/relationships" xmlns:p="http://schemas.openxmlformats.org/presentationml/2006/main">
  <p:tag name="PITCHBOOKPALETTE" val="3.5"/>
</p:tagLst>
</file>

<file path=ppt/tags/tag240.xml><?xml version="1.0" encoding="utf-8"?>
<p:tagLst xmlns:a="http://schemas.openxmlformats.org/drawingml/2006/main" xmlns:r="http://schemas.openxmlformats.org/officeDocument/2006/relationships" xmlns:p="http://schemas.openxmlformats.org/presentationml/2006/main">
  <p:tag name="PITCHBOOKPALETTE" val="3.5"/>
</p:tagLst>
</file>

<file path=ppt/tags/tag241.xml><?xml version="1.0" encoding="utf-8"?>
<p:tagLst xmlns:a="http://schemas.openxmlformats.org/drawingml/2006/main" xmlns:r="http://schemas.openxmlformats.org/officeDocument/2006/relationships" xmlns:p="http://schemas.openxmlformats.org/presentationml/2006/main">
  <p:tag name="PITCHBOOKPALETTE" val="3.5"/>
</p:tagLst>
</file>

<file path=ppt/tags/tag242.xml><?xml version="1.0" encoding="utf-8"?>
<p:tagLst xmlns:a="http://schemas.openxmlformats.org/drawingml/2006/main" xmlns:r="http://schemas.openxmlformats.org/officeDocument/2006/relationships" xmlns:p="http://schemas.openxmlformats.org/presentationml/2006/main">
  <p:tag name="PITCHBOOKPALETTE" val="3.5"/>
</p:tagLst>
</file>

<file path=ppt/tags/tag243.xml><?xml version="1.0" encoding="utf-8"?>
<p:tagLst xmlns:a="http://schemas.openxmlformats.org/drawingml/2006/main" xmlns:r="http://schemas.openxmlformats.org/officeDocument/2006/relationships" xmlns:p="http://schemas.openxmlformats.org/presentationml/2006/main">
  <p:tag name="PITCHBOOKPALETTE" val="3.5"/>
</p:tagLst>
</file>

<file path=ppt/tags/tag244.xml><?xml version="1.0" encoding="utf-8"?>
<p:tagLst xmlns:a="http://schemas.openxmlformats.org/drawingml/2006/main" xmlns:r="http://schemas.openxmlformats.org/officeDocument/2006/relationships" xmlns:p="http://schemas.openxmlformats.org/presentationml/2006/main">
  <p:tag name="PITCHBOOKPALETTE" val="3.5"/>
</p:tagLst>
</file>

<file path=ppt/tags/tag245.xml><?xml version="1.0" encoding="utf-8"?>
<p:tagLst xmlns:a="http://schemas.openxmlformats.org/drawingml/2006/main" xmlns:r="http://schemas.openxmlformats.org/officeDocument/2006/relationships" xmlns:p="http://schemas.openxmlformats.org/presentationml/2006/main">
  <p:tag name="PITCHBOOKPALETTE" val="3.5"/>
</p:tagLst>
</file>

<file path=ppt/tags/tag246.xml><?xml version="1.0" encoding="utf-8"?>
<p:tagLst xmlns:a="http://schemas.openxmlformats.org/drawingml/2006/main" xmlns:r="http://schemas.openxmlformats.org/officeDocument/2006/relationships" xmlns:p="http://schemas.openxmlformats.org/presentationml/2006/main">
  <p:tag name="PITCHBOOKPALETTE" val="3.5"/>
</p:tagLst>
</file>

<file path=ppt/tags/tag247.xml><?xml version="1.0" encoding="utf-8"?>
<p:tagLst xmlns:a="http://schemas.openxmlformats.org/drawingml/2006/main" xmlns:r="http://schemas.openxmlformats.org/officeDocument/2006/relationships" xmlns:p="http://schemas.openxmlformats.org/presentationml/2006/main">
  <p:tag name="PITCHBOOKPALETTE" val="3.5"/>
</p:tagLst>
</file>

<file path=ppt/tags/tag248.xml><?xml version="1.0" encoding="utf-8"?>
<p:tagLst xmlns:a="http://schemas.openxmlformats.org/drawingml/2006/main" xmlns:r="http://schemas.openxmlformats.org/officeDocument/2006/relationships" xmlns:p="http://schemas.openxmlformats.org/presentationml/2006/main">
  <p:tag name="PITCHBOOKPALETTE" val="3.5"/>
</p:tagLst>
</file>

<file path=ppt/tags/tag249.xml><?xml version="1.0" encoding="utf-8"?>
<p:tagLst xmlns:a="http://schemas.openxmlformats.org/drawingml/2006/main" xmlns:r="http://schemas.openxmlformats.org/officeDocument/2006/relationships" xmlns:p="http://schemas.openxmlformats.org/presentationml/2006/main">
  <p:tag name="PITCHBOOKPALETTE" val="3.5"/>
</p:tagLst>
</file>

<file path=ppt/tags/tag25.xml><?xml version="1.0" encoding="utf-8"?>
<p:tagLst xmlns:a="http://schemas.openxmlformats.org/drawingml/2006/main" xmlns:r="http://schemas.openxmlformats.org/officeDocument/2006/relationships" xmlns:p="http://schemas.openxmlformats.org/presentationml/2006/main">
  <p:tag name="PITCHBOOKPALETTE" val="3.5"/>
</p:tagLst>
</file>

<file path=ppt/tags/tag250.xml><?xml version="1.0" encoding="utf-8"?>
<p:tagLst xmlns:a="http://schemas.openxmlformats.org/drawingml/2006/main" xmlns:r="http://schemas.openxmlformats.org/officeDocument/2006/relationships" xmlns:p="http://schemas.openxmlformats.org/presentationml/2006/main">
  <p:tag name="PITCHBOOKPALETTE" val="3.5"/>
</p:tagLst>
</file>

<file path=ppt/tags/tag251.xml><?xml version="1.0" encoding="utf-8"?>
<p:tagLst xmlns:a="http://schemas.openxmlformats.org/drawingml/2006/main" xmlns:r="http://schemas.openxmlformats.org/officeDocument/2006/relationships" xmlns:p="http://schemas.openxmlformats.org/presentationml/2006/main">
  <p:tag name="PITCHBOOKPALETTE" val="3.5"/>
</p:tagLst>
</file>

<file path=ppt/tags/tag252.xml><?xml version="1.0" encoding="utf-8"?>
<p:tagLst xmlns:a="http://schemas.openxmlformats.org/drawingml/2006/main" xmlns:r="http://schemas.openxmlformats.org/officeDocument/2006/relationships" xmlns:p="http://schemas.openxmlformats.org/presentationml/2006/main">
  <p:tag name="PITCHBOOKPALETTE" val="3.5"/>
</p:tagLst>
</file>

<file path=ppt/tags/tag253.xml><?xml version="1.0" encoding="utf-8"?>
<p:tagLst xmlns:a="http://schemas.openxmlformats.org/drawingml/2006/main" xmlns:r="http://schemas.openxmlformats.org/officeDocument/2006/relationships" xmlns:p="http://schemas.openxmlformats.org/presentationml/2006/main">
  <p:tag name="PITCHBOOKPALETTE" val="3.5"/>
</p:tagLst>
</file>

<file path=ppt/tags/tag254.xml><?xml version="1.0" encoding="utf-8"?>
<p:tagLst xmlns:a="http://schemas.openxmlformats.org/drawingml/2006/main" xmlns:r="http://schemas.openxmlformats.org/officeDocument/2006/relationships" xmlns:p="http://schemas.openxmlformats.org/presentationml/2006/main">
  <p:tag name="PITCHBOOKPALETTE" val="3.5"/>
</p:tagLst>
</file>

<file path=ppt/tags/tag255.xml><?xml version="1.0" encoding="utf-8"?>
<p:tagLst xmlns:a="http://schemas.openxmlformats.org/drawingml/2006/main" xmlns:r="http://schemas.openxmlformats.org/officeDocument/2006/relationships" xmlns:p="http://schemas.openxmlformats.org/presentationml/2006/main">
  <p:tag name="PITCHBOOKPALETTE" val="3.5"/>
</p:tagLst>
</file>

<file path=ppt/tags/tag256.xml><?xml version="1.0" encoding="utf-8"?>
<p:tagLst xmlns:a="http://schemas.openxmlformats.org/drawingml/2006/main" xmlns:r="http://schemas.openxmlformats.org/officeDocument/2006/relationships" xmlns:p="http://schemas.openxmlformats.org/presentationml/2006/main">
  <p:tag name="PITCHBOOKPALETTE" val="3.5"/>
</p:tagLst>
</file>

<file path=ppt/tags/tag257.xml><?xml version="1.0" encoding="utf-8"?>
<p:tagLst xmlns:a="http://schemas.openxmlformats.org/drawingml/2006/main" xmlns:r="http://schemas.openxmlformats.org/officeDocument/2006/relationships" xmlns:p="http://schemas.openxmlformats.org/presentationml/2006/main">
  <p:tag name="PITCHBOOKPALETTE" val="3.5"/>
</p:tagLst>
</file>

<file path=ppt/tags/tag258.xml><?xml version="1.0" encoding="utf-8"?>
<p:tagLst xmlns:a="http://schemas.openxmlformats.org/drawingml/2006/main" xmlns:r="http://schemas.openxmlformats.org/officeDocument/2006/relationships" xmlns:p="http://schemas.openxmlformats.org/presentationml/2006/main">
  <p:tag name="PITCHBOOKPALETTE" val="3.5"/>
</p:tagLst>
</file>

<file path=ppt/tags/tag259.xml><?xml version="1.0" encoding="utf-8"?>
<p:tagLst xmlns:a="http://schemas.openxmlformats.org/drawingml/2006/main" xmlns:r="http://schemas.openxmlformats.org/officeDocument/2006/relationships" xmlns:p="http://schemas.openxmlformats.org/presentationml/2006/main">
  <p:tag name="PITCHBOOKPALETTE" val="3.5"/>
</p:tagLst>
</file>

<file path=ppt/tags/tag26.xml><?xml version="1.0" encoding="utf-8"?>
<p:tagLst xmlns:a="http://schemas.openxmlformats.org/drawingml/2006/main" xmlns:r="http://schemas.openxmlformats.org/officeDocument/2006/relationships" xmlns:p="http://schemas.openxmlformats.org/presentationml/2006/main">
  <p:tag name="PITCHBOOKPALETTE" val="3.5"/>
</p:tagLst>
</file>

<file path=ppt/tags/tag260.xml><?xml version="1.0" encoding="utf-8"?>
<p:tagLst xmlns:a="http://schemas.openxmlformats.org/drawingml/2006/main" xmlns:r="http://schemas.openxmlformats.org/officeDocument/2006/relationships" xmlns:p="http://schemas.openxmlformats.org/presentationml/2006/main">
  <p:tag name="PITCHBOOKPALETTE" val="3.5"/>
</p:tagLst>
</file>

<file path=ppt/tags/tag261.xml><?xml version="1.0" encoding="utf-8"?>
<p:tagLst xmlns:a="http://schemas.openxmlformats.org/drawingml/2006/main" xmlns:r="http://schemas.openxmlformats.org/officeDocument/2006/relationships" xmlns:p="http://schemas.openxmlformats.org/presentationml/2006/main">
  <p:tag name="PITCHBOOKPALETTE" val="3.5"/>
</p:tagLst>
</file>

<file path=ppt/tags/tag262.xml><?xml version="1.0" encoding="utf-8"?>
<p:tagLst xmlns:a="http://schemas.openxmlformats.org/drawingml/2006/main" xmlns:r="http://schemas.openxmlformats.org/officeDocument/2006/relationships" xmlns:p="http://schemas.openxmlformats.org/presentationml/2006/main">
  <p:tag name="PITCHBOOKPALETTE" val="3.5"/>
</p:tagLst>
</file>

<file path=ppt/tags/tag263.xml><?xml version="1.0" encoding="utf-8"?>
<p:tagLst xmlns:a="http://schemas.openxmlformats.org/drawingml/2006/main" xmlns:r="http://schemas.openxmlformats.org/officeDocument/2006/relationships" xmlns:p="http://schemas.openxmlformats.org/presentationml/2006/main">
  <p:tag name="PITCHBOOKPALETTE" val="3.5"/>
</p:tagLst>
</file>

<file path=ppt/tags/tag264.xml><?xml version="1.0" encoding="utf-8"?>
<p:tagLst xmlns:a="http://schemas.openxmlformats.org/drawingml/2006/main" xmlns:r="http://schemas.openxmlformats.org/officeDocument/2006/relationships" xmlns:p="http://schemas.openxmlformats.org/presentationml/2006/main">
  <p:tag name="PITCHBOOKPALETTE" val="3.5"/>
</p:tagLst>
</file>

<file path=ppt/tags/tag265.xml><?xml version="1.0" encoding="utf-8"?>
<p:tagLst xmlns:a="http://schemas.openxmlformats.org/drawingml/2006/main" xmlns:r="http://schemas.openxmlformats.org/officeDocument/2006/relationships" xmlns:p="http://schemas.openxmlformats.org/presentationml/2006/main">
  <p:tag name="PITCHBOOKPALETTE" val="3.5"/>
</p:tagLst>
</file>

<file path=ppt/tags/tag266.xml><?xml version="1.0" encoding="utf-8"?>
<p:tagLst xmlns:a="http://schemas.openxmlformats.org/drawingml/2006/main" xmlns:r="http://schemas.openxmlformats.org/officeDocument/2006/relationships" xmlns:p="http://schemas.openxmlformats.org/presentationml/2006/main">
  <p:tag name="PITCHBOOKPALETTE" val="3.5"/>
</p:tagLst>
</file>

<file path=ppt/tags/tag267.xml><?xml version="1.0" encoding="utf-8"?>
<p:tagLst xmlns:a="http://schemas.openxmlformats.org/drawingml/2006/main" xmlns:r="http://schemas.openxmlformats.org/officeDocument/2006/relationships" xmlns:p="http://schemas.openxmlformats.org/presentationml/2006/main">
  <p:tag name="PITCHBOOKPALETTE" val="3.5"/>
</p:tagLst>
</file>

<file path=ppt/tags/tag268.xml><?xml version="1.0" encoding="utf-8"?>
<p:tagLst xmlns:a="http://schemas.openxmlformats.org/drawingml/2006/main" xmlns:r="http://schemas.openxmlformats.org/officeDocument/2006/relationships" xmlns:p="http://schemas.openxmlformats.org/presentationml/2006/main">
  <p:tag name="PITCHBOOKPALETTE" val="3.5"/>
</p:tagLst>
</file>

<file path=ppt/tags/tag269.xml><?xml version="1.0" encoding="utf-8"?>
<p:tagLst xmlns:a="http://schemas.openxmlformats.org/drawingml/2006/main" xmlns:r="http://schemas.openxmlformats.org/officeDocument/2006/relationships" xmlns:p="http://schemas.openxmlformats.org/presentationml/2006/main">
  <p:tag name="PITCHBOOKPALETTE" val="3.5"/>
</p:tagLst>
</file>

<file path=ppt/tags/tag27.xml><?xml version="1.0" encoding="utf-8"?>
<p:tagLst xmlns:a="http://schemas.openxmlformats.org/drawingml/2006/main" xmlns:r="http://schemas.openxmlformats.org/officeDocument/2006/relationships" xmlns:p="http://schemas.openxmlformats.org/presentationml/2006/main">
  <p:tag name="PITCHBOOKPALETTE" val="3.5"/>
</p:tagLst>
</file>

<file path=ppt/tags/tag270.xml><?xml version="1.0" encoding="utf-8"?>
<p:tagLst xmlns:a="http://schemas.openxmlformats.org/drawingml/2006/main" xmlns:r="http://schemas.openxmlformats.org/officeDocument/2006/relationships" xmlns:p="http://schemas.openxmlformats.org/presentationml/2006/main">
  <p:tag name="PITCHBOOKPALETTE" val="3.5"/>
</p:tagLst>
</file>

<file path=ppt/tags/tag271.xml><?xml version="1.0" encoding="utf-8"?>
<p:tagLst xmlns:a="http://schemas.openxmlformats.org/drawingml/2006/main" xmlns:r="http://schemas.openxmlformats.org/officeDocument/2006/relationships" xmlns:p="http://schemas.openxmlformats.org/presentationml/2006/main">
  <p:tag name="PITCHBOOKPALETTE" val="3.5"/>
</p:tagLst>
</file>

<file path=ppt/tags/tag272.xml><?xml version="1.0" encoding="utf-8"?>
<p:tagLst xmlns:a="http://schemas.openxmlformats.org/drawingml/2006/main" xmlns:r="http://schemas.openxmlformats.org/officeDocument/2006/relationships" xmlns:p="http://schemas.openxmlformats.org/presentationml/2006/main">
  <p:tag name="PITCHBOOKPALETTE" val="3.5"/>
</p:tagLst>
</file>

<file path=ppt/tags/tag273.xml><?xml version="1.0" encoding="utf-8"?>
<p:tagLst xmlns:a="http://schemas.openxmlformats.org/drawingml/2006/main" xmlns:r="http://schemas.openxmlformats.org/officeDocument/2006/relationships" xmlns:p="http://schemas.openxmlformats.org/presentationml/2006/main">
  <p:tag name="PITCHBOOKPALETTE" val="3.5"/>
</p:tagLst>
</file>

<file path=ppt/tags/tag274.xml><?xml version="1.0" encoding="utf-8"?>
<p:tagLst xmlns:a="http://schemas.openxmlformats.org/drawingml/2006/main" xmlns:r="http://schemas.openxmlformats.org/officeDocument/2006/relationships" xmlns:p="http://schemas.openxmlformats.org/presentationml/2006/main">
  <p:tag name="PITCHBOOKPALETTE" val="3.5"/>
</p:tagLst>
</file>

<file path=ppt/tags/tag275.xml><?xml version="1.0" encoding="utf-8"?>
<p:tagLst xmlns:a="http://schemas.openxmlformats.org/drawingml/2006/main" xmlns:r="http://schemas.openxmlformats.org/officeDocument/2006/relationships" xmlns:p="http://schemas.openxmlformats.org/presentationml/2006/main">
  <p:tag name="PITCHBOOKPALETTE" val="3.5"/>
</p:tagLst>
</file>

<file path=ppt/tags/tag276.xml><?xml version="1.0" encoding="utf-8"?>
<p:tagLst xmlns:a="http://schemas.openxmlformats.org/drawingml/2006/main" xmlns:r="http://schemas.openxmlformats.org/officeDocument/2006/relationships" xmlns:p="http://schemas.openxmlformats.org/presentationml/2006/main">
  <p:tag name="PITCHBOOKPALETTE" val="3.5"/>
</p:tagLst>
</file>

<file path=ppt/tags/tag277.xml><?xml version="1.0" encoding="utf-8"?>
<p:tagLst xmlns:a="http://schemas.openxmlformats.org/drawingml/2006/main" xmlns:r="http://schemas.openxmlformats.org/officeDocument/2006/relationships" xmlns:p="http://schemas.openxmlformats.org/presentationml/2006/main">
  <p:tag name="PITCHBOOKPALETTE" val="3.5"/>
</p:tagLst>
</file>

<file path=ppt/tags/tag278.xml><?xml version="1.0" encoding="utf-8"?>
<p:tagLst xmlns:a="http://schemas.openxmlformats.org/drawingml/2006/main" xmlns:r="http://schemas.openxmlformats.org/officeDocument/2006/relationships" xmlns:p="http://schemas.openxmlformats.org/presentationml/2006/main">
  <p:tag name="PITCHBOOKPALETTE" val="3.5"/>
</p:tagLst>
</file>

<file path=ppt/tags/tag279.xml><?xml version="1.0" encoding="utf-8"?>
<p:tagLst xmlns:a="http://schemas.openxmlformats.org/drawingml/2006/main" xmlns:r="http://schemas.openxmlformats.org/officeDocument/2006/relationships" xmlns:p="http://schemas.openxmlformats.org/presentationml/2006/main">
  <p:tag name="PITCHBOOKPALETTE" val="3.5"/>
</p:tagLst>
</file>

<file path=ppt/tags/tag28.xml><?xml version="1.0" encoding="utf-8"?>
<p:tagLst xmlns:a="http://schemas.openxmlformats.org/drawingml/2006/main" xmlns:r="http://schemas.openxmlformats.org/officeDocument/2006/relationships" xmlns:p="http://schemas.openxmlformats.org/presentationml/2006/main">
  <p:tag name="PITCHBOOKPALETTE" val="3.5"/>
</p:tagLst>
</file>

<file path=ppt/tags/tag280.xml><?xml version="1.0" encoding="utf-8"?>
<p:tagLst xmlns:a="http://schemas.openxmlformats.org/drawingml/2006/main" xmlns:r="http://schemas.openxmlformats.org/officeDocument/2006/relationships" xmlns:p="http://schemas.openxmlformats.org/presentationml/2006/main">
  <p:tag name="PITCHBOOKPALETTE" val="3.5"/>
</p:tagLst>
</file>

<file path=ppt/tags/tag281.xml><?xml version="1.0" encoding="utf-8"?>
<p:tagLst xmlns:a="http://schemas.openxmlformats.org/drawingml/2006/main" xmlns:r="http://schemas.openxmlformats.org/officeDocument/2006/relationships" xmlns:p="http://schemas.openxmlformats.org/presentationml/2006/main">
  <p:tag name="PITCHBOOKPALETTE" val="3.5"/>
</p:tagLst>
</file>

<file path=ppt/tags/tag282.xml><?xml version="1.0" encoding="utf-8"?>
<p:tagLst xmlns:a="http://schemas.openxmlformats.org/drawingml/2006/main" xmlns:r="http://schemas.openxmlformats.org/officeDocument/2006/relationships" xmlns:p="http://schemas.openxmlformats.org/presentationml/2006/main">
  <p:tag name="PITCHBOOKPALETTE" val="3.5"/>
</p:tagLst>
</file>

<file path=ppt/tags/tag283.xml><?xml version="1.0" encoding="utf-8"?>
<p:tagLst xmlns:a="http://schemas.openxmlformats.org/drawingml/2006/main" xmlns:r="http://schemas.openxmlformats.org/officeDocument/2006/relationships" xmlns:p="http://schemas.openxmlformats.org/presentationml/2006/main">
  <p:tag name="PITCHBOOKPALETTE" val="3.5"/>
</p:tagLst>
</file>

<file path=ppt/tags/tag284.xml><?xml version="1.0" encoding="utf-8"?>
<p:tagLst xmlns:a="http://schemas.openxmlformats.org/drawingml/2006/main" xmlns:r="http://schemas.openxmlformats.org/officeDocument/2006/relationships" xmlns:p="http://schemas.openxmlformats.org/presentationml/2006/main">
  <p:tag name="PITCHBOOKPALETTE" val="3.5"/>
</p:tagLst>
</file>

<file path=ppt/tags/tag285.xml><?xml version="1.0" encoding="utf-8"?>
<p:tagLst xmlns:a="http://schemas.openxmlformats.org/drawingml/2006/main" xmlns:r="http://schemas.openxmlformats.org/officeDocument/2006/relationships" xmlns:p="http://schemas.openxmlformats.org/presentationml/2006/main">
  <p:tag name="PITCHBOOKPALETTE" val="3.5"/>
</p:tagLst>
</file>

<file path=ppt/tags/tag286.xml><?xml version="1.0" encoding="utf-8"?>
<p:tagLst xmlns:a="http://schemas.openxmlformats.org/drawingml/2006/main" xmlns:r="http://schemas.openxmlformats.org/officeDocument/2006/relationships" xmlns:p="http://schemas.openxmlformats.org/presentationml/2006/main">
  <p:tag name="PITCHBOOKPALETTE" val="3.5"/>
</p:tagLst>
</file>

<file path=ppt/tags/tag287.xml><?xml version="1.0" encoding="utf-8"?>
<p:tagLst xmlns:a="http://schemas.openxmlformats.org/drawingml/2006/main" xmlns:r="http://schemas.openxmlformats.org/officeDocument/2006/relationships" xmlns:p="http://schemas.openxmlformats.org/presentationml/2006/main">
  <p:tag name="PITCHBOOKPALETTE" val="3.5"/>
</p:tagLst>
</file>

<file path=ppt/tags/tag288.xml><?xml version="1.0" encoding="utf-8"?>
<p:tagLst xmlns:a="http://schemas.openxmlformats.org/drawingml/2006/main" xmlns:r="http://schemas.openxmlformats.org/officeDocument/2006/relationships" xmlns:p="http://schemas.openxmlformats.org/presentationml/2006/main">
  <p:tag name="PITCHBOOKPALETTE" val="3.5"/>
</p:tagLst>
</file>

<file path=ppt/tags/tag289.xml><?xml version="1.0" encoding="utf-8"?>
<p:tagLst xmlns:a="http://schemas.openxmlformats.org/drawingml/2006/main" xmlns:r="http://schemas.openxmlformats.org/officeDocument/2006/relationships" xmlns:p="http://schemas.openxmlformats.org/presentationml/2006/main">
  <p:tag name="PITCHBOOKPALETTE" val="3.5"/>
</p:tagLst>
</file>

<file path=ppt/tags/tag29.xml><?xml version="1.0" encoding="utf-8"?>
<p:tagLst xmlns:a="http://schemas.openxmlformats.org/drawingml/2006/main" xmlns:r="http://schemas.openxmlformats.org/officeDocument/2006/relationships" xmlns:p="http://schemas.openxmlformats.org/presentationml/2006/main">
  <p:tag name="PITCHBOOKPALETTE" val="3.5"/>
</p:tagLst>
</file>

<file path=ppt/tags/tag290.xml><?xml version="1.0" encoding="utf-8"?>
<p:tagLst xmlns:a="http://schemas.openxmlformats.org/drawingml/2006/main" xmlns:r="http://schemas.openxmlformats.org/officeDocument/2006/relationships" xmlns:p="http://schemas.openxmlformats.org/presentationml/2006/main">
  <p:tag name="PITCHBOOKPALETTE" val="3.5"/>
</p:tagLst>
</file>

<file path=ppt/tags/tag291.xml><?xml version="1.0" encoding="utf-8"?>
<p:tagLst xmlns:a="http://schemas.openxmlformats.org/drawingml/2006/main" xmlns:r="http://schemas.openxmlformats.org/officeDocument/2006/relationships" xmlns:p="http://schemas.openxmlformats.org/presentationml/2006/main">
  <p:tag name="PITCHBOOKPALETTE" val="3.5"/>
</p:tagLst>
</file>

<file path=ppt/tags/tag292.xml><?xml version="1.0" encoding="utf-8"?>
<p:tagLst xmlns:a="http://schemas.openxmlformats.org/drawingml/2006/main" xmlns:r="http://schemas.openxmlformats.org/officeDocument/2006/relationships" xmlns:p="http://schemas.openxmlformats.org/presentationml/2006/main">
  <p:tag name="PITCHBOOKPALETTE" val="3.5"/>
</p:tagLst>
</file>

<file path=ppt/tags/tag293.xml><?xml version="1.0" encoding="utf-8"?>
<p:tagLst xmlns:a="http://schemas.openxmlformats.org/drawingml/2006/main" xmlns:r="http://schemas.openxmlformats.org/officeDocument/2006/relationships" xmlns:p="http://schemas.openxmlformats.org/presentationml/2006/main">
  <p:tag name="PITCHBOOKPALETTE" val="3.5"/>
</p:tagLst>
</file>

<file path=ppt/tags/tag294.xml><?xml version="1.0" encoding="utf-8"?>
<p:tagLst xmlns:a="http://schemas.openxmlformats.org/drawingml/2006/main" xmlns:r="http://schemas.openxmlformats.org/officeDocument/2006/relationships" xmlns:p="http://schemas.openxmlformats.org/presentationml/2006/main">
  <p:tag name="PITCHBOOKPALETTE" val="3.5"/>
</p:tagLst>
</file>

<file path=ppt/tags/tag295.xml><?xml version="1.0" encoding="utf-8"?>
<p:tagLst xmlns:a="http://schemas.openxmlformats.org/drawingml/2006/main" xmlns:r="http://schemas.openxmlformats.org/officeDocument/2006/relationships" xmlns:p="http://schemas.openxmlformats.org/presentationml/2006/main">
  <p:tag name="PITCHBOOKPALETTE" val="3.5"/>
</p:tagLst>
</file>

<file path=ppt/tags/tag296.xml><?xml version="1.0" encoding="utf-8"?>
<p:tagLst xmlns:a="http://schemas.openxmlformats.org/drawingml/2006/main" xmlns:r="http://schemas.openxmlformats.org/officeDocument/2006/relationships" xmlns:p="http://schemas.openxmlformats.org/presentationml/2006/main">
  <p:tag name="PITCHBOOKPALETTE" val="3.5"/>
</p:tagLst>
</file>

<file path=ppt/tags/tag297.xml><?xml version="1.0" encoding="utf-8"?>
<p:tagLst xmlns:a="http://schemas.openxmlformats.org/drawingml/2006/main" xmlns:r="http://schemas.openxmlformats.org/officeDocument/2006/relationships" xmlns:p="http://schemas.openxmlformats.org/presentationml/2006/main">
  <p:tag name="PITCHBOOKPALETTE" val="3.5"/>
</p:tagLst>
</file>

<file path=ppt/tags/tag298.xml><?xml version="1.0" encoding="utf-8"?>
<p:tagLst xmlns:a="http://schemas.openxmlformats.org/drawingml/2006/main" xmlns:r="http://schemas.openxmlformats.org/officeDocument/2006/relationships" xmlns:p="http://schemas.openxmlformats.org/presentationml/2006/main">
  <p:tag name="PITCHBOOKPALETTE" val="3.5"/>
</p:tagLst>
</file>

<file path=ppt/tags/tag299.xml><?xml version="1.0" encoding="utf-8"?>
<p:tagLst xmlns:a="http://schemas.openxmlformats.org/drawingml/2006/main" xmlns:r="http://schemas.openxmlformats.org/officeDocument/2006/relationships" xmlns:p="http://schemas.openxmlformats.org/presentationml/2006/main">
  <p:tag name="PITCHBOOKPALETTE" val="3.5"/>
</p:tagLst>
</file>

<file path=ppt/tags/tag3.xml><?xml version="1.0" encoding="utf-8"?>
<p:tagLst xmlns:a="http://schemas.openxmlformats.org/drawingml/2006/main" xmlns:r="http://schemas.openxmlformats.org/officeDocument/2006/relationships" xmlns:p="http://schemas.openxmlformats.org/presentationml/2006/main">
  <p:tag name="PITCHBOOKPALETTE" val="3.5"/>
</p:tagLst>
</file>

<file path=ppt/tags/tag30.xml><?xml version="1.0" encoding="utf-8"?>
<p:tagLst xmlns:a="http://schemas.openxmlformats.org/drawingml/2006/main" xmlns:r="http://schemas.openxmlformats.org/officeDocument/2006/relationships" xmlns:p="http://schemas.openxmlformats.org/presentationml/2006/main">
  <p:tag name="PITCHBOOKPALETTE" val="3.5"/>
</p:tagLst>
</file>

<file path=ppt/tags/tag300.xml><?xml version="1.0" encoding="utf-8"?>
<p:tagLst xmlns:a="http://schemas.openxmlformats.org/drawingml/2006/main" xmlns:r="http://schemas.openxmlformats.org/officeDocument/2006/relationships" xmlns:p="http://schemas.openxmlformats.org/presentationml/2006/main">
  <p:tag name="PITCHBOOKPALETTE" val="3.5"/>
</p:tagLst>
</file>

<file path=ppt/tags/tag301.xml><?xml version="1.0" encoding="utf-8"?>
<p:tagLst xmlns:a="http://schemas.openxmlformats.org/drawingml/2006/main" xmlns:r="http://schemas.openxmlformats.org/officeDocument/2006/relationships" xmlns:p="http://schemas.openxmlformats.org/presentationml/2006/main">
  <p:tag name="PITCHBOOKPALETTE" val="3.5"/>
</p:tagLst>
</file>

<file path=ppt/tags/tag302.xml><?xml version="1.0" encoding="utf-8"?>
<p:tagLst xmlns:a="http://schemas.openxmlformats.org/drawingml/2006/main" xmlns:r="http://schemas.openxmlformats.org/officeDocument/2006/relationships" xmlns:p="http://schemas.openxmlformats.org/presentationml/2006/main">
  <p:tag name="PITCHBOOKPALETTE" val="3.5"/>
</p:tagLst>
</file>

<file path=ppt/tags/tag303.xml><?xml version="1.0" encoding="utf-8"?>
<p:tagLst xmlns:a="http://schemas.openxmlformats.org/drawingml/2006/main" xmlns:r="http://schemas.openxmlformats.org/officeDocument/2006/relationships" xmlns:p="http://schemas.openxmlformats.org/presentationml/2006/main">
  <p:tag name="PITCHBOOKPALETTE" val="3.5"/>
</p:tagLst>
</file>

<file path=ppt/tags/tag304.xml><?xml version="1.0" encoding="utf-8"?>
<p:tagLst xmlns:a="http://schemas.openxmlformats.org/drawingml/2006/main" xmlns:r="http://schemas.openxmlformats.org/officeDocument/2006/relationships" xmlns:p="http://schemas.openxmlformats.org/presentationml/2006/main">
  <p:tag name="PITCHBOOKPALETTE" val="3.5"/>
</p:tagLst>
</file>

<file path=ppt/tags/tag305.xml><?xml version="1.0" encoding="utf-8"?>
<p:tagLst xmlns:a="http://schemas.openxmlformats.org/drawingml/2006/main" xmlns:r="http://schemas.openxmlformats.org/officeDocument/2006/relationships" xmlns:p="http://schemas.openxmlformats.org/presentationml/2006/main">
  <p:tag name="PITCHBOOKPALETTE" val="3.5"/>
</p:tagLst>
</file>

<file path=ppt/tags/tag306.xml><?xml version="1.0" encoding="utf-8"?>
<p:tagLst xmlns:a="http://schemas.openxmlformats.org/drawingml/2006/main" xmlns:r="http://schemas.openxmlformats.org/officeDocument/2006/relationships" xmlns:p="http://schemas.openxmlformats.org/presentationml/2006/main">
  <p:tag name="PITCHBOOKPALETTE" val="3.5"/>
</p:tagLst>
</file>

<file path=ppt/tags/tag307.xml><?xml version="1.0" encoding="utf-8"?>
<p:tagLst xmlns:a="http://schemas.openxmlformats.org/drawingml/2006/main" xmlns:r="http://schemas.openxmlformats.org/officeDocument/2006/relationships" xmlns:p="http://schemas.openxmlformats.org/presentationml/2006/main">
  <p:tag name="PITCHBOOKPALETTE" val="3.5"/>
</p:tagLst>
</file>

<file path=ppt/tags/tag308.xml><?xml version="1.0" encoding="utf-8"?>
<p:tagLst xmlns:a="http://schemas.openxmlformats.org/drawingml/2006/main" xmlns:r="http://schemas.openxmlformats.org/officeDocument/2006/relationships" xmlns:p="http://schemas.openxmlformats.org/presentationml/2006/main">
  <p:tag name="PITCHBOOKPALETTE" val="3.5"/>
</p:tagLst>
</file>

<file path=ppt/tags/tag309.xml><?xml version="1.0" encoding="utf-8"?>
<p:tagLst xmlns:a="http://schemas.openxmlformats.org/drawingml/2006/main" xmlns:r="http://schemas.openxmlformats.org/officeDocument/2006/relationships" xmlns:p="http://schemas.openxmlformats.org/presentationml/2006/main">
  <p:tag name="PITCHBOOKPALETTE" val="3.5"/>
</p:tagLst>
</file>

<file path=ppt/tags/tag31.xml><?xml version="1.0" encoding="utf-8"?>
<p:tagLst xmlns:a="http://schemas.openxmlformats.org/drawingml/2006/main" xmlns:r="http://schemas.openxmlformats.org/officeDocument/2006/relationships" xmlns:p="http://schemas.openxmlformats.org/presentationml/2006/main">
  <p:tag name="PITCHBOOKPALETTE" val="3.5"/>
</p:tagLst>
</file>

<file path=ppt/tags/tag310.xml><?xml version="1.0" encoding="utf-8"?>
<p:tagLst xmlns:a="http://schemas.openxmlformats.org/drawingml/2006/main" xmlns:r="http://schemas.openxmlformats.org/officeDocument/2006/relationships" xmlns:p="http://schemas.openxmlformats.org/presentationml/2006/main">
  <p:tag name="PITCHBOOKPALETTE" val="3.5"/>
</p:tagLst>
</file>

<file path=ppt/tags/tag311.xml><?xml version="1.0" encoding="utf-8"?>
<p:tagLst xmlns:a="http://schemas.openxmlformats.org/drawingml/2006/main" xmlns:r="http://schemas.openxmlformats.org/officeDocument/2006/relationships" xmlns:p="http://schemas.openxmlformats.org/presentationml/2006/main">
  <p:tag name="PITCHBOOKPALETTE" val="3.5"/>
</p:tagLst>
</file>

<file path=ppt/tags/tag312.xml><?xml version="1.0" encoding="utf-8"?>
<p:tagLst xmlns:a="http://schemas.openxmlformats.org/drawingml/2006/main" xmlns:r="http://schemas.openxmlformats.org/officeDocument/2006/relationships" xmlns:p="http://schemas.openxmlformats.org/presentationml/2006/main">
  <p:tag name="PITCHBOOKPALETTE" val="3.5"/>
</p:tagLst>
</file>

<file path=ppt/tags/tag313.xml><?xml version="1.0" encoding="utf-8"?>
<p:tagLst xmlns:a="http://schemas.openxmlformats.org/drawingml/2006/main" xmlns:r="http://schemas.openxmlformats.org/officeDocument/2006/relationships" xmlns:p="http://schemas.openxmlformats.org/presentationml/2006/main">
  <p:tag name="PITCHBOOKPALETTE" val="3.5"/>
</p:tagLst>
</file>

<file path=ppt/tags/tag314.xml><?xml version="1.0" encoding="utf-8"?>
<p:tagLst xmlns:a="http://schemas.openxmlformats.org/drawingml/2006/main" xmlns:r="http://schemas.openxmlformats.org/officeDocument/2006/relationships" xmlns:p="http://schemas.openxmlformats.org/presentationml/2006/main">
  <p:tag name="PITCHBOOKPALETTE" val="3.5"/>
</p:tagLst>
</file>

<file path=ppt/tags/tag315.xml><?xml version="1.0" encoding="utf-8"?>
<p:tagLst xmlns:a="http://schemas.openxmlformats.org/drawingml/2006/main" xmlns:r="http://schemas.openxmlformats.org/officeDocument/2006/relationships" xmlns:p="http://schemas.openxmlformats.org/presentationml/2006/main">
  <p:tag name="PITCHBOOKPALETTE" val="3.5"/>
</p:tagLst>
</file>

<file path=ppt/tags/tag316.xml><?xml version="1.0" encoding="utf-8"?>
<p:tagLst xmlns:a="http://schemas.openxmlformats.org/drawingml/2006/main" xmlns:r="http://schemas.openxmlformats.org/officeDocument/2006/relationships" xmlns:p="http://schemas.openxmlformats.org/presentationml/2006/main">
  <p:tag name="PITCHBOOKPALETTE" val="3.5"/>
</p:tagLst>
</file>

<file path=ppt/tags/tag317.xml><?xml version="1.0" encoding="utf-8"?>
<p:tagLst xmlns:a="http://schemas.openxmlformats.org/drawingml/2006/main" xmlns:r="http://schemas.openxmlformats.org/officeDocument/2006/relationships" xmlns:p="http://schemas.openxmlformats.org/presentationml/2006/main">
  <p:tag name="PITCHBOOKPALETTE" val="3.5"/>
</p:tagLst>
</file>

<file path=ppt/tags/tag318.xml><?xml version="1.0" encoding="utf-8"?>
<p:tagLst xmlns:a="http://schemas.openxmlformats.org/drawingml/2006/main" xmlns:r="http://schemas.openxmlformats.org/officeDocument/2006/relationships" xmlns:p="http://schemas.openxmlformats.org/presentationml/2006/main">
  <p:tag name="PITCHBOOKPALETTE" val="3.5"/>
</p:tagLst>
</file>

<file path=ppt/tags/tag319.xml><?xml version="1.0" encoding="utf-8"?>
<p:tagLst xmlns:a="http://schemas.openxmlformats.org/drawingml/2006/main" xmlns:r="http://schemas.openxmlformats.org/officeDocument/2006/relationships" xmlns:p="http://schemas.openxmlformats.org/presentationml/2006/main">
  <p:tag name="PITCHBOOKPALETTE" val="3.5"/>
</p:tagLst>
</file>

<file path=ppt/tags/tag32.xml><?xml version="1.0" encoding="utf-8"?>
<p:tagLst xmlns:a="http://schemas.openxmlformats.org/drawingml/2006/main" xmlns:r="http://schemas.openxmlformats.org/officeDocument/2006/relationships" xmlns:p="http://schemas.openxmlformats.org/presentationml/2006/main">
  <p:tag name="PITCHBOOKPALETTE" val="3.5"/>
</p:tagLst>
</file>

<file path=ppt/tags/tag320.xml><?xml version="1.0" encoding="utf-8"?>
<p:tagLst xmlns:a="http://schemas.openxmlformats.org/drawingml/2006/main" xmlns:r="http://schemas.openxmlformats.org/officeDocument/2006/relationships" xmlns:p="http://schemas.openxmlformats.org/presentationml/2006/main">
  <p:tag name="PITCHBOOKPALETTE" val="3.5"/>
</p:tagLst>
</file>

<file path=ppt/tags/tag321.xml><?xml version="1.0" encoding="utf-8"?>
<p:tagLst xmlns:a="http://schemas.openxmlformats.org/drawingml/2006/main" xmlns:r="http://schemas.openxmlformats.org/officeDocument/2006/relationships" xmlns:p="http://schemas.openxmlformats.org/presentationml/2006/main">
  <p:tag name="PITCHBOOKPALETTE" val="3.5"/>
</p:tagLst>
</file>

<file path=ppt/tags/tag322.xml><?xml version="1.0" encoding="utf-8"?>
<p:tagLst xmlns:a="http://schemas.openxmlformats.org/drawingml/2006/main" xmlns:r="http://schemas.openxmlformats.org/officeDocument/2006/relationships" xmlns:p="http://schemas.openxmlformats.org/presentationml/2006/main">
  <p:tag name="PITCHBOOKPALETTE" val="3.5"/>
</p:tagLst>
</file>

<file path=ppt/tags/tag323.xml><?xml version="1.0" encoding="utf-8"?>
<p:tagLst xmlns:a="http://schemas.openxmlformats.org/drawingml/2006/main" xmlns:r="http://schemas.openxmlformats.org/officeDocument/2006/relationships" xmlns:p="http://schemas.openxmlformats.org/presentationml/2006/main">
  <p:tag name="PITCHBOOKPALETTE" val="3.5"/>
</p:tagLst>
</file>

<file path=ppt/tags/tag324.xml><?xml version="1.0" encoding="utf-8"?>
<p:tagLst xmlns:a="http://schemas.openxmlformats.org/drawingml/2006/main" xmlns:r="http://schemas.openxmlformats.org/officeDocument/2006/relationships" xmlns:p="http://schemas.openxmlformats.org/presentationml/2006/main">
  <p:tag name="PITCHBOOKPALETTE" val="3.5"/>
</p:tagLst>
</file>

<file path=ppt/tags/tag325.xml><?xml version="1.0" encoding="utf-8"?>
<p:tagLst xmlns:a="http://schemas.openxmlformats.org/drawingml/2006/main" xmlns:r="http://schemas.openxmlformats.org/officeDocument/2006/relationships" xmlns:p="http://schemas.openxmlformats.org/presentationml/2006/main">
  <p:tag name="PITCHBOOKPALETTE" val="3.5"/>
</p:tagLst>
</file>

<file path=ppt/tags/tag326.xml><?xml version="1.0" encoding="utf-8"?>
<p:tagLst xmlns:a="http://schemas.openxmlformats.org/drawingml/2006/main" xmlns:r="http://schemas.openxmlformats.org/officeDocument/2006/relationships" xmlns:p="http://schemas.openxmlformats.org/presentationml/2006/main">
  <p:tag name="PITCHBOOKPALETTE" val="3.5"/>
</p:tagLst>
</file>

<file path=ppt/tags/tag327.xml><?xml version="1.0" encoding="utf-8"?>
<p:tagLst xmlns:a="http://schemas.openxmlformats.org/drawingml/2006/main" xmlns:r="http://schemas.openxmlformats.org/officeDocument/2006/relationships" xmlns:p="http://schemas.openxmlformats.org/presentationml/2006/main">
  <p:tag name="PITCHBOOKPALETTE" val="3.5"/>
</p:tagLst>
</file>

<file path=ppt/tags/tag328.xml><?xml version="1.0" encoding="utf-8"?>
<p:tagLst xmlns:a="http://schemas.openxmlformats.org/drawingml/2006/main" xmlns:r="http://schemas.openxmlformats.org/officeDocument/2006/relationships" xmlns:p="http://schemas.openxmlformats.org/presentationml/2006/main">
  <p:tag name="PITCHBOOKPALETTE" val="3.5"/>
</p:tagLst>
</file>

<file path=ppt/tags/tag329.xml><?xml version="1.0" encoding="utf-8"?>
<p:tagLst xmlns:a="http://schemas.openxmlformats.org/drawingml/2006/main" xmlns:r="http://schemas.openxmlformats.org/officeDocument/2006/relationships" xmlns:p="http://schemas.openxmlformats.org/presentationml/2006/main">
  <p:tag name="PITCHBOOKPALETTE" val="3.5"/>
</p:tagLst>
</file>

<file path=ppt/tags/tag33.xml><?xml version="1.0" encoding="utf-8"?>
<p:tagLst xmlns:a="http://schemas.openxmlformats.org/drawingml/2006/main" xmlns:r="http://schemas.openxmlformats.org/officeDocument/2006/relationships" xmlns:p="http://schemas.openxmlformats.org/presentationml/2006/main">
  <p:tag name="PITCHBOOKPALETTE" val="3.5"/>
</p:tagLst>
</file>

<file path=ppt/tags/tag330.xml><?xml version="1.0" encoding="utf-8"?>
<p:tagLst xmlns:a="http://schemas.openxmlformats.org/drawingml/2006/main" xmlns:r="http://schemas.openxmlformats.org/officeDocument/2006/relationships" xmlns:p="http://schemas.openxmlformats.org/presentationml/2006/main">
  <p:tag name="PITCHBOOKPALETTE" val="3.5"/>
</p:tagLst>
</file>

<file path=ppt/tags/tag331.xml><?xml version="1.0" encoding="utf-8"?>
<p:tagLst xmlns:a="http://schemas.openxmlformats.org/drawingml/2006/main" xmlns:r="http://schemas.openxmlformats.org/officeDocument/2006/relationships" xmlns:p="http://schemas.openxmlformats.org/presentationml/2006/main">
  <p:tag name="PITCHBOOKPALETTE" val="3.5"/>
</p:tagLst>
</file>

<file path=ppt/tags/tag332.xml><?xml version="1.0" encoding="utf-8"?>
<p:tagLst xmlns:a="http://schemas.openxmlformats.org/drawingml/2006/main" xmlns:r="http://schemas.openxmlformats.org/officeDocument/2006/relationships" xmlns:p="http://schemas.openxmlformats.org/presentationml/2006/main">
  <p:tag name="PITCHBOOKPALETTE" val="3.5"/>
</p:tagLst>
</file>

<file path=ppt/tags/tag333.xml><?xml version="1.0" encoding="utf-8"?>
<p:tagLst xmlns:a="http://schemas.openxmlformats.org/drawingml/2006/main" xmlns:r="http://schemas.openxmlformats.org/officeDocument/2006/relationships" xmlns:p="http://schemas.openxmlformats.org/presentationml/2006/main">
  <p:tag name="PITCHBOOKPALETTE" val="3.5"/>
</p:tagLst>
</file>

<file path=ppt/tags/tag334.xml><?xml version="1.0" encoding="utf-8"?>
<p:tagLst xmlns:a="http://schemas.openxmlformats.org/drawingml/2006/main" xmlns:r="http://schemas.openxmlformats.org/officeDocument/2006/relationships" xmlns:p="http://schemas.openxmlformats.org/presentationml/2006/main">
  <p:tag name="PITCHBOOKPALETTE" val="3.5"/>
</p:tagLst>
</file>

<file path=ppt/tags/tag335.xml><?xml version="1.0" encoding="utf-8"?>
<p:tagLst xmlns:a="http://schemas.openxmlformats.org/drawingml/2006/main" xmlns:r="http://schemas.openxmlformats.org/officeDocument/2006/relationships" xmlns:p="http://schemas.openxmlformats.org/presentationml/2006/main">
  <p:tag name="PITCHBOOKPALETTE" val="3.5"/>
</p:tagLst>
</file>

<file path=ppt/tags/tag336.xml><?xml version="1.0" encoding="utf-8"?>
<p:tagLst xmlns:a="http://schemas.openxmlformats.org/drawingml/2006/main" xmlns:r="http://schemas.openxmlformats.org/officeDocument/2006/relationships" xmlns:p="http://schemas.openxmlformats.org/presentationml/2006/main">
  <p:tag name="PITCHBOOKPALETTE" val="3.5"/>
</p:tagLst>
</file>

<file path=ppt/tags/tag337.xml><?xml version="1.0" encoding="utf-8"?>
<p:tagLst xmlns:a="http://schemas.openxmlformats.org/drawingml/2006/main" xmlns:r="http://schemas.openxmlformats.org/officeDocument/2006/relationships" xmlns:p="http://schemas.openxmlformats.org/presentationml/2006/main">
  <p:tag name="PITCHBOOKPALETTE" val="3.5"/>
</p:tagLst>
</file>

<file path=ppt/tags/tag338.xml><?xml version="1.0" encoding="utf-8"?>
<p:tagLst xmlns:a="http://schemas.openxmlformats.org/drawingml/2006/main" xmlns:r="http://schemas.openxmlformats.org/officeDocument/2006/relationships" xmlns:p="http://schemas.openxmlformats.org/presentationml/2006/main">
  <p:tag name="PITCHBOOKPALETTE" val="3.5"/>
</p:tagLst>
</file>

<file path=ppt/tags/tag339.xml><?xml version="1.0" encoding="utf-8"?>
<p:tagLst xmlns:a="http://schemas.openxmlformats.org/drawingml/2006/main" xmlns:r="http://schemas.openxmlformats.org/officeDocument/2006/relationships" xmlns:p="http://schemas.openxmlformats.org/presentationml/2006/main">
  <p:tag name="PITCHBOOKPALETTE" val="3.5"/>
</p:tagLst>
</file>

<file path=ppt/tags/tag34.xml><?xml version="1.0" encoding="utf-8"?>
<p:tagLst xmlns:a="http://schemas.openxmlformats.org/drawingml/2006/main" xmlns:r="http://schemas.openxmlformats.org/officeDocument/2006/relationships" xmlns:p="http://schemas.openxmlformats.org/presentationml/2006/main">
  <p:tag name="PITCHBOOKPALETTE" val="3.5"/>
</p:tagLst>
</file>

<file path=ppt/tags/tag340.xml><?xml version="1.0" encoding="utf-8"?>
<p:tagLst xmlns:a="http://schemas.openxmlformats.org/drawingml/2006/main" xmlns:r="http://schemas.openxmlformats.org/officeDocument/2006/relationships" xmlns:p="http://schemas.openxmlformats.org/presentationml/2006/main">
  <p:tag name="PITCHBOOKPALETTE" val="3.5"/>
</p:tagLst>
</file>

<file path=ppt/tags/tag341.xml><?xml version="1.0" encoding="utf-8"?>
<p:tagLst xmlns:a="http://schemas.openxmlformats.org/drawingml/2006/main" xmlns:r="http://schemas.openxmlformats.org/officeDocument/2006/relationships" xmlns:p="http://schemas.openxmlformats.org/presentationml/2006/main">
  <p:tag name="PITCHBOOKPALETTE" val="3.5"/>
</p:tagLst>
</file>

<file path=ppt/tags/tag342.xml><?xml version="1.0" encoding="utf-8"?>
<p:tagLst xmlns:a="http://schemas.openxmlformats.org/drawingml/2006/main" xmlns:r="http://schemas.openxmlformats.org/officeDocument/2006/relationships" xmlns:p="http://schemas.openxmlformats.org/presentationml/2006/main">
  <p:tag name="PITCHBOOKPALETTE" val="3.5"/>
</p:tagLst>
</file>

<file path=ppt/tags/tag343.xml><?xml version="1.0" encoding="utf-8"?>
<p:tagLst xmlns:a="http://schemas.openxmlformats.org/drawingml/2006/main" xmlns:r="http://schemas.openxmlformats.org/officeDocument/2006/relationships" xmlns:p="http://schemas.openxmlformats.org/presentationml/2006/main">
  <p:tag name="PITCHBOOKPALETTE" val="3.5"/>
</p:tagLst>
</file>

<file path=ppt/tags/tag344.xml><?xml version="1.0" encoding="utf-8"?>
<p:tagLst xmlns:a="http://schemas.openxmlformats.org/drawingml/2006/main" xmlns:r="http://schemas.openxmlformats.org/officeDocument/2006/relationships" xmlns:p="http://schemas.openxmlformats.org/presentationml/2006/main">
  <p:tag name="PITCHBOOKPALETTE" val="3.5"/>
</p:tagLst>
</file>

<file path=ppt/tags/tag345.xml><?xml version="1.0" encoding="utf-8"?>
<p:tagLst xmlns:a="http://schemas.openxmlformats.org/drawingml/2006/main" xmlns:r="http://schemas.openxmlformats.org/officeDocument/2006/relationships" xmlns:p="http://schemas.openxmlformats.org/presentationml/2006/main">
  <p:tag name="PITCHBOOKPALETTE" val="3.5"/>
</p:tagLst>
</file>

<file path=ppt/tags/tag346.xml><?xml version="1.0" encoding="utf-8"?>
<p:tagLst xmlns:a="http://schemas.openxmlformats.org/drawingml/2006/main" xmlns:r="http://schemas.openxmlformats.org/officeDocument/2006/relationships" xmlns:p="http://schemas.openxmlformats.org/presentationml/2006/main">
  <p:tag name="PITCHBOOKPALETTE" val="3.5"/>
</p:tagLst>
</file>

<file path=ppt/tags/tag347.xml><?xml version="1.0" encoding="utf-8"?>
<p:tagLst xmlns:a="http://schemas.openxmlformats.org/drawingml/2006/main" xmlns:r="http://schemas.openxmlformats.org/officeDocument/2006/relationships" xmlns:p="http://schemas.openxmlformats.org/presentationml/2006/main">
  <p:tag name="PITCHBOOKPALETTE" val="3.5"/>
</p:tagLst>
</file>

<file path=ppt/tags/tag348.xml><?xml version="1.0" encoding="utf-8"?>
<p:tagLst xmlns:a="http://schemas.openxmlformats.org/drawingml/2006/main" xmlns:r="http://schemas.openxmlformats.org/officeDocument/2006/relationships" xmlns:p="http://schemas.openxmlformats.org/presentationml/2006/main">
  <p:tag name="PITCHBOOKPALETTE" val="3.5"/>
</p:tagLst>
</file>

<file path=ppt/tags/tag349.xml><?xml version="1.0" encoding="utf-8"?>
<p:tagLst xmlns:a="http://schemas.openxmlformats.org/drawingml/2006/main" xmlns:r="http://schemas.openxmlformats.org/officeDocument/2006/relationships" xmlns:p="http://schemas.openxmlformats.org/presentationml/2006/main">
  <p:tag name="PITCHBOOKPALETTE" val="3.5"/>
</p:tagLst>
</file>

<file path=ppt/tags/tag35.xml><?xml version="1.0" encoding="utf-8"?>
<p:tagLst xmlns:a="http://schemas.openxmlformats.org/drawingml/2006/main" xmlns:r="http://schemas.openxmlformats.org/officeDocument/2006/relationships" xmlns:p="http://schemas.openxmlformats.org/presentationml/2006/main">
  <p:tag name="PITCHBOOKPALETTE" val="3.5"/>
</p:tagLst>
</file>

<file path=ppt/tags/tag350.xml><?xml version="1.0" encoding="utf-8"?>
<p:tagLst xmlns:a="http://schemas.openxmlformats.org/drawingml/2006/main" xmlns:r="http://schemas.openxmlformats.org/officeDocument/2006/relationships" xmlns:p="http://schemas.openxmlformats.org/presentationml/2006/main">
  <p:tag name="PITCHBOOKPALETTE" val="3.5"/>
</p:tagLst>
</file>

<file path=ppt/tags/tag351.xml><?xml version="1.0" encoding="utf-8"?>
<p:tagLst xmlns:a="http://schemas.openxmlformats.org/drawingml/2006/main" xmlns:r="http://schemas.openxmlformats.org/officeDocument/2006/relationships" xmlns:p="http://schemas.openxmlformats.org/presentationml/2006/main">
  <p:tag name="PITCHBOOKPALETTE" val="3.5"/>
</p:tagLst>
</file>

<file path=ppt/tags/tag352.xml><?xml version="1.0" encoding="utf-8"?>
<p:tagLst xmlns:a="http://schemas.openxmlformats.org/drawingml/2006/main" xmlns:r="http://schemas.openxmlformats.org/officeDocument/2006/relationships" xmlns:p="http://schemas.openxmlformats.org/presentationml/2006/main">
  <p:tag name="PITCHBOOKPALETTE" val="3.5"/>
</p:tagLst>
</file>

<file path=ppt/tags/tag353.xml><?xml version="1.0" encoding="utf-8"?>
<p:tagLst xmlns:a="http://schemas.openxmlformats.org/drawingml/2006/main" xmlns:r="http://schemas.openxmlformats.org/officeDocument/2006/relationships" xmlns:p="http://schemas.openxmlformats.org/presentationml/2006/main">
  <p:tag name="PITCHBOOKPALETTE" val="3.5"/>
</p:tagLst>
</file>

<file path=ppt/tags/tag354.xml><?xml version="1.0" encoding="utf-8"?>
<p:tagLst xmlns:a="http://schemas.openxmlformats.org/drawingml/2006/main" xmlns:r="http://schemas.openxmlformats.org/officeDocument/2006/relationships" xmlns:p="http://schemas.openxmlformats.org/presentationml/2006/main">
  <p:tag name="PITCHBOOKPALETTE" val="3.5"/>
</p:tagLst>
</file>

<file path=ppt/tags/tag355.xml><?xml version="1.0" encoding="utf-8"?>
<p:tagLst xmlns:a="http://schemas.openxmlformats.org/drawingml/2006/main" xmlns:r="http://schemas.openxmlformats.org/officeDocument/2006/relationships" xmlns:p="http://schemas.openxmlformats.org/presentationml/2006/main">
  <p:tag name="PITCHBOOKPALETTE" val="3.5"/>
</p:tagLst>
</file>

<file path=ppt/tags/tag356.xml><?xml version="1.0" encoding="utf-8"?>
<p:tagLst xmlns:a="http://schemas.openxmlformats.org/drawingml/2006/main" xmlns:r="http://schemas.openxmlformats.org/officeDocument/2006/relationships" xmlns:p="http://schemas.openxmlformats.org/presentationml/2006/main">
  <p:tag name="PITCHBOOKPALETTE" val="3.5"/>
</p:tagLst>
</file>

<file path=ppt/tags/tag357.xml><?xml version="1.0" encoding="utf-8"?>
<p:tagLst xmlns:a="http://schemas.openxmlformats.org/drawingml/2006/main" xmlns:r="http://schemas.openxmlformats.org/officeDocument/2006/relationships" xmlns:p="http://schemas.openxmlformats.org/presentationml/2006/main">
  <p:tag name="PITCHBOOKPALETTE" val="3.5"/>
</p:tagLst>
</file>

<file path=ppt/tags/tag358.xml><?xml version="1.0" encoding="utf-8"?>
<p:tagLst xmlns:a="http://schemas.openxmlformats.org/drawingml/2006/main" xmlns:r="http://schemas.openxmlformats.org/officeDocument/2006/relationships" xmlns:p="http://schemas.openxmlformats.org/presentationml/2006/main">
  <p:tag name="PITCHBOOKPALETTE" val="3.5"/>
</p:tagLst>
</file>

<file path=ppt/tags/tag359.xml><?xml version="1.0" encoding="utf-8"?>
<p:tagLst xmlns:a="http://schemas.openxmlformats.org/drawingml/2006/main" xmlns:r="http://schemas.openxmlformats.org/officeDocument/2006/relationships" xmlns:p="http://schemas.openxmlformats.org/presentationml/2006/main">
  <p:tag name="PITCHBOOKPALETTE" val="3.5"/>
</p:tagLst>
</file>

<file path=ppt/tags/tag36.xml><?xml version="1.0" encoding="utf-8"?>
<p:tagLst xmlns:a="http://schemas.openxmlformats.org/drawingml/2006/main" xmlns:r="http://schemas.openxmlformats.org/officeDocument/2006/relationships" xmlns:p="http://schemas.openxmlformats.org/presentationml/2006/main">
  <p:tag name="PITCHBOOKPALETTE" val="3.5"/>
</p:tagLst>
</file>

<file path=ppt/tags/tag360.xml><?xml version="1.0" encoding="utf-8"?>
<p:tagLst xmlns:a="http://schemas.openxmlformats.org/drawingml/2006/main" xmlns:r="http://schemas.openxmlformats.org/officeDocument/2006/relationships" xmlns:p="http://schemas.openxmlformats.org/presentationml/2006/main">
  <p:tag name="PITCHBOOKPALETTE" val="3.5"/>
</p:tagLst>
</file>

<file path=ppt/tags/tag361.xml><?xml version="1.0" encoding="utf-8"?>
<p:tagLst xmlns:a="http://schemas.openxmlformats.org/drawingml/2006/main" xmlns:r="http://schemas.openxmlformats.org/officeDocument/2006/relationships" xmlns:p="http://schemas.openxmlformats.org/presentationml/2006/main">
  <p:tag name="PITCHBOOKPALETTE" val="3.5"/>
</p:tagLst>
</file>

<file path=ppt/tags/tag362.xml><?xml version="1.0" encoding="utf-8"?>
<p:tagLst xmlns:a="http://schemas.openxmlformats.org/drawingml/2006/main" xmlns:r="http://schemas.openxmlformats.org/officeDocument/2006/relationships" xmlns:p="http://schemas.openxmlformats.org/presentationml/2006/main">
  <p:tag name="PITCHBOOKPALETTE" val="3.5"/>
</p:tagLst>
</file>

<file path=ppt/tags/tag363.xml><?xml version="1.0" encoding="utf-8"?>
<p:tagLst xmlns:a="http://schemas.openxmlformats.org/drawingml/2006/main" xmlns:r="http://schemas.openxmlformats.org/officeDocument/2006/relationships" xmlns:p="http://schemas.openxmlformats.org/presentationml/2006/main">
  <p:tag name="PITCHBOOKPALETTE" val="3.5"/>
</p:tagLst>
</file>

<file path=ppt/tags/tag364.xml><?xml version="1.0" encoding="utf-8"?>
<p:tagLst xmlns:a="http://schemas.openxmlformats.org/drawingml/2006/main" xmlns:r="http://schemas.openxmlformats.org/officeDocument/2006/relationships" xmlns:p="http://schemas.openxmlformats.org/presentationml/2006/main">
  <p:tag name="PITCHBOOKPALETTE" val="3.5"/>
</p:tagLst>
</file>

<file path=ppt/tags/tag365.xml><?xml version="1.0" encoding="utf-8"?>
<p:tagLst xmlns:a="http://schemas.openxmlformats.org/drawingml/2006/main" xmlns:r="http://schemas.openxmlformats.org/officeDocument/2006/relationships" xmlns:p="http://schemas.openxmlformats.org/presentationml/2006/main">
  <p:tag name="PITCHBOOKPALETTE" val="3.5"/>
</p:tagLst>
</file>

<file path=ppt/tags/tag366.xml><?xml version="1.0" encoding="utf-8"?>
<p:tagLst xmlns:a="http://schemas.openxmlformats.org/drawingml/2006/main" xmlns:r="http://schemas.openxmlformats.org/officeDocument/2006/relationships" xmlns:p="http://schemas.openxmlformats.org/presentationml/2006/main">
  <p:tag name="PITCHBOOKPALETTE" val="3.5"/>
</p:tagLst>
</file>

<file path=ppt/tags/tag367.xml><?xml version="1.0" encoding="utf-8"?>
<p:tagLst xmlns:a="http://schemas.openxmlformats.org/drawingml/2006/main" xmlns:r="http://schemas.openxmlformats.org/officeDocument/2006/relationships" xmlns:p="http://schemas.openxmlformats.org/presentationml/2006/main">
  <p:tag name="PITCHBOOKPALETTE" val="3.5"/>
</p:tagLst>
</file>

<file path=ppt/tags/tag368.xml><?xml version="1.0" encoding="utf-8"?>
<p:tagLst xmlns:a="http://schemas.openxmlformats.org/drawingml/2006/main" xmlns:r="http://schemas.openxmlformats.org/officeDocument/2006/relationships" xmlns:p="http://schemas.openxmlformats.org/presentationml/2006/main">
  <p:tag name="PITCHBOOKPALETTE" val="3.5"/>
</p:tagLst>
</file>

<file path=ppt/tags/tag369.xml><?xml version="1.0" encoding="utf-8"?>
<p:tagLst xmlns:a="http://schemas.openxmlformats.org/drawingml/2006/main" xmlns:r="http://schemas.openxmlformats.org/officeDocument/2006/relationships" xmlns:p="http://schemas.openxmlformats.org/presentationml/2006/main">
  <p:tag name="PITCHBOOKPALETTE" val="3.5"/>
</p:tagLst>
</file>

<file path=ppt/tags/tag37.xml><?xml version="1.0" encoding="utf-8"?>
<p:tagLst xmlns:a="http://schemas.openxmlformats.org/drawingml/2006/main" xmlns:r="http://schemas.openxmlformats.org/officeDocument/2006/relationships" xmlns:p="http://schemas.openxmlformats.org/presentationml/2006/main">
  <p:tag name="PITCHBOOKPALETTE" val="3.5"/>
</p:tagLst>
</file>

<file path=ppt/tags/tag370.xml><?xml version="1.0" encoding="utf-8"?>
<p:tagLst xmlns:a="http://schemas.openxmlformats.org/drawingml/2006/main" xmlns:r="http://schemas.openxmlformats.org/officeDocument/2006/relationships" xmlns:p="http://schemas.openxmlformats.org/presentationml/2006/main">
  <p:tag name="PITCHBOOKPALETTE" val="3.5"/>
</p:tagLst>
</file>

<file path=ppt/tags/tag371.xml><?xml version="1.0" encoding="utf-8"?>
<p:tagLst xmlns:a="http://schemas.openxmlformats.org/drawingml/2006/main" xmlns:r="http://schemas.openxmlformats.org/officeDocument/2006/relationships" xmlns:p="http://schemas.openxmlformats.org/presentationml/2006/main">
  <p:tag name="PITCHBOOKPALETTE" val="3.5"/>
</p:tagLst>
</file>

<file path=ppt/tags/tag372.xml><?xml version="1.0" encoding="utf-8"?>
<p:tagLst xmlns:a="http://schemas.openxmlformats.org/drawingml/2006/main" xmlns:r="http://schemas.openxmlformats.org/officeDocument/2006/relationships" xmlns:p="http://schemas.openxmlformats.org/presentationml/2006/main">
  <p:tag name="PITCHBOOKPALETTE" val="3.5"/>
</p:tagLst>
</file>

<file path=ppt/tags/tag373.xml><?xml version="1.0" encoding="utf-8"?>
<p:tagLst xmlns:a="http://schemas.openxmlformats.org/drawingml/2006/main" xmlns:r="http://schemas.openxmlformats.org/officeDocument/2006/relationships" xmlns:p="http://schemas.openxmlformats.org/presentationml/2006/main">
  <p:tag name="PITCHBOOKPALETTE" val="3.5"/>
</p:tagLst>
</file>

<file path=ppt/tags/tag374.xml><?xml version="1.0" encoding="utf-8"?>
<p:tagLst xmlns:a="http://schemas.openxmlformats.org/drawingml/2006/main" xmlns:r="http://schemas.openxmlformats.org/officeDocument/2006/relationships" xmlns:p="http://schemas.openxmlformats.org/presentationml/2006/main">
  <p:tag name="PITCHBOOKPALETTE" val="3.5"/>
</p:tagLst>
</file>

<file path=ppt/tags/tag375.xml><?xml version="1.0" encoding="utf-8"?>
<p:tagLst xmlns:a="http://schemas.openxmlformats.org/drawingml/2006/main" xmlns:r="http://schemas.openxmlformats.org/officeDocument/2006/relationships" xmlns:p="http://schemas.openxmlformats.org/presentationml/2006/main">
  <p:tag name="PITCHBOOKPALETTE" val="3.5"/>
</p:tagLst>
</file>

<file path=ppt/tags/tag376.xml><?xml version="1.0" encoding="utf-8"?>
<p:tagLst xmlns:a="http://schemas.openxmlformats.org/drawingml/2006/main" xmlns:r="http://schemas.openxmlformats.org/officeDocument/2006/relationships" xmlns:p="http://schemas.openxmlformats.org/presentationml/2006/main">
  <p:tag name="PITCHBOOKPALETTE" val="3.5"/>
</p:tagLst>
</file>

<file path=ppt/tags/tag377.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2.5&quot; XMLVersion=&quot;C591227E-C126-49DE-B816-0EB840665770&quot; iXMLVersion=&quot;1&quot;&gt;&#10;&lt;Main FileType=&quot;1&quot; FileUID=&quot;&quot; FileName=&quot;GTN Investor Presentation.xlsx&quot; Path=&quot;\\cibna.msds.wachovia.net\root\shared\Media and Communications IB\Clients\Gray\2013\2013.9\Investor Presentation\Excel&quot; Landmark=&quot;_bdm.E64AF6D009FE4D5FA6DC30395895B143.edm&quot; LMFriendly=&quot;Auto-generated range name&quot; SheetSlideName=&quot;_bdm.3DB98F81D5C3435B99C9EFACC824EF1B.edm&quot; Address=&quot;&amp;apos;History at #1&amp;apos;!H46:T53&quot; AddrAdjusted=&quot;&amp;apos;History at #1&amp;apos;!H46&quot; LastUpdate=&quot;2013.10.08:17.39.14&quot; FileDesc=&quot;GTN Investor Presentation.xlsx&quot; Text=&quot;&quot; Value=&quot;&quot; Inst=&quot;0&quot; SBR=&quot;False&quot; SBC=&quot;False&quot; DestType=&quot;1&quot; HeaderRows=&quot;0&quot;/&gt;&#10;&lt;/Data&gt;&#10;"/>
  <p:tag name="STRETCHHEIGHT" val="False"/>
</p:tagLst>
</file>

<file path=ppt/tags/tag378.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2.5&quot; XMLVersion=&quot;C591227E-C126-49DE-B816-0EB840665770&quot; iXMLVersion=&quot;1&quot;&gt;&#10;&lt;Main FileType=&quot;1&quot; FileUID=&quot;&quot; FileName=&quot;GTN Investor Presentation.xlsx&quot; Path=&quot;\\cibna.msds.wachovia.net\root\shared\Media and Communications IB\Clients\Gray\2013\2013.9\Investor Presentation\Excel&quot; Landmark=&quot;_bdm.CC37D745D60A4E9DB8D99175DA6B53F6.edm&quot; LMFriendly=&quot;Auto-generated range name&quot; SheetSlideName=&quot;_bdm.3DB98F81D5C3435B99C9EFACC824EF1B.edm&quot; Address=&quot;&amp;apos;History at #1&amp;apos;!H24:T36&quot; AddrAdjusted=&quot;&amp;apos;History at #1&amp;apos;!H24&quot; LastUpdate=&quot;2013.10.08:17.39.01&quot; FileDesc=&quot;GTN Investor Presentation.xlsx&quot; Text=&quot;&quot; Value=&quot;&quot; Inst=&quot;0&quot; SBR=&quot;False&quot; SBC=&quot;False&quot; DestType=&quot;1&quot; HeaderRows=&quot;0&quot;/&gt;&#10;&lt;/Data&gt;&#10;"/>
  <p:tag name="STRETCHHEIGHT" val="False"/>
</p:tagLst>
</file>

<file path=ppt/tags/tag379.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2.5&quot; XMLVersion=&quot;C591227E-C126-49DE-B816-0EB840665770&quot; iXMLVersion=&quot;1&quot;&gt;&#10;&lt;Main FileType=&quot;1&quot; FileUID=&quot;&quot; FileName=&quot;GTN Investor Presentation.xlsx&quot; Path=&quot;\\cibna.msds.wachovia.net\root\shared\Media and Communications IB\Clients\Gray\2013\2013.9\Investor Presentation\Excel&quot; Landmark=&quot;_bdm.D6749027042C4F7CBFB649B29462ECDD.edm&quot; LMFriendly=&quot;Auto-generated range name&quot; SheetSlideName=&quot;_bdm.3DB98F81D5C3435B99C9EFACC824EF1B.edm&quot; Address=&quot;&amp;apos;History at #1&amp;apos;!H4:T18&quot; AddrAdjusted=&quot;&amp;apos;History at #1&amp;apos;!H4&quot; LastUpdate=&quot;2013.10.08:17.38.49&quot; FileDesc=&quot;GTN Investor Presentation.xlsx&quot; Text=&quot;&quot; Value=&quot;&quot; Inst=&quot;0&quot; SBR=&quot;False&quot; SBC=&quot;False&quot; DestType=&quot;1&quot; HeaderRows=&quot;0&quot;/&gt;&#10;&lt;/Data&gt;&#10;"/>
  <p:tag name="STRETCHHEIGHT" val="False"/>
</p:tagLst>
</file>

<file path=ppt/tags/tag38.xml><?xml version="1.0" encoding="utf-8"?>
<p:tagLst xmlns:a="http://schemas.openxmlformats.org/drawingml/2006/main" xmlns:r="http://schemas.openxmlformats.org/officeDocument/2006/relationships" xmlns:p="http://schemas.openxmlformats.org/presentationml/2006/main">
  <p:tag name="PITCHBOOKPALETTE" val="3.5"/>
</p:tagLst>
</file>

<file path=ppt/tags/tag380.xml><?xml version="1.0" encoding="utf-8"?>
<p:tagLst xmlns:a="http://schemas.openxmlformats.org/drawingml/2006/main" xmlns:r="http://schemas.openxmlformats.org/officeDocument/2006/relationships" xmlns:p="http://schemas.openxmlformats.org/presentationml/2006/main">
  <p:tag name="PITCHBOOKPALETTE" val="3.5"/>
  <p:tag name="LEGALDAYONE" val="True"/>
</p:tagLst>
</file>

<file path=ppt/tags/tag381.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382.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383.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384.xml><?xml version="1.0" encoding="utf-8"?>
<p:tagLst xmlns:a="http://schemas.openxmlformats.org/drawingml/2006/main" xmlns:r="http://schemas.openxmlformats.org/officeDocument/2006/relationships" xmlns:p="http://schemas.openxmlformats.org/presentationml/2006/main">
  <p:tag name="DEFAULTWIDTH" val="p42!5000"/>
  <p:tag name="DEFAULTHEIGHT" val="p38!3750"/>
  <p:tag name="LEGALDAYONE" val="True"/>
  <p:tag name="PITCHBOOKPALETTE" val="3.5"/>
</p:tagLst>
</file>

<file path=ppt/tags/tag385.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386.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387.xml><?xml version="1.0" encoding="utf-8"?>
<p:tagLst xmlns:a="http://schemas.openxmlformats.org/drawingml/2006/main" xmlns:r="http://schemas.openxmlformats.org/officeDocument/2006/relationships" xmlns:p="http://schemas.openxmlformats.org/presentationml/2006/main">
  <p:tag name="DEFAULTWIDTH" val="p42!5000"/>
  <p:tag name="DEFAULTHEIGHT" val="p19!3750"/>
  <p:tag name="LEGALDAYONE" val="True"/>
  <p:tag name="PITCHBOOKPALETTE" val="3.5"/>
</p:tagLst>
</file>

<file path=ppt/tags/tag388.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389.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39.xml><?xml version="1.0" encoding="utf-8"?>
<p:tagLst xmlns:a="http://schemas.openxmlformats.org/drawingml/2006/main" xmlns:r="http://schemas.openxmlformats.org/officeDocument/2006/relationships" xmlns:p="http://schemas.openxmlformats.org/presentationml/2006/main">
  <p:tag name="PITCHBOOKPALETTE" val="3.5"/>
</p:tagLst>
</file>

<file path=ppt/tags/tag390.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391.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392.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393.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394.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395.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396.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397.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398.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399.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4.xml><?xml version="1.0" encoding="utf-8"?>
<p:tagLst xmlns:a="http://schemas.openxmlformats.org/drawingml/2006/main" xmlns:r="http://schemas.openxmlformats.org/officeDocument/2006/relationships" xmlns:p="http://schemas.openxmlformats.org/presentationml/2006/main">
  <p:tag name="PITCHBOOKPALETTE" val="3.5"/>
</p:tagLst>
</file>

<file path=ppt/tags/tag40.xml><?xml version="1.0" encoding="utf-8"?>
<p:tagLst xmlns:a="http://schemas.openxmlformats.org/drawingml/2006/main" xmlns:r="http://schemas.openxmlformats.org/officeDocument/2006/relationships" xmlns:p="http://schemas.openxmlformats.org/presentationml/2006/main">
  <p:tag name="PITCHBOOKPALETTE" val="3.5"/>
</p:tagLst>
</file>

<file path=ppt/tags/tag400.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401.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402.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403.xml><?xml version="1.0" encoding="utf-8"?>
<p:tagLst xmlns:a="http://schemas.openxmlformats.org/drawingml/2006/main" xmlns:r="http://schemas.openxmlformats.org/officeDocument/2006/relationships" xmlns:p="http://schemas.openxmlformats.org/presentationml/2006/main">
  <p:tag name="PITCHBOOKPALETTE" val="3.5"/>
</p:tagLst>
</file>

<file path=ppt/tags/tag404.xml><?xml version="1.0" encoding="utf-8"?>
<p:tagLst xmlns:a="http://schemas.openxmlformats.org/drawingml/2006/main" xmlns:r="http://schemas.openxmlformats.org/officeDocument/2006/relationships" xmlns:p="http://schemas.openxmlformats.org/presentationml/2006/main">
  <p:tag name="PITCHBOOKPALETTE" val="3.5"/>
</p:tagLst>
</file>

<file path=ppt/tags/tag405.xml><?xml version="1.0" encoding="utf-8"?>
<p:tagLst xmlns:a="http://schemas.openxmlformats.org/drawingml/2006/main" xmlns:r="http://schemas.openxmlformats.org/officeDocument/2006/relationships" xmlns:p="http://schemas.openxmlformats.org/presentationml/2006/main">
  <p:tag name="SLIDEPAGENUMBER" val="11"/>
</p:tagLst>
</file>

<file path=ppt/tags/tag406.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407.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408.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409.xml><?xml version="1.0" encoding="utf-8"?>
<p:tagLst xmlns:a="http://schemas.openxmlformats.org/drawingml/2006/main" xmlns:r="http://schemas.openxmlformats.org/officeDocument/2006/relationships" xmlns:p="http://schemas.openxmlformats.org/presentationml/2006/main">
  <p:tag name="SLIDEELEMTYPE" val="14"/>
  <p:tag name="LEGALDAYONE" val="True"/>
  <p:tag name="PITCHBOOKPALETTE" val="3.5"/>
</p:tagLst>
</file>

<file path=ppt/tags/tag41.xml><?xml version="1.0" encoding="utf-8"?>
<p:tagLst xmlns:a="http://schemas.openxmlformats.org/drawingml/2006/main" xmlns:r="http://schemas.openxmlformats.org/officeDocument/2006/relationships" xmlns:p="http://schemas.openxmlformats.org/presentationml/2006/main">
  <p:tag name="PITCHBOOKPALETTE" val="3.5"/>
</p:tagLst>
</file>

<file path=ppt/tags/tag410.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411.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412.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413.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414.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415.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416.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417.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418.xml><?xml version="1.0" encoding="utf-8"?>
<p:tagLst xmlns:a="http://schemas.openxmlformats.org/drawingml/2006/main" xmlns:r="http://schemas.openxmlformats.org/officeDocument/2006/relationships" xmlns:p="http://schemas.openxmlformats.org/presentationml/2006/main">
  <p:tag name="DEFAULTWIDTH" val="p42!5000"/>
  <p:tag name="DEFAULTHEIGHT" val="p38!3750"/>
  <p:tag name="LEGALDAYONE" val="True"/>
  <p:tag name="PITCHBOOKPALETTE" val="3.5"/>
</p:tagLst>
</file>

<file path=ppt/tags/tag419.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42.xml><?xml version="1.0" encoding="utf-8"?>
<p:tagLst xmlns:a="http://schemas.openxmlformats.org/drawingml/2006/main" xmlns:r="http://schemas.openxmlformats.org/officeDocument/2006/relationships" xmlns:p="http://schemas.openxmlformats.org/presentationml/2006/main">
  <p:tag name="PITCHBOOKPALETTE" val="3.5"/>
</p:tagLst>
</file>

<file path=ppt/tags/tag420.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421.xml><?xml version="1.0" encoding="utf-8"?>
<p:tagLst xmlns:a="http://schemas.openxmlformats.org/drawingml/2006/main" xmlns:r="http://schemas.openxmlformats.org/officeDocument/2006/relationships" xmlns:p="http://schemas.openxmlformats.org/presentationml/2006/main">
  <p:tag name="DEFAULTWIDTH" val="p42!5000"/>
  <p:tag name="DEFAULTHEIGHT" val="p19!3750"/>
  <p:tag name="LEGALDAYONE" val="True"/>
  <p:tag name="PITCHBOOKPALETTE" val="3.5"/>
</p:tagLst>
</file>

<file path=ppt/tags/tag422.xml><?xml version="1.0" encoding="utf-8"?>
<p:tagLst xmlns:a="http://schemas.openxmlformats.org/drawingml/2006/main" xmlns:r="http://schemas.openxmlformats.org/officeDocument/2006/relationships" xmlns:p="http://schemas.openxmlformats.org/presentationml/2006/main">
  <p:tag name="SLIDEPAGENUMBER" val="6"/>
</p:tagLst>
</file>

<file path=ppt/tags/tag423.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424.xml><?xml version="1.0" encoding="utf-8"?>
<p:tagLst xmlns:a="http://schemas.openxmlformats.org/drawingml/2006/main" xmlns:r="http://schemas.openxmlformats.org/officeDocument/2006/relationships" xmlns:p="http://schemas.openxmlformats.org/presentationml/2006/main">
  <p:tag name="SLIDEELEMTYPE" val="14"/>
  <p:tag name="LEGALDAYONE" val="True"/>
  <p:tag name="PITCHBOOKPALETTE" val="3.5"/>
</p:tagLst>
</file>

<file path=ppt/tags/tag425.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426.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427.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428.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429.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43.xml><?xml version="1.0" encoding="utf-8"?>
<p:tagLst xmlns:a="http://schemas.openxmlformats.org/drawingml/2006/main" xmlns:r="http://schemas.openxmlformats.org/officeDocument/2006/relationships" xmlns:p="http://schemas.openxmlformats.org/presentationml/2006/main">
  <p:tag name="PITCHBOOKPALETTE" val="3.5"/>
</p:tagLst>
</file>

<file path=ppt/tags/tag430.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431.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432.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433.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434.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435.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436.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437.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438.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439.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44.xml><?xml version="1.0" encoding="utf-8"?>
<p:tagLst xmlns:a="http://schemas.openxmlformats.org/drawingml/2006/main" xmlns:r="http://schemas.openxmlformats.org/officeDocument/2006/relationships" xmlns:p="http://schemas.openxmlformats.org/presentationml/2006/main">
  <p:tag name="PITCHBOOKPALETTE" val="3.5"/>
</p:tagLst>
</file>

<file path=ppt/tags/tag440.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441.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442.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443.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444.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445.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446.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447.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448.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449.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45.xml><?xml version="1.0" encoding="utf-8"?>
<p:tagLst xmlns:a="http://schemas.openxmlformats.org/drawingml/2006/main" xmlns:r="http://schemas.openxmlformats.org/officeDocument/2006/relationships" xmlns:p="http://schemas.openxmlformats.org/presentationml/2006/main">
  <p:tag name="PITCHBOOKPALETTE" val="3.5"/>
</p:tagLst>
</file>

<file path=ppt/tags/tag450.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451.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452.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453.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454.xml><?xml version="1.0" encoding="utf-8"?>
<p:tagLst xmlns:a="http://schemas.openxmlformats.org/drawingml/2006/main" xmlns:r="http://schemas.openxmlformats.org/officeDocument/2006/relationships" xmlns:p="http://schemas.openxmlformats.org/presentationml/2006/main">
  <p:tag name="WSPAGENUMBER" val="1"/>
  <p:tag name="INCLUDEINTOC" val="0"/>
  <p:tag name="SLIDETYPE" val="1"/>
  <p:tag name="SPACEBETWEENOBJECTS" val="p9"/>
  <p:tag name="FONTRATIO" val="p1"/>
  <p:tag name="SLIDELEFTMARGIN" val="p36"/>
  <p:tag name="SLIDERIGHTMARGIN" val="p756"/>
  <p:tag name="SLIDETOPMARGIN" val="p36"/>
  <p:tag name="SLIDEBOTTOMMARGIN" val="p576"/>
  <p:tag name="LEFTCOLLEFTMARGIN" val="p36"/>
  <p:tag name="LEFTCOLRIGHTMARGIN" val="p225!4"/>
  <p:tag name="RIGHTCOLLEFTMARGIN" val="p234!4"/>
  <p:tag name="RIGHTCOLRIGHTMARGIN" val="p738"/>
  <p:tag name="ARRANGETOGRID" val="False"/>
  <p:tag name="LEFTCOLTOPMARGIN" val="p126"/>
  <p:tag name="RIGHTCOLTOPMARGIN" val="p126"/>
  <p:tag name="LEFTCOLBOTTOMMARGIN" val="p535"/>
  <p:tag name="RIGHTCOLBOTTOMMARGIN" val="p535"/>
  <p:tag name="SLIDEPAGENUMBER" val="4"/>
</p:tagLst>
</file>

<file path=ppt/tags/tag455.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456.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457.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458.xml><?xml version="1.0" encoding="utf-8"?>
<p:tagLst xmlns:a="http://schemas.openxmlformats.org/drawingml/2006/main" xmlns:r="http://schemas.openxmlformats.org/officeDocument/2006/relationships" xmlns:p="http://schemas.openxmlformats.org/presentationml/2006/main">
  <p:tag name="DMTEXTLINKS" val="&lt;Data vendor=&quot;FactSet&quot; application=&quot;PresLink&quot; version=&quot;2012.5&quot; XMLVersion=&quot;C591227E-C126-49DE-B816-0EB840665770&quot; iXMLVersion=&quot;1&quot;&gt;&#10;&lt;SrcLMs&gt;&#10;&lt;Main FileType=&quot;1&quot; FileUID=&quot;&quot; FileName=&quot;Acq and Duopoly Opps.xlsx&quot; Path=&quot;\\cibna.msds.wachovia.net\root\shared\Media and Communications IB\Clients\Gray\2013\2013.9\Investor Presentation\Excel&quot; Landmark=&quot;_bdm.C568E56740884D3590489C3E3E780EF3.edm&quot; LMFriendly=&quot;Auto-generated range name&quot; SheetSlideName=&quot;_bdm.FEB1AC98F2F542E6838CF4F827C95426.edm&quot; Address=&quot;&amp;apos;Acq and Duopolies&amp;apos;!C12&quot; AddrAdjusted=&quot;&amp;apos;Acq and Duopolies&amp;apos;!C12&quot; LastUpdate=&quot;2013.09.24:20.45.25&quot; FileDesc=&quot;Acq and Duopoly Opps.xlsx&quot; Text=&quot;58&quot; Value=&quot;57.993273&quot; Inst=&quot;1&quot; SBR=&quot;False&quot; SBC=&quot;False&quot; DestType=&quot;&quot; HeaderRows=&quot;0&quot;/&gt;&#10;&lt;Main FileType=&quot;1&quot; FileUID=&quot;&quot; FileName=&quot;GTN Investor Presentation.xlsx&quot; Path=&quot;\\cibna.msds.wachovia.net\root\shared\Media and Communications IB\Clients\Gray\2013\2013.9\Investor Presentation\Excel&quot; Landmark=&quot;_bdm.8C19AF2D18564FF7A562E64DC78CB019.edm&quot; LMFriendly=&quot;Auto-generated range name&quot; SheetSlideName=&quot;_bdm.FEB1AC98F2F542E6838CF4F827C95426.edm&quot; Address=&quot;&amp;apos;Acq and Duopolies&amp;apos;!C16&quot; AddrAdjusted=&quot;&amp;apos;Acq and Duopolies&amp;apos;!C16&quot; LastUpdate=&quot;2013.10.09:20.04.18&quot; FileDesc=&quot;GTN Investor Presentation.xlsx&quot; Text=&quot;$7.49&quot; Value=&quot;7.84&quot; Inst=&quot;1&quot; SBR=&quot;False&quot; SBC=&quot;False&quot; DestType=&quot;&quot; HeaderRows=&quot;0&quot;/&gt;&#10;&lt;Main FileType=&quot;1&quot; FileUID=&quot;&quot; FileName=&quot;GTN Investor Presentation.xlsx&quot; Path=&quot;\\cibna.msds.wachovia.net\root\shared\Media and Communications IB\Clients\Gray\2013\2013.9\Investor Presentation\Excel&quot; Landmark=&quot;_bdm.33D22B0C4C94471292A35CA660B7CBB1.edm&quot; LMFriendly=&quot;Auto-generated range name&quot; SheetSlideName=&quot;_bdm.FEB1AC98F2F542E6838CF4F827C95426.edm&quot; Address=&quot;&amp;apos;Acq and Duopolies&amp;apos;!C15&quot; AddrAdjusted=&quot;&amp;apos;Acq and Duopolies&amp;apos;!C15&quot; LastUpdate=&quot;2013.10.09:20.04.18&quot; FileDesc=&quot;GTN Investor Presentation.xlsx&quot; Text=&quot;10/9/13&quot; Value=&quot;10/7/2013&quot; Inst=&quot;1&quot; SBR=&quot;False&quot; SBC=&quot;False&quot; DestType=&quot;&quot; HeaderRows=&quot;0&quot;/&gt;&#10;&lt;Main FileType=&quot;1&quot; FileUID=&quot;&quot; FileName=&quot;GTN Investor Presentation.xlsx&quot; Path=&quot;\\cibna.msds.wachovia.net\root\shared\Media and Communications IB\Clients\Gray\2013\2013.9\Investor Presentation\Excel&quot; Landmark=&quot;_bdm.A3108198F6274C05824B6D4B4127590B.edm&quot; LMFriendly=&quot;Auto-generated range name&quot; SheetSlideName=&quot;_bdm.FEB1AC98F2F542E6838CF4F827C95426.edm&quot; Address=&quot;&amp;apos;Acq and Duopolies&amp;apos;!C8&quot; AddrAdjusted=&quot;&amp;apos;Acq and Duopolies&amp;apos;!C8&quot; LastUpdate=&quot;2013.10.09:20.04.05&quot; FileDesc=&quot;GTN Investor Presentation.xlsx&quot; Text=&quot;9.2x&quot; Value=&quot;9.31319484815969&quot; Inst=&quot;1&quot; SBR=&quot;False&quot; SBC=&quot;False&quot; DestType=&quot;&quot; HeaderRows=&quot;0&quot;/&gt;&#10;&lt;Main FileType=&quot;1&quot; FileUID=&quot;&quot; FileName=&quot;GTN Investor Presentation.xlsx&quot; Path=&quot;\\cibna.msds.wachovia.net\root\shared\Media and Communications IB\Clients\Gray\2013\2013.9\Investor Presentation\Excel&quot; Landmark=&quot;_bdm.C568E56740884D3590489C3E3E780EF3.edm&quot; LMFriendly=&quot;Auto-generated range name&quot; SheetSlideName=&quot;_bdm.FEB1AC98F2F542E6838CF4F827C95426.edm&quot; Address=&quot;&amp;apos;Acq and Duopolies&amp;apos;!C12&quot; AddrAdjusted=&quot;&amp;apos;Acq and Duopolies&amp;apos;!C12&quot; LastUpdate=&quot;2013.10.09:20.04.13&quot; FileDesc=&quot;GTN Investor Presentation.xlsx&quot; Text=&quot;58&quot; Value=&quot;57.993273&quot; Inst=&quot;1&quot; SBR=&quot;False&quot; SBC=&quot;False&quot; DestType=&quot;&quot; HeaderRows=&quot;0&quot;/&gt;&#10;&lt;/SrcLMs&gt;&#10;&lt;/Data&gt;&#10;"/>
  <p:tag name="DMTEXTLINKSFLEXIBLE" val="&lt;Data vendor=&quot;FactSet&quot; application=&quot;PresLink&quot; version=&quot;2012.5&quot; XMLVersion=&quot;C591227E-C126-49DE-B816-0EB840665770&quot; iXMLVersion=&quot;1&quot;&gt;&#10;&lt;SrcLMs&gt;&#10;&lt;Main FileType=&quot;1&quot; FileUID=&quot;&quot; FileName=&quot;Acq and Duopoly Opps.xlsx&quot; Path=&quot;&quot; Landmark=&quot;_bdm.C568E56740884D3590489C3E3E780EF3.edm&quot; LMFriendly=&quot;Auto-generated range name&quot; SheetSlideName=&quot;_bdm.FEB1AC98F2F542E6838CF4F827C95426.edm&quot; Address=&quot;&amp;apos;Acq and Duopolies&amp;apos;!C12&quot; AddrAdjusted=&quot;&amp;apos;Acq and Duopolies&amp;apos;!C12&quot; LastUpdate=&quot;2013.09.24:20.45.25&quot; FileDesc=&quot;Acq and Duopoly Opps.xlsx&quot; Text=&quot;58&quot; Value=&quot;57.993273&quot; Inst=&quot;1&quot; SBR=&quot;False&quot; SBC=&quot;False&quot; DestType=&quot;&quot; HeaderRows=&quot;0&quot;/&gt;&#10;&lt;Main FileType=&quot;1&quot; FileUID=&quot;&quot; FileName=&quot;GTN Investor Presentation.xlsx&quot; Path=&quot;&quot; Landmark=&quot;_bdm.8C19AF2D18564FF7A562E64DC78CB019.edm&quot; LMFriendly=&quot;Auto-generated range name&quot; SheetSlideName=&quot;_bdm.FEB1AC98F2F542E6838CF4F827C95426.edm&quot; Address=&quot;&amp;apos;Acq and Duopolies&amp;apos;!C16&quot; AddrAdjusted=&quot;&amp;apos;Acq and Duopolies&amp;apos;!C16&quot; LastUpdate=&quot;2013.10.09:20.04.18&quot; FileDesc=&quot;GTN Investor Presentation.xlsx&quot; Text=&quot;$7.49&quot; Value=&quot;7.84&quot; Inst=&quot;1&quot; SBR=&quot;False&quot; SBC=&quot;False&quot; DestType=&quot;&quot; HeaderRows=&quot;0&quot;/&gt;&#10;&lt;Main FileType=&quot;1&quot; FileUID=&quot;&quot; FileName=&quot;GTN Investor Presentation.xlsx&quot; Path=&quot;&quot; Landmark=&quot;_bdm.33D22B0C4C94471292A35CA660B7CBB1.edm&quot; LMFriendly=&quot;Auto-generated range name&quot; SheetSlideName=&quot;_bdm.FEB1AC98F2F542E6838CF4F827C95426.edm&quot; Address=&quot;&amp;apos;Acq and Duopolies&amp;apos;!C15&quot; AddrAdjusted=&quot;&amp;apos;Acq and Duopolies&amp;apos;!C15&quot; LastUpdate=&quot;2013.10.09:20.04.18&quot; FileDesc=&quot;GTN Investor Presentation.xlsx&quot; Text=&quot;10/9/13&quot; Value=&quot;10/7/2013&quot; Inst=&quot;1&quot; SBR=&quot;False&quot; SBC=&quot;False&quot; DestType=&quot;&quot; HeaderRows=&quot;0&quot;/&gt;&#10;&lt;Main FileType=&quot;1&quot; FileUID=&quot;&quot; FileName=&quot;GTN Investor Presentation.xlsx&quot; Path=&quot;&quot; Landmark=&quot;_bdm.A3108198F6274C05824B6D4B4127590B.edm&quot; LMFriendly=&quot;Auto-generated range name&quot; SheetSlideName=&quot;_bdm.FEB1AC98F2F542E6838CF4F827C95426.edm&quot; Address=&quot;&amp;apos;Acq and Duopolies&amp;apos;!C8&quot; AddrAdjusted=&quot;&amp;apos;Acq and Duopolies&amp;apos;!C8&quot; LastUpdate=&quot;2013.10.09:20.04.05&quot; FileDesc=&quot;GTN Investor Presentation.xlsx&quot; Text=&quot;9.2x&quot; Value=&quot;9.31319484815969&quot; Inst=&quot;1&quot; SBR=&quot;False&quot; SBC=&quot;False&quot; DestType=&quot;&quot; HeaderRows=&quot;0&quot;/&gt;&#10;&lt;Main FileType=&quot;1&quot; FileUID=&quot;&quot; FileName=&quot;GTN Investor Presentation.xlsx&quot; Path=&quot;&quot; Landmark=&quot;_bdm.C568E56740884D3590489C3E3E780EF3.edm&quot; LMFriendly=&quot;Auto-generated range name&quot; SheetSlideName=&quot;_bdm.FEB1AC98F2F542E6838CF4F827C95426.edm&quot; Address=&quot;&amp;apos;Acq and Duopolies&amp;apos;!C12&quot; AddrAdjusted=&quot;&amp;apos;Acq and Duopolies&amp;apos;!C12&quot; LastUpdate=&quot;2013.10.09:20.04.13&quot; FileDesc=&quot;GTN Investor Presentation.xlsx&quot; Text=&quot;58&quot; Value=&quot;57.993273&quot; Inst=&quot;1&quot; SBR=&quot;False&quot; SBC=&quot;False&quot; DestType=&quot;&quot; HeaderRows=&quot;0&quot;/&gt;&#10;&lt;/SrcLMs&gt;&#10;&lt;/Data&gt;&#10;"/>
</p:tagLst>
</file>

<file path=ppt/tags/tag459.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46.xml><?xml version="1.0" encoding="utf-8"?>
<p:tagLst xmlns:a="http://schemas.openxmlformats.org/drawingml/2006/main" xmlns:r="http://schemas.openxmlformats.org/officeDocument/2006/relationships" xmlns:p="http://schemas.openxmlformats.org/presentationml/2006/main">
  <p:tag name="PITCHBOOKPALETTE" val="3.5"/>
</p:tagLst>
</file>

<file path=ppt/tags/tag460.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2.5&quot; XMLVersion=&quot;C591227E-C126-49DE-B816-0EB840665770&quot; iXMLVersion=&quot;1&quot;&gt;&#10;&lt;Main FileType=&quot;2&quot; FileUID=&quot;&quot; FileName=&quot;GTN Investor Presentation.xlsx&quot; Path=&quot;\\cibna.msds.wachovia.net\root\shared\Media and Communications IB\Clients\Gray\2013\2013.9\Investor Presentation\Excel&quot; Landmark=&quot;Chart 1 (10)&quot; LMFriendly=&quot;Chart 1 (10) (Acq and Duopolies)&quot; SheetSlideName=&quot;_bdm.FEB1AC98F2F542E6838CF4F827C95426.edm&quot; Address=&quot;Acq and Duopolies!Chart 1 (10)&quot; AddrAdjusted=&quot;Acq and Duopolies!Chart 1 (10)&quot; LastUpdate=&quot;2013.10.11:02.41.59&quot; FileDesc=&quot;GTN Investor Presentation.xlsx&quot; Text=&quot;&quot; Value=&quot;&quot; Inst=&quot;0&quot; SBR=&quot;False&quot; SBC=&quot;False&quot; DestType=&quot;1&quot; HeaderRows=&quot;0&quot;/&gt;&#10;&lt;/Data&gt;&#10;"/>
</p:tagLst>
</file>

<file path=ppt/tags/tag461.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2.5&quot; XMLVersion=&quot;C591227E-C126-49DE-B816-0EB840665770&quot; iXMLVersion=&quot;1&quot;&gt;&#10;&lt;Main FileType=&quot;1&quot; FileUID=&quot;&quot; FileName=&quot;GTN Investor Presentation.xlsx&quot; Path=&quot;\\cibna.msds.wachovia.net\root\shared\Media and Communications IB\Clients\Gray\2013\2013.9\Investor Presentation\Excel&quot; Landmark=&quot;_bdm.54E2923763714D1AB508B8DD8A2033C2.edm&quot; LMFriendly=&quot;Auto-generated range name&quot; SheetSlideName=&quot;_bdm.266F614FDD6044738CF6505B0322A53A.edm&quot; Address=&quot;&amp;apos;Net Revenue Mix&amp;apos;!I2:M17&quot; AddrAdjusted=&quot;&amp;apos;Net Revenue Mix&amp;apos;!I2&quot; LastUpdate=&quot;2013.10.07:19.21.28&quot; FileDesc=&quot;GTN Investor Presentation.xlsx&quot; Text=&quot;&quot; Value=&quot;&quot; Inst=&quot;0&quot; SBR=&quot;False&quot; SBC=&quot;False&quot; DestType=&quot;1&quot; HeaderRows=&quot;0&quot;/&gt;&#10;&lt;/Data&gt;&#10;"/>
  <p:tag name="STRETCHHEIGHT" val="False"/>
</p:tagLst>
</file>

<file path=ppt/tags/tag462.xml><?xml version="1.0" encoding="utf-8"?>
<p:tagLst xmlns:a="http://schemas.openxmlformats.org/drawingml/2006/main" xmlns:r="http://schemas.openxmlformats.org/officeDocument/2006/relationships" xmlns:p="http://schemas.openxmlformats.org/presentationml/2006/main">
  <p:tag name="LEGALDAYONE" val="True"/>
  <p:tag name="PITCHBOOKPALETTE" val="3.5"/>
  <p:tag name="DMTEXTLINKS" val="&lt;Data vendor=&quot;FactSet&quot; application=&quot;PresLink&quot; version=&quot;2012.5&quot; XMLVersion=&quot;C591227E-C126-49DE-B816-0EB840665770&quot; iXMLVersion=&quot;1&quot;&gt;&#10;&lt;SrcLMs&gt;&#10;&lt;Main FileType=&quot;1&quot; FileUID=&quot;&quot; FileName=&quot;GTN Investor Presentation.xlsx&quot; Path=&quot;\\cibna.msds.wachovia.net\root\shared\Media and Communications IB\Clients\Gray\2013\2013.9\Investor Presentation\Excel&quot; Landmark=&quot;_bdm.D9C60D5F901C4998BAB6D569DAA8D813.edm&quot; LMFriendly=&quot;Auto-generated range name&quot; SheetSlideName=&quot;_bdm.266F614FDD6044738CF6505B0322A53A.edm&quot; Address=&quot;&amp;apos;Net Revenue Mix&amp;apos;!C9&quot; AddrAdjusted=&quot;&amp;apos;Net Revenue Mix&amp;apos;!C9&quot; LastUpdate=&quot;2013.09.19:18.44.18&quot; FileDesc=&quot;GTN Investor Presentation.xlsx&quot; Text=&quot;$327&quot; Value=&quot;227.176&quot; Inst=&quot;1&quot; SBR=&quot;False&quot; SBC=&quot;False&quot; DestType=&quot;&quot; HeaderRows=&quot;0&quot;/&gt;&#10;&lt;/SrcLMs&gt;&#10;&lt;/Data&gt;&#10;"/>
  <p:tag name="DMTEXTLINKSFLEXIBLE" val="&lt;Data vendor=&quot;FactSet&quot; application=&quot;PresLink&quot; version=&quot;2012.5&quot; XMLVersion=&quot;C591227E-C126-49DE-B816-0EB840665770&quot; iXMLVersion=&quot;1&quot;&gt;&#10;&lt;SrcLMs&gt;&#10;&lt;Main FileType=&quot;1&quot; FileUID=&quot;&quot; FileName=&quot;GTN Investor Presentation.xlsx&quot; Path=&quot;&quot; Landmark=&quot;_bdm.D9C60D5F901C4998BAB6D569DAA8D813.edm&quot; LMFriendly=&quot;Auto-generated range name&quot; SheetSlideName=&quot;_bdm.266F614FDD6044738CF6505B0322A53A.edm&quot; Address=&quot;&amp;apos;Net Revenue Mix&amp;apos;!C9&quot; AddrAdjusted=&quot;&amp;apos;Net Revenue Mix&amp;apos;!C9&quot; LastUpdate=&quot;2013.09.19:18.44.18&quot; FileDesc=&quot;GTN Investor Presentation.xlsx&quot; Text=&quot;$327&quot; Value=&quot;227.176&quot; Inst=&quot;1&quot; SBR=&quot;False&quot; SBC=&quot;False&quot; DestType=&quot;&quot; HeaderRows=&quot;0&quot;/&gt;&#10;&lt;/SrcLMs&gt;&#10;&lt;/Data&gt;&#10;"/>
</p:tagLst>
</file>

<file path=ppt/tags/tag463.xml><?xml version="1.0" encoding="utf-8"?>
<p:tagLst xmlns:a="http://schemas.openxmlformats.org/drawingml/2006/main" xmlns:r="http://schemas.openxmlformats.org/officeDocument/2006/relationships" xmlns:p="http://schemas.openxmlformats.org/presentationml/2006/main">
  <p:tag name="LEGALDAYONE" val="True"/>
  <p:tag name="PITCHBOOKPALETTE" val="3.5"/>
  <p:tag name="DMTEXTLINKS" val="&lt;Data vendor=&quot;FactSet&quot; application=&quot;PresLink&quot; version=&quot;2012.5&quot; XMLVersion=&quot;C591227E-C126-49DE-B816-0EB840665770&quot; iXMLVersion=&quot;1&quot;&gt;&#10;&lt;SrcLMs&gt;&#10;&lt;Main FileType=&quot;1&quot; FileUID=&quot;&quot; FileName=&quot;GTN Investor Presentation.xlsx&quot; Path=&quot;\\cibna.msds.wachovia.net\root\shared\Media and Communications IB\Clients\Gray\2013\2013.9\Investor Presentation\Excel&quot; Landmark=&quot;_bdm.37BA39BBFBAB4B6593CF56011A5F74A2.edm&quot; LMFriendly=&quot;Auto-generated range name&quot; SheetSlideName=&quot;_bdm.266F614FDD6044738CF6505B0322A53A.edm&quot; Address=&quot;&amp;apos;Net Revenue Mix&amp;apos;!E9&quot; AddrAdjusted=&quot;&amp;apos;Net Revenue Mix&amp;apos;!E9&quot; LastUpdate=&quot;2013.09.18:22.13.35&quot; FileDesc=&quot;GTN Investor Presentation.xlsx&quot; Text=&quot;$405&quot; Value=&quot;404.831&quot; Inst=&quot;1&quot; SBR=&quot;False&quot; SBC=&quot;False&quot; DestType=&quot;&quot; HeaderRows=&quot;0&quot;/&gt;&#10;&lt;/SrcLMs&gt;&#10;&lt;/Data&gt;&#10;"/>
  <p:tag name="DMTEXTLINKSFLEXIBLE" val="&lt;Data vendor=&quot;FactSet&quot; application=&quot;PresLink&quot; version=&quot;2012.5&quot; XMLVersion=&quot;C591227E-C126-49DE-B816-0EB840665770&quot; iXMLVersion=&quot;1&quot;&gt;&#10;&lt;SrcLMs&gt;&#10;&lt;Main FileType=&quot;1&quot; FileUID=&quot;&quot; FileName=&quot;GTN Investor Presentation.xlsx&quot; Path=&quot;&quot; Landmark=&quot;_bdm.37BA39BBFBAB4B6593CF56011A5F74A2.edm&quot; LMFriendly=&quot;Auto-generated range name&quot; SheetSlideName=&quot;_bdm.266F614FDD6044738CF6505B0322A53A.edm&quot; Address=&quot;&amp;apos;Net Revenue Mix&amp;apos;!E9&quot; AddrAdjusted=&quot;&amp;apos;Net Revenue Mix&amp;apos;!E9&quot; LastUpdate=&quot;2013.09.18:22.13.35&quot; FileDesc=&quot;GTN Investor Presentation.xlsx&quot; Text=&quot;$405&quot; Value=&quot;404.831&quot; Inst=&quot;1&quot; SBR=&quot;False&quot; SBC=&quot;False&quot; DestType=&quot;&quot; HeaderRows=&quot;0&quot;/&gt;&#10;&lt;/SrcLMs&gt;&#10;&lt;/Data&gt;&#10;"/>
</p:tagLst>
</file>

<file path=ppt/tags/tag464.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2.5&quot; XMLVersion=&quot;C591227E-C126-49DE-B816-0EB840665770&quot; iXMLVersion=&quot;1&quot;&gt;&#10;&lt;Main FileType=&quot;1&quot; FileUID=&quot;&quot; FileName=&quot;GTN Investor Presentation.xlsx&quot; Path=&quot;\\cibna.msds.wachovia.net\root\shared\Media and Communications IB\Clients\Gray\2013\2013.9\Investor Presentation\Excel&quot; Landmark=&quot;_bdm.FE41C2AD524044BA9CF0FB2F54FE900D.edm&quot; LMFriendly=&quot;Auto-generated range name&quot; SheetSlideName=&quot;_bdm.266F614FDD6044738CF6505B0322A53A.edm&quot; Address=&quot;&amp;apos;Net Revenue Mix&amp;apos;!Q2:U18&quot; AddrAdjusted=&quot;&amp;apos;Net Revenue Mix&amp;apos;!Q2&quot; LastUpdate=&quot;2013.10.07:19.21.41&quot; FileDesc=&quot;GTN Investor Presentation.xlsx&quot; Text=&quot;&quot; Value=&quot;&quot; Inst=&quot;0&quot; SBR=&quot;False&quot; SBC=&quot;False&quot; DestType=&quot;1&quot; HeaderRows=&quot;0&quot;/&gt;&#10;&lt;/Data&gt;&#10;"/>
  <p:tag name="STRETCHHEIGHT" val="False"/>
</p:tagLst>
</file>

<file path=ppt/tags/tag465.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466.xml><?xml version="1.0" encoding="utf-8"?>
<p:tagLst xmlns:a="http://schemas.openxmlformats.org/drawingml/2006/main" xmlns:r="http://schemas.openxmlformats.org/officeDocument/2006/relationships" xmlns:p="http://schemas.openxmlformats.org/presentationml/2006/main">
  <p:tag name="SLIDEPAGENUMBER" val="13"/>
</p:tagLst>
</file>

<file path=ppt/tags/tag467.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468.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469.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47.xml><?xml version="1.0" encoding="utf-8"?>
<p:tagLst xmlns:a="http://schemas.openxmlformats.org/drawingml/2006/main" xmlns:r="http://schemas.openxmlformats.org/officeDocument/2006/relationships" xmlns:p="http://schemas.openxmlformats.org/presentationml/2006/main">
  <p:tag name="PITCHBOOKPALETTE" val="3.5"/>
</p:tagLst>
</file>

<file path=ppt/tags/tag470.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471.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472.xml><?xml version="1.0" encoding="utf-8"?>
<p:tagLst xmlns:a="http://schemas.openxmlformats.org/drawingml/2006/main" xmlns:r="http://schemas.openxmlformats.org/officeDocument/2006/relationships" xmlns:p="http://schemas.openxmlformats.org/presentationml/2006/main">
  <p:tag name="DEFAULTWIDTH" val="p42!5000"/>
  <p:tag name="DEFAULTHEIGHT" val="p38!3750"/>
  <p:tag name="LEGALDAYONE" val="True"/>
  <p:tag name="PITCHBOOKPALETTE" val="3.5"/>
</p:tagLst>
</file>

<file path=ppt/tags/tag473.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474.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475.xml><?xml version="1.0" encoding="utf-8"?>
<p:tagLst xmlns:a="http://schemas.openxmlformats.org/drawingml/2006/main" xmlns:r="http://schemas.openxmlformats.org/officeDocument/2006/relationships" xmlns:p="http://schemas.openxmlformats.org/presentationml/2006/main">
  <p:tag name="SLIDEELEMTYPE" val="14"/>
  <p:tag name="LEGALDAYONE" val="True"/>
  <p:tag name="PITCHBOOKPALETTE" val="3.5"/>
</p:tagLst>
</file>

<file path=ppt/tags/tag476.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477.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478.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479.xml><?xml version="1.0" encoding="utf-8"?>
<p:tagLst xmlns:a="http://schemas.openxmlformats.org/drawingml/2006/main" xmlns:r="http://schemas.openxmlformats.org/officeDocument/2006/relationships" xmlns:p="http://schemas.openxmlformats.org/presentationml/2006/main">
  <p:tag name="DEFAULTWIDTH" val="p25"/>
  <p:tag name="DEFAULTHEIGHT" val="p14!1250"/>
  <p:tag name="LEGALDAYONE" val="True"/>
  <p:tag name="PITCHBOOKPALETTE" val="3.5"/>
</p:tagLst>
</file>

<file path=ppt/tags/tag48.xml><?xml version="1.0" encoding="utf-8"?>
<p:tagLst xmlns:a="http://schemas.openxmlformats.org/drawingml/2006/main" xmlns:r="http://schemas.openxmlformats.org/officeDocument/2006/relationships" xmlns:p="http://schemas.openxmlformats.org/presentationml/2006/main">
  <p:tag name="PITCHBOOKPALETTE" val="3.5"/>
</p:tagLst>
</file>

<file path=ppt/tags/tag480.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481.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482.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483.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484.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485.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486.xml><?xml version="1.0" encoding="utf-8"?>
<p:tagLst xmlns:a="http://schemas.openxmlformats.org/drawingml/2006/main" xmlns:r="http://schemas.openxmlformats.org/officeDocument/2006/relationships" xmlns:p="http://schemas.openxmlformats.org/presentationml/2006/main">
  <p:tag name="DEFAULTWIDTH" val="p42!5000"/>
  <p:tag name="DEFAULTHEIGHT" val="p38!3750"/>
  <p:tag name="LEGALDAYONE" val="True"/>
  <p:tag name="PITCHBOOKPALETTE" val="3.5"/>
</p:tagLst>
</file>

<file path=ppt/tags/tag487.xml><?xml version="1.0" encoding="utf-8"?>
<p:tagLst xmlns:a="http://schemas.openxmlformats.org/drawingml/2006/main" xmlns:r="http://schemas.openxmlformats.org/officeDocument/2006/relationships" xmlns:p="http://schemas.openxmlformats.org/presentationml/2006/main">
  <p:tag name="DEFAULTWIDTH" val="p42!5000"/>
  <p:tag name="DEFAULTHEIGHT" val="p19!3750"/>
  <p:tag name="LEGALDAYONE" val="True"/>
  <p:tag name="PITCHBOOKPALETTE" val="3.5"/>
</p:tagLst>
</file>

<file path=ppt/tags/tag488.xml><?xml version="1.0" encoding="utf-8"?>
<p:tagLst xmlns:a="http://schemas.openxmlformats.org/drawingml/2006/main" xmlns:r="http://schemas.openxmlformats.org/officeDocument/2006/relationships" xmlns:p="http://schemas.openxmlformats.org/presentationml/2006/main">
  <p:tag name="DEFAULTWIDTH" val="p25"/>
  <p:tag name="DEFAULTHEIGHT" val="p14!1250"/>
  <p:tag name="LEGALDAYONE" val="True"/>
  <p:tag name="PITCHBOOKPALETTE" val="3.5"/>
</p:tagLst>
</file>

<file path=ppt/tags/tag489.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49.xml><?xml version="1.0" encoding="utf-8"?>
<p:tagLst xmlns:a="http://schemas.openxmlformats.org/drawingml/2006/main" xmlns:r="http://schemas.openxmlformats.org/officeDocument/2006/relationships" xmlns:p="http://schemas.openxmlformats.org/presentationml/2006/main">
  <p:tag name="PITCHBOOKPALETTE" val="3.5"/>
</p:tagLst>
</file>

<file path=ppt/tags/tag490.xml><?xml version="1.0" encoding="utf-8"?>
<p:tagLst xmlns:a="http://schemas.openxmlformats.org/drawingml/2006/main" xmlns:r="http://schemas.openxmlformats.org/officeDocument/2006/relationships" xmlns:p="http://schemas.openxmlformats.org/presentationml/2006/main">
  <p:tag name="DEFAULTWIDTH" val="p42!5000"/>
  <p:tag name="DEFAULTHEIGHT" val="p19!3750"/>
  <p:tag name="LEGALDAYONE" val="True"/>
  <p:tag name="PITCHBOOKPALETTE" val="3.5"/>
</p:tagLst>
</file>

<file path=ppt/tags/tag491.xml><?xml version="1.0" encoding="utf-8"?>
<p:tagLst xmlns:a="http://schemas.openxmlformats.org/drawingml/2006/main" xmlns:r="http://schemas.openxmlformats.org/officeDocument/2006/relationships" xmlns:p="http://schemas.openxmlformats.org/presentationml/2006/main">
  <p:tag name="SLIDEPAGENUMBER" val="15"/>
</p:tagLst>
</file>

<file path=ppt/tags/tag492.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493.xml><?xml version="1.0" encoding="utf-8"?>
<p:tagLst xmlns:a="http://schemas.openxmlformats.org/drawingml/2006/main" xmlns:r="http://schemas.openxmlformats.org/officeDocument/2006/relationships" xmlns:p="http://schemas.openxmlformats.org/presentationml/2006/main">
  <p:tag name="SLIDEELEMTYPE" val="14"/>
  <p:tag name="LEGALDAYONE" val="True"/>
  <p:tag name="PITCHBOOKPALETTE" val="3.5"/>
</p:tagLst>
</file>

<file path=ppt/tags/tag494.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495.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496.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497.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498.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499.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5.xml><?xml version="1.0" encoding="utf-8"?>
<p:tagLst xmlns:a="http://schemas.openxmlformats.org/drawingml/2006/main" xmlns:r="http://schemas.openxmlformats.org/officeDocument/2006/relationships" xmlns:p="http://schemas.openxmlformats.org/presentationml/2006/main">
  <p:tag name="PITCHBOOKPALETTE" val="3.5"/>
</p:tagLst>
</file>

<file path=ppt/tags/tag50.xml><?xml version="1.0" encoding="utf-8"?>
<p:tagLst xmlns:a="http://schemas.openxmlformats.org/drawingml/2006/main" xmlns:r="http://schemas.openxmlformats.org/officeDocument/2006/relationships" xmlns:p="http://schemas.openxmlformats.org/presentationml/2006/main">
  <p:tag name="PITCHBOOKPALETTE" val="3.5"/>
</p:tagLst>
</file>

<file path=ppt/tags/tag500.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501.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502.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2.5&quot; XMLVersion=&quot;C591227E-C126-49DE-B816-0EB840665770&quot; iXMLVersion=&quot;1&quot;&gt;&#10;&lt;Main FileType=&quot;2&quot; FileUID=&quot;&quot; FileName=&quot;GTN Investor Presentation.xlsx&quot; Path=&quot;\\cibna.msds.wachovia.net\root\shared\Media and Communications IB\Clients\Gray\2013\2013.9\Investor Presentation\Excel&quot; Landmark=&quot;Chart 1 (1)&quot; LMFriendly=&quot;Chart 1 (1) (2012 Political as % of Net Rev)&quot; SheetSlideName=&quot;_bdm.313A07BE398C468CB2DF9E8C35D793D5.edm&quot; Address=&quot;2012 Political as % of Net Rev!Chart 1 (1)&quot; AddrAdjusted=&quot;2012 Political as % of Net Rev!Chart 1 (1)&quot; LastUpdate=&quot;2013.09.18:21.09.57&quot; FileDesc=&quot;GTN Investor Presentation.xlsx&quot; Text=&quot;&quot; Value=&quot;&quot; Inst=&quot;0&quot; SBR=&quot;False&quot; SBC=&quot;False&quot; DestType=&quot;1&quot; HeaderRows=&quot;0&quot;/&gt;&#10;&lt;/Data&gt;&#10;"/>
</p:tagLst>
</file>

<file path=ppt/tags/tag503.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504.xml><?xml version="1.0" encoding="utf-8"?>
<p:tagLst xmlns:a="http://schemas.openxmlformats.org/drawingml/2006/main" xmlns:r="http://schemas.openxmlformats.org/officeDocument/2006/relationships" xmlns:p="http://schemas.openxmlformats.org/presentationml/2006/main">
  <p:tag name="PITCHBOOKPALETTE" val="3.5"/>
</p:tagLst>
</file>

<file path=ppt/tags/tag505.xml><?xml version="1.0" encoding="utf-8"?>
<p:tagLst xmlns:a="http://schemas.openxmlformats.org/drawingml/2006/main" xmlns:r="http://schemas.openxmlformats.org/officeDocument/2006/relationships" xmlns:p="http://schemas.openxmlformats.org/presentationml/2006/main">
  <p:tag name="PITCHBOOKPALETTE" val="3.5"/>
</p:tagLst>
</file>

<file path=ppt/tags/tag506.xml><?xml version="1.0" encoding="utf-8"?>
<p:tagLst xmlns:a="http://schemas.openxmlformats.org/drawingml/2006/main" xmlns:r="http://schemas.openxmlformats.org/officeDocument/2006/relationships" xmlns:p="http://schemas.openxmlformats.org/presentationml/2006/main">
  <p:tag name="PITCHBOOKPALETTE" val="3.5"/>
</p:tagLst>
</file>

<file path=ppt/tags/tag507.xml><?xml version="1.0" encoding="utf-8"?>
<p:tagLst xmlns:a="http://schemas.openxmlformats.org/drawingml/2006/main" xmlns:r="http://schemas.openxmlformats.org/officeDocument/2006/relationships" xmlns:p="http://schemas.openxmlformats.org/presentationml/2006/main">
  <p:tag name="PITCHBOOKPALETTE" val="3.5"/>
</p:tagLst>
</file>

<file path=ppt/tags/tag508.xml><?xml version="1.0" encoding="utf-8"?>
<p:tagLst xmlns:a="http://schemas.openxmlformats.org/drawingml/2006/main" xmlns:r="http://schemas.openxmlformats.org/officeDocument/2006/relationships" xmlns:p="http://schemas.openxmlformats.org/presentationml/2006/main">
  <p:tag name="PITCHBOOKPALETTE" val="3.5"/>
</p:tagLst>
</file>

<file path=ppt/tags/tag509.xml><?xml version="1.0" encoding="utf-8"?>
<p:tagLst xmlns:a="http://schemas.openxmlformats.org/drawingml/2006/main" xmlns:r="http://schemas.openxmlformats.org/officeDocument/2006/relationships" xmlns:p="http://schemas.openxmlformats.org/presentationml/2006/main">
  <p:tag name="PITCHBOOKPALETTE" val="3.5"/>
</p:tagLst>
</file>

<file path=ppt/tags/tag51.xml><?xml version="1.0" encoding="utf-8"?>
<p:tagLst xmlns:a="http://schemas.openxmlformats.org/drawingml/2006/main" xmlns:r="http://schemas.openxmlformats.org/officeDocument/2006/relationships" xmlns:p="http://schemas.openxmlformats.org/presentationml/2006/main">
  <p:tag name="PITCHBOOKPALETTE" val="3.5"/>
</p:tagLst>
</file>

<file path=ppt/tags/tag510.xml><?xml version="1.0" encoding="utf-8"?>
<p:tagLst xmlns:a="http://schemas.openxmlformats.org/drawingml/2006/main" xmlns:r="http://schemas.openxmlformats.org/officeDocument/2006/relationships" xmlns:p="http://schemas.openxmlformats.org/presentationml/2006/main">
  <p:tag name="PITCHBOOKPALETTE" val="3.5"/>
</p:tagLst>
</file>

<file path=ppt/tags/tag511.xml><?xml version="1.0" encoding="utf-8"?>
<p:tagLst xmlns:a="http://schemas.openxmlformats.org/drawingml/2006/main" xmlns:r="http://schemas.openxmlformats.org/officeDocument/2006/relationships" xmlns:p="http://schemas.openxmlformats.org/presentationml/2006/main">
  <p:tag name="PITCHBOOKPALETTE" val="3.5"/>
</p:tagLst>
</file>

<file path=ppt/tags/tag512.xml><?xml version="1.0" encoding="utf-8"?>
<p:tagLst xmlns:a="http://schemas.openxmlformats.org/drawingml/2006/main" xmlns:r="http://schemas.openxmlformats.org/officeDocument/2006/relationships" xmlns:p="http://schemas.openxmlformats.org/presentationml/2006/main">
  <p:tag name="PITCHBOOKPALETTE" val="3.5"/>
</p:tagLst>
</file>

<file path=ppt/tags/tag513.xml><?xml version="1.0" encoding="utf-8"?>
<p:tagLst xmlns:a="http://schemas.openxmlformats.org/drawingml/2006/main" xmlns:r="http://schemas.openxmlformats.org/officeDocument/2006/relationships" xmlns:p="http://schemas.openxmlformats.org/presentationml/2006/main">
  <p:tag name="PITCHBOOKPALETTE" val="3.5"/>
</p:tagLst>
</file>

<file path=ppt/tags/tag514.xml><?xml version="1.0" encoding="utf-8"?>
<p:tagLst xmlns:a="http://schemas.openxmlformats.org/drawingml/2006/main" xmlns:r="http://schemas.openxmlformats.org/officeDocument/2006/relationships" xmlns:p="http://schemas.openxmlformats.org/presentationml/2006/main">
  <p:tag name="PITCHBOOKPALETTE" val="3.5"/>
</p:tagLst>
</file>

<file path=ppt/tags/tag515.xml><?xml version="1.0" encoding="utf-8"?>
<p:tagLst xmlns:a="http://schemas.openxmlformats.org/drawingml/2006/main" xmlns:r="http://schemas.openxmlformats.org/officeDocument/2006/relationships" xmlns:p="http://schemas.openxmlformats.org/presentationml/2006/main">
  <p:tag name="PITCHBOOKPALETTE" val="3.5"/>
</p:tagLst>
</file>

<file path=ppt/tags/tag516.xml><?xml version="1.0" encoding="utf-8"?>
<p:tagLst xmlns:a="http://schemas.openxmlformats.org/drawingml/2006/main" xmlns:r="http://schemas.openxmlformats.org/officeDocument/2006/relationships" xmlns:p="http://schemas.openxmlformats.org/presentationml/2006/main">
  <p:tag name="PITCHBOOKPALETTE" val="3.5"/>
</p:tagLst>
</file>

<file path=ppt/tags/tag517.xml><?xml version="1.0" encoding="utf-8"?>
<p:tagLst xmlns:a="http://schemas.openxmlformats.org/drawingml/2006/main" xmlns:r="http://schemas.openxmlformats.org/officeDocument/2006/relationships" xmlns:p="http://schemas.openxmlformats.org/presentationml/2006/main">
  <p:tag name="PITCHBOOKPALETTE" val="3.5"/>
</p:tagLst>
</file>

<file path=ppt/tags/tag518.xml><?xml version="1.0" encoding="utf-8"?>
<p:tagLst xmlns:a="http://schemas.openxmlformats.org/drawingml/2006/main" xmlns:r="http://schemas.openxmlformats.org/officeDocument/2006/relationships" xmlns:p="http://schemas.openxmlformats.org/presentationml/2006/main">
  <p:tag name="PITCHBOOKPALETTE" val="3.5"/>
</p:tagLst>
</file>

<file path=ppt/tags/tag519.xml><?xml version="1.0" encoding="utf-8"?>
<p:tagLst xmlns:a="http://schemas.openxmlformats.org/drawingml/2006/main" xmlns:r="http://schemas.openxmlformats.org/officeDocument/2006/relationships" xmlns:p="http://schemas.openxmlformats.org/presentationml/2006/main">
  <p:tag name="PITCHBOOKPALETTE" val="3.5"/>
</p:tagLst>
</file>

<file path=ppt/tags/tag52.xml><?xml version="1.0" encoding="utf-8"?>
<p:tagLst xmlns:a="http://schemas.openxmlformats.org/drawingml/2006/main" xmlns:r="http://schemas.openxmlformats.org/officeDocument/2006/relationships" xmlns:p="http://schemas.openxmlformats.org/presentationml/2006/main">
  <p:tag name="PITCHBOOKPALETTE" val="3.5"/>
</p:tagLst>
</file>

<file path=ppt/tags/tag520.xml><?xml version="1.0" encoding="utf-8"?>
<p:tagLst xmlns:a="http://schemas.openxmlformats.org/drawingml/2006/main" xmlns:r="http://schemas.openxmlformats.org/officeDocument/2006/relationships" xmlns:p="http://schemas.openxmlformats.org/presentationml/2006/main">
  <p:tag name="PITCHBOOKPALETTE" val="3.5"/>
</p:tagLst>
</file>

<file path=ppt/tags/tag521.xml><?xml version="1.0" encoding="utf-8"?>
<p:tagLst xmlns:a="http://schemas.openxmlformats.org/drawingml/2006/main" xmlns:r="http://schemas.openxmlformats.org/officeDocument/2006/relationships" xmlns:p="http://schemas.openxmlformats.org/presentationml/2006/main">
  <p:tag name="PITCHBOOKPALETTE" val="3.5"/>
</p:tagLst>
</file>

<file path=ppt/tags/tag522.xml><?xml version="1.0" encoding="utf-8"?>
<p:tagLst xmlns:a="http://schemas.openxmlformats.org/drawingml/2006/main" xmlns:r="http://schemas.openxmlformats.org/officeDocument/2006/relationships" xmlns:p="http://schemas.openxmlformats.org/presentationml/2006/main">
  <p:tag name="PITCHBOOKPALETTE" val="3.5"/>
</p:tagLst>
</file>

<file path=ppt/tags/tag523.xml><?xml version="1.0" encoding="utf-8"?>
<p:tagLst xmlns:a="http://schemas.openxmlformats.org/drawingml/2006/main" xmlns:r="http://schemas.openxmlformats.org/officeDocument/2006/relationships" xmlns:p="http://schemas.openxmlformats.org/presentationml/2006/main">
  <p:tag name="PITCHBOOKPALETTE" val="3.5"/>
</p:tagLst>
</file>

<file path=ppt/tags/tag524.xml><?xml version="1.0" encoding="utf-8"?>
<p:tagLst xmlns:a="http://schemas.openxmlformats.org/drawingml/2006/main" xmlns:r="http://schemas.openxmlformats.org/officeDocument/2006/relationships" xmlns:p="http://schemas.openxmlformats.org/presentationml/2006/main">
  <p:tag name="PITCHBOOKPALETTE" val="3.5"/>
</p:tagLst>
</file>

<file path=ppt/tags/tag525.xml><?xml version="1.0" encoding="utf-8"?>
<p:tagLst xmlns:a="http://schemas.openxmlformats.org/drawingml/2006/main" xmlns:r="http://schemas.openxmlformats.org/officeDocument/2006/relationships" xmlns:p="http://schemas.openxmlformats.org/presentationml/2006/main">
  <p:tag name="PITCHBOOKPALETTE" val="3.5"/>
</p:tagLst>
</file>

<file path=ppt/tags/tag526.xml><?xml version="1.0" encoding="utf-8"?>
<p:tagLst xmlns:a="http://schemas.openxmlformats.org/drawingml/2006/main" xmlns:r="http://schemas.openxmlformats.org/officeDocument/2006/relationships" xmlns:p="http://schemas.openxmlformats.org/presentationml/2006/main">
  <p:tag name="PITCHBOOKPALETTE" val="3.5"/>
</p:tagLst>
</file>

<file path=ppt/tags/tag527.xml><?xml version="1.0" encoding="utf-8"?>
<p:tagLst xmlns:a="http://schemas.openxmlformats.org/drawingml/2006/main" xmlns:r="http://schemas.openxmlformats.org/officeDocument/2006/relationships" xmlns:p="http://schemas.openxmlformats.org/presentationml/2006/main">
  <p:tag name="PITCHBOOKPALETTE" val="3.5"/>
</p:tagLst>
</file>

<file path=ppt/tags/tag528.xml><?xml version="1.0" encoding="utf-8"?>
<p:tagLst xmlns:a="http://schemas.openxmlformats.org/drawingml/2006/main" xmlns:r="http://schemas.openxmlformats.org/officeDocument/2006/relationships" xmlns:p="http://schemas.openxmlformats.org/presentationml/2006/main">
  <p:tag name="PITCHBOOKPALETTE" val="3.5"/>
</p:tagLst>
</file>

<file path=ppt/tags/tag529.xml><?xml version="1.0" encoding="utf-8"?>
<p:tagLst xmlns:a="http://schemas.openxmlformats.org/drawingml/2006/main" xmlns:r="http://schemas.openxmlformats.org/officeDocument/2006/relationships" xmlns:p="http://schemas.openxmlformats.org/presentationml/2006/main">
  <p:tag name="PITCHBOOKPALETTE" val="3.5"/>
</p:tagLst>
</file>

<file path=ppt/tags/tag53.xml><?xml version="1.0" encoding="utf-8"?>
<p:tagLst xmlns:a="http://schemas.openxmlformats.org/drawingml/2006/main" xmlns:r="http://schemas.openxmlformats.org/officeDocument/2006/relationships" xmlns:p="http://schemas.openxmlformats.org/presentationml/2006/main">
  <p:tag name="PITCHBOOKPALETTE" val="3.5"/>
</p:tagLst>
</file>

<file path=ppt/tags/tag530.xml><?xml version="1.0" encoding="utf-8"?>
<p:tagLst xmlns:a="http://schemas.openxmlformats.org/drawingml/2006/main" xmlns:r="http://schemas.openxmlformats.org/officeDocument/2006/relationships" xmlns:p="http://schemas.openxmlformats.org/presentationml/2006/main">
  <p:tag name="PITCHBOOKPALETTE" val="3.5"/>
</p:tagLst>
</file>

<file path=ppt/tags/tag531.xml><?xml version="1.0" encoding="utf-8"?>
<p:tagLst xmlns:a="http://schemas.openxmlformats.org/drawingml/2006/main" xmlns:r="http://schemas.openxmlformats.org/officeDocument/2006/relationships" xmlns:p="http://schemas.openxmlformats.org/presentationml/2006/main">
  <p:tag name="PITCHBOOKPALETTE" val="3.5"/>
</p:tagLst>
</file>

<file path=ppt/tags/tag532.xml><?xml version="1.0" encoding="utf-8"?>
<p:tagLst xmlns:a="http://schemas.openxmlformats.org/drawingml/2006/main" xmlns:r="http://schemas.openxmlformats.org/officeDocument/2006/relationships" xmlns:p="http://schemas.openxmlformats.org/presentationml/2006/main">
  <p:tag name="PITCHBOOKPALETTE" val="3.5"/>
</p:tagLst>
</file>

<file path=ppt/tags/tag533.xml><?xml version="1.0" encoding="utf-8"?>
<p:tagLst xmlns:a="http://schemas.openxmlformats.org/drawingml/2006/main" xmlns:r="http://schemas.openxmlformats.org/officeDocument/2006/relationships" xmlns:p="http://schemas.openxmlformats.org/presentationml/2006/main">
  <p:tag name="PITCHBOOKPALETTE" val="3.5"/>
</p:tagLst>
</file>

<file path=ppt/tags/tag534.xml><?xml version="1.0" encoding="utf-8"?>
<p:tagLst xmlns:a="http://schemas.openxmlformats.org/drawingml/2006/main" xmlns:r="http://schemas.openxmlformats.org/officeDocument/2006/relationships" xmlns:p="http://schemas.openxmlformats.org/presentationml/2006/main">
  <p:tag name="PITCHBOOKPALETTE" val="3.5"/>
</p:tagLst>
</file>

<file path=ppt/tags/tag535.xml><?xml version="1.0" encoding="utf-8"?>
<p:tagLst xmlns:a="http://schemas.openxmlformats.org/drawingml/2006/main" xmlns:r="http://schemas.openxmlformats.org/officeDocument/2006/relationships" xmlns:p="http://schemas.openxmlformats.org/presentationml/2006/main">
  <p:tag name="PITCHBOOKPALETTE" val="3.5"/>
</p:tagLst>
</file>

<file path=ppt/tags/tag536.xml><?xml version="1.0" encoding="utf-8"?>
<p:tagLst xmlns:a="http://schemas.openxmlformats.org/drawingml/2006/main" xmlns:r="http://schemas.openxmlformats.org/officeDocument/2006/relationships" xmlns:p="http://schemas.openxmlformats.org/presentationml/2006/main">
  <p:tag name="PITCHBOOKPALETTE" val="3.5"/>
</p:tagLst>
</file>

<file path=ppt/tags/tag537.xml><?xml version="1.0" encoding="utf-8"?>
<p:tagLst xmlns:a="http://schemas.openxmlformats.org/drawingml/2006/main" xmlns:r="http://schemas.openxmlformats.org/officeDocument/2006/relationships" xmlns:p="http://schemas.openxmlformats.org/presentationml/2006/main">
  <p:tag name="PITCHBOOKPALETTE" val="3.5"/>
</p:tagLst>
</file>

<file path=ppt/tags/tag538.xml><?xml version="1.0" encoding="utf-8"?>
<p:tagLst xmlns:a="http://schemas.openxmlformats.org/drawingml/2006/main" xmlns:r="http://schemas.openxmlformats.org/officeDocument/2006/relationships" xmlns:p="http://schemas.openxmlformats.org/presentationml/2006/main">
  <p:tag name="PITCHBOOKPALETTE" val="3.5"/>
</p:tagLst>
</file>

<file path=ppt/tags/tag539.xml><?xml version="1.0" encoding="utf-8"?>
<p:tagLst xmlns:a="http://schemas.openxmlformats.org/drawingml/2006/main" xmlns:r="http://schemas.openxmlformats.org/officeDocument/2006/relationships" xmlns:p="http://schemas.openxmlformats.org/presentationml/2006/main">
  <p:tag name="PITCHBOOKPALETTE" val="3.5"/>
</p:tagLst>
</file>

<file path=ppt/tags/tag54.xml><?xml version="1.0" encoding="utf-8"?>
<p:tagLst xmlns:a="http://schemas.openxmlformats.org/drawingml/2006/main" xmlns:r="http://schemas.openxmlformats.org/officeDocument/2006/relationships" xmlns:p="http://schemas.openxmlformats.org/presentationml/2006/main">
  <p:tag name="PITCHBOOKPALETTE" val="3.5"/>
</p:tagLst>
</file>

<file path=ppt/tags/tag540.xml><?xml version="1.0" encoding="utf-8"?>
<p:tagLst xmlns:a="http://schemas.openxmlformats.org/drawingml/2006/main" xmlns:r="http://schemas.openxmlformats.org/officeDocument/2006/relationships" xmlns:p="http://schemas.openxmlformats.org/presentationml/2006/main">
  <p:tag name="PITCHBOOKPALETTE" val="3.5"/>
</p:tagLst>
</file>

<file path=ppt/tags/tag541.xml><?xml version="1.0" encoding="utf-8"?>
<p:tagLst xmlns:a="http://schemas.openxmlformats.org/drawingml/2006/main" xmlns:r="http://schemas.openxmlformats.org/officeDocument/2006/relationships" xmlns:p="http://schemas.openxmlformats.org/presentationml/2006/main">
  <p:tag name="PITCHBOOKPALETTE" val="3.5"/>
</p:tagLst>
</file>

<file path=ppt/tags/tag542.xml><?xml version="1.0" encoding="utf-8"?>
<p:tagLst xmlns:a="http://schemas.openxmlformats.org/drawingml/2006/main" xmlns:r="http://schemas.openxmlformats.org/officeDocument/2006/relationships" xmlns:p="http://schemas.openxmlformats.org/presentationml/2006/main">
  <p:tag name="PITCHBOOKPALETTE" val="3.5"/>
</p:tagLst>
</file>

<file path=ppt/tags/tag543.xml><?xml version="1.0" encoding="utf-8"?>
<p:tagLst xmlns:a="http://schemas.openxmlformats.org/drawingml/2006/main" xmlns:r="http://schemas.openxmlformats.org/officeDocument/2006/relationships" xmlns:p="http://schemas.openxmlformats.org/presentationml/2006/main">
  <p:tag name="PITCHBOOKPALETTE" val="3.5"/>
</p:tagLst>
</file>

<file path=ppt/tags/tag544.xml><?xml version="1.0" encoding="utf-8"?>
<p:tagLst xmlns:a="http://schemas.openxmlformats.org/drawingml/2006/main" xmlns:r="http://schemas.openxmlformats.org/officeDocument/2006/relationships" xmlns:p="http://schemas.openxmlformats.org/presentationml/2006/main">
  <p:tag name="PITCHBOOKPALETTE" val="3.5"/>
</p:tagLst>
</file>

<file path=ppt/tags/tag545.xml><?xml version="1.0" encoding="utf-8"?>
<p:tagLst xmlns:a="http://schemas.openxmlformats.org/drawingml/2006/main" xmlns:r="http://schemas.openxmlformats.org/officeDocument/2006/relationships" xmlns:p="http://schemas.openxmlformats.org/presentationml/2006/main">
  <p:tag name="PITCHBOOKPALETTE" val="3.5"/>
</p:tagLst>
</file>

<file path=ppt/tags/tag546.xml><?xml version="1.0" encoding="utf-8"?>
<p:tagLst xmlns:a="http://schemas.openxmlformats.org/drawingml/2006/main" xmlns:r="http://schemas.openxmlformats.org/officeDocument/2006/relationships" xmlns:p="http://schemas.openxmlformats.org/presentationml/2006/main">
  <p:tag name="PITCHBOOKPALETTE" val="3.5"/>
</p:tagLst>
</file>

<file path=ppt/tags/tag547.xml><?xml version="1.0" encoding="utf-8"?>
<p:tagLst xmlns:a="http://schemas.openxmlformats.org/drawingml/2006/main" xmlns:r="http://schemas.openxmlformats.org/officeDocument/2006/relationships" xmlns:p="http://schemas.openxmlformats.org/presentationml/2006/main">
  <p:tag name="PITCHBOOKPALETTE" val="3.5"/>
</p:tagLst>
</file>

<file path=ppt/tags/tag548.xml><?xml version="1.0" encoding="utf-8"?>
<p:tagLst xmlns:a="http://schemas.openxmlformats.org/drawingml/2006/main" xmlns:r="http://schemas.openxmlformats.org/officeDocument/2006/relationships" xmlns:p="http://schemas.openxmlformats.org/presentationml/2006/main">
  <p:tag name="PITCHBOOKPALETTE" val="3.5"/>
</p:tagLst>
</file>

<file path=ppt/tags/tag549.xml><?xml version="1.0" encoding="utf-8"?>
<p:tagLst xmlns:a="http://schemas.openxmlformats.org/drawingml/2006/main" xmlns:r="http://schemas.openxmlformats.org/officeDocument/2006/relationships" xmlns:p="http://schemas.openxmlformats.org/presentationml/2006/main">
  <p:tag name="PITCHBOOKPALETTE" val="3.5"/>
</p:tagLst>
</file>

<file path=ppt/tags/tag55.xml><?xml version="1.0" encoding="utf-8"?>
<p:tagLst xmlns:a="http://schemas.openxmlformats.org/drawingml/2006/main" xmlns:r="http://schemas.openxmlformats.org/officeDocument/2006/relationships" xmlns:p="http://schemas.openxmlformats.org/presentationml/2006/main">
  <p:tag name="PITCHBOOKPALETTE" val="3.5"/>
</p:tagLst>
</file>

<file path=ppt/tags/tag550.xml><?xml version="1.0" encoding="utf-8"?>
<p:tagLst xmlns:a="http://schemas.openxmlformats.org/drawingml/2006/main" xmlns:r="http://schemas.openxmlformats.org/officeDocument/2006/relationships" xmlns:p="http://schemas.openxmlformats.org/presentationml/2006/main">
  <p:tag name="PITCHBOOKPALETTE" val="3.5"/>
</p:tagLst>
</file>

<file path=ppt/tags/tag551.xml><?xml version="1.0" encoding="utf-8"?>
<p:tagLst xmlns:a="http://schemas.openxmlformats.org/drawingml/2006/main" xmlns:r="http://schemas.openxmlformats.org/officeDocument/2006/relationships" xmlns:p="http://schemas.openxmlformats.org/presentationml/2006/main">
  <p:tag name="PITCHBOOKPALETTE" val="3.5"/>
</p:tagLst>
</file>

<file path=ppt/tags/tag552.xml><?xml version="1.0" encoding="utf-8"?>
<p:tagLst xmlns:a="http://schemas.openxmlformats.org/drawingml/2006/main" xmlns:r="http://schemas.openxmlformats.org/officeDocument/2006/relationships" xmlns:p="http://schemas.openxmlformats.org/presentationml/2006/main">
  <p:tag name="PITCHBOOKPALETTE" val="3.5"/>
</p:tagLst>
</file>

<file path=ppt/tags/tag553.xml><?xml version="1.0" encoding="utf-8"?>
<p:tagLst xmlns:a="http://schemas.openxmlformats.org/drawingml/2006/main" xmlns:r="http://schemas.openxmlformats.org/officeDocument/2006/relationships" xmlns:p="http://schemas.openxmlformats.org/presentationml/2006/main">
  <p:tag name="PITCHBOOKPALETTE" val="3.5"/>
</p:tagLst>
</file>

<file path=ppt/tags/tag554.xml><?xml version="1.0" encoding="utf-8"?>
<p:tagLst xmlns:a="http://schemas.openxmlformats.org/drawingml/2006/main" xmlns:r="http://schemas.openxmlformats.org/officeDocument/2006/relationships" xmlns:p="http://schemas.openxmlformats.org/presentationml/2006/main">
  <p:tag name="PITCHBOOKPALETTE" val="3.5"/>
</p:tagLst>
</file>

<file path=ppt/tags/tag555.xml><?xml version="1.0" encoding="utf-8"?>
<p:tagLst xmlns:a="http://schemas.openxmlformats.org/drawingml/2006/main" xmlns:r="http://schemas.openxmlformats.org/officeDocument/2006/relationships" xmlns:p="http://schemas.openxmlformats.org/presentationml/2006/main">
  <p:tag name="PITCHBOOKPALETTE" val="3.5"/>
</p:tagLst>
</file>

<file path=ppt/tags/tag556.xml><?xml version="1.0" encoding="utf-8"?>
<p:tagLst xmlns:a="http://schemas.openxmlformats.org/drawingml/2006/main" xmlns:r="http://schemas.openxmlformats.org/officeDocument/2006/relationships" xmlns:p="http://schemas.openxmlformats.org/presentationml/2006/main">
  <p:tag name="PITCHBOOKPALETTE" val="3.5"/>
</p:tagLst>
</file>

<file path=ppt/tags/tag557.xml><?xml version="1.0" encoding="utf-8"?>
<p:tagLst xmlns:a="http://schemas.openxmlformats.org/drawingml/2006/main" xmlns:r="http://schemas.openxmlformats.org/officeDocument/2006/relationships" xmlns:p="http://schemas.openxmlformats.org/presentationml/2006/main">
  <p:tag name="PITCHBOOKPALETTE" val="3.5"/>
</p:tagLst>
</file>

<file path=ppt/tags/tag558.xml><?xml version="1.0" encoding="utf-8"?>
<p:tagLst xmlns:a="http://schemas.openxmlformats.org/drawingml/2006/main" xmlns:r="http://schemas.openxmlformats.org/officeDocument/2006/relationships" xmlns:p="http://schemas.openxmlformats.org/presentationml/2006/main">
  <p:tag name="PITCHBOOKPALETTE" val="3.5"/>
</p:tagLst>
</file>

<file path=ppt/tags/tag559.xml><?xml version="1.0" encoding="utf-8"?>
<p:tagLst xmlns:a="http://schemas.openxmlformats.org/drawingml/2006/main" xmlns:r="http://schemas.openxmlformats.org/officeDocument/2006/relationships" xmlns:p="http://schemas.openxmlformats.org/presentationml/2006/main">
  <p:tag name="PITCHBOOKPALETTE" val="3.5"/>
</p:tagLst>
</file>

<file path=ppt/tags/tag56.xml><?xml version="1.0" encoding="utf-8"?>
<p:tagLst xmlns:a="http://schemas.openxmlformats.org/drawingml/2006/main" xmlns:r="http://schemas.openxmlformats.org/officeDocument/2006/relationships" xmlns:p="http://schemas.openxmlformats.org/presentationml/2006/main">
  <p:tag name="PITCHBOOKPALETTE" val="3.5"/>
</p:tagLst>
</file>

<file path=ppt/tags/tag560.xml><?xml version="1.0" encoding="utf-8"?>
<p:tagLst xmlns:a="http://schemas.openxmlformats.org/drawingml/2006/main" xmlns:r="http://schemas.openxmlformats.org/officeDocument/2006/relationships" xmlns:p="http://schemas.openxmlformats.org/presentationml/2006/main">
  <p:tag name="PITCHBOOKPALETTE" val="3.5"/>
</p:tagLst>
</file>

<file path=ppt/tags/tag561.xml><?xml version="1.0" encoding="utf-8"?>
<p:tagLst xmlns:a="http://schemas.openxmlformats.org/drawingml/2006/main" xmlns:r="http://schemas.openxmlformats.org/officeDocument/2006/relationships" xmlns:p="http://schemas.openxmlformats.org/presentationml/2006/main">
  <p:tag name="PITCHBOOKPALETTE" val="3.5"/>
</p:tagLst>
</file>

<file path=ppt/tags/tag562.xml><?xml version="1.0" encoding="utf-8"?>
<p:tagLst xmlns:a="http://schemas.openxmlformats.org/drawingml/2006/main" xmlns:r="http://schemas.openxmlformats.org/officeDocument/2006/relationships" xmlns:p="http://schemas.openxmlformats.org/presentationml/2006/main">
  <p:tag name="PITCHBOOKPALETTE" val="3.5"/>
</p:tagLst>
</file>

<file path=ppt/tags/tag563.xml><?xml version="1.0" encoding="utf-8"?>
<p:tagLst xmlns:a="http://schemas.openxmlformats.org/drawingml/2006/main" xmlns:r="http://schemas.openxmlformats.org/officeDocument/2006/relationships" xmlns:p="http://schemas.openxmlformats.org/presentationml/2006/main">
  <p:tag name="PITCHBOOKPALETTE" val="3.5"/>
</p:tagLst>
</file>

<file path=ppt/tags/tag564.xml><?xml version="1.0" encoding="utf-8"?>
<p:tagLst xmlns:a="http://schemas.openxmlformats.org/drawingml/2006/main" xmlns:r="http://schemas.openxmlformats.org/officeDocument/2006/relationships" xmlns:p="http://schemas.openxmlformats.org/presentationml/2006/main">
  <p:tag name="PITCHBOOKPALETTE" val="3.5"/>
</p:tagLst>
</file>

<file path=ppt/tags/tag565.xml><?xml version="1.0" encoding="utf-8"?>
<p:tagLst xmlns:a="http://schemas.openxmlformats.org/drawingml/2006/main" xmlns:r="http://schemas.openxmlformats.org/officeDocument/2006/relationships" xmlns:p="http://schemas.openxmlformats.org/presentationml/2006/main">
  <p:tag name="PITCHBOOKPALETTE" val="3.5"/>
</p:tagLst>
</file>

<file path=ppt/tags/tag566.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567.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568.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2.5&quot; XMLVersion=&quot;C591227E-C126-49DE-B816-0EB840665770&quot; iXMLVersion=&quot;1&quot;&gt;&#10;&lt;Main FileType=&quot;2&quot; FileUID=&quot;&quot; FileName=&quot;GTN Investor Presentation.xlsx&quot; Path=&quot;\\cibna.msds.wachovia.net\root\shared\Media and Communications IB\Clients\Gray\2013\2013.9\Investor Presentation\Excel&quot; Landmark=&quot;Chart 2 (3)&quot; LMFriendly=&quot;Chart 2 (3) (Automotive)&quot; SheetSlideName=&quot;_bdm.6B4F76D64152474CBCF85F39E6DAD76E.edm&quot; Address=&quot;Automotive!Chart 2 (3)&quot; AddrAdjusted=&quot;Automotive!Chart 2 (3)&quot; LastUpdate=&quot;2013.10.07:19.36.13&quot; FileDesc=&quot;GTN Investor Presentation.xlsx&quot; Text=&quot;&quot; Value=&quot;&quot; Inst=&quot;0&quot; SBR=&quot;False&quot; SBC=&quot;False&quot; DestType=&quot;1&quot; HeaderRows=&quot;0&quot;/&gt;&#10;&lt;/Data&gt;&#10;"/>
</p:tagLst>
</file>

<file path=ppt/tags/tag569.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2.5&quot; XMLVersion=&quot;C591227E-C126-49DE-B816-0EB840665770&quot; iXMLVersion=&quot;1&quot;&gt;&#10;&lt;Main FileType=&quot;2&quot; FileUID=&quot;&quot; FileName=&quot;GTN Investor Presentation.xlsx&quot; Path=&quot;\\cibna.msds.wachovia.net\root\shared\Media and Communications IB\Clients\Gray\2013\2013.9\Investor Presentation\Excel&quot; Landmark=&quot;Chart 1 (3) (1)&quot; LMFriendly=&quot;Chart 1 (3) (1) (Automotive)&quot; SheetSlideName=&quot;_bdm.6B4F76D64152474CBCF85F39E6DAD76E.edm&quot; Address=&quot;Automotive!Chart 1 (3) (1)&quot; AddrAdjusted=&quot;Automotive!Chart 1 (3) (1)&quot; LastUpdate=&quot;2013.10.07:19.36.09&quot; FileDesc=&quot;GTN Investor Presentation.xlsx&quot; Text=&quot;&quot; Value=&quot;&quot; Inst=&quot;0&quot; SBR=&quot;False&quot; SBC=&quot;False&quot; DestType=&quot;1&quot; HeaderRows=&quot;0&quot;/&gt;&#10;&lt;/Data&gt;&#10;"/>
</p:tagLst>
</file>

<file path=ppt/tags/tag57.xml><?xml version="1.0" encoding="utf-8"?>
<p:tagLst xmlns:a="http://schemas.openxmlformats.org/drawingml/2006/main" xmlns:r="http://schemas.openxmlformats.org/officeDocument/2006/relationships" xmlns:p="http://schemas.openxmlformats.org/presentationml/2006/main">
  <p:tag name="PITCHBOOKPALETTE" val="3.5"/>
</p:tagLst>
</file>

<file path=ppt/tags/tag570.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571.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572.xml><?xml version="1.0" encoding="utf-8"?>
<p:tagLst xmlns:a="http://schemas.openxmlformats.org/drawingml/2006/main" xmlns:r="http://schemas.openxmlformats.org/officeDocument/2006/relationships" xmlns:p="http://schemas.openxmlformats.org/presentationml/2006/main">
  <p:tag name="SLIDEPAGENUMBER" val="16"/>
</p:tagLst>
</file>

<file path=ppt/tags/tag573.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574.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575.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576.xml><?xml version="1.0" encoding="utf-8"?>
<p:tagLst xmlns:a="http://schemas.openxmlformats.org/drawingml/2006/main" xmlns:r="http://schemas.openxmlformats.org/officeDocument/2006/relationships" xmlns:p="http://schemas.openxmlformats.org/presentationml/2006/main">
  <p:tag name="SLIDEELEMTYPE" val="14"/>
  <p:tag name="LEGALDAYONE" val="True"/>
  <p:tag name="PITCHBOOKPALETTE" val="3.5"/>
</p:tagLst>
</file>

<file path=ppt/tags/tag577.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578.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579.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58.xml><?xml version="1.0" encoding="utf-8"?>
<p:tagLst xmlns:a="http://schemas.openxmlformats.org/drawingml/2006/main" xmlns:r="http://schemas.openxmlformats.org/officeDocument/2006/relationships" xmlns:p="http://schemas.openxmlformats.org/presentationml/2006/main">
  <p:tag name="PITCHBOOKPALETTE" val="3.5"/>
</p:tagLst>
</file>

<file path=ppt/tags/tag580.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581.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582.xml><?xml version="1.0" encoding="utf-8"?>
<p:tagLst xmlns:a="http://schemas.openxmlformats.org/drawingml/2006/main" xmlns:r="http://schemas.openxmlformats.org/officeDocument/2006/relationships" xmlns:p="http://schemas.openxmlformats.org/presentationml/2006/main">
  <p:tag name="DEFAULTWIDTH" val="p42!5000"/>
  <p:tag name="DEFAULTHEIGHT" val="p19!3750"/>
  <p:tag name="LEGALDAYONE" val="True"/>
  <p:tag name="PITCHBOOKPALETTE" val="3.5"/>
</p:tagLst>
</file>

<file path=ppt/tags/tag583.xml><?xml version="1.0" encoding="utf-8"?>
<p:tagLst xmlns:a="http://schemas.openxmlformats.org/drawingml/2006/main" xmlns:r="http://schemas.openxmlformats.org/officeDocument/2006/relationships" xmlns:p="http://schemas.openxmlformats.org/presentationml/2006/main">
  <p:tag name="PITCHBOOKPALETTE" val="3.5"/>
</p:tagLst>
</file>

<file path=ppt/tags/tag584.xml><?xml version="1.0" encoding="utf-8"?>
<p:tagLst xmlns:a="http://schemas.openxmlformats.org/drawingml/2006/main" xmlns:r="http://schemas.openxmlformats.org/officeDocument/2006/relationships" xmlns:p="http://schemas.openxmlformats.org/presentationml/2006/main">
  <p:tag name="PITCHBOOKPALETTE" val="3.5"/>
</p:tagLst>
</file>

<file path=ppt/tags/tag585.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586.xml><?xml version="1.0" encoding="utf-8"?>
<p:tagLst xmlns:a="http://schemas.openxmlformats.org/drawingml/2006/main" xmlns:r="http://schemas.openxmlformats.org/officeDocument/2006/relationships" xmlns:p="http://schemas.openxmlformats.org/presentationml/2006/main">
  <p:tag name="DEFAULTWIDTH" val="p42!5000"/>
  <p:tag name="DEFAULTHEIGHT" val="p38!3750"/>
  <p:tag name="LEGALDAYONE" val="True"/>
  <p:tag name="PITCHBOOKPALETTE" val="3.5"/>
</p:tagLst>
</file>

<file path=ppt/tags/tag587.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588.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589.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59.xml><?xml version="1.0" encoding="utf-8"?>
<p:tagLst xmlns:a="http://schemas.openxmlformats.org/drawingml/2006/main" xmlns:r="http://schemas.openxmlformats.org/officeDocument/2006/relationships" xmlns:p="http://schemas.openxmlformats.org/presentationml/2006/main">
  <p:tag name="PITCHBOOKPALETTE" val="3.5"/>
</p:tagLst>
</file>

<file path=ppt/tags/tag590.xml><?xml version="1.0" encoding="utf-8"?>
<p:tagLst xmlns:a="http://schemas.openxmlformats.org/drawingml/2006/main" xmlns:r="http://schemas.openxmlformats.org/officeDocument/2006/relationships" xmlns:p="http://schemas.openxmlformats.org/presentationml/2006/main">
  <p:tag name="PITCHBOOKPALETTE" val="3.5"/>
</p:tagLst>
</file>

<file path=ppt/tags/tag591.xml><?xml version="1.0" encoding="utf-8"?>
<p:tagLst xmlns:a="http://schemas.openxmlformats.org/drawingml/2006/main" xmlns:r="http://schemas.openxmlformats.org/officeDocument/2006/relationships" xmlns:p="http://schemas.openxmlformats.org/presentationml/2006/main">
  <p:tag name="PITCHBOOKPALETTE" val="3.5"/>
</p:tagLst>
</file>

<file path=ppt/tags/tag592.xml><?xml version="1.0" encoding="utf-8"?>
<p:tagLst xmlns:a="http://schemas.openxmlformats.org/drawingml/2006/main" xmlns:r="http://schemas.openxmlformats.org/officeDocument/2006/relationships" xmlns:p="http://schemas.openxmlformats.org/presentationml/2006/main">
  <p:tag name="PITCHBOOKPALETTE" val="3.5"/>
</p:tagLst>
</file>

<file path=ppt/tags/tag593.xml><?xml version="1.0" encoding="utf-8"?>
<p:tagLst xmlns:a="http://schemas.openxmlformats.org/drawingml/2006/main" xmlns:r="http://schemas.openxmlformats.org/officeDocument/2006/relationships" xmlns:p="http://schemas.openxmlformats.org/presentationml/2006/main">
  <p:tag name="PITCHBOOKPALETTE" val="3.5"/>
</p:tagLst>
</file>

<file path=ppt/tags/tag594.xml><?xml version="1.0" encoding="utf-8"?>
<p:tagLst xmlns:a="http://schemas.openxmlformats.org/drawingml/2006/main" xmlns:r="http://schemas.openxmlformats.org/officeDocument/2006/relationships" xmlns:p="http://schemas.openxmlformats.org/presentationml/2006/main">
  <p:tag name="PITCHBOOKPALETTE" val="3.5"/>
</p:tagLst>
</file>

<file path=ppt/tags/tag595.xml><?xml version="1.0" encoding="utf-8"?>
<p:tagLst xmlns:a="http://schemas.openxmlformats.org/drawingml/2006/main" xmlns:r="http://schemas.openxmlformats.org/officeDocument/2006/relationships" xmlns:p="http://schemas.openxmlformats.org/presentationml/2006/main">
  <p:tag name="PITCHBOOKPALETTE" val="3.5"/>
</p:tagLst>
</file>

<file path=ppt/tags/tag596.xml><?xml version="1.0" encoding="utf-8"?>
<p:tagLst xmlns:a="http://schemas.openxmlformats.org/drawingml/2006/main" xmlns:r="http://schemas.openxmlformats.org/officeDocument/2006/relationships" xmlns:p="http://schemas.openxmlformats.org/presentationml/2006/main">
  <p:tag name="PITCHBOOKPALETTE" val="3.5"/>
</p:tagLst>
</file>

<file path=ppt/tags/tag597.xml><?xml version="1.0" encoding="utf-8"?>
<p:tagLst xmlns:a="http://schemas.openxmlformats.org/drawingml/2006/main" xmlns:r="http://schemas.openxmlformats.org/officeDocument/2006/relationships" xmlns:p="http://schemas.openxmlformats.org/presentationml/2006/main">
  <p:tag name="PITCHBOOKPALETTE" val="3.5"/>
</p:tagLst>
</file>

<file path=ppt/tags/tag598.xml><?xml version="1.0" encoding="utf-8"?>
<p:tagLst xmlns:a="http://schemas.openxmlformats.org/drawingml/2006/main" xmlns:r="http://schemas.openxmlformats.org/officeDocument/2006/relationships" xmlns:p="http://schemas.openxmlformats.org/presentationml/2006/main">
  <p:tag name="PITCHBOOKPALETTE" val="3.5"/>
</p:tagLst>
</file>

<file path=ppt/tags/tag599.xml><?xml version="1.0" encoding="utf-8"?>
<p:tagLst xmlns:a="http://schemas.openxmlformats.org/drawingml/2006/main" xmlns:r="http://schemas.openxmlformats.org/officeDocument/2006/relationships" xmlns:p="http://schemas.openxmlformats.org/presentationml/2006/main">
  <p:tag name="PITCHBOOKPALETTE" val="3.5"/>
</p:tagLst>
</file>

<file path=ppt/tags/tag6.xml><?xml version="1.0" encoding="utf-8"?>
<p:tagLst xmlns:a="http://schemas.openxmlformats.org/drawingml/2006/main" xmlns:r="http://schemas.openxmlformats.org/officeDocument/2006/relationships" xmlns:p="http://schemas.openxmlformats.org/presentationml/2006/main">
  <p:tag name="PITCHBOOKPALETTE" val="3.5"/>
</p:tagLst>
</file>

<file path=ppt/tags/tag60.xml><?xml version="1.0" encoding="utf-8"?>
<p:tagLst xmlns:a="http://schemas.openxmlformats.org/drawingml/2006/main" xmlns:r="http://schemas.openxmlformats.org/officeDocument/2006/relationships" xmlns:p="http://schemas.openxmlformats.org/presentationml/2006/main">
  <p:tag name="PITCHBOOKPALETTE" val="3.5"/>
</p:tagLst>
</file>

<file path=ppt/tags/tag600.xml><?xml version="1.0" encoding="utf-8"?>
<p:tagLst xmlns:a="http://schemas.openxmlformats.org/drawingml/2006/main" xmlns:r="http://schemas.openxmlformats.org/officeDocument/2006/relationships" xmlns:p="http://schemas.openxmlformats.org/presentationml/2006/main">
  <p:tag name="PITCHBOOKPALETTE" val="3.5"/>
</p:tagLst>
</file>

<file path=ppt/tags/tag601.xml><?xml version="1.0" encoding="utf-8"?>
<p:tagLst xmlns:a="http://schemas.openxmlformats.org/drawingml/2006/main" xmlns:r="http://schemas.openxmlformats.org/officeDocument/2006/relationships" xmlns:p="http://schemas.openxmlformats.org/presentationml/2006/main">
  <p:tag name="PITCHBOOKPALETTE" val="3.5"/>
</p:tagLst>
</file>

<file path=ppt/tags/tag602.xml><?xml version="1.0" encoding="utf-8"?>
<p:tagLst xmlns:a="http://schemas.openxmlformats.org/drawingml/2006/main" xmlns:r="http://schemas.openxmlformats.org/officeDocument/2006/relationships" xmlns:p="http://schemas.openxmlformats.org/presentationml/2006/main">
  <p:tag name="PITCHBOOKPALETTE" val="3.5"/>
</p:tagLst>
</file>

<file path=ppt/tags/tag603.xml><?xml version="1.0" encoding="utf-8"?>
<p:tagLst xmlns:a="http://schemas.openxmlformats.org/drawingml/2006/main" xmlns:r="http://schemas.openxmlformats.org/officeDocument/2006/relationships" xmlns:p="http://schemas.openxmlformats.org/presentationml/2006/main">
  <p:tag name="PITCHBOOKPALETTE" val="3.5"/>
</p:tagLst>
</file>

<file path=ppt/tags/tag604.xml><?xml version="1.0" encoding="utf-8"?>
<p:tagLst xmlns:a="http://schemas.openxmlformats.org/drawingml/2006/main" xmlns:r="http://schemas.openxmlformats.org/officeDocument/2006/relationships" xmlns:p="http://schemas.openxmlformats.org/presentationml/2006/main">
  <p:tag name="PITCHBOOKPALETTE" val="3.5"/>
</p:tagLst>
</file>

<file path=ppt/tags/tag605.xml><?xml version="1.0" encoding="utf-8"?>
<p:tagLst xmlns:a="http://schemas.openxmlformats.org/drawingml/2006/main" xmlns:r="http://schemas.openxmlformats.org/officeDocument/2006/relationships" xmlns:p="http://schemas.openxmlformats.org/presentationml/2006/main">
  <p:tag name="PITCHBOOKPALETTE" val="3.5"/>
</p:tagLst>
</file>

<file path=ppt/tags/tag606.xml><?xml version="1.0" encoding="utf-8"?>
<p:tagLst xmlns:a="http://schemas.openxmlformats.org/drawingml/2006/main" xmlns:r="http://schemas.openxmlformats.org/officeDocument/2006/relationships" xmlns:p="http://schemas.openxmlformats.org/presentationml/2006/main">
  <p:tag name="PITCHBOOKPALETTE" val="3.5"/>
</p:tagLst>
</file>

<file path=ppt/tags/tag607.xml><?xml version="1.0" encoding="utf-8"?>
<p:tagLst xmlns:a="http://schemas.openxmlformats.org/drawingml/2006/main" xmlns:r="http://schemas.openxmlformats.org/officeDocument/2006/relationships" xmlns:p="http://schemas.openxmlformats.org/presentationml/2006/main">
  <p:tag name="PITCHBOOKPALETTE" val="3.5"/>
</p:tagLst>
</file>

<file path=ppt/tags/tag608.xml><?xml version="1.0" encoding="utf-8"?>
<p:tagLst xmlns:a="http://schemas.openxmlformats.org/drawingml/2006/main" xmlns:r="http://schemas.openxmlformats.org/officeDocument/2006/relationships" xmlns:p="http://schemas.openxmlformats.org/presentationml/2006/main">
  <p:tag name="PITCHBOOKPALETTE" val="3.5"/>
</p:tagLst>
</file>

<file path=ppt/tags/tag609.xml><?xml version="1.0" encoding="utf-8"?>
<p:tagLst xmlns:a="http://schemas.openxmlformats.org/drawingml/2006/main" xmlns:r="http://schemas.openxmlformats.org/officeDocument/2006/relationships" xmlns:p="http://schemas.openxmlformats.org/presentationml/2006/main">
  <p:tag name="PITCHBOOKPALETTE" val="3.5"/>
</p:tagLst>
</file>

<file path=ppt/tags/tag61.xml><?xml version="1.0" encoding="utf-8"?>
<p:tagLst xmlns:a="http://schemas.openxmlformats.org/drawingml/2006/main" xmlns:r="http://schemas.openxmlformats.org/officeDocument/2006/relationships" xmlns:p="http://schemas.openxmlformats.org/presentationml/2006/main">
  <p:tag name="PITCHBOOKPALETTE" val="3.5"/>
</p:tagLst>
</file>

<file path=ppt/tags/tag610.xml><?xml version="1.0" encoding="utf-8"?>
<p:tagLst xmlns:a="http://schemas.openxmlformats.org/drawingml/2006/main" xmlns:r="http://schemas.openxmlformats.org/officeDocument/2006/relationships" xmlns:p="http://schemas.openxmlformats.org/presentationml/2006/main">
  <p:tag name="PITCHBOOKPALETTE" val="3.5"/>
</p:tagLst>
</file>

<file path=ppt/tags/tag611.xml><?xml version="1.0" encoding="utf-8"?>
<p:tagLst xmlns:a="http://schemas.openxmlformats.org/drawingml/2006/main" xmlns:r="http://schemas.openxmlformats.org/officeDocument/2006/relationships" xmlns:p="http://schemas.openxmlformats.org/presentationml/2006/main">
  <p:tag name="PITCHBOOKPALETTE" val="3.5"/>
</p:tagLst>
</file>

<file path=ppt/tags/tag612.xml><?xml version="1.0" encoding="utf-8"?>
<p:tagLst xmlns:a="http://schemas.openxmlformats.org/drawingml/2006/main" xmlns:r="http://schemas.openxmlformats.org/officeDocument/2006/relationships" xmlns:p="http://schemas.openxmlformats.org/presentationml/2006/main">
  <p:tag name="PITCHBOOKPALETTE" val="3.5"/>
</p:tagLst>
</file>

<file path=ppt/tags/tag613.xml><?xml version="1.0" encoding="utf-8"?>
<p:tagLst xmlns:a="http://schemas.openxmlformats.org/drawingml/2006/main" xmlns:r="http://schemas.openxmlformats.org/officeDocument/2006/relationships" xmlns:p="http://schemas.openxmlformats.org/presentationml/2006/main">
  <p:tag name="PITCHBOOKPALETTE" val="3.5"/>
</p:tagLst>
</file>

<file path=ppt/tags/tag614.xml><?xml version="1.0" encoding="utf-8"?>
<p:tagLst xmlns:a="http://schemas.openxmlformats.org/drawingml/2006/main" xmlns:r="http://schemas.openxmlformats.org/officeDocument/2006/relationships" xmlns:p="http://schemas.openxmlformats.org/presentationml/2006/main">
  <p:tag name="PITCHBOOKPALETTE" val="3.5"/>
</p:tagLst>
</file>

<file path=ppt/tags/tag615.xml><?xml version="1.0" encoding="utf-8"?>
<p:tagLst xmlns:a="http://schemas.openxmlformats.org/drawingml/2006/main" xmlns:r="http://schemas.openxmlformats.org/officeDocument/2006/relationships" xmlns:p="http://schemas.openxmlformats.org/presentationml/2006/main">
  <p:tag name="PITCHBOOKPALETTE" val="3.5"/>
</p:tagLst>
</file>

<file path=ppt/tags/tag616.xml><?xml version="1.0" encoding="utf-8"?>
<p:tagLst xmlns:a="http://schemas.openxmlformats.org/drawingml/2006/main" xmlns:r="http://schemas.openxmlformats.org/officeDocument/2006/relationships" xmlns:p="http://schemas.openxmlformats.org/presentationml/2006/main">
  <p:tag name="SLIDEPAGENUMBER" val="17"/>
</p:tagLst>
</file>

<file path=ppt/tags/tag617.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618.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619.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62.xml><?xml version="1.0" encoding="utf-8"?>
<p:tagLst xmlns:a="http://schemas.openxmlformats.org/drawingml/2006/main" xmlns:r="http://schemas.openxmlformats.org/officeDocument/2006/relationships" xmlns:p="http://schemas.openxmlformats.org/presentationml/2006/main">
  <p:tag name="PITCHBOOKPALETTE" val="3.5"/>
</p:tagLst>
</file>

<file path=ppt/tags/tag620.xml><?xml version="1.0" encoding="utf-8"?>
<p:tagLst xmlns:a="http://schemas.openxmlformats.org/drawingml/2006/main" xmlns:r="http://schemas.openxmlformats.org/officeDocument/2006/relationships" xmlns:p="http://schemas.openxmlformats.org/presentationml/2006/main">
  <p:tag name="SLIDEELEMTYPE" val="14"/>
  <p:tag name="LEGALDAYONE" val="True"/>
  <p:tag name="PITCHBOOKPALETTE" val="3.5"/>
</p:tagLst>
</file>

<file path=ppt/tags/tag621.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622.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623.xml><?xml version="1.0" encoding="utf-8"?>
<p:tagLst xmlns:a="http://schemas.openxmlformats.org/drawingml/2006/main" xmlns:r="http://schemas.openxmlformats.org/officeDocument/2006/relationships" xmlns:p="http://schemas.openxmlformats.org/presentationml/2006/main">
  <p:tag name="SLIDEPAGENUMBER" val="18"/>
</p:tagLst>
</file>

<file path=ppt/tags/tag624.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625.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626.xml><?xml version="1.0" encoding="utf-8"?>
<p:tagLst xmlns:a="http://schemas.openxmlformats.org/drawingml/2006/main" xmlns:r="http://schemas.openxmlformats.org/officeDocument/2006/relationships" xmlns:p="http://schemas.openxmlformats.org/presentationml/2006/main">
  <p:tag name="SLIDEELEMTYPE" val="14"/>
  <p:tag name="LEGALDAYONE" val="True"/>
  <p:tag name="PITCHBOOKPALETTE" val="3.5"/>
</p:tagLst>
</file>

<file path=ppt/tags/tag627.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628.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629.xml><?xml version="1.0" encoding="utf-8"?>
<p:tagLst xmlns:a="http://schemas.openxmlformats.org/drawingml/2006/main" xmlns:r="http://schemas.openxmlformats.org/officeDocument/2006/relationships" xmlns:p="http://schemas.openxmlformats.org/presentationml/2006/main">
  <p:tag name="SLIDEPAGENUMBER" val="3"/>
</p:tagLst>
</file>

<file path=ppt/tags/tag63.xml><?xml version="1.0" encoding="utf-8"?>
<p:tagLst xmlns:a="http://schemas.openxmlformats.org/drawingml/2006/main" xmlns:r="http://schemas.openxmlformats.org/officeDocument/2006/relationships" xmlns:p="http://schemas.openxmlformats.org/presentationml/2006/main">
  <p:tag name="PITCHBOOKPALETTE" val="3.5"/>
</p:tagLst>
</file>

<file path=ppt/tags/tag630.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631.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632.xml><?xml version="1.0" encoding="utf-8"?>
<p:tagLst xmlns:a="http://schemas.openxmlformats.org/drawingml/2006/main" xmlns:r="http://schemas.openxmlformats.org/officeDocument/2006/relationships" xmlns:p="http://schemas.openxmlformats.org/presentationml/2006/main">
  <p:tag name="SLIDEELEMTYPE" val="14"/>
  <p:tag name="LEGALDAYONE" val="True"/>
  <p:tag name="PITCHBOOKPALETTE" val="3.5"/>
</p:tagLst>
</file>

<file path=ppt/tags/tag633.xml><?xml version="1.0" encoding="utf-8"?>
<p:tagLst xmlns:a="http://schemas.openxmlformats.org/drawingml/2006/main" xmlns:r="http://schemas.openxmlformats.org/officeDocument/2006/relationships" xmlns:p="http://schemas.openxmlformats.org/presentationml/2006/main">
  <p:tag name="SLIDEPAGENUMBER" val="12"/>
</p:tagLst>
</file>

<file path=ppt/tags/tag634.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1.5&quot; XMLVersion=&quot;C591227E-C126-49DE-B816-0EB840665770&quot; iXMLVersion=&quot;1&quot;&gt;&#10;&lt;Main FileType=&quot;1&quot; FileUID=&quot;&quot; FileName=&quot;TV Industry Charts.xlsx&quot; Path=&quot;\\cibna.msds.wachovia.net\root\shared\Ircpublic\Angela Yun\Gray TV&quot; Landmark=&quot;_bdm.5C4E7DA3B6C74BFF9101DB2EBD230BA2.edm&quot; LMFriendly=&quot;Auto-generated range name&quot; SheetSlideName=&quot;_bdm.D28526BA5B3F4F80815C8C23B505BE91.edm&quot; Address=&quot;&amp;apos;Local&amp;apos;!U26:Z44&quot; AddrAdjusted=&quot;&amp;apos;Local&amp;apos;!U26&quot; LastUpdate=&quot;2012.09.19:22.36.22&quot; FileDesc=&quot;TV Industry Charts.xlsx&quot; Text=&quot;&quot; Value=&quot;&quot; Inst=&quot;0&quot; SBR=&quot;False&quot; SBC=&quot;False&quot; DestType=&quot;1&quot; HeaderRows=&quot;0&quot;/&gt;&#10;&lt;/Data&gt;&#10;"/>
  <p:tag name="STRETCHHEIGHT" val="False"/>
</p:tagLst>
</file>

<file path=ppt/tags/tag635.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1.5&quot; XMLVersion=&quot;C591227E-C126-49DE-B816-0EB840665770&quot; iXMLVersion=&quot;1&quot;&gt;&#10;&lt;Main FileType=&quot;1&quot; FileUID=&quot;&quot; FileName=&quot;TV Industry Charts.xlsx&quot; Path=&quot;\\cibna.msds.wachovia.net\root\shared\Ircpublic\Angela Yun\Gray TV&quot; Landmark=&quot;_bdm.960DAE6A855749C6AB75366E53FD47A8.edm&quot; LMFriendly=&quot;Auto-generated range name&quot; SheetSlideName=&quot;_bdm.D28526BA5B3F4F80815C8C23B505BE91.edm&quot; Address=&quot;&amp;apos;Local&amp;apos;!M47:R65&quot; AddrAdjusted=&quot;&amp;apos;Local&amp;apos;!M47&quot; LastUpdate=&quot;2012.09.26:10.42.59&quot; FileDesc=&quot;TV Industry Charts.xlsx&quot; Text=&quot;&quot; Value=&quot;&quot; Inst=&quot;0&quot; SBR=&quot;False&quot; SBC=&quot;False&quot; DestType=&quot;1&quot; HeaderRows=&quot;0&quot;/&gt;&#10;&lt;/Data&gt;&#10;"/>
  <p:tag name="STRETCHHEIGHT" val="False"/>
</p:tagLst>
</file>

<file path=ppt/tags/tag636.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1.5&quot; XMLVersion=&quot;C591227E-C126-49DE-B816-0EB840665770&quot; iXMLVersion=&quot;1&quot;&gt;&#10;&lt;Main FileType=&quot;1&quot; FileUID=&quot;&quot; FileName=&quot;TV Industry Charts.xlsx&quot; Path=&quot;\\cibna.msds.wachovia.net\root\shared\Ircpublic\Angela Yun\Gray TV&quot; Landmark=&quot;_bdm.EB350F6737C44154969B858D590B0E2A.edm&quot; LMFriendly=&quot;Auto-generated range name&quot; SheetSlideName=&quot;_bdm.D28526BA5B3F4F80815C8C23B505BE91.edm&quot; Address=&quot;&amp;apos;Local&amp;apos;!M26:R44&quot; AddrAdjusted=&quot;&amp;apos;Local&amp;apos;!M26&quot; LastUpdate=&quot;2012.09.19:22.35.20&quot; FileDesc=&quot;TV Industry Charts.xlsx&quot; Text=&quot;&quot; Value=&quot;&quot; Inst=&quot;0&quot; SBR=&quot;False&quot; SBC=&quot;False&quot; DestType=&quot;1&quot; HeaderRows=&quot;0&quot;/&gt;&#10;&lt;/Data&gt;&#10;"/>
  <p:tag name="STRETCHHEIGHT" val="False"/>
</p:tagLst>
</file>

<file path=ppt/tags/tag637.xml><?xml version="1.0" encoding="utf-8"?>
<p:tagLst xmlns:a="http://schemas.openxmlformats.org/drawingml/2006/main" xmlns:r="http://schemas.openxmlformats.org/officeDocument/2006/relationships" xmlns:p="http://schemas.openxmlformats.org/presentationml/2006/main">
  <p:tag name="LEGALDAYONE" val="True"/>
  <p:tag name="PITCHBOOKPALETTE" val="3.5"/>
  <p:tag name="STRETCHHEIGHT" val="False"/>
  <p:tag name="DMSOFTTAG" val="&lt;Data vendor=&quot;FactSet&quot; application=&quot;PresLink&quot; version=&quot;2012.5&quot; XMLVersion=&quot;C591227E-C126-49DE-B816-0EB840665770&quot; iXMLVersion=&quot;1&quot;&gt;&#10;&lt;Main FileType=&quot;2&quot; FileUID=&quot;&quot; FileName=&quot;GTN Investor Presentation_Industry.xlsx&quot; Path=&quot;\\cibna.msds.wachovia.net\root\shared\Media and Communications IB\Clients\Gray\2013\2013.9\Investor Presentation\Excel&quot; Landmark=&quot;Chart 20 (1)&quot; LMFriendly=&quot;Chart 20 (1) (Slide 21)&quot; SheetSlideName=&quot;_bdm.B13064A034F24D99B3282CA3F9A39D37.edm&quot; Address=&quot;Slide 21!Chart 20 (1)&quot; AddrAdjusted=&quot;Slide 21!Chart 20 (1)&quot; LastUpdate=&quot;2013.10.07:18.59.01&quot; FileDesc=&quot;GTN Investor Presentation_Industry.xlsx&quot; Text=&quot;&quot; Value=&quot;&quot; Inst=&quot;0&quot; SBR=&quot;False&quot; SBC=&quot;False&quot; DestType=&quot;1&quot; HeaderRows=&quot;0&quot;/&gt;&#10;&lt;/Data&gt;&#10;"/>
</p:tagLst>
</file>

<file path=ppt/tags/tag638.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639.xml><?xml version="1.0" encoding="utf-8"?>
<p:tagLst xmlns:a="http://schemas.openxmlformats.org/drawingml/2006/main" xmlns:r="http://schemas.openxmlformats.org/officeDocument/2006/relationships" xmlns:p="http://schemas.openxmlformats.org/presentationml/2006/main">
  <p:tag name="SLIDEELEMTYPE" val="14"/>
  <p:tag name="LEGALDAYONE" val="True"/>
  <p:tag name="PITCHBOOKPALETTE" val="3.5"/>
</p:tagLst>
</file>

<file path=ppt/tags/tag64.xml><?xml version="1.0" encoding="utf-8"?>
<p:tagLst xmlns:a="http://schemas.openxmlformats.org/drawingml/2006/main" xmlns:r="http://schemas.openxmlformats.org/officeDocument/2006/relationships" xmlns:p="http://schemas.openxmlformats.org/presentationml/2006/main">
  <p:tag name="PITCHBOOKPALETTE" val="3.5"/>
</p:tagLst>
</file>

<file path=ppt/tags/tag640.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641.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642.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2.5&quot; XMLVersion=&quot;C591227E-C126-49DE-B816-0EB840665770&quot; iXMLVersion=&quot;1&quot;&gt;&#10;&lt;Main FileType=&quot;1&quot; FileUID=&quot;&quot; FileName=&quot;GTN Investor Presentation_Industry.xlsx&quot; Path=&quot;\\cibna.msds.wachovia.net\root\shared\Media and Communications IB\Clients\Gray\2013\2013.9\Investor Presentation\Excel&quot; Landmark=&quot;_bdm.4FBB962E33F246548A57E0E519E91117.edm&quot; LMFriendly=&quot;Auto-generated range name&quot; SheetSlideName=&quot;_bdm.B13064A034F24D99B3282CA3F9A39D37.edm&quot; Address=&quot;&amp;apos;Slide 21&amp;apos;!B28:E36&quot; AddrAdjusted=&quot;&amp;apos;Slide 21&amp;apos;!B28:D29&quot; LastUpdate=&quot;2013.10.07:19.00.34&quot; FileDesc=&quot;GTN Investor Presentation_Industry.xlsx&quot; Text=&quot;&quot; Value=&quot;&quot; Inst=&quot;0&quot; SBR=&quot;False&quot; SBC=&quot;False&quot; DestType=&quot;1&quot; HeaderRows=&quot;0&quot;/&gt;&#10;&lt;/Data&gt;&#10;"/>
  <p:tag name="STRETCHHEIGHT" val="False"/>
</p:tagLst>
</file>

<file path=ppt/tags/tag643.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644.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645.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646.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647.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648.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649.xml><?xml version="1.0" encoding="utf-8"?>
<p:tagLst xmlns:a="http://schemas.openxmlformats.org/drawingml/2006/main" xmlns:r="http://schemas.openxmlformats.org/officeDocument/2006/relationships" xmlns:p="http://schemas.openxmlformats.org/presentationml/2006/main">
  <p:tag name="SLIDEPAGENUMBER" val="12"/>
</p:tagLst>
</file>

<file path=ppt/tags/tag65.xml><?xml version="1.0" encoding="utf-8"?>
<p:tagLst xmlns:a="http://schemas.openxmlformats.org/drawingml/2006/main" xmlns:r="http://schemas.openxmlformats.org/officeDocument/2006/relationships" xmlns:p="http://schemas.openxmlformats.org/presentationml/2006/main">
  <p:tag name="PITCHBOOKPALETTE" val="3.5"/>
</p:tagLst>
</file>

<file path=ppt/tags/tag650.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2.5&quot; XMLVersion=&quot;C591227E-C126-49DE-B816-0EB840665770&quot; iXMLVersion=&quot;1&quot;&gt;&#10;&lt;Main FileType=&quot;1&quot; FileUID=&quot;&quot; FileName=&quot;GTN Investor Presentation_Industry.xlsx&quot; Path=&quot;\\cibna.msds.wachovia.net\root\shared\Media and Communications IB\Clients\Gray\2013\2013.9\Investor Presentation\Excel&quot; Landmark=&quot;_bdm.C055B5EAE33C4002A5F80A6B8FC7FDB2.edm&quot; LMFriendly=&quot;Auto-generated range name&quot; SheetSlideName=&quot;_bdm.287D99BD76234F8F80C01E7FA6193AA9.edm&quot; Address=&quot;&amp;apos;Slide 23&amp;apos;!W49:AD63&quot; AddrAdjusted=&quot;&amp;apos;Slide 23&amp;apos;!W49&quot; LastUpdate=&quot;2013.09.11:17.37.34&quot; FileDesc=&quot;GTN Investor Presentation_Industry.xlsx&quot; Text=&quot;&quot; Value=&quot;&quot; Inst=&quot;0&quot; SBR=&quot;False&quot; SBC=&quot;False&quot; DestType=&quot;1&quot; HeaderRows=&quot;0&quot;/&gt;&#10;&lt;/Data&gt;&#10;"/>
  <p:tag name="STRETCHHEIGHT" val="False"/>
</p:tagLst>
</file>

<file path=ppt/tags/tag651.xml><?xml version="1.0" encoding="utf-8"?>
<p:tagLst xmlns:a="http://schemas.openxmlformats.org/drawingml/2006/main" xmlns:r="http://schemas.openxmlformats.org/officeDocument/2006/relationships" xmlns:p="http://schemas.openxmlformats.org/presentationml/2006/main">
  <p:tag name="STRETCHHEIGHT" val="False"/>
  <p:tag name="DMSOFTTAG" val="&lt;Data vendor=&quot;FactSet&quot; application=&quot;PresLink&quot; version=&quot;2011.5&quot; XMLVersion=&quot;C591227E-C126-49DE-B816-0EB840665770&quot; iXMLVersion=&quot;1&quot;&gt;&#10;&lt;Main FileType=&quot;2&quot; FileUID=&quot;&quot; FileName=&quot;GTN Investor Presentation_Industry.xlsx&quot; Path=&quot;\\cibna.msds.wachovia.net\root\shared\Media and Communications IB\Clients\Gray\2013\2013.5\Excel&quot; Landmark=&quot;Chart 1 (1) (1) (1) (1)&quot; LMFriendly=&quot;Chart 1 (1) (1) (1) (1) (Slide 16)&quot; SheetSlideName=&quot;_bdm.287D99BD76234F8F80C01E7FA6193AA9.edm&quot; Address=&quot;Slide 23!Chart 1 (1) (1) (1) (1)&quot; AddrAdjusted=&quot;Slide 23!Chart 1 (1) (1) (1) (1)&quot; LastUpdate=&quot;2013.05.15:23.46.57&quot; FileDesc=&quot;GTN Investor Presentation_Industry.xlsx&quot; Text=&quot;&quot; Value=&quot;&quot; Inst=&quot;0&quot; SBR=&quot;False&quot; SBC=&quot;False&quot; DestType=&quot;1&quot; HeaderRows=&quot;0&quot;/&gt;&#10;&lt;/Data&gt;&#10;"/>
</p:tagLst>
</file>

<file path=ppt/tags/tag652.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653.xml><?xml version="1.0" encoding="utf-8"?>
<p:tagLst xmlns:a="http://schemas.openxmlformats.org/drawingml/2006/main" xmlns:r="http://schemas.openxmlformats.org/officeDocument/2006/relationships" xmlns:p="http://schemas.openxmlformats.org/presentationml/2006/main">
  <p:tag name="SLIDEELEMTYPE" val="14"/>
  <p:tag name="LEGALDAYONE" val="True"/>
  <p:tag name="PITCHBOOKPALETTE" val="3.5"/>
</p:tagLst>
</file>

<file path=ppt/tags/tag654.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655.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656.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657.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658.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1.5&quot; XMLVersion=&quot;C591227E-C126-49DE-B816-0EB840665770&quot; iXMLVersion=&quot;1&quot;&gt;&#10;&lt;Main FileType=&quot;1&quot; FileUID=&quot;&quot; FileName=&quot;GTN Investor Presentation_Industry.xlsx&quot; Path=&quot;\\cibna.msds.wachovia.net\root\shared\Media and Communications IB\Clients\Gray\2013\2013.5\Excel&quot; Landmark=&quot;_bdm.EC191D7053B24A3993DC0FADF787CD74.edm&quot; LMFriendly=&quot;Auto-generated range name&quot; SheetSlideName=&quot;_bdm.287D99BD76234F8F80C01E7FA6193AA9.edm&quot; Address=&quot;&amp;apos;Slide 16&amp;apos;!H33:N34&quot; AddrAdjusted=&quot;&amp;apos;Slide 16&amp;apos;!H33&quot; LastUpdate=&quot;2013.05.15:23.44.10&quot; FileDesc=&quot;GTN Investor Presentation_Industry.xlsx&quot; Text=&quot;&quot; Value=&quot;&quot; Inst=&quot;0&quot; SBR=&quot;False&quot; SBC=&quot;False&quot; DestType=&quot;1&quot; HeaderRows=&quot;0&quot;/&gt;&#10;&lt;/Data&gt;&#10;"/>
  <p:tag name="STRETCHHEIGHT" val="False"/>
</p:tagLst>
</file>

<file path=ppt/tags/tag659.xml><?xml version="1.0" encoding="utf-8"?>
<p:tagLst xmlns:a="http://schemas.openxmlformats.org/drawingml/2006/main" xmlns:r="http://schemas.openxmlformats.org/officeDocument/2006/relationships" xmlns:p="http://schemas.openxmlformats.org/presentationml/2006/main">
  <p:tag name="DMTEXTLINKS" val="&lt;Data vendor=&quot;FactSet&quot; application=&quot;PresLink&quot; version=&quot;2011.5&quot; XMLVersion=&quot;C591227E-C126-49DE-B816-0EB840665770&quot; iXMLVersion=&quot;1&quot;&gt;&#10;&lt;SrcLMs&gt;&#10;&lt;Main FileType=&quot;1&quot; FileUID=&quot;&quot; FileName=&quot;GTN Investor Presentation_Industry.xlsx&quot; Path=&quot;\\cibna.msds.wachovia.net\root\shared\Media and Communications IB\Clients\Gray\2013\2013.5\Excel&quot; Landmark=&quot;_bdm.4B723095B9E14876B110B576AA469F96.edm&quot; LMFriendly=&quot;Auto-generated range name&quot; SheetSlideName=&quot;_bdm.287D99BD76234F8F80C01E7FA6193AA9.edm&quot; Address=&quot;&amp;apos;Slide 16&amp;apos;!B14&quot; AddrAdjusted=&quot;&amp;apos;Slide 16&amp;apos;!B14&quot; LastUpdate=&quot;2013.05.15:23.39.20&quot; FileDesc=&quot;GTN Investor Presentation_Industry.xlsx&quot; Text=&quot;2006A - 2016E CAGR:&quot; Value=&quot;2006A - 2016E CAGR:&quot; Inst=&quot;1&quot; SBR=&quot;False&quot; SBC=&quot;False&quot; DestType=&quot;&quot; HeaderRows=&quot;0&quot;/&gt;&#10;&lt;Main FileType=&quot;1&quot; FileUID=&quot;&quot; FileName=&quot;GTN Investor Presentation_Industry.xlsx&quot; Path=&quot;\\cibna.msds.wachovia.net\root\shared\Media and Communications IB\Clients\Gray\2013\2013.5\Excel&quot; Landmark=&quot;_bdm.AB53AEF4E0094E30BE1860F7C46027C0.edm&quot; LMFriendly=&quot;Auto-generated range name&quot; SheetSlideName=&quot;_bdm.287D99BD76234F8F80C01E7FA6193AA9.edm&quot; Address=&quot;&amp;apos;Slide 16&amp;apos;!D14&quot; AddrAdjusted=&quot;&amp;apos;Slide 16&amp;apos;!D14&quot; LastUpdate=&quot;2013.05.15:23.39.23&quot; FileDesc=&quot;GTN Investor Presentation_Industry.xlsx&quot; Text=&quot;9%&quot; Value=&quot;9.09819133115168E-02&quot; Inst=&quot;1&quot; SBR=&quot;False&quot; SBC=&quot;False&quot; DestType=&quot;&quot; HeaderRows=&quot;0&quot;/&gt;&#10;&lt;/SrcLMs&gt;&#10;&lt;/Data&gt;&#10;"/>
  <p:tag name="DMTEXTLINKSFLEXIBLE" val="&lt;Data vendor=&quot;FactSet&quot; application=&quot;PresLink&quot; version=&quot;2011.5&quot; XMLVersion=&quot;C591227E-C126-49DE-B816-0EB840665770&quot; iXMLVersion=&quot;1&quot;&gt;&#10;&lt;SrcLMs&gt;&#10;&lt;Main FileType=&quot;1&quot; FileUID=&quot;&quot; FileName=&quot;GTN Investor Presentation_Industry.xlsx&quot; Path=&quot;&quot; Landmark=&quot;_bdm.4B723095B9E14876B110B576AA469F96.edm&quot; LMFriendly=&quot;Auto-generated range name&quot; SheetSlideName=&quot;_bdm.287D99BD76234F8F80C01E7FA6193AA9.edm&quot; Address=&quot;&amp;apos;Slide 16&amp;apos;!B14&quot; AddrAdjusted=&quot;&amp;apos;Slide 16&amp;apos;!B14&quot; LastUpdate=&quot;2013.05.15:23.39.20&quot; FileDesc=&quot;GTN Investor Presentation_Industry.xlsx&quot; Text=&quot;2006A - 2016E CAGR:&quot; Value=&quot;2006A - 2016E CAGR:&quot; Inst=&quot;1&quot; SBR=&quot;False&quot; SBC=&quot;False&quot; DestType=&quot;&quot; HeaderRows=&quot;0&quot;/&gt;&#10;&lt;Main FileType=&quot;1&quot; FileUID=&quot;&quot; FileName=&quot;GTN Investor Presentation_Industry.xlsx&quot; Path=&quot;&quot; Landmark=&quot;_bdm.AB53AEF4E0094E30BE1860F7C46027C0.edm&quot; LMFriendly=&quot;Auto-generated range name&quot; SheetSlideName=&quot;_bdm.287D99BD76234F8F80C01E7FA6193AA9.edm&quot; Address=&quot;&amp;apos;Slide 16&amp;apos;!D14&quot; AddrAdjusted=&quot;&amp;apos;Slide 16&amp;apos;!D14&quot; LastUpdate=&quot;2013.05.15:23.39.23&quot; FileDesc=&quot;GTN Investor Presentation_Industry.xlsx&quot; Text=&quot;9%&quot; Value=&quot;9.09819133115168E-02&quot; Inst=&quot;1&quot; SBR=&quot;False&quot; SBC=&quot;False&quot; DestType=&quot;&quot; HeaderRows=&quot;0&quot;/&gt;&#10;&lt;/SrcLMs&gt;&#10;&lt;/Data&gt;&#10;"/>
</p:tagLst>
</file>

<file path=ppt/tags/tag66.xml><?xml version="1.0" encoding="utf-8"?>
<p:tagLst xmlns:a="http://schemas.openxmlformats.org/drawingml/2006/main" xmlns:r="http://schemas.openxmlformats.org/officeDocument/2006/relationships" xmlns:p="http://schemas.openxmlformats.org/presentationml/2006/main">
  <p:tag name="PITCHBOOKPALETTE" val="3.5"/>
</p:tagLst>
</file>

<file path=ppt/tags/tag660.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1.5&quot; XMLVersion=&quot;C591227E-C126-49DE-B816-0EB840665770&quot; iXMLVersion=&quot;1&quot;&gt;&#10;&lt;Main FileType=&quot;1&quot; FileUID=&quot;&quot; FileName=&quot;GTN Investor Presentation_Industry.xlsx&quot; Path=&quot;\\cibna.msds.wachovia.net\root\shared\Media and Communications IB\Clients\Gray\2013\2013.5\Excel&quot; Landmark=&quot;_bdm.7CAAD160C1EE49EA9757A6B52DB5B9A0.edm&quot; LMFriendly=&quot;Auto-generated range name&quot; SheetSlideName=&quot;_bdm.287D99BD76234F8F80C01E7FA6193AA9.edm&quot; Address=&quot;&amp;apos;Slide 16&amp;apos;!H36:Q47&quot; AddrAdjusted=&quot;&amp;apos;Slide 16&amp;apos;!H36&quot; LastUpdate=&quot;2013.05.15:23.45.37&quot; FileDesc=&quot;GTN Investor Presentation_Industry.xlsx&quot; Text=&quot;&quot; Value=&quot;&quot; Inst=&quot;0&quot; SBR=&quot;False&quot; SBC=&quot;False&quot; DestType=&quot;1&quot; HeaderRows=&quot;0&quot;/&gt;&#10;&lt;/Data&gt;&#10;"/>
  <p:tag name="STRETCHHEIGHT" val="False"/>
</p:tagLst>
</file>

<file path=ppt/tags/tag661.xml><?xml version="1.0" encoding="utf-8"?>
<p:tagLst xmlns:a="http://schemas.openxmlformats.org/drawingml/2006/main" xmlns:r="http://schemas.openxmlformats.org/officeDocument/2006/relationships" xmlns:p="http://schemas.openxmlformats.org/presentationml/2006/main">
  <p:tag name="DMTEXTLINKS" val="&lt;Data vendor=&quot;FactSet&quot; application=&quot;PresLink&quot; version=&quot;2012.5&quot; XMLVersion=&quot;C591227E-C126-49DE-B816-0EB840665770&quot; iXMLVersion=&quot;1&quot;&gt;&#10;&lt;SrcLMs&gt;&#10;&lt;Main FileType=&quot;1&quot; FileUID=&quot;&quot; FileName=&quot;GTN Investor Presentation_Industry.xlsx&quot; Path=&quot;\\cibna.msds.wachovia.net\root\shared\Media and Communications IB\Clients\Gray\2013\2013.9\Investor Presentation\Excel&quot; Landmark=&quot;_bdm.544F24C91A4C4F639D73C6A08771B584.edm&quot; LMFriendly=&quot;Auto-generated range name&quot; SheetSlideName=&quot;_bdm.287D99BD76234F8F80C01E7FA6193AA9.edm&quot; Address=&quot;&amp;apos;Slide 23&amp;apos;!C63&quot; AddrAdjusted=&quot;&amp;apos;Slide 23&amp;apos;!C63&quot; LastUpdate=&quot;2013.09.26:17.06.02&quot; FileDesc=&quot;GTN Investor Presentation_Industry.xlsx&quot; Text=&quot;19%&quot; Value=&quot;0.193241716004306&quot; Inst=&quot;1&quot; SBR=&quot;False&quot; SBC=&quot;False&quot; DestType=&quot;&quot; HeaderRows=&quot;0&quot;/&gt;&#10;&lt;/SrcLMs&gt;&#10;&lt;/Data&gt;&#10;"/>
  <p:tag name="DMTEXTLINKSFLEXIBLE" val="&lt;Data vendor=&quot;FactSet&quot; application=&quot;PresLink&quot; version=&quot;2012.5&quot; XMLVersion=&quot;C591227E-C126-49DE-B816-0EB840665770&quot; iXMLVersion=&quot;1&quot;&gt;&#10;&lt;SrcLMs&gt;&#10;&lt;Main FileType=&quot;1&quot; FileUID=&quot;&quot; FileName=&quot;GTN Investor Presentation_Industry.xlsx&quot; Path=&quot;&quot; Landmark=&quot;_bdm.544F24C91A4C4F639D73C6A08771B584.edm&quot; LMFriendly=&quot;Auto-generated range name&quot; SheetSlideName=&quot;_bdm.287D99BD76234F8F80C01E7FA6193AA9.edm&quot; Address=&quot;&amp;apos;Slide 23&amp;apos;!C63&quot; AddrAdjusted=&quot;&amp;apos;Slide 23&amp;apos;!C63&quot; LastUpdate=&quot;2013.09.26:17.06.02&quot; FileDesc=&quot;GTN Investor Presentation_Industry.xlsx&quot; Text=&quot;19%&quot; Value=&quot;0.193241716004306&quot; Inst=&quot;1&quot; SBR=&quot;False&quot; SBC=&quot;False&quot; DestType=&quot;&quot; HeaderRows=&quot;0&quot;/&gt;&#10;&lt;/SrcLMs&gt;&#10;&lt;/Data&gt;&#10;"/>
</p:tagLst>
</file>

<file path=ppt/tags/tag662.xml><?xml version="1.0" encoding="utf-8"?>
<p:tagLst xmlns:a="http://schemas.openxmlformats.org/drawingml/2006/main" xmlns:r="http://schemas.openxmlformats.org/officeDocument/2006/relationships" xmlns:p="http://schemas.openxmlformats.org/presentationml/2006/main">
  <p:tag name="DMTEXTLINKS" val="&lt;Data vendor=&quot;FactSet&quot; application=&quot;PresLink&quot; version=&quot;2012.5&quot; XMLVersion=&quot;C591227E-C126-49DE-B816-0EB840665770&quot; iXMLVersion=&quot;1&quot;&gt;&#10;&lt;SrcLMs&gt;&#10;&lt;Main FileType=&quot;1&quot; FileUID=&quot;&quot; FileName=&quot;GTN Investor Presentation_Industry.xlsx&quot; Path=&quot;\\cibna.msds.wachovia.net\root\shared\Media and Communications IB\Clients\Gray\2013\2013.9\Investor Presentation\Excel&quot; Landmark=&quot;_bdm.B24CC11847224A3484C11B824A0FB55C.edm&quot; LMFriendly=&quot;Auto-generated range name&quot; SheetSlideName=&quot;_bdm.287D99BD76234F8F80C01E7FA6193AA9.edm&quot; Address=&quot;&amp;apos;Slide 23&amp;apos;!E63&quot; AddrAdjusted=&quot;&amp;apos;Slide 23&amp;apos;!E63&quot; LastUpdate=&quot;2013.09.26:17.06.06&quot; FileDesc=&quot;GTN Investor Presentation_Industry.xlsx&quot; Text=&quot;14%&quot; Value=&quot;0.140589952544859&quot; Inst=&quot;1&quot; SBR=&quot;False&quot; SBC=&quot;False&quot; DestType=&quot;&quot; HeaderRows=&quot;0&quot;/&gt;&#10;&lt;/SrcLMs&gt;&#10;&lt;/Data&gt;&#10;"/>
  <p:tag name="DMTEXTLINKSFLEXIBLE" val="&lt;Data vendor=&quot;FactSet&quot; application=&quot;PresLink&quot; version=&quot;2012.5&quot; XMLVersion=&quot;C591227E-C126-49DE-B816-0EB840665770&quot; iXMLVersion=&quot;1&quot;&gt;&#10;&lt;SrcLMs&gt;&#10;&lt;Main FileType=&quot;1&quot; FileUID=&quot;&quot; FileName=&quot;GTN Investor Presentation_Industry.xlsx&quot; Path=&quot;&quot; Landmark=&quot;_bdm.B24CC11847224A3484C11B824A0FB55C.edm&quot; LMFriendly=&quot;Auto-generated range name&quot; SheetSlideName=&quot;_bdm.287D99BD76234F8F80C01E7FA6193AA9.edm&quot; Address=&quot;&amp;apos;Slide 23&amp;apos;!E63&quot; AddrAdjusted=&quot;&amp;apos;Slide 23&amp;apos;!E63&quot; LastUpdate=&quot;2013.09.26:17.06.06&quot; FileDesc=&quot;GTN Investor Presentation_Industry.xlsx&quot; Text=&quot;14%&quot; Value=&quot;0.140589952544859&quot; Inst=&quot;1&quot; SBR=&quot;False&quot; SBC=&quot;False&quot; DestType=&quot;&quot; HeaderRows=&quot;0&quot;/&gt;&#10;&lt;/SrcLMs&gt;&#10;&lt;/Data&gt;&#10;"/>
</p:tagLst>
</file>

<file path=ppt/tags/tag663.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2.5&quot; XMLVersion=&quot;C591227E-C126-49DE-B816-0EB840665770&quot; iXMLVersion=&quot;1&quot;&gt;&#10;&lt;Main FileType=&quot;1&quot; FileUID=&quot;&quot; FileName=&quot;GTN Investor Presentation_Industry.xlsx&quot; Path=&quot;\\cibna.msds.wachovia.net\root\shared\Media and Communications IB\Clients\Gray\2013\2013.9\Investor Presentation\Excel&quot; Landmark=&quot;_bdm.F33F1E355CAE4A5ABDC585CC9761A23C.edm&quot; LMFriendly=&quot;Auto-generated range name&quot; SheetSlideName=&quot;_bdm.287D99BD76234F8F80C01E7FA6193AA9.edm&quot; Address=&quot;&amp;apos;Slide 23&amp;apos;!W66:AD80&quot; AddrAdjusted=&quot;&amp;apos;Slide 23&amp;apos;!W66&quot; LastUpdate=&quot;2013.09.11:17.37.48&quot; FileDesc=&quot;GTN Investor Presentation_Industry.xlsx&quot; Text=&quot;&quot; Value=&quot;&quot; Inst=&quot;0&quot; SBR=&quot;False&quot; SBC=&quot;False&quot; DestType=&quot;1&quot; HeaderRows=&quot;0&quot;/&gt;&#10;&lt;/Data&gt;&#10;"/>
  <p:tag name="STRETCHHEIGHT" val="False"/>
</p:tagLst>
</file>

<file path=ppt/tags/tag664.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665.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666.xml><?xml version="1.0" encoding="utf-8"?>
<p:tagLst xmlns:a="http://schemas.openxmlformats.org/drawingml/2006/main" xmlns:r="http://schemas.openxmlformats.org/officeDocument/2006/relationships" xmlns:p="http://schemas.openxmlformats.org/presentationml/2006/main">
  <p:tag name="SLIDEPAGENUMBER" val="12"/>
</p:tagLst>
</file>

<file path=ppt/tags/tag667.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668.xml><?xml version="1.0" encoding="utf-8"?>
<p:tagLst xmlns:a="http://schemas.openxmlformats.org/drawingml/2006/main" xmlns:r="http://schemas.openxmlformats.org/officeDocument/2006/relationships" xmlns:p="http://schemas.openxmlformats.org/presentationml/2006/main">
  <p:tag name="SLIDEELEMTYPE" val="14"/>
  <p:tag name="LEGALDAYONE" val="True"/>
  <p:tag name="PITCHBOOKPALETTE" val="3.5"/>
</p:tagLst>
</file>

<file path=ppt/tags/tag669.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67.xml><?xml version="1.0" encoding="utf-8"?>
<p:tagLst xmlns:a="http://schemas.openxmlformats.org/drawingml/2006/main" xmlns:r="http://schemas.openxmlformats.org/officeDocument/2006/relationships" xmlns:p="http://schemas.openxmlformats.org/presentationml/2006/main">
  <p:tag name="PITCHBOOKPALETTE" val="3.5"/>
</p:tagLst>
</file>

<file path=ppt/tags/tag670.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671.xml><?xml version="1.0" encoding="utf-8"?>
<p:tagLst xmlns:a="http://schemas.openxmlformats.org/drawingml/2006/main" xmlns:r="http://schemas.openxmlformats.org/officeDocument/2006/relationships" xmlns:p="http://schemas.openxmlformats.org/presentationml/2006/main">
  <p:tag name="LEGALDAYONE" val="True"/>
  <p:tag name="PITCHBOOKPALETTE" val="3.5"/>
  <p:tag name="DMTEXTLINKS" val="&lt;Data vendor=&quot;FactSet&quot; application=&quot;PresLink&quot; version=&quot;2012.5&quot; XMLVersion=&quot;C591227E-C126-49DE-B816-0EB840665770&quot; iXMLVersion=&quot;1&quot;&gt;&#10;&lt;SrcLMs&gt;&#10;&lt;Main FileType=&quot;1&quot; FileUID=&quot;&quot; FileName=&quot;GTN Investor Presentation_Industry.xlsx&quot; Path=&quot;\\cibna.msds.wachovia.net\root\shared\Media and Communications IB\Clients\Gray\2013\2013.9\Investor Presentation\Excel&quot; Landmark=&quot;_bdm.5234C9C24BC84B179677475D534F1D19.edm&quot; LMFriendly=&quot;Auto-generated range name&quot; SheetSlideName=&quot;_bdm.62DA5754A3784017B40E033911B5964A.edm&quot; Address=&quot;&amp;apos;Slide 24&amp;apos;!B22&quot; AddrAdjusted=&quot;&amp;apos;Slide 24&amp;apos;!B22&quot; LastUpdate=&quot;2013.09.26:17.09.57&quot; FileDesc=&quot;GTN Investor Presentation_Industry.xlsx&quot; Text=&quot;9.3x&quot; Value=&quot;9.25939150776947&quot; Inst=&quot;1&quot; SBR=&quot;False&quot; SBC=&quot;False&quot; DestType=&quot;&quot; HeaderRows=&quot;0&quot;/&gt;&#10;&lt;Main FileType=&quot;1&quot; FileUID=&quot;&quot; FileName=&quot;GTN Investor Presentation_Industry.xlsx&quot; Path=&quot;\\cibna.msds.wachovia.net\root\shared\Media and Communications IB\Clients\Gray\2013\2013.9\Investor Presentation\Excel&quot; Landmark=&quot;_bdm.67FA4FF78B1945028F028B7847DA2D13.edm&quot; LMFriendly=&quot;Auto-generated range name&quot; SheetSlideName=&quot;_bdm.62DA5754A3784017B40E033911B5964A.edm&quot; Address=&quot;&amp;apos;Slide 24&amp;apos;!C23&quot; AddrAdjusted=&quot;&amp;apos;Slide 24&amp;apos;!C23&quot; LastUpdate=&quot;2013.10.11:03.18.49&quot; FileDesc=&quot;GTN Investor Presentation_Industry.xlsx&quot; Text=&quot;6.3x&quot; Value=&quot;6.34579978547821&quot; Inst=&quot;1&quot; SBR=&quot;False&quot; SBC=&quot;False&quot; DestType=&quot;&quot; HeaderRows=&quot;0&quot;/&gt;&#10;&lt;/SrcLMs&gt;&#10;&lt;/Data&gt;&#10;"/>
  <p:tag name="DMTEXTLINKSFLEXIBLE" val="&lt;Data vendor=&quot;FactSet&quot; application=&quot;PresLink&quot; version=&quot;2012.5&quot; XMLVersion=&quot;C591227E-C126-49DE-B816-0EB840665770&quot; iXMLVersion=&quot;1&quot;&gt;&#10;&lt;SrcLMs&gt;&#10;&lt;Main FileType=&quot;1&quot; FileUID=&quot;&quot; FileName=&quot;GTN Investor Presentation_Industry.xlsx&quot; Path=&quot;&quot; Landmark=&quot;_bdm.5234C9C24BC84B179677475D534F1D19.edm&quot; LMFriendly=&quot;Auto-generated range name&quot; SheetSlideName=&quot;_bdm.62DA5754A3784017B40E033911B5964A.edm&quot; Address=&quot;&amp;apos;Slide 24&amp;apos;!B22&quot; AddrAdjusted=&quot;&amp;apos;Slide 24&amp;apos;!B22&quot; LastUpdate=&quot;2013.09.26:17.09.57&quot; FileDesc=&quot;GTN Investor Presentation_Industry.xlsx&quot; Text=&quot;9.3x&quot; Value=&quot;9.25939150776947&quot; Inst=&quot;1&quot; SBR=&quot;False&quot; SBC=&quot;False&quot; DestType=&quot;&quot; HeaderRows=&quot;0&quot;/&gt;&#10;&lt;Main FileType=&quot;1&quot; FileUID=&quot;&quot; FileName=&quot;GTN Investor Presentation_Industry.xlsx&quot; Path=&quot;&quot; Landmark=&quot;_bdm.67FA4FF78B1945028F028B7847DA2D13.edm&quot; LMFriendly=&quot;Auto-generated range name&quot; SheetSlideName=&quot;_bdm.62DA5754A3784017B40E033911B5964A.edm&quot; Address=&quot;&amp;apos;Slide 24&amp;apos;!C23&quot; AddrAdjusted=&quot;&amp;apos;Slide 24&amp;apos;!C23&quot; LastUpdate=&quot;2013.10.11:03.18.49&quot; FileDesc=&quot;GTN Investor Presentation_Industry.xlsx&quot; Text=&quot;6.3x&quot; Value=&quot;6.34579978547821&quot; Inst=&quot;1&quot; SBR=&quot;False&quot; SBC=&quot;False&quot; DestType=&quot;&quot; HeaderRows=&quot;0&quot;/&gt;&#10;&lt;/SrcLMs&gt;&#10;&lt;/Data&gt;&#10;"/>
</p:tagLst>
</file>

<file path=ppt/tags/tag672.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673.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2.5&quot; XMLVersion=&quot;C591227E-C126-49DE-B816-0EB840665770&quot; iXMLVersion=&quot;1&quot;&gt;&#10;&lt;Main FileType=&quot;1&quot; FileUID=&quot;&quot; FileName=&quot;GTN Investor Presentation_Industry.xlsx&quot; Path=&quot;\\cibna.msds.wachovia.net\root\shared\Media and Communications IB\Clients\Gray\2013\2013.9\Investor Presentation\Excel&quot; Landmark=&quot;_bdm.7497155DDE824F87B1D8D5CB4C1B2C30.edm&quot; LMFriendly=&quot;Auto-generated range name&quot; SheetSlideName=&quot;_bdm.72D95A68D26B4B2DB2C17D4F15A0637C.edm&quot; Address=&quot;&amp;apos;Slide 24 (2)&amp;apos;!F12:AB33&quot; AddrAdjusted=&quot;&amp;apos;Slide 24 (2)&amp;apos;!F12&quot; LastUpdate=&quot;2013.10.11:13.07.17&quot; FileDesc=&quot;GTN Investor Presentation_Industry.xlsx&quot; Text=&quot;&quot; Value=&quot;&quot; Inst=&quot;0&quot; SBR=&quot;False&quot; SBC=&quot;False&quot; DestType=&quot;1&quot; HeaderRows=&quot;0&quot;/&gt;&#10;&lt;/Data&gt;&#10;"/>
  <p:tag name="STRETCHHEIGHT" val="False"/>
</p:tagLst>
</file>

<file path=ppt/tags/tag674.xml><?xml version="1.0" encoding="utf-8"?>
<p:tagLst xmlns:a="http://schemas.openxmlformats.org/drawingml/2006/main" xmlns:r="http://schemas.openxmlformats.org/officeDocument/2006/relationships" xmlns:p="http://schemas.openxmlformats.org/presentationml/2006/main">
  <p:tag name="SLIDEPAGENUMBER" val="3"/>
</p:tagLst>
</file>

<file path=ppt/tags/tag675.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676.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677.xml><?xml version="1.0" encoding="utf-8"?>
<p:tagLst xmlns:a="http://schemas.openxmlformats.org/drawingml/2006/main" xmlns:r="http://schemas.openxmlformats.org/officeDocument/2006/relationships" xmlns:p="http://schemas.openxmlformats.org/presentationml/2006/main">
  <p:tag name="SLIDEELEMTYPE" val="14"/>
  <p:tag name="LEGALDAYONE" val="True"/>
  <p:tag name="PITCHBOOKPALETTE" val="3.5"/>
</p:tagLst>
</file>

<file path=ppt/tags/tag678.xml><?xml version="1.0" encoding="utf-8"?>
<p:tagLst xmlns:a="http://schemas.openxmlformats.org/drawingml/2006/main" xmlns:r="http://schemas.openxmlformats.org/officeDocument/2006/relationships" xmlns:p="http://schemas.openxmlformats.org/presentationml/2006/main">
  <p:tag name="SLIDEPAGENUMBER" val="21"/>
</p:tagLst>
</file>

<file path=ppt/tags/tag679.xml><?xml version="1.0" encoding="utf-8"?>
<p:tagLst xmlns:a="http://schemas.openxmlformats.org/drawingml/2006/main" xmlns:r="http://schemas.openxmlformats.org/officeDocument/2006/relationships" xmlns:p="http://schemas.openxmlformats.org/presentationml/2006/main">
  <p:tag name="SLIDEELEMTYPE" val="17"/>
  <p:tag name="LEGALDAYONE" val="True"/>
  <p:tag name="DEFAULTLEFT" val="p186!5000"/>
  <p:tag name="DEFAULTTOP" val="p557"/>
  <p:tag name="DEFAULTWIDTH" val="p447!1250"/>
  <p:tag name="DEFAULTHEIGHT" val="p16!7500"/>
  <p:tag name="ISLOCKED" val="True"/>
  <p:tag name="PITCHBOOKPALETTE" val="3.5"/>
</p:tagLst>
</file>

<file path=ppt/tags/tag68.xml><?xml version="1.0" encoding="utf-8"?>
<p:tagLst xmlns:a="http://schemas.openxmlformats.org/drawingml/2006/main" xmlns:r="http://schemas.openxmlformats.org/officeDocument/2006/relationships" xmlns:p="http://schemas.openxmlformats.org/presentationml/2006/main">
  <p:tag name="PITCHBOOKPALETTE" val="3.5"/>
</p:tagLst>
</file>

<file path=ppt/tags/tag680.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681.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682.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683.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684.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685.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686.xml><?xml version="1.0" encoding="utf-8"?>
<p:tagLst xmlns:a="http://schemas.openxmlformats.org/drawingml/2006/main" xmlns:r="http://schemas.openxmlformats.org/officeDocument/2006/relationships" xmlns:p="http://schemas.openxmlformats.org/presentationml/2006/main">
  <p:tag name="SLIDEELEMTYPE" val="14"/>
  <p:tag name="LEGALDAYONE" val="True"/>
  <p:tag name="PITCHBOOKPALETTE" val="3.5"/>
</p:tagLst>
</file>

<file path=ppt/tags/tag687.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688.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689.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69.xml><?xml version="1.0" encoding="utf-8"?>
<p:tagLst xmlns:a="http://schemas.openxmlformats.org/drawingml/2006/main" xmlns:r="http://schemas.openxmlformats.org/officeDocument/2006/relationships" xmlns:p="http://schemas.openxmlformats.org/presentationml/2006/main">
  <p:tag name="PITCHBOOKPALETTE" val="3.5"/>
</p:tagLst>
</file>

<file path=ppt/tags/tag690.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691.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2.5&quot; XMLVersion=&quot;C591227E-C126-49DE-B816-0EB840665770&quot; iXMLVersion=&quot;1&quot;&gt;&#10;&lt;Main FileType=&quot;1&quot; FileUID=&quot;&quot; FileName=&quot;GTN Investor Presentation.xlsx&quot; Path=&quot;\\cibna.msds.wachovia.net\root\shared\Media and Communications IB\Clients\Gray\2013\2013.9\Investor Presentation\Excel&quot; Landmark=&quot;_bdm.EB581E1250334EAD994D130FB1ED5C4D.edm&quot; LMFriendly=&quot;Auto-generated range name&quot; SheetSlideName=&quot;_bdm.5D629388A2314E078BE105B1A2EF4B5C.edm&quot; Address=&quot;&amp;apos;Free Cash Flow&amp;apos;!G3:O26&quot; AddrAdjusted=&quot;&amp;apos;Free Cash Flow&amp;apos;!G3&quot; LastUpdate=&quot;2013.09.26:10.33.27&quot; FileDesc=&quot;GTN Investor Presentation.xlsx&quot; Text=&quot;&quot; Value=&quot;&quot; Inst=&quot;0&quot; SBR=&quot;False&quot; SBC=&quot;False&quot; DestType=&quot;1&quot; HeaderRows=&quot;0&quot;/&gt;&#10;&lt;/Data&gt;&#10;"/>
  <p:tag name="STRETCHHEIGHT" val="False"/>
</p:tagLst>
</file>

<file path=ppt/tags/tag692.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693.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694.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695.xml><?xml version="1.0" encoding="utf-8"?>
<p:tagLst xmlns:a="http://schemas.openxmlformats.org/drawingml/2006/main" xmlns:r="http://schemas.openxmlformats.org/officeDocument/2006/relationships" xmlns:p="http://schemas.openxmlformats.org/presentationml/2006/main">
  <p:tag name="DMTEXTLINKS" val="&lt;Data vendor=&quot;FactSet&quot; application=&quot;PresLink&quot; version=&quot;2012.5&quot; XMLVersion=&quot;C591227E-C126-49DE-B816-0EB840665770&quot; iXMLVersion=&quot;1&quot;&gt;&#10;&lt;SrcLMs&gt;&#10;&lt;Main FileType=&quot;1&quot; FileUID=&quot;&quot; FileName=&quot;GTN Investor Presentation.xlsx&quot; Path=&quot;\\cibna.msds.wachovia.net\root\shared\Media and Communications IB\Clients\Gray\2013\2013.9\Investor Presentation\Excel&quot; Landmark=&quot;_bdm.3A152E26F5D040DBACF0841A773C5BCF.edm&quot; LMFriendly=&quot;Auto-generated range name&quot; SheetSlideName=&quot;_bdm.5D629388A2314E078BE105B1A2EF4B5C.edm&quot; Address=&quot;&amp;apos;Free Cash Flow&amp;apos;!D9&quot; AddrAdjusted=&quot;&amp;apos;Free Cash Flow&amp;apos;!D9&quot; LastUpdate=&quot;2013.09.25:01.25.07&quot; FileDesc=&quot;GTN Investor Presentation.xlsx&quot; Text=&quot;17%&quot; Value=&quot;0.170952996528985&quot; Inst=&quot;1&quot; SBR=&quot;False&quot; SBC=&quot;False&quot; DestType=&quot;&quot; HeaderRows=&quot;0&quot;/&gt;&#10;&lt;/SrcLMs&gt;&#10;&lt;/Data&gt;&#10;"/>
  <p:tag name="DMTEXTLINKSFLEXIBLE" val="&lt;Data vendor=&quot;FactSet&quot; application=&quot;PresLink&quot; version=&quot;2012.5&quot; XMLVersion=&quot;C591227E-C126-49DE-B816-0EB840665770&quot; iXMLVersion=&quot;1&quot;&gt;&#10;&lt;SrcLMs&gt;&#10;&lt;Main FileType=&quot;1&quot; FileUID=&quot;&quot; FileName=&quot;GTN Investor Presentation.xlsx&quot; Path=&quot;&quot; Landmark=&quot;_bdm.3A152E26F5D040DBACF0841A773C5BCF.edm&quot; LMFriendly=&quot;Auto-generated range name&quot; SheetSlideName=&quot;_bdm.5D629388A2314E078BE105B1A2EF4B5C.edm&quot; Address=&quot;&amp;apos;Free Cash Flow&amp;apos;!D9&quot; AddrAdjusted=&quot;&amp;apos;Free Cash Flow&amp;apos;!D9&quot; LastUpdate=&quot;2013.09.25:01.25.07&quot; FileDesc=&quot;GTN Investor Presentation.xlsx&quot; Text=&quot;17%&quot; Value=&quot;0.170952996528985&quot; Inst=&quot;1&quot; SBR=&quot;False&quot; SBC=&quot;False&quot; DestType=&quot;&quot; HeaderRows=&quot;0&quot;/&gt;&#10;&lt;/SrcLMs&gt;&#10;&lt;/Data&gt;&#10;"/>
</p:tagLst>
</file>

<file path=ppt/tags/tag696.xml><?xml version="1.0" encoding="utf-8"?>
<p:tagLst xmlns:a="http://schemas.openxmlformats.org/drawingml/2006/main" xmlns:r="http://schemas.openxmlformats.org/officeDocument/2006/relationships" xmlns:p="http://schemas.openxmlformats.org/presentationml/2006/main">
  <p:tag name="DMTEXTLINKS" val="&lt;Data vendor=&quot;FactSet&quot; application=&quot;PresLink&quot; version=&quot;2012.5&quot; XMLVersion=&quot;C591227E-C126-49DE-B816-0EB840665770&quot; iXMLVersion=&quot;1&quot;&gt;&#10;&lt;SrcLMs&gt;&#10;&lt;Main FileType=&quot;1&quot; FileUID=&quot;&quot; FileName=&quot;Financial Overview.xlsx&quot; Path=&quot;\\cibna.msds.wachovia.net\root\shared\Media and Communications IB\Clients\Gray\2013\2013.9\Investor Presentation\Excel&quot; Landmark=&quot;_bdm.B546B81B7DFB4EAFA846EAC266A45DC4.edm&quot; LMFriendly=&quot;Auto-generated range name&quot; SheetSlideName=&quot;_bdm.FBCD01048EC143DEAAFC46016676DB78.edm&quot; Address=&quot;&amp;apos;Leverage&amp;apos;!J11&quot; AddrAdjusted=&quot;&amp;apos;Leverage&amp;apos;!J11&quot; LastUpdate=&quot;2013.10.07:20.28.55&quot; FileDesc=&quot;Financial Overview.xlsx&quot; Text=&quot;3.8x&quot; Value=&quot;3.79221675954888&quot; Inst=&quot;1&quot; SBR=&quot;False&quot; SBC=&quot;False&quot; DestType=&quot;&quot; HeaderRows=&quot;0&quot;/&gt;&#10;&lt;/SrcLMs&gt;&#10;&lt;/Data&gt;&#10;"/>
  <p:tag name="DMTEXTLINKSFLEXIBLE" val="&lt;Data vendor=&quot;FactSet&quot; application=&quot;PresLink&quot; version=&quot;2012.5&quot; XMLVersion=&quot;C591227E-C126-49DE-B816-0EB840665770&quot; iXMLVersion=&quot;1&quot;&gt;&#10;&lt;SrcLMs&gt;&#10;&lt;Main FileType=&quot;1&quot; FileUID=&quot;&quot; FileName=&quot;Financial Overview.xlsx&quot; Path=&quot;&quot; Landmark=&quot;_bdm.B546B81B7DFB4EAFA846EAC266A45DC4.edm&quot; LMFriendly=&quot;Auto-generated range name&quot; SheetSlideName=&quot;_bdm.FBCD01048EC143DEAAFC46016676DB78.edm&quot; Address=&quot;&amp;apos;Leverage&amp;apos;!J11&quot; AddrAdjusted=&quot;&amp;apos;Leverage&amp;apos;!J11&quot; LastUpdate=&quot;2013.10.07:20.28.55&quot; FileDesc=&quot;Financial Overview.xlsx&quot; Text=&quot;3.8x&quot; Value=&quot;3.79221675954888&quot; Inst=&quot;1&quot; SBR=&quot;False&quot; SBC=&quot;False&quot; DestType=&quot;&quot; HeaderRows=&quot;0&quot;/&gt;&#10;&lt;/SrcLMs&gt;&#10;&lt;/Data&gt;&#10;"/>
</p:tagLst>
</file>

<file path=ppt/tags/tag697.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698.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699.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7.xml><?xml version="1.0" encoding="utf-8"?>
<p:tagLst xmlns:a="http://schemas.openxmlformats.org/drawingml/2006/main" xmlns:r="http://schemas.openxmlformats.org/officeDocument/2006/relationships" xmlns:p="http://schemas.openxmlformats.org/presentationml/2006/main">
  <p:tag name="PITCHBOOKPALETTE" val="3.5"/>
</p:tagLst>
</file>

<file path=ppt/tags/tag70.xml><?xml version="1.0" encoding="utf-8"?>
<p:tagLst xmlns:a="http://schemas.openxmlformats.org/drawingml/2006/main" xmlns:r="http://schemas.openxmlformats.org/officeDocument/2006/relationships" xmlns:p="http://schemas.openxmlformats.org/presentationml/2006/main">
  <p:tag name="PRINTHEIGHT" val="414"/>
  <p:tag name="PRINTWIDTH" val="702"/>
  <p:tag name="SLIDEELEMTYPE" val="4"/>
  <p:tag name="BULLETSTYLE" val="2"/>
</p:tagLst>
</file>

<file path=ppt/tags/tag700.xml><?xml version="1.0" encoding="utf-8"?>
<p:tagLst xmlns:a="http://schemas.openxmlformats.org/drawingml/2006/main" xmlns:r="http://schemas.openxmlformats.org/officeDocument/2006/relationships" xmlns:p="http://schemas.openxmlformats.org/presentationml/2006/main">
  <p:tag name="SLIDEPAGENUMBER" val="19"/>
</p:tagLst>
</file>

<file path=ppt/tags/tag701.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702.xml><?xml version="1.0" encoding="utf-8"?>
<p:tagLst xmlns:a="http://schemas.openxmlformats.org/drawingml/2006/main" xmlns:r="http://schemas.openxmlformats.org/officeDocument/2006/relationships" xmlns:p="http://schemas.openxmlformats.org/presentationml/2006/main">
  <p:tag name="SLIDEELEMTYPE" val="14"/>
  <p:tag name="LEGALDAYONE" val="True"/>
  <p:tag name="PITCHBOOKPALETTE" val="3.5"/>
</p:tagLst>
</file>

<file path=ppt/tags/tag703.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704.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705.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2.5&quot; XMLVersion=&quot;C591227E-C126-49DE-B816-0EB840665770&quot; iXMLVersion=&quot;1&quot;&gt;&#10;&lt;Main FileType=&quot;2&quot; FileUID=&quot;&quot; FileName=&quot;GTN Investor Presentation.xlsx&quot; Path=&quot;\\cibna.msds.wachovia.net\root\shared\Media and Communications IB\Clients\Gray\2013\2013.9\Investor Presentation\Excel&quot; Landmark=&quot;Chart 1 (3)&quot; LMFriendly=&quot;Chart 1 (3) (Operating Cash Flow % Margin)&quot; SheetSlideName=&quot;_bdm.6180EB0E8AE24CBFAC4E6E12C46ADCE3.edm&quot; Address=&quot;Operating Cash Flow % Margin!Chart 1 (3)&quot; AddrAdjusted=&quot;Operating Cash Flow % Margin!Chart 1 (3)&quot; LastUpdate=&quot;2013.09.19:01.27.59&quot; FileDesc=&quot;GTN Investor Presentation.xlsx&quot; Text=&quot;&quot; Value=&quot;&quot; Inst=&quot;0&quot; SBR=&quot;False&quot; SBC=&quot;False&quot; DestType=&quot;1&quot; HeaderRows=&quot;0&quot;/&gt;&#10;&lt;/Data&gt;&#10;"/>
</p:tagLst>
</file>

<file path=ppt/tags/tag706.xml><?xml version="1.0" encoding="utf-8"?>
<p:tagLst xmlns:a="http://schemas.openxmlformats.org/drawingml/2006/main" xmlns:r="http://schemas.openxmlformats.org/officeDocument/2006/relationships" xmlns:p="http://schemas.openxmlformats.org/presentationml/2006/main">
  <p:tag name="SLIDEPAGENUMBER" val="10"/>
</p:tagLst>
</file>

<file path=ppt/tags/tag707.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708.xml><?xml version="1.0" encoding="utf-8"?>
<p:tagLst xmlns:a="http://schemas.openxmlformats.org/drawingml/2006/main" xmlns:r="http://schemas.openxmlformats.org/officeDocument/2006/relationships" xmlns:p="http://schemas.openxmlformats.org/presentationml/2006/main">
  <p:tag name="SLIDEELEMTYPE" val="14"/>
  <p:tag name="LEGALDAYONE" val="True"/>
  <p:tag name="PITCHBOOKPALETTE" val="3.5"/>
</p:tagLst>
</file>

<file path=ppt/tags/tag709.xml><?xml version="1.0" encoding="utf-8"?>
<p:tagLst xmlns:a="http://schemas.openxmlformats.org/drawingml/2006/main" xmlns:r="http://schemas.openxmlformats.org/officeDocument/2006/relationships" xmlns:p="http://schemas.openxmlformats.org/presentationml/2006/main">
  <p:tag name="LEGALDAYONE" val="True"/>
  <p:tag name="PITCHBOOKPALETTE" val="3.5"/>
  <p:tag name="DMTEXTLINKS" val="&lt;Data vendor=&quot;FactSet&quot; application=&quot;PresLink&quot; version=&quot;2012.5&quot; XMLVersion=&quot;C591227E-C126-49DE-B816-0EB840665770&quot; iXMLVersion=&quot;1&quot;&gt;&#10;&lt;SrcLMs&gt;&#10;&lt;Main FileType=&quot;1&quot; FileUID=&quot;&quot; FileName=&quot;Financial Overview.xlsx&quot; Path=&quot;\\cibna.msds.wachovia.net\root\shared\Media and Communications IB\Clients\Gray\2013\2013.9\Investor Presentation\Excel&quot; Landmark=&quot;_bdm.813B922142524DF1B1EE21E543C6B607.edm&quot; LMFriendly=&quot;Auto-generated range name&quot; SheetSlideName=&quot;_bdm.FBCD01048EC143DEAAFC46016676DB78.edm&quot; Address=&quot;&amp;apos;Leverage&amp;apos;!C12&quot; AddrAdjusted=&quot;&amp;apos;Leverage&amp;apos;!C12&quot; LastUpdate=&quot;2013.10.07:20.33.43&quot; FileDesc=&quot;Financial Overview.xlsx&quot; Text=&quot;28%&quot; Value=&quot;0.279411764705882&quot; Inst=&quot;1&quot; SBR=&quot;False&quot; SBC=&quot;False&quot; DestType=&quot;&quot; HeaderRows=&quot;0&quot;/&gt;&#10;&lt;/SrcLMs&gt;&#10;&lt;/Data&gt;&#10;"/>
  <p:tag name="DMTEXTLINKSFLEXIBLE" val="&lt;Data vendor=&quot;FactSet&quot; application=&quot;PresLink&quot; version=&quot;2012.5&quot; XMLVersion=&quot;C591227E-C126-49DE-B816-0EB840665770&quot; iXMLVersion=&quot;1&quot;&gt;&#10;&lt;SrcLMs&gt;&#10;&lt;Main FileType=&quot;1&quot; FileUID=&quot;&quot; FileName=&quot;Financial Overview.xlsx&quot; Path=&quot;&quot; Landmark=&quot;_bdm.813B922142524DF1B1EE21E543C6B607.edm&quot; LMFriendly=&quot;Auto-generated range name&quot; SheetSlideName=&quot;_bdm.FBCD01048EC143DEAAFC46016676DB78.edm&quot; Address=&quot;&amp;apos;Leverage&amp;apos;!C12&quot; AddrAdjusted=&quot;&amp;apos;Leverage&amp;apos;!C12&quot; LastUpdate=&quot;2013.10.07:20.33.43&quot; FileDesc=&quot;Financial Overview.xlsx&quot; Text=&quot;28%&quot; Value=&quot;0.279411764705882&quot; Inst=&quot;1&quot; SBR=&quot;False&quot; SBC=&quot;False&quot; DestType=&quot;&quot; HeaderRows=&quot;0&quot;/&gt;&#10;&lt;/SrcLMs&gt;&#10;&lt;/Data&gt;&#10;"/>
</p:tagLst>
</file>

<file path=ppt/tags/tag71.xml><?xml version="1.0" encoding="utf-8"?>
<p:tagLst xmlns:a="http://schemas.openxmlformats.org/drawingml/2006/main" xmlns:r="http://schemas.openxmlformats.org/officeDocument/2006/relationships" xmlns:p="http://schemas.openxmlformats.org/presentationml/2006/main">
  <p:tag name="INCLUDEINTOC" val="0"/>
  <p:tag name="WSPAGENUMBER" val="1"/>
  <p:tag name="SLIDETYPE" val="2"/>
  <p:tag name="TAGORIENTATION" val="Letter"/>
  <p:tag name="SPACEBETWEENOBJECTS" val="p9"/>
  <p:tag name="FONTRATIO" val="p1"/>
  <p:tag name="SLIDELEFTMARGIN" val="p36"/>
  <p:tag name="SLIDERIGHTMARGIN" val="p756"/>
  <p:tag name="SLIDETOPMARGIN" val="p36"/>
  <p:tag name="SLIDEBOTTOMMARGIN" val="p576"/>
  <p:tag name="LEFTCOLLEFTMARGIN" val="p36"/>
  <p:tag name="LEFTCOLRIGHTMARGIN" val="p738"/>
  <p:tag name="LEFTCOLTOPMARGIN" val="p126"/>
  <p:tag name="LEFTCOLBOTTOMMARGIN" val="p540"/>
  <p:tag name="RIGHTCOLLEFTMARGIN" val="p0"/>
  <p:tag name="RIGHTCOLRIGHTMARGIN" val="p0"/>
  <p:tag name="RIGHTCOLTOPMARGIN" val="p0"/>
  <p:tag name="RIGHTCOLBOTTOMMARGIN" val="p0"/>
  <p:tag name="ARRANGETOGRID" val="False"/>
  <p:tag name="SLIDEPAGENUMBER" val="1"/>
</p:tagLst>
</file>

<file path=ppt/tags/tag710.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711.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712.xml><?xml version="1.0" encoding="utf-8"?>
<p:tagLst xmlns:a="http://schemas.openxmlformats.org/drawingml/2006/main" xmlns:r="http://schemas.openxmlformats.org/officeDocument/2006/relationships" xmlns:p="http://schemas.openxmlformats.org/presentationml/2006/main">
  <p:tag name="DMTEXTLINKS" val="&lt;Data vendor=&quot;FactSet&quot; application=&quot;PresLink&quot; version=&quot;2012.5&quot; XMLVersion=&quot;C591227E-C126-49DE-B816-0EB840665770&quot; iXMLVersion=&quot;1&quot;&gt;&#10;&lt;SrcLMs&gt;&#10;&lt;Main FileType=&quot;1&quot; FileUID=&quot;&quot; FileName=&quot;GTN Investor Presentation.xlsx&quot; Path=&quot;\\cibna.msds.wachovia.net\root\shared\Media and Communications IB\Clients\Gray\2013\2013.9\Investor Presentation\Excel&quot; Landmark=&quot;_bdm.0658C33D893B4DBF88147DD12C0398F9.edm&quot; LMFriendly=&quot;Auto-generated range name&quot; SheetSlideName=&quot;_bdm.D716042125DD4E1F8E5625C8B14F5EC6.edm&quot; Address=&quot;&amp;apos;2013 Operating Performance&amp;apos;!E24&quot; AddrAdjusted=&quot;&amp;apos;2013 Operating Performance&amp;apos;!E24&quot; LastUpdate=&quot;2013.09.27:14.34.37&quot; FileDesc=&quot;GTN Investor Presentation.xlsx&quot; Text=&quot;11%&quot; Value=&quot;0.113776559287183&quot; Inst=&quot;1&quot; SBR=&quot;False&quot; SBC=&quot;False&quot; DestType=&quot;&quot; HeaderRows=&quot;0&quot;/&gt;&#10;&lt;/SrcLMs&gt;&#10;&lt;/Data&gt;&#10;"/>
  <p:tag name="DMTEXTLINKSFLEXIBLE" val="&lt;Data vendor=&quot;FactSet&quot; application=&quot;PresLink&quot; version=&quot;2012.5&quot; XMLVersion=&quot;C591227E-C126-49DE-B816-0EB840665770&quot; iXMLVersion=&quot;1&quot;&gt;&#10;&lt;SrcLMs&gt;&#10;&lt;Main FileType=&quot;1&quot; FileUID=&quot;&quot; FileName=&quot;GTN Investor Presentation.xlsx&quot; Path=&quot;&quot; Landmark=&quot;_bdm.0658C33D893B4DBF88147DD12C0398F9.edm&quot; LMFriendly=&quot;Auto-generated range name&quot; SheetSlideName=&quot;_bdm.D716042125DD4E1F8E5625C8B14F5EC6.edm&quot; Address=&quot;&amp;apos;2013 Operating Performance&amp;apos;!E24&quot; AddrAdjusted=&quot;&amp;apos;2013 Operating Performance&amp;apos;!E24&quot; LastUpdate=&quot;2013.09.27:14.34.37&quot; FileDesc=&quot;GTN Investor Presentation.xlsx&quot; Text=&quot;11%&quot; Value=&quot;0.113776559287183&quot; Inst=&quot;1&quot; SBR=&quot;False&quot; SBC=&quot;False&quot; DestType=&quot;&quot; HeaderRows=&quot;0&quot;/&gt;&#10;&lt;/SrcLMs&gt;&#10;&lt;/Data&gt;&#10;"/>
</p:tagLst>
</file>

<file path=ppt/tags/tag713.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714.xml><?xml version="1.0" encoding="utf-8"?>
<p:tagLst xmlns:a="http://schemas.openxmlformats.org/drawingml/2006/main" xmlns:r="http://schemas.openxmlformats.org/officeDocument/2006/relationships" xmlns:p="http://schemas.openxmlformats.org/presentationml/2006/main">
  <p:tag name="DMTEXTLINKSFLEXIBLE" val="&lt;Data vendor=&quot;FactSet&quot; application=&quot;PresLink&quot; version=&quot;2012.5&quot; XMLVersion=&quot;C591227E-C126-49DE-B816-0EB840665770&quot; iXMLVersion=&quot;1&quot;&gt;&#10;&lt;SrcLMs&gt;&#10;&lt;Main FileType=&quot;1&quot; FileUID=&quot;&quot; FileName=&quot;GTN Investor Presentation.xlsx&quot; Path=&quot;&quot; Landmark=&quot;_bdm.A68D5087C8F64FE7B8594E73BF785424.edm&quot; LMFriendly=&quot;Auto-generated range name&quot; SheetSlideName=&quot;_bdm.D716042125DD4E1F8E5625C8B14F5EC6.edm&quot; Address=&quot;&amp;apos;2013 Operating Performance&amp;apos;!E17&quot; AddrAdjusted=&quot;&amp;apos;2013 Operating Performance&amp;apos;!E17&quot; LastUpdate=&quot;2013.09.27:16.06.05&quot; FileDesc=&quot;GTN Investor Presentation.xlsx&quot; Text=&quot;18%&quot; Value=&quot;0.181818181818182&quot; Inst=&quot;1&quot; SBR=&quot;False&quot; SBC=&quot;False&quot; DestType=&quot;&quot; HeaderRows=&quot;0&quot;/&gt;&#10;&lt;/SrcLMs&gt;&#10;&lt;/Data&gt;&#10;"/>
  <p:tag name="DMTEXTLINKS" val="&lt;Data vendor=&quot;FactSet&quot; application=&quot;PresLink&quot; version=&quot;2012.5&quot; XMLVersion=&quot;C591227E-C126-49DE-B816-0EB840665770&quot; iXMLVersion=&quot;1&quot;&gt;&#10;&lt;SrcLMs&gt;&#10;&lt;Main FileType=&quot;1&quot; FileUID=&quot;&quot; FileName=&quot;GTN Investor Presentation.xlsx&quot; Path=&quot;\\cibna.msds.wachovia.net\root\shared\Media and Communications IB\Clients\Gray\2013\2013.9\Investor Presentation\Excel&quot; Landmark=&quot;_bdm.A68D5087C8F64FE7B8594E73BF785424.edm&quot; LMFriendly=&quot;Auto-generated range name&quot; SheetSlideName=&quot;_bdm.D716042125DD4E1F8E5625C8B14F5EC6.edm&quot; Address=&quot;&amp;apos;2013 Operating Performance&amp;apos;!E17&quot; AddrAdjusted=&quot;&amp;apos;2013 Operating Performance&amp;apos;!E17&quot; LastUpdate=&quot;2013.09.27:16.06.05&quot; FileDesc=&quot;GTN Investor Presentation.xlsx&quot; Text=&quot;18%&quot; Value=&quot;0.181818181818182&quot; Inst=&quot;1&quot; SBR=&quot;False&quot; SBC=&quot;False&quot; DestType=&quot;&quot; HeaderRows=&quot;0&quot;/&gt;&#10;&lt;/SrcLMs&gt;&#10;&lt;/Data&gt;&#10;"/>
</p:tagLst>
</file>

<file path=ppt/tags/tag715.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716.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717.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718.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719.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72.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720.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73.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74.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75.xml><?xml version="1.0" encoding="utf-8"?>
<p:tagLst xmlns:a="http://schemas.openxmlformats.org/drawingml/2006/main" xmlns:r="http://schemas.openxmlformats.org/officeDocument/2006/relationships" xmlns:p="http://schemas.openxmlformats.org/presentationml/2006/main">
  <p:tag name="SLIDEPAGENUMBER" val="3"/>
</p:tagLst>
</file>

<file path=ppt/tags/tag76.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77.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78.xml><?xml version="1.0" encoding="utf-8"?>
<p:tagLst xmlns:a="http://schemas.openxmlformats.org/drawingml/2006/main" xmlns:r="http://schemas.openxmlformats.org/officeDocument/2006/relationships" xmlns:p="http://schemas.openxmlformats.org/presentationml/2006/main">
  <p:tag name="SLIDEELEMTYPE" val="14"/>
  <p:tag name="LEGALDAYONE" val="True"/>
  <p:tag name="PITCHBOOKPALETTE" val="3.5"/>
</p:tagLst>
</file>

<file path=ppt/tags/tag79.xml><?xml version="1.0" encoding="utf-8"?>
<p:tagLst xmlns:a="http://schemas.openxmlformats.org/drawingml/2006/main" xmlns:r="http://schemas.openxmlformats.org/officeDocument/2006/relationships" xmlns:p="http://schemas.openxmlformats.org/presentationml/2006/main">
  <p:tag name="SLIDEPAGENUMBER" val="5"/>
</p:tagLst>
</file>

<file path=ppt/tags/tag8.xml><?xml version="1.0" encoding="utf-8"?>
<p:tagLst xmlns:a="http://schemas.openxmlformats.org/drawingml/2006/main" xmlns:r="http://schemas.openxmlformats.org/officeDocument/2006/relationships" xmlns:p="http://schemas.openxmlformats.org/presentationml/2006/main">
  <p:tag name="PITCHBOOKPALETTE" val="3.5"/>
</p:tagLst>
</file>

<file path=ppt/tags/tag80.xml><?xml version="1.0" encoding="utf-8"?>
<p:tagLst xmlns:a="http://schemas.openxmlformats.org/drawingml/2006/main" xmlns:r="http://schemas.openxmlformats.org/officeDocument/2006/relationships" xmlns:p="http://schemas.openxmlformats.org/presentationml/2006/main">
  <p:tag name="SLIDEELEMTYPE" val="14"/>
  <p:tag name="LEGALDAYONE" val="True"/>
  <p:tag name="PITCHBOOKPALETTE" val="3.5"/>
</p:tagLst>
</file>

<file path=ppt/tags/tag81.xml><?xml version="1.0" encoding="utf-8"?>
<p:tagLst xmlns:a="http://schemas.openxmlformats.org/drawingml/2006/main" xmlns:r="http://schemas.openxmlformats.org/officeDocument/2006/relationships" xmlns:p="http://schemas.openxmlformats.org/presentationml/2006/main">
  <p:tag name="DMTEXTLINKS" val="&lt;Data vendor=&quot;FactSet&quot; application=&quot;PresLink&quot; version=&quot;2011.5&quot; XMLVersion=&quot;C591227E-C126-49DE-B816-0EB840665770&quot; iXMLVersion=&quot;1&quot;&gt;&#10;&lt;SrcLMs&gt;&#10;&lt;Main FileType=&quot;1&quot; FileUID=&quot;&quot; FileName=&quot;SBGI Roadshow.xlsx&quot; Path=&quot;\\cibna.msds.wachovia.net\root\shared\Media and Communications IB\Clients\Sinclair Broadcast Group\2013\2013.04\Excel&quot; Landmark=&quot;_bdm.5149D15175BA474DA79CA372BC09B971.edm&quot; LMFriendly=&quot;Auto-generated range name&quot; SheetSlideName=&quot;_bdm.618F67C5B73A4ADFA0594425E378A72A.edm&quot; Address=&quot;&amp;apos;Financials&amp;apos;!G8&quot; AddrAdjusted=&quot;&amp;apos;Financials&amp;apos;!G8&quot; LastUpdate=&quot;2013.04.08:20.00.44&quot; FileDesc=&quot;SBGI Roadshow.xlsx&quot; Text=&quot;$213&quot; Value=&quot;213.403&quot; Inst=&quot;1&quot; SBR=&quot;False&quot; SBC=&quot;False&quot; DestType=&quot;&quot; HeaderRows=&quot;0&quot;/&gt;&#10;&lt;Main FileType=&quot;1&quot; FileUID=&quot;&quot; FileName=&quot;SBGI Roadshow.xlsx&quot; Path=&quot;\\cibna.msds.wachovia.net\root\shared\Media and Communications IB\Clients\Sinclair Broadcast Group\2013\2013.04\Excel&quot; Landmark=&quot;_bdm.4F04B5D291874E528D97AF0835CBBD1F.edm&quot; LMFriendly=&quot;Auto-generated range name&quot; SheetSlideName=&quot;_bdm.618F67C5B73A4ADFA0594425E378A72A.edm&quot; Address=&quot;&amp;apos;Financials&amp;apos;!G9&quot; AddrAdjusted=&quot;&amp;apos;Financials&amp;apos;!G9&quot; LastUpdate=&quot;2013.04.08:20.01.42&quot; FileDesc=&quot;SBGI Roadshow.xlsx&quot; Text=&quot;52%&quot; Value=&quot;0.517660614440442&quot; Inst=&quot;1&quot; SBR=&quot;False&quot; SBC=&quot;False&quot; DestType=&quot;&quot; HeaderRows=&quot;0&quot;/&gt;&#10;&lt;/SrcLMs&gt;&#10;&lt;/Data&gt;&#10;"/>
  <p:tag name="DMTEXTLINKSFLEXIBLE" val="&lt;Data vendor=&quot;FactSet&quot; application=&quot;PresLink&quot; version=&quot;2011.5&quot; XMLVersion=&quot;C591227E-C126-49DE-B816-0EB840665770&quot; iXMLVersion=&quot;1&quot;&gt;&#10;&lt;SrcLMs&gt;&#10;&lt;Main FileType=&quot;1&quot; FileUID=&quot;&quot; FileName=&quot;SBGI Roadshow.xlsx&quot; Path=&quot;&quot; Landmark=&quot;_bdm.5149D15175BA474DA79CA372BC09B971.edm&quot; LMFriendly=&quot;Auto-generated range name&quot; SheetSlideName=&quot;_bdm.618F67C5B73A4ADFA0594425E378A72A.edm&quot; Address=&quot;&amp;apos;Financials&amp;apos;!G8&quot; AddrAdjusted=&quot;&amp;apos;Financials&amp;apos;!G8&quot; LastUpdate=&quot;2013.04.08:20.00.44&quot; FileDesc=&quot;SBGI Roadshow.xlsx&quot; Text=&quot;$213&quot; Value=&quot;213.403&quot; Inst=&quot;1&quot; SBR=&quot;False&quot; SBC=&quot;False&quot; DestType=&quot;&quot; HeaderRows=&quot;0&quot;/&gt;&#10;&lt;Main FileType=&quot;1&quot; FileUID=&quot;&quot; FileName=&quot;SBGI Roadshow.xlsx&quot; Path=&quot;&quot; Landmark=&quot;_bdm.4F04B5D291874E528D97AF0835CBBD1F.edm&quot; LMFriendly=&quot;Auto-generated range name&quot; SheetSlideName=&quot;_bdm.618F67C5B73A4ADFA0594425E378A72A.edm&quot; Address=&quot;&amp;apos;Financials&amp;apos;!G9&quot; AddrAdjusted=&quot;&amp;apos;Financials&amp;apos;!G9&quot; LastUpdate=&quot;2013.04.08:20.01.42&quot; FileDesc=&quot;SBGI Roadshow.xlsx&quot; Text=&quot;52%&quot; Value=&quot;0.517660614440442&quot; Inst=&quot;1&quot; SBR=&quot;False&quot; SBC=&quot;False&quot; DestType=&quot;&quot; HeaderRows=&quot;0&quot;/&gt;&#10;&lt;/SrcLMs&gt;&#10;&lt;/Data&gt;&#10;"/>
</p:tagLst>
</file>

<file path=ppt/tags/tag82.xml><?xml version="1.0" encoding="utf-8"?>
<p:tagLst xmlns:a="http://schemas.openxmlformats.org/drawingml/2006/main" xmlns:r="http://schemas.openxmlformats.org/officeDocument/2006/relationships" xmlns:p="http://schemas.openxmlformats.org/presentationml/2006/main">
  <p:tag name="WSPAGENUMBER" val="1"/>
  <p:tag name="INCLUDEINTOC" val="0"/>
  <p:tag name="SLIDETYPE" val="1"/>
  <p:tag name="SPACEBETWEENOBJECTS" val="p9"/>
  <p:tag name="FONTRATIO" val="p1"/>
  <p:tag name="SLIDELEFTMARGIN" val="p36"/>
  <p:tag name="SLIDERIGHTMARGIN" val="p756"/>
  <p:tag name="SLIDETOPMARGIN" val="p36"/>
  <p:tag name="SLIDEBOTTOMMARGIN" val="p576"/>
  <p:tag name="LEFTCOLLEFTMARGIN" val="p36"/>
  <p:tag name="LEFTCOLRIGHTMARGIN" val="p225!4"/>
  <p:tag name="RIGHTCOLLEFTMARGIN" val="p234!4"/>
  <p:tag name="RIGHTCOLRIGHTMARGIN" val="p738"/>
  <p:tag name="ARRANGETOGRID" val="False"/>
  <p:tag name="LEFTCOLTOPMARGIN" val="p126"/>
  <p:tag name="RIGHTCOLTOPMARGIN" val="p126"/>
  <p:tag name="LEFTCOLBOTTOMMARGIN" val="p535"/>
  <p:tag name="RIGHTCOLBOTTOMMARGIN" val="p535"/>
  <p:tag name="SLIDEPAGENUMBER" val="4"/>
</p:tagLst>
</file>

<file path=ppt/tags/tag83.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84.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85.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86.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87.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88.xml><?xml version="1.0" encoding="utf-8"?>
<p:tagLst xmlns:a="http://schemas.openxmlformats.org/drawingml/2006/main" xmlns:r="http://schemas.openxmlformats.org/officeDocument/2006/relationships" xmlns:p="http://schemas.openxmlformats.org/presentationml/2006/main">
  <p:tag name="DEFAULTWIDTH" val="p42!5000"/>
  <p:tag name="DEFAULTHEIGHT" val="p38!3750"/>
  <p:tag name="LEGALDAYONE" val="True"/>
  <p:tag name="PITCHBOOKPALETTE" val="3.5"/>
</p:tagLst>
</file>

<file path=ppt/tags/tag89.xml><?xml version="1.0" encoding="utf-8"?>
<p:tagLst xmlns:a="http://schemas.openxmlformats.org/drawingml/2006/main" xmlns:r="http://schemas.openxmlformats.org/officeDocument/2006/relationships" xmlns:p="http://schemas.openxmlformats.org/presentationml/2006/main">
  <p:tag name="DEFAULTWIDTH" val="p42!5000"/>
  <p:tag name="DEFAULTHEIGHT" val="p19!3750"/>
  <p:tag name="LEGALDAYONE" val="True"/>
  <p:tag name="PITCHBOOKPALETTE" val="3.5"/>
</p:tagLst>
</file>

<file path=ppt/tags/tag9.xml><?xml version="1.0" encoding="utf-8"?>
<p:tagLst xmlns:a="http://schemas.openxmlformats.org/drawingml/2006/main" xmlns:r="http://schemas.openxmlformats.org/officeDocument/2006/relationships" xmlns:p="http://schemas.openxmlformats.org/presentationml/2006/main">
  <p:tag name="PITCHBOOKPALETTE" val="3.5"/>
</p:tagLst>
</file>

<file path=ppt/tags/tag90.xml><?xml version="1.0" encoding="utf-8"?>
<p:tagLst xmlns:a="http://schemas.openxmlformats.org/drawingml/2006/main" xmlns:r="http://schemas.openxmlformats.org/officeDocument/2006/relationships" xmlns:p="http://schemas.openxmlformats.org/presentationml/2006/main">
  <p:tag name="DEFAULTWIDTH" val="p25"/>
  <p:tag name="DEFAULTHEIGHT" val="p14!1250"/>
  <p:tag name="LEGALDAYONE" val="True"/>
  <p:tag name="PITCHBOOKPALETTE" val="3.5"/>
</p:tagLst>
</file>

<file path=ppt/tags/tag91.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92.xml><?xml version="1.0" encoding="utf-8"?>
<p:tagLst xmlns:a="http://schemas.openxmlformats.org/drawingml/2006/main" xmlns:r="http://schemas.openxmlformats.org/officeDocument/2006/relationships" xmlns:p="http://schemas.openxmlformats.org/presentationml/2006/main">
  <p:tag name="DEFAULTWIDTH" val="p25"/>
  <p:tag name="DEFAULTHEIGHT" val="p14!1250"/>
  <p:tag name="LEGALDAYONE" val="True"/>
  <p:tag name="PITCHBOOKPALETTE" val="3.5"/>
</p:tagLst>
</file>

<file path=ppt/tags/tag93.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94.xml><?xml version="1.0" encoding="utf-8"?>
<p:tagLst xmlns:a="http://schemas.openxmlformats.org/drawingml/2006/main" xmlns:r="http://schemas.openxmlformats.org/officeDocument/2006/relationships" xmlns:p="http://schemas.openxmlformats.org/presentationml/2006/main">
  <p:tag name="DEFAULTWIDTH" val="p42!5000"/>
  <p:tag name="DEFAULTHEIGHT" val="p38!3750"/>
  <p:tag name="LEGALDAYONE" val="True"/>
  <p:tag name="PITCHBOOKPALETTE" val="3.5"/>
</p:tagLst>
</file>

<file path=ppt/tags/tag95.xml><?xml version="1.0" encoding="utf-8"?>
<p:tagLst xmlns:a="http://schemas.openxmlformats.org/drawingml/2006/main" xmlns:r="http://schemas.openxmlformats.org/officeDocument/2006/relationships" xmlns:p="http://schemas.openxmlformats.org/presentationml/2006/main">
  <p:tag name="DEFAULTWIDTH" val="p42!5000"/>
  <p:tag name="DEFAULTHEIGHT" val="p19!3750"/>
  <p:tag name="LEGALDAYONE" val="True"/>
  <p:tag name="PITCHBOOKPALETTE" val="3.5"/>
</p:tagLst>
</file>

<file path=ppt/tags/tag96.xml><?xml version="1.0" encoding="utf-8"?>
<p:tagLst xmlns:a="http://schemas.openxmlformats.org/drawingml/2006/main" xmlns:r="http://schemas.openxmlformats.org/officeDocument/2006/relationships" xmlns:p="http://schemas.openxmlformats.org/presentationml/2006/main">
  <p:tag name="SLIDEPAGENUMBER" val="4"/>
</p:tagLst>
</file>

<file path=ppt/tags/tag97.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98.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99.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heme/theme1.xml><?xml version="1.0" encoding="utf-8"?>
<a:theme xmlns:a="http://schemas.openxmlformats.org/drawingml/2006/main" name="Default Design">
  <a:themeElements>
    <a:clrScheme name="Default Design 4">
      <a:dk1>
        <a:srgbClr val="000000"/>
      </a:dk1>
      <a:lt1>
        <a:srgbClr val="FFFFFF"/>
      </a:lt1>
      <a:dk2>
        <a:srgbClr val="14BEC8"/>
      </a:dk2>
      <a:lt2>
        <a:srgbClr val="C5C1CF"/>
      </a:lt2>
      <a:accent1>
        <a:srgbClr val="2E4497"/>
      </a:accent1>
      <a:accent2>
        <a:srgbClr val="CF6E0D"/>
      </a:accent2>
      <a:accent3>
        <a:srgbClr val="FFFFFF"/>
      </a:accent3>
      <a:accent4>
        <a:srgbClr val="000000"/>
      </a:accent4>
      <a:accent5>
        <a:srgbClr val="ADB0C9"/>
      </a:accent5>
      <a:accent6>
        <a:srgbClr val="BB630B"/>
      </a:accent6>
      <a:hlink>
        <a:srgbClr val="00A565"/>
      </a:hlink>
      <a:folHlink>
        <a:srgbClr val="C5494B"/>
      </a:folHlink>
    </a:clrScheme>
    <a:fontScheme name="Default Design">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820738" rtl="0" eaLnBrk="0" fontAlgn="base" latinLnBrk="0" hangingPunct="0">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820738" rtl="0" eaLnBrk="0" fontAlgn="base" latinLnBrk="0" hangingPunct="0">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4040C"/>
        </a:dk1>
        <a:lt1>
          <a:srgbClr val="FFFFFF"/>
        </a:lt1>
        <a:dk2>
          <a:srgbClr val="0052C2"/>
        </a:dk2>
        <a:lt2>
          <a:srgbClr val="2F2F70"/>
        </a:lt2>
        <a:accent1>
          <a:srgbClr val="A3ABBC"/>
        </a:accent1>
        <a:accent2>
          <a:srgbClr val="837035"/>
        </a:accent2>
        <a:accent3>
          <a:srgbClr val="FFFFFF"/>
        </a:accent3>
        <a:accent4>
          <a:srgbClr val="030309"/>
        </a:accent4>
        <a:accent5>
          <a:srgbClr val="CED2DA"/>
        </a:accent5>
        <a:accent6>
          <a:srgbClr val="76652F"/>
        </a:accent6>
        <a:hlink>
          <a:srgbClr val="FF9900"/>
        </a:hlink>
        <a:folHlink>
          <a:srgbClr val="CC3300"/>
        </a:folHlink>
      </a:clrScheme>
      <a:clrMap bg1="lt1" tx1="dk1" bg2="lt2" tx2="dk2" accent1="accent1" accent2="accent2" accent3="accent3" accent4="accent4" accent5="accent5" accent6="accent6" hlink="hlink" folHlink="folHlink"/>
    </a:extraClrScheme>
    <a:extraClrScheme>
      <a:clrScheme name="Default Design 1">
        <a:dk1>
          <a:srgbClr val="314294"/>
        </a:dk1>
        <a:lt1>
          <a:srgbClr val="FFFFFF"/>
        </a:lt1>
        <a:dk2>
          <a:srgbClr val="F4C132"/>
        </a:dk2>
        <a:lt2>
          <a:srgbClr val="0C86C7"/>
        </a:lt2>
        <a:accent1>
          <a:srgbClr val="00A565"/>
        </a:accent1>
        <a:accent2>
          <a:srgbClr val="C5494B"/>
        </a:accent2>
        <a:accent3>
          <a:srgbClr val="FFFFFF"/>
        </a:accent3>
        <a:accent4>
          <a:srgbClr val="28377E"/>
        </a:accent4>
        <a:accent5>
          <a:srgbClr val="AACFB8"/>
        </a:accent5>
        <a:accent6>
          <a:srgbClr val="B24143"/>
        </a:accent6>
        <a:hlink>
          <a:srgbClr val="E27B2E"/>
        </a:hlink>
        <a:folHlink>
          <a:srgbClr val="636467"/>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F4C132"/>
        </a:dk2>
        <a:lt2>
          <a:srgbClr val="0C86C7"/>
        </a:lt2>
        <a:accent1>
          <a:srgbClr val="00A565"/>
        </a:accent1>
        <a:accent2>
          <a:srgbClr val="C5494B"/>
        </a:accent2>
        <a:accent3>
          <a:srgbClr val="FFFFFF"/>
        </a:accent3>
        <a:accent4>
          <a:srgbClr val="000000"/>
        </a:accent4>
        <a:accent5>
          <a:srgbClr val="AACFB8"/>
        </a:accent5>
        <a:accent6>
          <a:srgbClr val="B24143"/>
        </a:accent6>
        <a:hlink>
          <a:srgbClr val="E27B2E"/>
        </a:hlink>
        <a:folHlink>
          <a:srgbClr val="636467"/>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917B4C"/>
        </a:dk2>
        <a:lt2>
          <a:srgbClr val="5E7181"/>
        </a:lt2>
        <a:accent1>
          <a:srgbClr val="618FBB"/>
        </a:accent1>
        <a:accent2>
          <a:srgbClr val="DBD1BB"/>
        </a:accent2>
        <a:accent3>
          <a:srgbClr val="FFFFFF"/>
        </a:accent3>
        <a:accent4>
          <a:srgbClr val="000000"/>
        </a:accent4>
        <a:accent5>
          <a:srgbClr val="B7C6DA"/>
        </a:accent5>
        <a:accent6>
          <a:srgbClr val="C6BDA9"/>
        </a:accent6>
        <a:hlink>
          <a:srgbClr val="600000"/>
        </a:hlink>
        <a:folHlink>
          <a:srgbClr val="4336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14BEC8"/>
        </a:dk2>
        <a:lt2>
          <a:srgbClr val="C5C1CF"/>
        </a:lt2>
        <a:accent1>
          <a:srgbClr val="2E4497"/>
        </a:accent1>
        <a:accent2>
          <a:srgbClr val="CF6E0D"/>
        </a:accent2>
        <a:accent3>
          <a:srgbClr val="FFFFFF"/>
        </a:accent3>
        <a:accent4>
          <a:srgbClr val="000000"/>
        </a:accent4>
        <a:accent5>
          <a:srgbClr val="ADB0C9"/>
        </a:accent5>
        <a:accent6>
          <a:srgbClr val="BB630B"/>
        </a:accent6>
        <a:hlink>
          <a:srgbClr val="00A565"/>
        </a:hlink>
        <a:folHlink>
          <a:srgbClr val="C5494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16029</TotalTime>
  <Words>4258</Words>
  <Application>Microsoft Office PowerPoint</Application>
  <PresentationFormat>On-screen Show (4:3)</PresentationFormat>
  <Paragraphs>928</Paragraphs>
  <Slides>35</Slides>
  <Notes>22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35</vt:i4>
      </vt:variant>
    </vt:vector>
  </HeadingPairs>
  <TitlesOfParts>
    <vt:vector size="38" baseType="lpstr">
      <vt:lpstr>Default Design</vt:lpstr>
      <vt:lpstr>Chart</vt:lpstr>
      <vt:lpstr>Photo Editor Photo</vt:lpstr>
      <vt:lpstr>NYSE: GTN Investor Presentation</vt:lpstr>
      <vt:lpstr>PowerPoint Presentation</vt:lpstr>
      <vt:lpstr>Company Overview</vt:lpstr>
      <vt:lpstr>PowerPoint Presentation</vt:lpstr>
      <vt:lpstr>Gray Television is a Dominant Mid-Market  TV Platform</vt:lpstr>
      <vt:lpstr>Gray Has a Diverse and National Footprint</vt:lpstr>
      <vt:lpstr>Key Recent Developments and  Strategic Initiatives</vt:lpstr>
      <vt:lpstr>Highly Experienced Senior Management</vt:lpstr>
      <vt:lpstr>The Importance of Being #1</vt:lpstr>
      <vt:lpstr>Gray’s Stations Dominate Local News  and Information</vt:lpstr>
      <vt:lpstr>Stable Markets – Concentration on DMAs 61-208  With Focus on State Capitals / Collegiate Presence</vt:lpstr>
      <vt:lpstr>Operational Strategy Focused on  Market Leadership and Growth</vt:lpstr>
      <vt:lpstr>Gray TV has Significant Opportunity to Grow</vt:lpstr>
      <vt:lpstr>Strategic Acquisitions and Duopoly Opportunities</vt:lpstr>
      <vt:lpstr>Revenue Mix Continues to Diversify</vt:lpstr>
      <vt:lpstr>Diversification Across Networks and Markets</vt:lpstr>
      <vt:lpstr>Gray is the Leading Beneficiary of  Political Revenue with Large Upside</vt:lpstr>
      <vt:lpstr>Automotive Ad Spending on TV Continues to Grow and Still Below Peak Levels</vt:lpstr>
      <vt:lpstr>Strong Growth in Retransmission Revenue</vt:lpstr>
      <vt:lpstr>Successful Digital Media Initiatives</vt:lpstr>
      <vt:lpstr>Unlocking the Value of Spectrum</vt:lpstr>
      <vt:lpstr>Industry Overview</vt:lpstr>
      <vt:lpstr>Television Continues to be the #1 Choice for  Critical Mass Reach Among Advertisers</vt:lpstr>
      <vt:lpstr>Strong Growth on Other Key Revenue Streams</vt:lpstr>
      <vt:lpstr>Significant Asset Value and Transaction  Synergies for Television Broadcasters</vt:lpstr>
      <vt:lpstr>Financial Overview</vt:lpstr>
      <vt:lpstr>Historical Financial Overview – Continued Growth</vt:lpstr>
      <vt:lpstr>PowerPoint Presentation</vt:lpstr>
      <vt:lpstr>PowerPoint Presentation</vt:lpstr>
      <vt:lpstr>Prudent Cost Management and Increasing Margins</vt:lpstr>
      <vt:lpstr>YTD 9/30/2013 Operating Performance Update</vt:lpstr>
      <vt:lpstr>PowerPoint Presentation</vt:lpstr>
      <vt:lpstr>PowerPoint Presentation</vt:lpstr>
      <vt:lpstr>Capitalization Overview</vt:lpstr>
      <vt:lpstr>SAFE-HARBOR</vt:lpstr>
    </vt:vector>
  </TitlesOfParts>
  <Company>Bank of America Merrill Lynch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Dottie Boudreau</dc:creator>
  <cp:lastModifiedBy>Dottie Boudreau</cp:lastModifiedBy>
  <cp:revision>1208</cp:revision>
  <cp:lastPrinted>2013-11-08T18:49:27Z</cp:lastPrinted>
  <dcterms:created xsi:type="dcterms:W3CDTF">2001-12-12T18:24:49Z</dcterms:created>
  <dcterms:modified xsi:type="dcterms:W3CDTF">2013-11-08T20:10:01Z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 US</vt:lpwstr>
  </property>
  <property fmtid="{D5CDD505-2E9C-101B-9397-08002B2CF9AE}" pid="3" name="Version">
    <vt:lpwstr>3.5</vt:lpwstr>
  </property>
</Properties>
</file>